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672.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65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66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633.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616.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64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558.xml"/>
  <Override ContentType="application/vnd.openxmlformats-officedocument.presentationml.notesSlide+xml" PartName="/ppt/notesSlides/notesSlide647.xml"/>
  <Override ContentType="application/vnd.openxmlformats-officedocument.presentationml.notesSlide+xml" PartName="/ppt/notesSlides/notesSlide302.xml"/>
  <Override ContentType="application/vnd.openxmlformats-officedocument.presentationml.notesSlide+xml" PartName="/ppt/notesSlides/notesSlide663.xml"/>
  <Override ContentType="application/vnd.openxmlformats-officedocument.presentationml.notesSlide+xml" PartName="/ppt/notesSlides/notesSlide59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657.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64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60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625.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10.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646.xml"/>
  <Override ContentType="application/vnd.openxmlformats-officedocument.presentationml.notesSlide+xml" PartName="/ppt/notesSlides/notesSlide4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638.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658.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674.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50.xml"/>
  <Override ContentType="application/vnd.openxmlformats-officedocument.presentationml.notesSlide+xml" PartName="/ppt/notesSlides/notesSlide600.xml"/>
  <Override ContentType="application/vnd.openxmlformats-officedocument.presentationml.notesSlide+xml" PartName="/ppt/notesSlides/notesSlide643.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22.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6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671.xml"/>
  <Override ContentType="application/vnd.openxmlformats-officedocument.presentationml.notesSlide+xml" PartName="/ppt/notesSlides/notesSlide379.xml"/>
  <Override ContentType="application/vnd.openxmlformats-officedocument.presentationml.notesSlide+xml" PartName="/ppt/notesSlides/notesSlide618.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639.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673.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594.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645.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651.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66.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628.xml"/>
  <Override ContentType="application/vnd.openxmlformats-officedocument.presentationml.notesSlide+xml" PartName="/ppt/notesSlides/notesSlide644.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676.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66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5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652.xml"/>
  <Override ContentType="application/vnd.openxmlformats-officedocument.presentationml.notesSlide+xml" PartName="/ppt/notesSlides/notesSlide667.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605.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675.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66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653.xml"/>
  <Override ContentType="application/vnd.openxmlformats-officedocument.presentationml.notesSlide+xml" PartName="/ppt/notesSlides/notesSlide395.xml"/>
  <Override ContentType="application/vnd.openxmlformats-officedocument.presentationml.notesSlide+xml" PartName="/ppt/notesSlides/notesSlide619.xml"/>
  <Override ContentType="application/vnd.openxmlformats-officedocument.presentationml.notesSlide+xml" PartName="/ppt/notesSlides/notesSlide670.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662.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626.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66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60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654.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635.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655.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661.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677.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0.xml"/>
  <Override ContentType="application/vnd.openxmlformats-officedocument.presentationml.notesSlide+xml" PartName="/ppt/notesSlides/notesSlide649.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59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608.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632.xml"/>
  <Override ContentType="application/vnd.openxmlformats-officedocument.presentationml.slide+xml" PartName="/ppt/slides/slide648.xml"/>
  <Override ContentType="application/vnd.openxmlformats-officedocument.presentationml.slide+xml" PartName="/ppt/slides/slide656.xml"/>
  <Override ContentType="application/vnd.openxmlformats-officedocument.presentationml.slide+xml" PartName="/ppt/slides/slide82.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641.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671.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597.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61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633.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672.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655.xml"/>
  <Override ContentType="application/vnd.openxmlformats-officedocument.presentationml.slide+xml" PartName="/ppt/slides/slide205.xml"/>
  <Override ContentType="application/vnd.openxmlformats-officedocument.presentationml.slide+xml" PartName="/ppt/slides/slide638.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649.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618.xml"/>
  <Override ContentType="application/vnd.openxmlformats-officedocument.presentationml.slide+xml" PartName="/ppt/slides/slide626.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66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46.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67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630.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654.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668.xml"/>
  <Override ContentType="application/vnd.openxmlformats-officedocument.presentationml.slide+xml" PartName="/ppt/slides/slide625.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595.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631.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67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04.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647.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653.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644.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652.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660.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659.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675.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613.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605.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667.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651.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66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676.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645.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612.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666.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642.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634.xml"/>
  <Override ContentType="application/vnd.openxmlformats-officedocument.presentationml.slide+xml" PartName="/ppt/slides/slide677.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662.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650.xml"/>
  <Override ContentType="application/vnd.openxmlformats-officedocument.presentationml.slide+xml" PartName="/ppt/slides/slide278.xml"/>
  <Override ContentType="application/vnd.openxmlformats-officedocument.presentationml.slide+xml" PartName="/ppt/slides/slide614.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665.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622.xml"/>
  <Override ContentType="application/vnd.openxmlformats-officedocument.presentationml.slide+xml" PartName="/ppt/slides/slide142.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643.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609.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635.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663.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658.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65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664.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670.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591.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 id="794" r:id="rId545"/>
    <p:sldId id="795" r:id="rId546"/>
    <p:sldId id="796" r:id="rId547"/>
    <p:sldId id="797" r:id="rId548"/>
    <p:sldId id="798" r:id="rId549"/>
    <p:sldId id="799" r:id="rId550"/>
    <p:sldId id="800" r:id="rId551"/>
    <p:sldId id="801" r:id="rId552"/>
    <p:sldId id="802" r:id="rId553"/>
    <p:sldId id="803" r:id="rId554"/>
    <p:sldId id="804" r:id="rId555"/>
    <p:sldId id="805" r:id="rId556"/>
    <p:sldId id="806" r:id="rId557"/>
    <p:sldId id="807" r:id="rId558"/>
    <p:sldId id="808" r:id="rId559"/>
    <p:sldId id="809" r:id="rId560"/>
    <p:sldId id="810" r:id="rId561"/>
    <p:sldId id="811" r:id="rId562"/>
    <p:sldId id="812" r:id="rId563"/>
    <p:sldId id="813" r:id="rId564"/>
    <p:sldId id="814" r:id="rId565"/>
    <p:sldId id="815" r:id="rId566"/>
    <p:sldId id="816" r:id="rId567"/>
    <p:sldId id="817" r:id="rId568"/>
    <p:sldId id="818" r:id="rId569"/>
    <p:sldId id="819" r:id="rId570"/>
    <p:sldId id="820" r:id="rId571"/>
    <p:sldId id="821" r:id="rId572"/>
    <p:sldId id="822" r:id="rId573"/>
    <p:sldId id="823" r:id="rId574"/>
    <p:sldId id="824" r:id="rId575"/>
    <p:sldId id="825" r:id="rId576"/>
    <p:sldId id="826" r:id="rId577"/>
    <p:sldId id="827" r:id="rId578"/>
    <p:sldId id="828" r:id="rId579"/>
    <p:sldId id="829" r:id="rId580"/>
    <p:sldId id="830" r:id="rId581"/>
    <p:sldId id="831" r:id="rId582"/>
    <p:sldId id="832" r:id="rId583"/>
    <p:sldId id="833" r:id="rId584"/>
    <p:sldId id="834" r:id="rId585"/>
    <p:sldId id="835" r:id="rId586"/>
    <p:sldId id="836" r:id="rId587"/>
    <p:sldId id="837" r:id="rId588"/>
    <p:sldId id="838" r:id="rId589"/>
    <p:sldId id="839" r:id="rId590"/>
    <p:sldId id="840" r:id="rId591"/>
    <p:sldId id="841" r:id="rId592"/>
    <p:sldId id="842" r:id="rId593"/>
    <p:sldId id="843" r:id="rId594"/>
    <p:sldId id="844" r:id="rId595"/>
    <p:sldId id="845" r:id="rId596"/>
    <p:sldId id="846" r:id="rId597"/>
    <p:sldId id="847" r:id="rId598"/>
    <p:sldId id="848" r:id="rId599"/>
    <p:sldId id="849" r:id="rId600"/>
    <p:sldId id="850" r:id="rId601"/>
    <p:sldId id="851" r:id="rId602"/>
    <p:sldId id="852" r:id="rId603"/>
    <p:sldId id="853" r:id="rId604"/>
    <p:sldId id="854" r:id="rId605"/>
    <p:sldId id="855" r:id="rId606"/>
    <p:sldId id="856" r:id="rId607"/>
    <p:sldId id="857" r:id="rId608"/>
    <p:sldId id="858" r:id="rId609"/>
    <p:sldId id="859" r:id="rId610"/>
    <p:sldId id="860" r:id="rId611"/>
    <p:sldId id="861" r:id="rId612"/>
    <p:sldId id="862" r:id="rId613"/>
    <p:sldId id="863" r:id="rId614"/>
    <p:sldId id="864" r:id="rId615"/>
    <p:sldId id="865" r:id="rId616"/>
    <p:sldId id="866" r:id="rId617"/>
    <p:sldId id="867" r:id="rId618"/>
    <p:sldId id="868" r:id="rId619"/>
    <p:sldId id="869" r:id="rId620"/>
    <p:sldId id="870" r:id="rId621"/>
    <p:sldId id="871" r:id="rId622"/>
    <p:sldId id="872" r:id="rId623"/>
    <p:sldId id="873" r:id="rId624"/>
    <p:sldId id="874" r:id="rId625"/>
    <p:sldId id="875" r:id="rId626"/>
    <p:sldId id="876" r:id="rId627"/>
    <p:sldId id="877" r:id="rId628"/>
    <p:sldId id="878" r:id="rId629"/>
    <p:sldId id="879" r:id="rId630"/>
    <p:sldId id="880" r:id="rId631"/>
    <p:sldId id="881" r:id="rId632"/>
    <p:sldId id="882" r:id="rId633"/>
    <p:sldId id="883" r:id="rId634"/>
    <p:sldId id="884" r:id="rId635"/>
    <p:sldId id="885" r:id="rId636"/>
    <p:sldId id="886" r:id="rId637"/>
    <p:sldId id="887" r:id="rId638"/>
    <p:sldId id="888" r:id="rId639"/>
    <p:sldId id="889" r:id="rId640"/>
    <p:sldId id="890" r:id="rId641"/>
    <p:sldId id="891" r:id="rId642"/>
    <p:sldId id="892" r:id="rId643"/>
    <p:sldId id="893" r:id="rId644"/>
    <p:sldId id="894" r:id="rId645"/>
    <p:sldId id="895" r:id="rId646"/>
    <p:sldId id="896" r:id="rId647"/>
    <p:sldId id="897" r:id="rId648"/>
    <p:sldId id="898" r:id="rId649"/>
    <p:sldId id="899" r:id="rId650"/>
    <p:sldId id="900" r:id="rId651"/>
    <p:sldId id="901" r:id="rId652"/>
    <p:sldId id="902" r:id="rId653"/>
    <p:sldId id="903" r:id="rId654"/>
    <p:sldId id="904" r:id="rId655"/>
    <p:sldId id="905" r:id="rId656"/>
    <p:sldId id="906" r:id="rId657"/>
    <p:sldId id="907" r:id="rId658"/>
    <p:sldId id="908" r:id="rId659"/>
    <p:sldId id="909" r:id="rId660"/>
    <p:sldId id="910" r:id="rId661"/>
    <p:sldId id="911" r:id="rId662"/>
    <p:sldId id="912" r:id="rId663"/>
    <p:sldId id="913" r:id="rId664"/>
    <p:sldId id="914" r:id="rId665"/>
    <p:sldId id="915" r:id="rId666"/>
    <p:sldId id="916" r:id="rId667"/>
    <p:sldId id="917" r:id="rId668"/>
    <p:sldId id="918" r:id="rId669"/>
    <p:sldId id="919" r:id="rId670"/>
    <p:sldId id="920" r:id="rId671"/>
    <p:sldId id="921" r:id="rId672"/>
    <p:sldId id="922" r:id="rId673"/>
    <p:sldId id="923" r:id="rId674"/>
    <p:sldId id="924" r:id="rId675"/>
    <p:sldId id="925" r:id="rId676"/>
    <p:sldId id="926" r:id="rId677"/>
    <p:sldId id="927" r:id="rId678"/>
    <p:sldId id="928" r:id="rId679"/>
    <p:sldId id="929" r:id="rId680"/>
    <p:sldId id="930" r:id="rId681"/>
    <p:sldId id="931" r:id="rId682"/>
    <p:sldId id="932" r:id="rId683"/>
  </p:sldIdLst>
  <p:sldSz cy="6858000" cx="12192000"/>
  <p:notesSz cx="6858000" cy="9144000"/>
  <p:embeddedFontLst>
    <p:embeddedFont>
      <p:font typeface="Roboto"/>
      <p:regular r:id="rId684"/>
      <p:bold r:id="rId685"/>
      <p:italic r:id="rId686"/>
      <p:boldItalic r:id="rId687"/>
    </p:embeddedFont>
    <p:embeddedFont>
      <p:font typeface="Inter"/>
      <p:regular r:id="rId688"/>
      <p:bold r:id="rId689"/>
    </p:embeddedFont>
    <p:embeddedFont>
      <p:font typeface="Source Code Pro"/>
      <p:regular r:id="rId690"/>
      <p:bold r:id="rId691"/>
      <p:italic r:id="rId692"/>
      <p:boldItalic r:id="rId693"/>
    </p:embeddedFont>
    <p:embeddedFont>
      <p:font typeface="Palatino Linotype"/>
      <p:regular r:id="rId694"/>
      <p:bold r:id="rId695"/>
      <p:italic r:id="rId696"/>
      <p:boldItalic r:id="rId697"/>
    </p:embeddedFont>
    <p:embeddedFont>
      <p:font typeface="Quattrocento Sans"/>
      <p:regular r:id="rId698"/>
      <p:bold r:id="rId699"/>
      <p:italic r:id="rId700"/>
      <p:boldItalic r:id="rId701"/>
    </p:embeddedFont>
    <p:embeddedFont>
      <p:font typeface="Work Sans"/>
      <p:regular r:id="rId702"/>
      <p:bold r:id="rId703"/>
      <p:italic r:id="rId704"/>
      <p:boldItalic r:id="rId705"/>
    </p:embeddedFont>
    <p:embeddedFont>
      <p:font typeface="Helvetica Neue"/>
      <p:regular r:id="rId706"/>
      <p:bold r:id="rId707"/>
      <p:italic r:id="rId708"/>
      <p:boldItalic r:id="rId709"/>
    </p:embeddedFont>
    <p:embeddedFont>
      <p:font typeface="Gill Sans"/>
      <p:regular r:id="rId710"/>
      <p:bold r:id="rId711"/>
    </p:embeddedFont>
    <p:embeddedFont>
      <p:font typeface="Open Sans Light"/>
      <p:regular r:id="rId712"/>
      <p:bold r:id="rId713"/>
      <p:italic r:id="rId714"/>
      <p:boldItalic r:id="rId715"/>
    </p:embeddedFont>
    <p:embeddedFont>
      <p:font typeface="Open Sans"/>
      <p:regular r:id="rId716"/>
      <p:bold r:id="rId717"/>
      <p:italic r:id="rId718"/>
      <p:boldItalic r:id="rId7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20" roundtripDataSignature="AMtx7mgOXUal+X5ytFIkdsgJNJTw7xT8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EB9FAC-89EF-4B15-9076-ABB344C8A2B7}">
  <a:tblStyle styleId="{D6EB9FAC-89EF-4B15-9076-ABB344C8A2B7}" styleName="Table_0">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Gill Sans MT"/>
          <a:ea typeface="Gill Sans MT"/>
          <a:cs typeface="Gill Sans MT"/>
        </a:font>
        <a:schemeClr val="lt1"/>
      </a:tcTxStyle>
      <a:tcStyle>
        <a:fill>
          <a:solidFill>
            <a:schemeClr val="dk1"/>
          </a:solidFill>
        </a:fill>
      </a:tcStyle>
    </a:lastCol>
    <a:firstCol>
      <a:tcTxStyle b="on" i="off">
        <a:font>
          <a:latin typeface="Gill Sans MT"/>
          <a:ea typeface="Gill Sans MT"/>
          <a:cs typeface="Gill Sans MT"/>
        </a:font>
        <a:schemeClr val="lt1"/>
      </a:tcTxStyle>
      <a:tcStyle>
        <a:fill>
          <a:solidFill>
            <a:schemeClr val="dk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5B2CD956-DA17-4E6D-ADF1-A14761063EF8}" styleName="Table_1">
    <a:wholeTbl>
      <a:tcTxStyle b="off" i="off">
        <a:font>
          <a:latin typeface="Gill Sans MT"/>
          <a:ea typeface="Gill Sans MT"/>
          <a:cs typeface="Gill Sans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ECF0"/>
          </a:solidFill>
        </a:fill>
      </a:tcStyle>
    </a:wholeTbl>
    <a:band1H>
      <a:tcTxStyle/>
      <a:tcStyle>
        <a:fill>
          <a:solidFill>
            <a:srgbClr val="D4D6E0"/>
          </a:solidFill>
        </a:fill>
      </a:tcStyle>
    </a:band1H>
    <a:band2H>
      <a:tcTxStyle/>
    </a:band2H>
    <a:band1V>
      <a:tcTxStyle/>
      <a:tcStyle>
        <a:fill>
          <a:solidFill>
            <a:srgbClr val="D4D6E0"/>
          </a:solidFill>
        </a:fill>
      </a:tcStyle>
    </a:band1V>
    <a:band2V>
      <a:tcTxStyle/>
    </a:band2V>
    <a:lastCol>
      <a:tcTxStyle b="on" i="off">
        <a:font>
          <a:latin typeface="Gill Sans MT"/>
          <a:ea typeface="Gill Sans MT"/>
          <a:cs typeface="Gill Sans MT"/>
        </a:font>
        <a:schemeClr val="lt1"/>
      </a:tcTxStyle>
      <a:tcStyle>
        <a:fill>
          <a:solidFill>
            <a:schemeClr val="accent1"/>
          </a:solidFill>
        </a:fill>
      </a:tcStyle>
    </a:lastCol>
    <a:firstCol>
      <a:tcTxStyle b="on" i="off">
        <a:font>
          <a:latin typeface="Gill Sans MT"/>
          <a:ea typeface="Gill Sans MT"/>
          <a:cs typeface="Gill Sans MT"/>
        </a:font>
        <a:schemeClr val="lt1"/>
      </a:tcTxStyle>
      <a:tcStyle>
        <a:fill>
          <a:solidFill>
            <a:schemeClr val="accent1"/>
          </a:solidFill>
        </a:fill>
      </a:tcStyle>
    </a:firstCol>
    <a:lastRow>
      <a:tcTxStyle b="on" i="off">
        <a:font>
          <a:latin typeface="Gill Sans MT"/>
          <a:ea typeface="Gill Sans MT"/>
          <a:cs typeface="Gill Sans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Gill Sans MT"/>
          <a:ea typeface="Gill Sans MT"/>
          <a:cs typeface="Gill Sans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B947A643-7587-48E1-AA32-99A9501B46E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152881-F198-4F65-A271-4D270DF88224}" styleName="Table_3">
    <a:wholeTbl>
      <a:tcTxStyle b="off" i="off">
        <a:font>
          <a:latin typeface="Gill Sans MT"/>
          <a:ea typeface="Gill Sans MT"/>
          <a:cs typeface="Gill Sans MT"/>
        </a:font>
        <a:schemeClr val="dk1"/>
      </a:tcTxStyle>
      <a:tcStyle>
        <a:tcBdr>
          <a:left>
            <a:ln cap="flat" cmpd="sng" w="12700">
              <a:solidFill>
                <a:schemeClr val="accent5"/>
              </a:solidFill>
              <a:prstDash val="solid"/>
              <a:round/>
              <a:headEnd len="sm" w="sm" type="none"/>
              <a:tailEnd len="sm" w="sm" type="none"/>
            </a:ln>
          </a:left>
          <a:right>
            <a:ln cap="flat" cmpd="sng" w="12700">
              <a:solidFill>
                <a:schemeClr val="accent5"/>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12700">
              <a:solidFill>
                <a:schemeClr val="accent5"/>
              </a:solidFill>
              <a:prstDash val="solid"/>
              <a:round/>
              <a:headEnd len="sm" w="sm" type="none"/>
              <a:tailEnd len="sm" w="sm" type="none"/>
            </a:ln>
          </a:insideH>
          <a:insideV>
            <a:ln cap="flat" cmpd="sng" w="12700">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508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929609C1-8A00-4330-9E14-D2BBF970845E}" styleName="Table_4">
    <a:wholeTbl>
      <a:tcTxStyle b="off" i="off">
        <a:font>
          <a:latin typeface="Gill Sans MT"/>
          <a:ea typeface="Gill Sans MT"/>
          <a:cs typeface="Gill Sans MT"/>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ECE4753-D92F-4253-8522-69CDB6B3DF24}" styleName="Table_5">
    <a:wholeTbl>
      <a:tcTxStyle b="off" i="off">
        <a:font>
          <a:latin typeface="Gill Sans MT"/>
          <a:ea typeface="Gill Sans MT"/>
          <a:cs typeface="Gill Sans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4"/>
              </a:solidFill>
              <a:prstDash val="solid"/>
              <a:round/>
              <a:headEnd len="sm" w="sm" type="none"/>
              <a:tailEnd len="sm" w="sm" type="none"/>
            </a:ln>
          </a:top>
          <a:bottom>
            <a:ln cap="flat" cmpd="sng" w="12700">
              <a:solidFill>
                <a:schemeClr val="accent4"/>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12700">
              <a:solidFill>
                <a:schemeClr val="accent4"/>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4"/>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1A3E9DA3-4178-4B8F-969B-563455214E73}" styleName="Table_6">
    <a:wholeTbl>
      <a:tcTxStyle b="off" i="off">
        <a:font>
          <a:latin typeface="Gill Sans MT"/>
          <a:ea typeface="Gill Sans MT"/>
          <a:cs typeface="Gill Sans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0BD905-2FF8-4F27-9AEB-2FC49726FF04}" styleName="Table_7">
    <a:wholeTbl>
      <a:tcTxStyle b="off" i="off">
        <a:font>
          <a:latin typeface="Gill Sans MT"/>
          <a:ea typeface="Gill Sans MT"/>
          <a:cs typeface="Gill Sans MT"/>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Gill Sans MT"/>
          <a:ea typeface="Gill Sans MT"/>
          <a:cs typeface="Gill Sans MT"/>
        </a:font>
        <a:schemeClr val="lt1"/>
      </a:tcTxStyle>
      <a:tcStyle>
        <a:fill>
          <a:solidFill>
            <a:schemeClr val="dk1"/>
          </a:solidFill>
        </a:fill>
      </a:tcStyle>
    </a:firstRow>
    <a:neCell>
      <a:tcTxStyle/>
    </a:neCell>
    <a:nwCell>
      <a:tcTxStyle/>
    </a:nwCell>
  </a:tblStyle>
  <a:tblStyle styleId="{B5161E05-26DA-42A0-BBA1-42F69E9FEB2A}" styleName="Table_8">
    <a:wholeTbl>
      <a:tcTxStyle b="off" i="off">
        <a:font>
          <a:latin typeface="Gill Sans MT"/>
          <a:ea typeface="Gill Sans MT"/>
          <a:cs typeface="Gill Sans MT"/>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1D387B5C-01CB-4E09-AB63-CBD65EF99E95}" styleName="Table_9">
    <a:wholeTbl>
      <a:tcTxStyle b="off" i="off">
        <a:font>
          <a:latin typeface="Gill Sans MT"/>
          <a:ea typeface="Gill Sans MT"/>
          <a:cs typeface="Gill Sans MT"/>
        </a:font>
        <a:schemeClr val="dk1"/>
      </a:tcTxStyle>
      <a:tcStyle>
        <a:tcBdr>
          <a:left>
            <a:ln cap="flat" cmpd="sng" w="12700">
              <a:solidFill>
                <a:schemeClr val="accent6"/>
              </a:solidFill>
              <a:prstDash val="solid"/>
              <a:round/>
              <a:headEnd len="sm" w="sm" type="none"/>
              <a:tailEnd len="sm" w="sm" type="none"/>
            </a:ln>
          </a:left>
          <a:right>
            <a:ln cap="flat" cmpd="sng" w="12700">
              <a:solidFill>
                <a:schemeClr val="accent6"/>
              </a:solidFill>
              <a:prstDash val="solid"/>
              <a:round/>
              <a:headEnd len="sm" w="sm" type="none"/>
              <a:tailEnd len="sm" w="sm" type="none"/>
            </a:ln>
          </a:right>
          <a:top>
            <a:ln cap="flat" cmpd="sng" w="12700">
              <a:solidFill>
                <a:schemeClr val="accent6"/>
              </a:solidFill>
              <a:prstDash val="solid"/>
              <a:round/>
              <a:headEnd len="sm" w="sm" type="none"/>
              <a:tailEnd len="sm" w="sm" type="none"/>
            </a:ln>
          </a:top>
          <a:bottom>
            <a:ln cap="flat" cmpd="sng" w="12700">
              <a:solidFill>
                <a:schemeClr val="accent6"/>
              </a:solidFill>
              <a:prstDash val="solid"/>
              <a:round/>
              <a:headEnd len="sm" w="sm" type="none"/>
              <a:tailEnd len="sm" w="sm" type="none"/>
            </a:ln>
          </a:bottom>
          <a:insideH>
            <a:ln cap="flat" cmpd="sng" w="12700">
              <a:solidFill>
                <a:schemeClr val="accent6"/>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DEBEA"/>
          </a:solidFill>
        </a:fill>
      </a:tcStyle>
    </a:band1H>
    <a:band2H>
      <a:tcTxStyle/>
    </a:band2H>
    <a:band1V>
      <a:tcTxStyle/>
      <a:tcStyle>
        <a:fill>
          <a:solidFill>
            <a:srgbClr val="EDEBEA"/>
          </a:solidFill>
        </a:fill>
      </a:tcStyle>
    </a:band1V>
    <a:band2V>
      <a:tcTx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Gill Sans MT"/>
          <a:ea typeface="Gill Sans MT"/>
          <a:cs typeface="Gill Sans MT"/>
        </a:font>
        <a:schemeClr val="lt1"/>
      </a:tcTxStyle>
      <a:tcStyle>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495" Type="http://schemas.openxmlformats.org/officeDocument/2006/relationships/slide" Target="slides/slide489.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494" Type="http://schemas.openxmlformats.org/officeDocument/2006/relationships/slide" Target="slides/slide488.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493" Type="http://schemas.openxmlformats.org/officeDocument/2006/relationships/slide" Target="slides/slide487.xml"/><Relationship Id="rId250" Type="http://schemas.openxmlformats.org/officeDocument/2006/relationships/slide" Target="slides/slide244.xml"/><Relationship Id="rId371" Type="http://schemas.openxmlformats.org/officeDocument/2006/relationships/slide" Target="slides/slide365.xml"/><Relationship Id="rId492" Type="http://schemas.openxmlformats.org/officeDocument/2006/relationships/slide" Target="slides/slide486.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499" Type="http://schemas.openxmlformats.org/officeDocument/2006/relationships/slide" Target="slides/slide493.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498" Type="http://schemas.openxmlformats.org/officeDocument/2006/relationships/slide" Target="slides/slide492.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497" Type="http://schemas.openxmlformats.org/officeDocument/2006/relationships/slide" Target="slides/slide491.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496" Type="http://schemas.openxmlformats.org/officeDocument/2006/relationships/slide" Target="slides/slide490.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629" Type="http://schemas.openxmlformats.org/officeDocument/2006/relationships/slide" Target="slides/slide623.xml"/><Relationship Id="rId503" Type="http://schemas.openxmlformats.org/officeDocument/2006/relationships/slide" Target="slides/slide497.xml"/><Relationship Id="rId624" Type="http://schemas.openxmlformats.org/officeDocument/2006/relationships/slide" Target="slides/slide618.xml"/><Relationship Id="rId502" Type="http://schemas.openxmlformats.org/officeDocument/2006/relationships/slide" Target="slides/slide496.xml"/><Relationship Id="rId623" Type="http://schemas.openxmlformats.org/officeDocument/2006/relationships/slide" Target="slides/slide617.xml"/><Relationship Id="rId501" Type="http://schemas.openxmlformats.org/officeDocument/2006/relationships/slide" Target="slides/slide495.xml"/><Relationship Id="rId622" Type="http://schemas.openxmlformats.org/officeDocument/2006/relationships/slide" Target="slides/slide616.xml"/><Relationship Id="rId500" Type="http://schemas.openxmlformats.org/officeDocument/2006/relationships/slide" Target="slides/slide494.xml"/><Relationship Id="rId621" Type="http://schemas.openxmlformats.org/officeDocument/2006/relationships/slide" Target="slides/slide615.xml"/><Relationship Id="rId507" Type="http://schemas.openxmlformats.org/officeDocument/2006/relationships/slide" Target="slides/slide501.xml"/><Relationship Id="rId628" Type="http://schemas.openxmlformats.org/officeDocument/2006/relationships/slide" Target="slides/slide622.xml"/><Relationship Id="rId506" Type="http://schemas.openxmlformats.org/officeDocument/2006/relationships/slide" Target="slides/slide500.xml"/><Relationship Id="rId627" Type="http://schemas.openxmlformats.org/officeDocument/2006/relationships/slide" Target="slides/slide621.xml"/><Relationship Id="rId505" Type="http://schemas.openxmlformats.org/officeDocument/2006/relationships/slide" Target="slides/slide499.xml"/><Relationship Id="rId626" Type="http://schemas.openxmlformats.org/officeDocument/2006/relationships/slide" Target="slides/slide620.xml"/><Relationship Id="rId504" Type="http://schemas.openxmlformats.org/officeDocument/2006/relationships/slide" Target="slides/slide498.xml"/><Relationship Id="rId625" Type="http://schemas.openxmlformats.org/officeDocument/2006/relationships/slide" Target="slides/slide61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620" Type="http://schemas.openxmlformats.org/officeDocument/2006/relationships/slide" Target="slides/slide61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619" Type="http://schemas.openxmlformats.org/officeDocument/2006/relationships/slide" Target="slides/slide613.xml"/><Relationship Id="rId618" Type="http://schemas.openxmlformats.org/officeDocument/2006/relationships/slide" Target="slides/slide612.xml"/><Relationship Id="rId613" Type="http://schemas.openxmlformats.org/officeDocument/2006/relationships/slide" Target="slides/slide607.xml"/><Relationship Id="rId612" Type="http://schemas.openxmlformats.org/officeDocument/2006/relationships/slide" Target="slides/slide606.xml"/><Relationship Id="rId611" Type="http://schemas.openxmlformats.org/officeDocument/2006/relationships/slide" Target="slides/slide605.xml"/><Relationship Id="rId610" Type="http://schemas.openxmlformats.org/officeDocument/2006/relationships/slide" Target="slides/slide604.xml"/><Relationship Id="rId617" Type="http://schemas.openxmlformats.org/officeDocument/2006/relationships/slide" Target="slides/slide611.xml"/><Relationship Id="rId616" Type="http://schemas.openxmlformats.org/officeDocument/2006/relationships/slide" Target="slides/slide610.xml"/><Relationship Id="rId615" Type="http://schemas.openxmlformats.org/officeDocument/2006/relationships/slide" Target="slides/slide609.xml"/><Relationship Id="rId614" Type="http://schemas.openxmlformats.org/officeDocument/2006/relationships/slide" Target="slides/slide60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525" Type="http://schemas.openxmlformats.org/officeDocument/2006/relationships/slide" Target="slides/slide519.xml"/><Relationship Id="rId646" Type="http://schemas.openxmlformats.org/officeDocument/2006/relationships/slide" Target="slides/slide640.xml"/><Relationship Id="rId403" Type="http://schemas.openxmlformats.org/officeDocument/2006/relationships/slide" Target="slides/slide397.xml"/><Relationship Id="rId524" Type="http://schemas.openxmlformats.org/officeDocument/2006/relationships/slide" Target="slides/slide518.xml"/><Relationship Id="rId645" Type="http://schemas.openxmlformats.org/officeDocument/2006/relationships/slide" Target="slides/slide639.xml"/><Relationship Id="rId402" Type="http://schemas.openxmlformats.org/officeDocument/2006/relationships/slide" Target="slides/slide396.xml"/><Relationship Id="rId523" Type="http://schemas.openxmlformats.org/officeDocument/2006/relationships/slide" Target="slides/slide517.xml"/><Relationship Id="rId644" Type="http://schemas.openxmlformats.org/officeDocument/2006/relationships/slide" Target="slides/slide638.xml"/><Relationship Id="rId401" Type="http://schemas.openxmlformats.org/officeDocument/2006/relationships/slide" Target="slides/slide395.xml"/><Relationship Id="rId522" Type="http://schemas.openxmlformats.org/officeDocument/2006/relationships/slide" Target="slides/slide516.xml"/><Relationship Id="rId643" Type="http://schemas.openxmlformats.org/officeDocument/2006/relationships/slide" Target="slides/slide637.xml"/><Relationship Id="rId408" Type="http://schemas.openxmlformats.org/officeDocument/2006/relationships/slide" Target="slides/slide402.xml"/><Relationship Id="rId529" Type="http://schemas.openxmlformats.org/officeDocument/2006/relationships/slide" Target="slides/slide523.xml"/><Relationship Id="rId407" Type="http://schemas.openxmlformats.org/officeDocument/2006/relationships/slide" Target="slides/slide401.xml"/><Relationship Id="rId528" Type="http://schemas.openxmlformats.org/officeDocument/2006/relationships/slide" Target="slides/slide522.xml"/><Relationship Id="rId649" Type="http://schemas.openxmlformats.org/officeDocument/2006/relationships/slide" Target="slides/slide643.xml"/><Relationship Id="rId406" Type="http://schemas.openxmlformats.org/officeDocument/2006/relationships/slide" Target="slides/slide400.xml"/><Relationship Id="rId527" Type="http://schemas.openxmlformats.org/officeDocument/2006/relationships/slide" Target="slides/slide521.xml"/><Relationship Id="rId648" Type="http://schemas.openxmlformats.org/officeDocument/2006/relationships/slide" Target="slides/slide642.xml"/><Relationship Id="rId405" Type="http://schemas.openxmlformats.org/officeDocument/2006/relationships/slide" Target="slides/slide399.xml"/><Relationship Id="rId526" Type="http://schemas.openxmlformats.org/officeDocument/2006/relationships/slide" Target="slides/slide520.xml"/><Relationship Id="rId647" Type="http://schemas.openxmlformats.org/officeDocument/2006/relationships/slide" Target="slides/slide641.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521" Type="http://schemas.openxmlformats.org/officeDocument/2006/relationships/slide" Target="slides/slide515.xml"/><Relationship Id="rId642" Type="http://schemas.openxmlformats.org/officeDocument/2006/relationships/slide" Target="slides/slide636.xml"/><Relationship Id="rId29" Type="http://schemas.openxmlformats.org/officeDocument/2006/relationships/slide" Target="slides/slide23.xml"/><Relationship Id="rId520" Type="http://schemas.openxmlformats.org/officeDocument/2006/relationships/slide" Target="slides/slide514.xml"/><Relationship Id="rId641" Type="http://schemas.openxmlformats.org/officeDocument/2006/relationships/slide" Target="slides/slide635.xml"/><Relationship Id="rId640" Type="http://schemas.openxmlformats.org/officeDocument/2006/relationships/slide" Target="slides/slide63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635" Type="http://schemas.openxmlformats.org/officeDocument/2006/relationships/slide" Target="slides/slide629.xml"/><Relationship Id="rId513" Type="http://schemas.openxmlformats.org/officeDocument/2006/relationships/slide" Target="slides/slide507.xml"/><Relationship Id="rId634" Type="http://schemas.openxmlformats.org/officeDocument/2006/relationships/slide" Target="slides/slide628.xml"/><Relationship Id="rId512" Type="http://schemas.openxmlformats.org/officeDocument/2006/relationships/slide" Target="slides/slide506.xml"/><Relationship Id="rId633" Type="http://schemas.openxmlformats.org/officeDocument/2006/relationships/slide" Target="slides/slide627.xml"/><Relationship Id="rId511" Type="http://schemas.openxmlformats.org/officeDocument/2006/relationships/slide" Target="slides/slide505.xml"/><Relationship Id="rId632" Type="http://schemas.openxmlformats.org/officeDocument/2006/relationships/slide" Target="slides/slide626.xml"/><Relationship Id="rId518" Type="http://schemas.openxmlformats.org/officeDocument/2006/relationships/slide" Target="slides/slide512.xml"/><Relationship Id="rId639" Type="http://schemas.openxmlformats.org/officeDocument/2006/relationships/slide" Target="slides/slide633.xml"/><Relationship Id="rId517" Type="http://schemas.openxmlformats.org/officeDocument/2006/relationships/slide" Target="slides/slide511.xml"/><Relationship Id="rId638" Type="http://schemas.openxmlformats.org/officeDocument/2006/relationships/slide" Target="slides/slide632.xml"/><Relationship Id="rId516" Type="http://schemas.openxmlformats.org/officeDocument/2006/relationships/slide" Target="slides/slide510.xml"/><Relationship Id="rId637" Type="http://schemas.openxmlformats.org/officeDocument/2006/relationships/slide" Target="slides/slide631.xml"/><Relationship Id="rId515" Type="http://schemas.openxmlformats.org/officeDocument/2006/relationships/slide" Target="slides/slide509.xml"/><Relationship Id="rId636" Type="http://schemas.openxmlformats.org/officeDocument/2006/relationships/slide" Target="slides/slide63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631" Type="http://schemas.openxmlformats.org/officeDocument/2006/relationships/slide" Target="slides/slide625.xml"/><Relationship Id="rId18" Type="http://schemas.openxmlformats.org/officeDocument/2006/relationships/slide" Target="slides/slide12.xml"/><Relationship Id="rId630" Type="http://schemas.openxmlformats.org/officeDocument/2006/relationships/slide" Target="slides/slide624.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709" Type="http://schemas.openxmlformats.org/officeDocument/2006/relationships/font" Target="fonts/HelveticaNeue-boldItalic.fntdata"/><Relationship Id="rId708" Type="http://schemas.openxmlformats.org/officeDocument/2006/relationships/font" Target="fonts/HelveticaNeue-italic.fntdata"/><Relationship Id="rId707" Type="http://schemas.openxmlformats.org/officeDocument/2006/relationships/font" Target="fonts/HelveticaNeue-bold.fntdata"/><Relationship Id="rId706" Type="http://schemas.openxmlformats.org/officeDocument/2006/relationships/font" Target="fonts/HelveticaNeue-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01" Type="http://schemas.openxmlformats.org/officeDocument/2006/relationships/font" Target="fonts/QuattrocentoSans-boldItalic.fntdata"/><Relationship Id="rId700" Type="http://schemas.openxmlformats.org/officeDocument/2006/relationships/font" Target="fonts/QuattrocentoSans-italic.fntdata"/><Relationship Id="rId705" Type="http://schemas.openxmlformats.org/officeDocument/2006/relationships/font" Target="fonts/WorkSans-boldItalic.fntdata"/><Relationship Id="rId704" Type="http://schemas.openxmlformats.org/officeDocument/2006/relationships/font" Target="fonts/WorkSans-italic.fntdata"/><Relationship Id="rId703" Type="http://schemas.openxmlformats.org/officeDocument/2006/relationships/font" Target="fonts/WorkSans-bold.fntdata"/><Relationship Id="rId702" Type="http://schemas.openxmlformats.org/officeDocument/2006/relationships/font" Target="fonts/WorkSans-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9" Type="http://schemas.openxmlformats.org/officeDocument/2006/relationships/slide" Target="slides/slide603.xml"/><Relationship Id="rId608" Type="http://schemas.openxmlformats.org/officeDocument/2006/relationships/slide" Target="slides/slide602.xml"/><Relationship Id="rId607" Type="http://schemas.openxmlformats.org/officeDocument/2006/relationships/slide" Target="slides/slide601.xml"/><Relationship Id="rId60" Type="http://schemas.openxmlformats.org/officeDocument/2006/relationships/slide" Target="slides/slide54.xml"/><Relationship Id="rId602" Type="http://schemas.openxmlformats.org/officeDocument/2006/relationships/slide" Target="slides/slide596.xml"/><Relationship Id="rId601" Type="http://schemas.openxmlformats.org/officeDocument/2006/relationships/slide" Target="slides/slide595.xml"/><Relationship Id="rId600" Type="http://schemas.openxmlformats.org/officeDocument/2006/relationships/slide" Target="slides/slide594.xml"/><Relationship Id="rId720" Type="http://customschemas.google.com/relationships/presentationmetadata" Target="metadata"/><Relationship Id="rId606" Type="http://schemas.openxmlformats.org/officeDocument/2006/relationships/slide" Target="slides/slide600.xml"/><Relationship Id="rId605" Type="http://schemas.openxmlformats.org/officeDocument/2006/relationships/slide" Target="slides/slide599.xml"/><Relationship Id="rId604" Type="http://schemas.openxmlformats.org/officeDocument/2006/relationships/slide" Target="slides/slide598.xml"/><Relationship Id="rId603" Type="http://schemas.openxmlformats.org/officeDocument/2006/relationships/slide" Target="slides/slide597.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719" Type="http://schemas.openxmlformats.org/officeDocument/2006/relationships/font" Target="fonts/OpenSans-boldItalic.fntdata"/><Relationship Id="rId718" Type="http://schemas.openxmlformats.org/officeDocument/2006/relationships/font" Target="fonts/OpenSans-italic.fntdata"/><Relationship Id="rId717" Type="http://schemas.openxmlformats.org/officeDocument/2006/relationships/font" Target="fonts/OpenSans-bold.fntdata"/><Relationship Id="rId712" Type="http://schemas.openxmlformats.org/officeDocument/2006/relationships/font" Target="fonts/OpenSansLight-regular.fntdata"/><Relationship Id="rId711" Type="http://schemas.openxmlformats.org/officeDocument/2006/relationships/font" Target="fonts/GillSans-bold.fntdata"/><Relationship Id="rId710" Type="http://schemas.openxmlformats.org/officeDocument/2006/relationships/font" Target="fonts/GillSans-regular.fntdata"/><Relationship Id="rId716" Type="http://schemas.openxmlformats.org/officeDocument/2006/relationships/font" Target="fonts/OpenSans-regular.fntdata"/><Relationship Id="rId715" Type="http://schemas.openxmlformats.org/officeDocument/2006/relationships/font" Target="fonts/OpenSansLight-boldItalic.fntdata"/><Relationship Id="rId714" Type="http://schemas.openxmlformats.org/officeDocument/2006/relationships/font" Target="fonts/OpenSansLight-italic.fntdata"/><Relationship Id="rId713" Type="http://schemas.openxmlformats.org/officeDocument/2006/relationships/font" Target="fonts/OpenSansLight-bold.fntdata"/><Relationship Id="rId59" Type="http://schemas.openxmlformats.org/officeDocument/2006/relationships/slide" Target="slides/slide53.xml"/><Relationship Id="rId58" Type="http://schemas.openxmlformats.org/officeDocument/2006/relationships/slide" Target="slides/slide52.xml"/><Relationship Id="rId590" Type="http://schemas.openxmlformats.org/officeDocument/2006/relationships/slide" Target="slides/slide584.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469" Type="http://schemas.openxmlformats.org/officeDocument/2006/relationships/slide" Target="slides/slide463.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468" Type="http://schemas.openxmlformats.org/officeDocument/2006/relationships/slide" Target="slides/slide462.xml"/><Relationship Id="rId589" Type="http://schemas.openxmlformats.org/officeDocument/2006/relationships/slide" Target="slides/slide583.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467" Type="http://schemas.openxmlformats.org/officeDocument/2006/relationships/slide" Target="slides/slide461.xml"/><Relationship Id="rId588" Type="http://schemas.openxmlformats.org/officeDocument/2006/relationships/slide" Target="slides/slide582.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462" Type="http://schemas.openxmlformats.org/officeDocument/2006/relationships/slide" Target="slides/slide456.xml"/><Relationship Id="rId583" Type="http://schemas.openxmlformats.org/officeDocument/2006/relationships/slide" Target="slides/slide577.xml"/><Relationship Id="rId340" Type="http://schemas.openxmlformats.org/officeDocument/2006/relationships/slide" Target="slides/slide334.xml"/><Relationship Id="rId461" Type="http://schemas.openxmlformats.org/officeDocument/2006/relationships/slide" Target="slides/slide455.xml"/><Relationship Id="rId582" Type="http://schemas.openxmlformats.org/officeDocument/2006/relationships/slide" Target="slides/slide576.xml"/><Relationship Id="rId460" Type="http://schemas.openxmlformats.org/officeDocument/2006/relationships/slide" Target="slides/slide454.xml"/><Relationship Id="rId581" Type="http://schemas.openxmlformats.org/officeDocument/2006/relationships/slide" Target="slides/slide575.xml"/><Relationship Id="rId580" Type="http://schemas.openxmlformats.org/officeDocument/2006/relationships/slide" Target="slides/slide57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466" Type="http://schemas.openxmlformats.org/officeDocument/2006/relationships/slide" Target="slides/slide460.xml"/><Relationship Id="rId587" Type="http://schemas.openxmlformats.org/officeDocument/2006/relationships/slide" Target="slides/slide581.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465" Type="http://schemas.openxmlformats.org/officeDocument/2006/relationships/slide" Target="slides/slide459.xml"/><Relationship Id="rId586" Type="http://schemas.openxmlformats.org/officeDocument/2006/relationships/slide" Target="slides/slide580.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464" Type="http://schemas.openxmlformats.org/officeDocument/2006/relationships/slide" Target="slides/slide458.xml"/><Relationship Id="rId585" Type="http://schemas.openxmlformats.org/officeDocument/2006/relationships/slide" Target="slides/slide579.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463" Type="http://schemas.openxmlformats.org/officeDocument/2006/relationships/slide" Target="slides/slide457.xml"/><Relationship Id="rId584" Type="http://schemas.openxmlformats.org/officeDocument/2006/relationships/slide" Target="slides/slide578.xml"/><Relationship Id="rId217" Type="http://schemas.openxmlformats.org/officeDocument/2006/relationships/slide" Target="slides/slide211.xml"/><Relationship Id="rId338" Type="http://schemas.openxmlformats.org/officeDocument/2006/relationships/slide" Target="slides/slide332.xml"/><Relationship Id="rId459" Type="http://schemas.openxmlformats.org/officeDocument/2006/relationships/slide" Target="slides/slide453.xml"/><Relationship Id="rId216" Type="http://schemas.openxmlformats.org/officeDocument/2006/relationships/slide" Target="slides/slide210.xml"/><Relationship Id="rId337" Type="http://schemas.openxmlformats.org/officeDocument/2006/relationships/slide" Target="slides/slide331.xml"/><Relationship Id="rId458" Type="http://schemas.openxmlformats.org/officeDocument/2006/relationships/slide" Target="slides/slide452.xml"/><Relationship Id="rId579" Type="http://schemas.openxmlformats.org/officeDocument/2006/relationships/slide" Target="slides/slide573.xml"/><Relationship Id="rId215" Type="http://schemas.openxmlformats.org/officeDocument/2006/relationships/slide" Target="slides/slide209.xml"/><Relationship Id="rId336" Type="http://schemas.openxmlformats.org/officeDocument/2006/relationships/slide" Target="slides/slide330.xml"/><Relationship Id="rId457" Type="http://schemas.openxmlformats.org/officeDocument/2006/relationships/slide" Target="slides/slide451.xml"/><Relationship Id="rId578" Type="http://schemas.openxmlformats.org/officeDocument/2006/relationships/slide" Target="slides/slide572.xml"/><Relationship Id="rId699" Type="http://schemas.openxmlformats.org/officeDocument/2006/relationships/font" Target="fonts/QuattrocentoSans-bold.fntdata"/><Relationship Id="rId214" Type="http://schemas.openxmlformats.org/officeDocument/2006/relationships/slide" Target="slides/slide208.xml"/><Relationship Id="rId335" Type="http://schemas.openxmlformats.org/officeDocument/2006/relationships/slide" Target="slides/slide329.xml"/><Relationship Id="rId456" Type="http://schemas.openxmlformats.org/officeDocument/2006/relationships/slide" Target="slides/slide450.xml"/><Relationship Id="rId577" Type="http://schemas.openxmlformats.org/officeDocument/2006/relationships/slide" Target="slides/slide571.xml"/><Relationship Id="rId698" Type="http://schemas.openxmlformats.org/officeDocument/2006/relationships/font" Target="fonts/QuattrocentoSans-regular.fntdata"/><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451" Type="http://schemas.openxmlformats.org/officeDocument/2006/relationships/slide" Target="slides/slide445.xml"/><Relationship Id="rId572" Type="http://schemas.openxmlformats.org/officeDocument/2006/relationships/slide" Target="slides/slide566.xml"/><Relationship Id="rId693" Type="http://schemas.openxmlformats.org/officeDocument/2006/relationships/font" Target="fonts/SourceCodePro-boldItalic.fntdata"/><Relationship Id="rId450" Type="http://schemas.openxmlformats.org/officeDocument/2006/relationships/slide" Target="slides/slide444.xml"/><Relationship Id="rId571" Type="http://schemas.openxmlformats.org/officeDocument/2006/relationships/slide" Target="slides/slide565.xml"/><Relationship Id="rId692" Type="http://schemas.openxmlformats.org/officeDocument/2006/relationships/font" Target="fonts/SourceCodePro-italic.fntdata"/><Relationship Id="rId570" Type="http://schemas.openxmlformats.org/officeDocument/2006/relationships/slide" Target="slides/slide564.xml"/><Relationship Id="rId691" Type="http://schemas.openxmlformats.org/officeDocument/2006/relationships/font" Target="fonts/SourceCodePro-bold.fntdata"/><Relationship Id="rId690" Type="http://schemas.openxmlformats.org/officeDocument/2006/relationships/font" Target="fonts/SourceCodePro-regular.fntdata"/><Relationship Id="rId213" Type="http://schemas.openxmlformats.org/officeDocument/2006/relationships/slide" Target="slides/slide207.xml"/><Relationship Id="rId334" Type="http://schemas.openxmlformats.org/officeDocument/2006/relationships/slide" Target="slides/slide328.xml"/><Relationship Id="rId455" Type="http://schemas.openxmlformats.org/officeDocument/2006/relationships/slide" Target="slides/slide449.xml"/><Relationship Id="rId576" Type="http://schemas.openxmlformats.org/officeDocument/2006/relationships/slide" Target="slides/slide570.xml"/><Relationship Id="rId697" Type="http://schemas.openxmlformats.org/officeDocument/2006/relationships/font" Target="fonts/PalatinoLinotype-boldItalic.fntdata"/><Relationship Id="rId212" Type="http://schemas.openxmlformats.org/officeDocument/2006/relationships/slide" Target="slides/slide206.xml"/><Relationship Id="rId333" Type="http://schemas.openxmlformats.org/officeDocument/2006/relationships/slide" Target="slides/slide327.xml"/><Relationship Id="rId454" Type="http://schemas.openxmlformats.org/officeDocument/2006/relationships/slide" Target="slides/slide448.xml"/><Relationship Id="rId575" Type="http://schemas.openxmlformats.org/officeDocument/2006/relationships/slide" Target="slides/slide569.xml"/><Relationship Id="rId696" Type="http://schemas.openxmlformats.org/officeDocument/2006/relationships/font" Target="fonts/PalatinoLinotype-italic.fntdata"/><Relationship Id="rId211" Type="http://schemas.openxmlformats.org/officeDocument/2006/relationships/slide" Target="slides/slide205.xml"/><Relationship Id="rId332" Type="http://schemas.openxmlformats.org/officeDocument/2006/relationships/slide" Target="slides/slide326.xml"/><Relationship Id="rId453" Type="http://schemas.openxmlformats.org/officeDocument/2006/relationships/slide" Target="slides/slide447.xml"/><Relationship Id="rId574" Type="http://schemas.openxmlformats.org/officeDocument/2006/relationships/slide" Target="slides/slide568.xml"/><Relationship Id="rId695" Type="http://schemas.openxmlformats.org/officeDocument/2006/relationships/font" Target="fonts/PalatinoLinotype-bold.fntdata"/><Relationship Id="rId210" Type="http://schemas.openxmlformats.org/officeDocument/2006/relationships/slide" Target="slides/slide204.xml"/><Relationship Id="rId331" Type="http://schemas.openxmlformats.org/officeDocument/2006/relationships/slide" Target="slides/slide325.xml"/><Relationship Id="rId452" Type="http://schemas.openxmlformats.org/officeDocument/2006/relationships/slide" Target="slides/slide446.xml"/><Relationship Id="rId573" Type="http://schemas.openxmlformats.org/officeDocument/2006/relationships/slide" Target="slides/slide567.xml"/><Relationship Id="rId694" Type="http://schemas.openxmlformats.org/officeDocument/2006/relationships/font" Target="fonts/PalatinoLinotype-regular.fntdata"/><Relationship Id="rId370" Type="http://schemas.openxmlformats.org/officeDocument/2006/relationships/slide" Target="slides/slide364.xml"/><Relationship Id="rId491" Type="http://schemas.openxmlformats.org/officeDocument/2006/relationships/slide" Target="slides/slide485.xml"/><Relationship Id="rId490" Type="http://schemas.openxmlformats.org/officeDocument/2006/relationships/slide" Target="slides/slide48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489" Type="http://schemas.openxmlformats.org/officeDocument/2006/relationships/slide" Target="slides/slide483.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484" Type="http://schemas.openxmlformats.org/officeDocument/2006/relationships/slide" Target="slides/slide478.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483" Type="http://schemas.openxmlformats.org/officeDocument/2006/relationships/slide" Target="slides/slide477.xml"/><Relationship Id="rId240" Type="http://schemas.openxmlformats.org/officeDocument/2006/relationships/slide" Target="slides/slide234.xml"/><Relationship Id="rId361" Type="http://schemas.openxmlformats.org/officeDocument/2006/relationships/slide" Target="slides/slide355.xml"/><Relationship Id="rId482" Type="http://schemas.openxmlformats.org/officeDocument/2006/relationships/slide" Target="slides/slide476.xml"/><Relationship Id="rId360" Type="http://schemas.openxmlformats.org/officeDocument/2006/relationships/slide" Target="slides/slide354.xml"/><Relationship Id="rId481" Type="http://schemas.openxmlformats.org/officeDocument/2006/relationships/slide" Target="slides/slide475.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488" Type="http://schemas.openxmlformats.org/officeDocument/2006/relationships/slide" Target="slides/slide482.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487" Type="http://schemas.openxmlformats.org/officeDocument/2006/relationships/slide" Target="slides/slide481.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486" Type="http://schemas.openxmlformats.org/officeDocument/2006/relationships/slide" Target="slides/slide480.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485" Type="http://schemas.openxmlformats.org/officeDocument/2006/relationships/slide" Target="slides/slide479.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480" Type="http://schemas.openxmlformats.org/officeDocument/2006/relationships/slide" Target="slides/slide474.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479" Type="http://schemas.openxmlformats.org/officeDocument/2006/relationships/slide" Target="slides/slide473.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478" Type="http://schemas.openxmlformats.org/officeDocument/2006/relationships/slide" Target="slides/slide472.xml"/><Relationship Id="rId599" Type="http://schemas.openxmlformats.org/officeDocument/2006/relationships/slide" Target="slides/slide593.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473" Type="http://schemas.openxmlformats.org/officeDocument/2006/relationships/slide" Target="slides/slide467.xml"/><Relationship Id="rId594" Type="http://schemas.openxmlformats.org/officeDocument/2006/relationships/slide" Target="slides/slide588.xml"/><Relationship Id="rId230" Type="http://schemas.openxmlformats.org/officeDocument/2006/relationships/slide" Target="slides/slide224.xml"/><Relationship Id="rId351" Type="http://schemas.openxmlformats.org/officeDocument/2006/relationships/slide" Target="slides/slide345.xml"/><Relationship Id="rId472" Type="http://schemas.openxmlformats.org/officeDocument/2006/relationships/slide" Target="slides/slide466.xml"/><Relationship Id="rId593" Type="http://schemas.openxmlformats.org/officeDocument/2006/relationships/slide" Target="slides/slide587.xml"/><Relationship Id="rId350" Type="http://schemas.openxmlformats.org/officeDocument/2006/relationships/slide" Target="slides/slide344.xml"/><Relationship Id="rId471" Type="http://schemas.openxmlformats.org/officeDocument/2006/relationships/slide" Target="slides/slide465.xml"/><Relationship Id="rId592" Type="http://schemas.openxmlformats.org/officeDocument/2006/relationships/slide" Target="slides/slide586.xml"/><Relationship Id="rId470" Type="http://schemas.openxmlformats.org/officeDocument/2006/relationships/slide" Target="slides/slide464.xml"/><Relationship Id="rId591" Type="http://schemas.openxmlformats.org/officeDocument/2006/relationships/slide" Target="slides/slide585.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477" Type="http://schemas.openxmlformats.org/officeDocument/2006/relationships/slide" Target="slides/slide471.xml"/><Relationship Id="rId598" Type="http://schemas.openxmlformats.org/officeDocument/2006/relationships/slide" Target="slides/slide592.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476" Type="http://schemas.openxmlformats.org/officeDocument/2006/relationships/slide" Target="slides/slide470.xml"/><Relationship Id="rId597" Type="http://schemas.openxmlformats.org/officeDocument/2006/relationships/slide" Target="slides/slide591.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475" Type="http://schemas.openxmlformats.org/officeDocument/2006/relationships/slide" Target="slides/slide469.xml"/><Relationship Id="rId596" Type="http://schemas.openxmlformats.org/officeDocument/2006/relationships/slide" Target="slides/slide590.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474" Type="http://schemas.openxmlformats.org/officeDocument/2006/relationships/slide" Target="slides/slide468.xml"/><Relationship Id="rId595" Type="http://schemas.openxmlformats.org/officeDocument/2006/relationships/slide" Target="slides/slide589.xml"/><Relationship Id="rId305" Type="http://schemas.openxmlformats.org/officeDocument/2006/relationships/slide" Target="slides/slide299.xml"/><Relationship Id="rId426" Type="http://schemas.openxmlformats.org/officeDocument/2006/relationships/slide" Target="slides/slide420.xml"/><Relationship Id="rId547" Type="http://schemas.openxmlformats.org/officeDocument/2006/relationships/slide" Target="slides/slide541.xml"/><Relationship Id="rId668" Type="http://schemas.openxmlformats.org/officeDocument/2006/relationships/slide" Target="slides/slide662.xml"/><Relationship Id="rId304" Type="http://schemas.openxmlformats.org/officeDocument/2006/relationships/slide" Target="slides/slide298.xml"/><Relationship Id="rId425" Type="http://schemas.openxmlformats.org/officeDocument/2006/relationships/slide" Target="slides/slide419.xml"/><Relationship Id="rId546" Type="http://schemas.openxmlformats.org/officeDocument/2006/relationships/slide" Target="slides/slide540.xml"/><Relationship Id="rId667" Type="http://schemas.openxmlformats.org/officeDocument/2006/relationships/slide" Target="slides/slide661.xml"/><Relationship Id="rId303" Type="http://schemas.openxmlformats.org/officeDocument/2006/relationships/slide" Target="slides/slide297.xml"/><Relationship Id="rId424" Type="http://schemas.openxmlformats.org/officeDocument/2006/relationships/slide" Target="slides/slide418.xml"/><Relationship Id="rId545" Type="http://schemas.openxmlformats.org/officeDocument/2006/relationships/slide" Target="slides/slide539.xml"/><Relationship Id="rId666" Type="http://schemas.openxmlformats.org/officeDocument/2006/relationships/slide" Target="slides/slide660.xml"/><Relationship Id="rId302" Type="http://schemas.openxmlformats.org/officeDocument/2006/relationships/slide" Target="slides/slide296.xml"/><Relationship Id="rId423" Type="http://schemas.openxmlformats.org/officeDocument/2006/relationships/slide" Target="slides/slide417.xml"/><Relationship Id="rId544" Type="http://schemas.openxmlformats.org/officeDocument/2006/relationships/slide" Target="slides/slide538.xml"/><Relationship Id="rId665" Type="http://schemas.openxmlformats.org/officeDocument/2006/relationships/slide" Target="slides/slide659.xml"/><Relationship Id="rId309" Type="http://schemas.openxmlformats.org/officeDocument/2006/relationships/slide" Target="slides/slide303.xml"/><Relationship Id="rId308" Type="http://schemas.openxmlformats.org/officeDocument/2006/relationships/slide" Target="slides/slide302.xml"/><Relationship Id="rId429" Type="http://schemas.openxmlformats.org/officeDocument/2006/relationships/slide" Target="slides/slide423.xml"/><Relationship Id="rId307" Type="http://schemas.openxmlformats.org/officeDocument/2006/relationships/slide" Target="slides/slide301.xml"/><Relationship Id="rId428" Type="http://schemas.openxmlformats.org/officeDocument/2006/relationships/slide" Target="slides/slide422.xml"/><Relationship Id="rId549" Type="http://schemas.openxmlformats.org/officeDocument/2006/relationships/slide" Target="slides/slide543.xml"/><Relationship Id="rId306" Type="http://schemas.openxmlformats.org/officeDocument/2006/relationships/slide" Target="slides/slide300.xml"/><Relationship Id="rId427" Type="http://schemas.openxmlformats.org/officeDocument/2006/relationships/slide" Target="slides/slide421.xml"/><Relationship Id="rId548" Type="http://schemas.openxmlformats.org/officeDocument/2006/relationships/slide" Target="slides/slide542.xml"/><Relationship Id="rId669" Type="http://schemas.openxmlformats.org/officeDocument/2006/relationships/slide" Target="slides/slide663.xml"/><Relationship Id="rId660" Type="http://schemas.openxmlformats.org/officeDocument/2006/relationships/slide" Target="slides/slide654.xml"/><Relationship Id="rId301" Type="http://schemas.openxmlformats.org/officeDocument/2006/relationships/slide" Target="slides/slide295.xml"/><Relationship Id="rId422" Type="http://schemas.openxmlformats.org/officeDocument/2006/relationships/slide" Target="slides/slide416.xml"/><Relationship Id="rId543" Type="http://schemas.openxmlformats.org/officeDocument/2006/relationships/slide" Target="slides/slide537.xml"/><Relationship Id="rId664" Type="http://schemas.openxmlformats.org/officeDocument/2006/relationships/slide" Target="slides/slide658.xml"/><Relationship Id="rId300" Type="http://schemas.openxmlformats.org/officeDocument/2006/relationships/slide" Target="slides/slide294.xml"/><Relationship Id="rId421" Type="http://schemas.openxmlformats.org/officeDocument/2006/relationships/slide" Target="slides/slide415.xml"/><Relationship Id="rId542" Type="http://schemas.openxmlformats.org/officeDocument/2006/relationships/slide" Target="slides/slide536.xml"/><Relationship Id="rId663" Type="http://schemas.openxmlformats.org/officeDocument/2006/relationships/slide" Target="slides/slide657.xml"/><Relationship Id="rId420" Type="http://schemas.openxmlformats.org/officeDocument/2006/relationships/slide" Target="slides/slide414.xml"/><Relationship Id="rId541" Type="http://schemas.openxmlformats.org/officeDocument/2006/relationships/slide" Target="slides/slide535.xml"/><Relationship Id="rId662" Type="http://schemas.openxmlformats.org/officeDocument/2006/relationships/slide" Target="slides/slide656.xml"/><Relationship Id="rId540" Type="http://schemas.openxmlformats.org/officeDocument/2006/relationships/slide" Target="slides/slide534.xml"/><Relationship Id="rId661" Type="http://schemas.openxmlformats.org/officeDocument/2006/relationships/slide" Target="slides/slide655.xml"/><Relationship Id="rId415" Type="http://schemas.openxmlformats.org/officeDocument/2006/relationships/slide" Target="slides/slide409.xml"/><Relationship Id="rId536" Type="http://schemas.openxmlformats.org/officeDocument/2006/relationships/slide" Target="slides/slide530.xml"/><Relationship Id="rId657" Type="http://schemas.openxmlformats.org/officeDocument/2006/relationships/slide" Target="slides/slide651.xml"/><Relationship Id="rId414" Type="http://schemas.openxmlformats.org/officeDocument/2006/relationships/slide" Target="slides/slide408.xml"/><Relationship Id="rId535" Type="http://schemas.openxmlformats.org/officeDocument/2006/relationships/slide" Target="slides/slide529.xml"/><Relationship Id="rId656" Type="http://schemas.openxmlformats.org/officeDocument/2006/relationships/slide" Target="slides/slide650.xml"/><Relationship Id="rId413" Type="http://schemas.openxmlformats.org/officeDocument/2006/relationships/slide" Target="slides/slide407.xml"/><Relationship Id="rId534" Type="http://schemas.openxmlformats.org/officeDocument/2006/relationships/slide" Target="slides/slide528.xml"/><Relationship Id="rId655" Type="http://schemas.openxmlformats.org/officeDocument/2006/relationships/slide" Target="slides/slide649.xml"/><Relationship Id="rId412" Type="http://schemas.openxmlformats.org/officeDocument/2006/relationships/slide" Target="slides/slide406.xml"/><Relationship Id="rId533" Type="http://schemas.openxmlformats.org/officeDocument/2006/relationships/slide" Target="slides/slide527.xml"/><Relationship Id="rId654" Type="http://schemas.openxmlformats.org/officeDocument/2006/relationships/slide" Target="slides/slide648.xml"/><Relationship Id="rId419" Type="http://schemas.openxmlformats.org/officeDocument/2006/relationships/slide" Target="slides/slide413.xml"/><Relationship Id="rId418" Type="http://schemas.openxmlformats.org/officeDocument/2006/relationships/slide" Target="slides/slide412.xml"/><Relationship Id="rId539" Type="http://schemas.openxmlformats.org/officeDocument/2006/relationships/slide" Target="slides/slide533.xml"/><Relationship Id="rId417" Type="http://schemas.openxmlformats.org/officeDocument/2006/relationships/slide" Target="slides/slide411.xml"/><Relationship Id="rId538" Type="http://schemas.openxmlformats.org/officeDocument/2006/relationships/slide" Target="slides/slide532.xml"/><Relationship Id="rId659" Type="http://schemas.openxmlformats.org/officeDocument/2006/relationships/slide" Target="slides/slide653.xml"/><Relationship Id="rId416" Type="http://schemas.openxmlformats.org/officeDocument/2006/relationships/slide" Target="slides/slide410.xml"/><Relationship Id="rId537" Type="http://schemas.openxmlformats.org/officeDocument/2006/relationships/slide" Target="slides/slide531.xml"/><Relationship Id="rId658" Type="http://schemas.openxmlformats.org/officeDocument/2006/relationships/slide" Target="slides/slide652.xml"/><Relationship Id="rId411" Type="http://schemas.openxmlformats.org/officeDocument/2006/relationships/slide" Target="slides/slide405.xml"/><Relationship Id="rId532" Type="http://schemas.openxmlformats.org/officeDocument/2006/relationships/slide" Target="slides/slide526.xml"/><Relationship Id="rId653" Type="http://schemas.openxmlformats.org/officeDocument/2006/relationships/slide" Target="slides/slide647.xml"/><Relationship Id="rId410" Type="http://schemas.openxmlformats.org/officeDocument/2006/relationships/slide" Target="slides/slide404.xml"/><Relationship Id="rId531" Type="http://schemas.openxmlformats.org/officeDocument/2006/relationships/slide" Target="slides/slide525.xml"/><Relationship Id="rId652" Type="http://schemas.openxmlformats.org/officeDocument/2006/relationships/slide" Target="slides/slide646.xml"/><Relationship Id="rId530" Type="http://schemas.openxmlformats.org/officeDocument/2006/relationships/slide" Target="slides/slide524.xml"/><Relationship Id="rId651" Type="http://schemas.openxmlformats.org/officeDocument/2006/relationships/slide" Target="slides/slide645.xml"/><Relationship Id="rId650" Type="http://schemas.openxmlformats.org/officeDocument/2006/relationships/slide" Target="slides/slide644.xml"/><Relationship Id="rId206" Type="http://schemas.openxmlformats.org/officeDocument/2006/relationships/slide" Target="slides/slide200.xml"/><Relationship Id="rId327" Type="http://schemas.openxmlformats.org/officeDocument/2006/relationships/slide" Target="slides/slide321.xml"/><Relationship Id="rId448" Type="http://schemas.openxmlformats.org/officeDocument/2006/relationships/slide" Target="slides/slide442.xml"/><Relationship Id="rId569" Type="http://schemas.openxmlformats.org/officeDocument/2006/relationships/slide" Target="slides/slide563.xml"/><Relationship Id="rId205" Type="http://schemas.openxmlformats.org/officeDocument/2006/relationships/slide" Target="slides/slide199.xml"/><Relationship Id="rId326" Type="http://schemas.openxmlformats.org/officeDocument/2006/relationships/slide" Target="slides/slide320.xml"/><Relationship Id="rId447" Type="http://schemas.openxmlformats.org/officeDocument/2006/relationships/slide" Target="slides/slide441.xml"/><Relationship Id="rId568" Type="http://schemas.openxmlformats.org/officeDocument/2006/relationships/slide" Target="slides/slide562.xml"/><Relationship Id="rId689" Type="http://schemas.openxmlformats.org/officeDocument/2006/relationships/font" Target="fonts/Inter-bold.fntdata"/><Relationship Id="rId204" Type="http://schemas.openxmlformats.org/officeDocument/2006/relationships/slide" Target="slides/slide198.xml"/><Relationship Id="rId325" Type="http://schemas.openxmlformats.org/officeDocument/2006/relationships/slide" Target="slides/slide319.xml"/><Relationship Id="rId446" Type="http://schemas.openxmlformats.org/officeDocument/2006/relationships/slide" Target="slides/slide440.xml"/><Relationship Id="rId567" Type="http://schemas.openxmlformats.org/officeDocument/2006/relationships/slide" Target="slides/slide561.xml"/><Relationship Id="rId688" Type="http://schemas.openxmlformats.org/officeDocument/2006/relationships/font" Target="fonts/Inter-regular.fntdata"/><Relationship Id="rId203" Type="http://schemas.openxmlformats.org/officeDocument/2006/relationships/slide" Target="slides/slide197.xml"/><Relationship Id="rId324" Type="http://schemas.openxmlformats.org/officeDocument/2006/relationships/slide" Target="slides/slide318.xml"/><Relationship Id="rId445" Type="http://schemas.openxmlformats.org/officeDocument/2006/relationships/slide" Target="slides/slide439.xml"/><Relationship Id="rId566" Type="http://schemas.openxmlformats.org/officeDocument/2006/relationships/slide" Target="slides/slide560.xml"/><Relationship Id="rId687" Type="http://schemas.openxmlformats.org/officeDocument/2006/relationships/font" Target="fonts/Roboto-boldItalic.fntdata"/><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449" Type="http://schemas.openxmlformats.org/officeDocument/2006/relationships/slide" Target="slides/slide443.xml"/><Relationship Id="rId440" Type="http://schemas.openxmlformats.org/officeDocument/2006/relationships/slide" Target="slides/slide434.xml"/><Relationship Id="rId561" Type="http://schemas.openxmlformats.org/officeDocument/2006/relationships/slide" Target="slides/slide555.xml"/><Relationship Id="rId682" Type="http://schemas.openxmlformats.org/officeDocument/2006/relationships/slide" Target="slides/slide676.xml"/><Relationship Id="rId560" Type="http://schemas.openxmlformats.org/officeDocument/2006/relationships/slide" Target="slides/slide554.xml"/><Relationship Id="rId681" Type="http://schemas.openxmlformats.org/officeDocument/2006/relationships/slide" Target="slides/slide675.xml"/><Relationship Id="rId680" Type="http://schemas.openxmlformats.org/officeDocument/2006/relationships/slide" Target="slides/slide674.xml"/><Relationship Id="rId202" Type="http://schemas.openxmlformats.org/officeDocument/2006/relationships/slide" Target="slides/slide196.xml"/><Relationship Id="rId323" Type="http://schemas.openxmlformats.org/officeDocument/2006/relationships/slide" Target="slides/slide317.xml"/><Relationship Id="rId444" Type="http://schemas.openxmlformats.org/officeDocument/2006/relationships/slide" Target="slides/slide438.xml"/><Relationship Id="rId565" Type="http://schemas.openxmlformats.org/officeDocument/2006/relationships/slide" Target="slides/slide559.xml"/><Relationship Id="rId686" Type="http://schemas.openxmlformats.org/officeDocument/2006/relationships/font" Target="fonts/Roboto-italic.fntdata"/><Relationship Id="rId201" Type="http://schemas.openxmlformats.org/officeDocument/2006/relationships/slide" Target="slides/slide195.xml"/><Relationship Id="rId322" Type="http://schemas.openxmlformats.org/officeDocument/2006/relationships/slide" Target="slides/slide316.xml"/><Relationship Id="rId443" Type="http://schemas.openxmlformats.org/officeDocument/2006/relationships/slide" Target="slides/slide437.xml"/><Relationship Id="rId564" Type="http://schemas.openxmlformats.org/officeDocument/2006/relationships/slide" Target="slides/slide558.xml"/><Relationship Id="rId685" Type="http://schemas.openxmlformats.org/officeDocument/2006/relationships/font" Target="fonts/Roboto-bold.fntdata"/><Relationship Id="rId200" Type="http://schemas.openxmlformats.org/officeDocument/2006/relationships/slide" Target="slides/slide194.xml"/><Relationship Id="rId321" Type="http://schemas.openxmlformats.org/officeDocument/2006/relationships/slide" Target="slides/slide315.xml"/><Relationship Id="rId442" Type="http://schemas.openxmlformats.org/officeDocument/2006/relationships/slide" Target="slides/slide436.xml"/><Relationship Id="rId563" Type="http://schemas.openxmlformats.org/officeDocument/2006/relationships/slide" Target="slides/slide557.xml"/><Relationship Id="rId684" Type="http://schemas.openxmlformats.org/officeDocument/2006/relationships/font" Target="fonts/Roboto-regular.fntdata"/><Relationship Id="rId320" Type="http://schemas.openxmlformats.org/officeDocument/2006/relationships/slide" Target="slides/slide314.xml"/><Relationship Id="rId441" Type="http://schemas.openxmlformats.org/officeDocument/2006/relationships/slide" Target="slides/slide435.xml"/><Relationship Id="rId562" Type="http://schemas.openxmlformats.org/officeDocument/2006/relationships/slide" Target="slides/slide556.xml"/><Relationship Id="rId683" Type="http://schemas.openxmlformats.org/officeDocument/2006/relationships/slide" Target="slides/slide677.xml"/><Relationship Id="rId316" Type="http://schemas.openxmlformats.org/officeDocument/2006/relationships/slide" Target="slides/slide310.xml"/><Relationship Id="rId437" Type="http://schemas.openxmlformats.org/officeDocument/2006/relationships/slide" Target="slides/slide431.xml"/><Relationship Id="rId558" Type="http://schemas.openxmlformats.org/officeDocument/2006/relationships/slide" Target="slides/slide552.xml"/><Relationship Id="rId679" Type="http://schemas.openxmlformats.org/officeDocument/2006/relationships/slide" Target="slides/slide673.xml"/><Relationship Id="rId315" Type="http://schemas.openxmlformats.org/officeDocument/2006/relationships/slide" Target="slides/slide309.xml"/><Relationship Id="rId436" Type="http://schemas.openxmlformats.org/officeDocument/2006/relationships/slide" Target="slides/slide430.xml"/><Relationship Id="rId557" Type="http://schemas.openxmlformats.org/officeDocument/2006/relationships/slide" Target="slides/slide551.xml"/><Relationship Id="rId678" Type="http://schemas.openxmlformats.org/officeDocument/2006/relationships/slide" Target="slides/slide672.xml"/><Relationship Id="rId314" Type="http://schemas.openxmlformats.org/officeDocument/2006/relationships/slide" Target="slides/slide308.xml"/><Relationship Id="rId435" Type="http://schemas.openxmlformats.org/officeDocument/2006/relationships/slide" Target="slides/slide429.xml"/><Relationship Id="rId556" Type="http://schemas.openxmlformats.org/officeDocument/2006/relationships/slide" Target="slides/slide550.xml"/><Relationship Id="rId677" Type="http://schemas.openxmlformats.org/officeDocument/2006/relationships/slide" Target="slides/slide671.xml"/><Relationship Id="rId313" Type="http://schemas.openxmlformats.org/officeDocument/2006/relationships/slide" Target="slides/slide307.xml"/><Relationship Id="rId434" Type="http://schemas.openxmlformats.org/officeDocument/2006/relationships/slide" Target="slides/slide428.xml"/><Relationship Id="rId555" Type="http://schemas.openxmlformats.org/officeDocument/2006/relationships/slide" Target="slides/slide549.xml"/><Relationship Id="rId676" Type="http://schemas.openxmlformats.org/officeDocument/2006/relationships/slide" Target="slides/slide670.xml"/><Relationship Id="rId319" Type="http://schemas.openxmlformats.org/officeDocument/2006/relationships/slide" Target="slides/slide313.xml"/><Relationship Id="rId318" Type="http://schemas.openxmlformats.org/officeDocument/2006/relationships/slide" Target="slides/slide312.xml"/><Relationship Id="rId439" Type="http://schemas.openxmlformats.org/officeDocument/2006/relationships/slide" Target="slides/slide433.xml"/><Relationship Id="rId317" Type="http://schemas.openxmlformats.org/officeDocument/2006/relationships/slide" Target="slides/slide311.xml"/><Relationship Id="rId438" Type="http://schemas.openxmlformats.org/officeDocument/2006/relationships/slide" Target="slides/slide432.xml"/><Relationship Id="rId559" Type="http://schemas.openxmlformats.org/officeDocument/2006/relationships/slide" Target="slides/slide553.xml"/><Relationship Id="rId550" Type="http://schemas.openxmlformats.org/officeDocument/2006/relationships/slide" Target="slides/slide544.xml"/><Relationship Id="rId671" Type="http://schemas.openxmlformats.org/officeDocument/2006/relationships/slide" Target="slides/slide665.xml"/><Relationship Id="rId670" Type="http://schemas.openxmlformats.org/officeDocument/2006/relationships/slide" Target="slides/slide664.xml"/><Relationship Id="rId312" Type="http://schemas.openxmlformats.org/officeDocument/2006/relationships/slide" Target="slides/slide306.xml"/><Relationship Id="rId433" Type="http://schemas.openxmlformats.org/officeDocument/2006/relationships/slide" Target="slides/slide427.xml"/><Relationship Id="rId554" Type="http://schemas.openxmlformats.org/officeDocument/2006/relationships/slide" Target="slides/slide548.xml"/><Relationship Id="rId675" Type="http://schemas.openxmlformats.org/officeDocument/2006/relationships/slide" Target="slides/slide669.xml"/><Relationship Id="rId311" Type="http://schemas.openxmlformats.org/officeDocument/2006/relationships/slide" Target="slides/slide305.xml"/><Relationship Id="rId432" Type="http://schemas.openxmlformats.org/officeDocument/2006/relationships/slide" Target="slides/slide426.xml"/><Relationship Id="rId553" Type="http://schemas.openxmlformats.org/officeDocument/2006/relationships/slide" Target="slides/slide547.xml"/><Relationship Id="rId674" Type="http://schemas.openxmlformats.org/officeDocument/2006/relationships/slide" Target="slides/slide668.xml"/><Relationship Id="rId310" Type="http://schemas.openxmlformats.org/officeDocument/2006/relationships/slide" Target="slides/slide304.xml"/><Relationship Id="rId431" Type="http://schemas.openxmlformats.org/officeDocument/2006/relationships/slide" Target="slides/slide425.xml"/><Relationship Id="rId552" Type="http://schemas.openxmlformats.org/officeDocument/2006/relationships/slide" Target="slides/slide546.xml"/><Relationship Id="rId673" Type="http://schemas.openxmlformats.org/officeDocument/2006/relationships/slide" Target="slides/slide667.xml"/><Relationship Id="rId430" Type="http://schemas.openxmlformats.org/officeDocument/2006/relationships/slide" Target="slides/slide424.xml"/><Relationship Id="rId551" Type="http://schemas.openxmlformats.org/officeDocument/2006/relationships/slide" Target="slides/slide545.xml"/><Relationship Id="rId672" Type="http://schemas.openxmlformats.org/officeDocument/2006/relationships/slide" Target="slides/slide6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3" name="Google Shape;1183;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1" name="Google Shape;1201;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2" name="Google Shape;1202;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2" name="Google Shape;1242;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0" name="Google Shape;1250;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2" name="Google Shape;1262;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0" name="Google Shape;1270;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6" name="Google Shape;1306;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6" name="Google Shape;1316;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2" name="Google Shape;1362;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7" name="Google Shape;1367;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8" name="Google Shape;1388;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7" name="Google Shape;1397;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3" name="Google Shape;1433;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2" name="Google Shape;1452;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2" name="Google Shape;1502;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3" name="Google Shape;1513;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9" name="Google Shape;1539;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3" name="Google Shape;1553;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0" name="Google Shape;1560;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7" name="Google Shape;1567;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2" name="Google Shape;1572;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0" name="Google Shape;1580;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5" name="Google Shape;1585;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2" name="Google Shape;1592;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9" name="Google Shape;1599;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4" name="Google Shape;1604;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1" name="Google Shape;1611;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6" name="Google Shape;1616;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3" name="Google Shape;1623;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9" name="Google Shape;1629;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2" name="Google Shape;1642;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1" name="Google Shape;1651;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1" name="Google Shape;1671;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9" name="Google Shape;1679;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3" name="Google Shape;1693;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0" name="Google Shape;1710;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6" name="Google Shape;1716;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8" name="Google Shape;1728;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7" name="Google Shape;1737;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5" name="Google Shape;1745;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5" name="Google Shape;1755;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5" name="Google Shape;1765;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2" name="Google Shape;1782;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8" name="Google Shape;1788;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1" name="Google Shape;1811;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8" name="Google Shape;1818;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6" name="Google Shape;1826;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1" name="Google Shape;1831;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2" name="Google Shape;1852;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6" name="Google Shape;1866;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4" name="Google Shape;1874;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0" name="Google Shape;1880;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5" name="Google Shape;1885;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3" name="Google Shape;1893;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0" name="Google Shape;1900;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7" name="Google Shape;1907;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3" name="Google Shape;1913;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1" name="Google Shape;1921;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9" name="Google Shape;1929;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4" name="Google Shape;1934;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4" name="Google Shape;1944;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9" name="Google Shape;1949;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2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7" name="Google Shape;1967;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1" name="Google Shape;1981;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0" name="Google Shape;1990;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5" name="Google Shape;1995;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0" name="Google Shape;2010;p2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1" name="Google Shape;2011;p2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2" name="Google Shape;2022;p2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3" name="Google Shape;2023;p2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7" name="Google Shape;2037;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4" name="Google Shape;2044;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1" name="Google Shape;2051;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9" name="Google Shape;2059;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1" name="Google Shape;2071;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1" name="Google Shape;2081;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1" name="Google Shape;2091;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8" name="Google Shape;2098;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8" name="Google Shape;2108;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5" name="Google Shape;2115;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4" name="Google Shape;2124;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3" name="Google Shape;2133;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2" name="Google Shape;2142;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2" name="Google Shape;2152;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9" name="Google Shape;2159;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7" name="Google Shape;2167;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7" name="Google Shape;2177;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7" name="Google Shape;2197;p2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8" name="Google Shape;2198;p2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6" name="Google Shape;2206;p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7" name="Google Shape;2207;p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5" name="Google Shape;2215;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6" name="Google Shape;2226;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2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4" name="Google Shape;2234;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2" name="Google Shape;2242;p2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3" name="Google Shape;2243;p2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p2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9" name="Google Shape;2249;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8" name="Google Shape;2258;p2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9" name="Google Shape;2259;p2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p2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5" name="Google Shape;2265;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2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4" name="Google Shape;2274;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2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2" name="Google Shape;2282;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3" name="Google Shape;2293;p2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4" name="Google Shape;2294;p2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0" name="Google Shape;2300;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9" name="Google Shape;2309;p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0" name="Google Shape;2310;p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2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6" name="Google Shape;2316;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2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9" name="Google Shape;2329;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p2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5" name="Google Shape;2335;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p2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2" name="Google Shape;2342;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2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9" name="Google Shape;2349;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p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0" name="Google Shape;2360;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9" name="Google Shape;2369;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8" name="Google Shape;2378;p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9" name="Google Shape;2379;p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2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9" name="Google Shape;2389;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0" name="Google Shape;2400;p2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1" name="Google Shape;2401;p2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2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7" name="Google Shape;2407;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7" name="Google Shape;2417;p2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8" name="Google Shape;2418;p2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p2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4" name="Google Shape;2424;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p2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5" name="Google Shape;2435;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p2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3" name="Google Shape;2443;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p2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2" name="Google Shape;2452;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p2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8" name="Google Shape;2458;p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p2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5" name="Google Shape;2475;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p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4" name="Google Shape;2484;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2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5" name="Google Shape;2495;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4" name="Google Shape;2504;p2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5" name="Google Shape;2505;p2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p2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1" name="Google Shape;2511;p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p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0" name="Google Shape;2520;p2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1" name="Google Shape;2521;p2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p2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7" name="Google Shape;2527;p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p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8" name="Google Shape;2538;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2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5" name="Google Shape;2545;p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p2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2" name="Google Shape;2552;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p2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9" name="Google Shape;2559;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p2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6" name="Google Shape;2566;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p2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4" name="Google Shape;2574;p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p2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p2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3" name="Google Shape;2593;p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p2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9" name="Google Shape;2599;p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p2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1" name="Google Shape;2611;p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p2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7" name="Google Shape;2617;p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2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p2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9" name="Google Shape;2639;p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p2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5" name="Google Shape;2645;p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p2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4" name="Google Shape;2654;p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p2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9" name="Google Shape;2669;p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p2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5" name="Google Shape;2675;p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2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3" name="Google Shape;2683;p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6" name="Shape 2686"/>
        <p:cNvGrpSpPr/>
        <p:nvPr/>
      </p:nvGrpSpPr>
      <p:grpSpPr>
        <a:xfrm>
          <a:off x="0" y="0"/>
          <a:ext cx="0" cy="0"/>
          <a:chOff x="0" y="0"/>
          <a:chExt cx="0" cy="0"/>
        </a:xfrm>
      </p:grpSpPr>
      <p:sp>
        <p:nvSpPr>
          <p:cNvPr id="2687" name="Google Shape;2687;p2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8" name="Google Shape;2688;p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2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7" name="Google Shape;2697;p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p2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4" name="Google Shape;2704;p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p2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0" name="Google Shape;2710;p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p2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9" name="Google Shape;2729;p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p2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0" name="Google Shape;2740;p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2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2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6" name="Google Shape;2756;p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p2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3" name="Google Shape;2763;p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p2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3" name="Google Shape;2773;p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p2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0" name="Google Shape;2780;p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2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7" name="Google Shape;2787;p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p2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3" name="Google Shape;2793;p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p2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1" name="Google Shape;2801;p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p2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p2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9" name="Google Shape;2819;p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p2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4" name="Google Shape;2824;p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p2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2" name="Google Shape;2842;p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2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0" name="Google Shape;2850;p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p3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8" name="Google Shape;2858;p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p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5" name="Google Shape;2865;p3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6" name="Google Shape;2866;p3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p3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6" name="Google Shape;2876;p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p3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4" name="Google Shape;2884;p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p3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8" name="Google Shape;2898;p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p3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4" name="Google Shape;2904;p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3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1" name="Google Shape;2911;p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3" name="Google Shape;2923;p3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4" name="Google Shape;2924;p3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p3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8" name="Google Shape;2938;p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p3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4" name="Google Shape;2944;p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p3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2" name="Google Shape;2952;p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p3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8" name="Google Shape;2958;p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p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9" name="Google Shape;2969;p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p3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4" name="Google Shape;2974;p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p3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3" name="Google Shape;2983;p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p3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2" name="Google Shape;2992;p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3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1" name="Google Shape;3001;p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p3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1" name="Google Shape;3011;p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p3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0" name="Google Shape;3020;p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p3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3" name="Google Shape;3033;p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p3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2" name="Google Shape;3042;p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3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8" name="Google Shape;3048;p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p3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6" name="Google Shape;3056;p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3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5" name="Google Shape;3065;p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p3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5" name="Google Shape;3075;p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p3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4" name="Google Shape;3084;p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p3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2" name="Google Shape;3092;p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p3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1" name="Google Shape;3101;p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p3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0" name="Google Shape;3110;p3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p3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9" name="Google Shape;3119;p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p3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9" name="Google Shape;3129;p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3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9" name="Google Shape;3139;p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p3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7" name="Google Shape;3147;p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p3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4" name="Google Shape;3154;p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3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3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6" name="Google Shape;3166;p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1" name="Shape 3171"/>
        <p:cNvGrpSpPr/>
        <p:nvPr/>
      </p:nvGrpSpPr>
      <p:grpSpPr>
        <a:xfrm>
          <a:off x="0" y="0"/>
          <a:ext cx="0" cy="0"/>
          <a:chOff x="0" y="0"/>
          <a:chExt cx="0" cy="0"/>
        </a:xfrm>
      </p:grpSpPr>
      <p:sp>
        <p:nvSpPr>
          <p:cNvPr id="3172" name="Google Shape;3172;p3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3" name="Google Shape;3173;p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0" name="Google Shape;3180;p3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1" name="Google Shape;3181;p3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p3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8" name="Google Shape;3188;p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p3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3" name="Google Shape;3193;p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p3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9" name="Google Shape;3199;p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3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6" name="Google Shape;3206;p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p3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3" name="Google Shape;3213;p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p3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0" name="Google Shape;3220;p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p3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6" name="Google Shape;3226;p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p3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2" name="Google Shape;3232;p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7" name="Shape 3237"/>
        <p:cNvGrpSpPr/>
        <p:nvPr/>
      </p:nvGrpSpPr>
      <p:grpSpPr>
        <a:xfrm>
          <a:off x="0" y="0"/>
          <a:ext cx="0" cy="0"/>
          <a:chOff x="0" y="0"/>
          <a:chExt cx="0" cy="0"/>
        </a:xfrm>
      </p:grpSpPr>
      <p:sp>
        <p:nvSpPr>
          <p:cNvPr id="3238" name="Google Shape;3238;p3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9" name="Google Shape;3239;p3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p3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4" name="Google Shape;3244;p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p3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0" name="Google Shape;3250;p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p3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7" name="Google Shape;3257;p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p3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4" name="Google Shape;3264;p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p3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2" name="Google Shape;3272;p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p3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0" name="Google Shape;3280;p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p3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8" name="Google Shape;3288;p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p3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0" name="Google Shape;3350;p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p3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9" name="Google Shape;3359;p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p3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8" name="Google Shape;3368;p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p3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0" name="Google Shape;3380;p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p3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8" name="Google Shape;3408;p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p3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8" name="Google Shape;3418;p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p3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8" name="Google Shape;3428;p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p3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7" name="Google Shape;3437;p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p3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1" name="Google Shape;3481;p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p3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1" name="Google Shape;3491;p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9" name="Shape 3499"/>
        <p:cNvGrpSpPr/>
        <p:nvPr/>
      </p:nvGrpSpPr>
      <p:grpSpPr>
        <a:xfrm>
          <a:off x="0" y="0"/>
          <a:ext cx="0" cy="0"/>
          <a:chOff x="0" y="0"/>
          <a:chExt cx="0" cy="0"/>
        </a:xfrm>
      </p:grpSpPr>
      <p:sp>
        <p:nvSpPr>
          <p:cNvPr id="3500" name="Google Shape;3500;p3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1" name="Google Shape;3501;p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p3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8" name="Google Shape;3508;p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p3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8" name="Google Shape;3518;p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p3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9" name="Google Shape;3529;p3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p3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2" name="Google Shape;3542;p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p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1" name="Google Shape;3551;p3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2" name="Google Shape;3552;p3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3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1" name="Google Shape;3561;p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6" name="Shape 3586"/>
        <p:cNvGrpSpPr/>
        <p:nvPr/>
      </p:nvGrpSpPr>
      <p:grpSpPr>
        <a:xfrm>
          <a:off x="0" y="0"/>
          <a:ext cx="0" cy="0"/>
          <a:chOff x="0" y="0"/>
          <a:chExt cx="0" cy="0"/>
        </a:xfrm>
      </p:grpSpPr>
      <p:sp>
        <p:nvSpPr>
          <p:cNvPr id="3587" name="Google Shape;3587;p3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8" name="Google Shape;3588;p3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3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6" name="Google Shape;3596;p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2" name="Shape 3602"/>
        <p:cNvGrpSpPr/>
        <p:nvPr/>
      </p:nvGrpSpPr>
      <p:grpSpPr>
        <a:xfrm>
          <a:off x="0" y="0"/>
          <a:ext cx="0" cy="0"/>
          <a:chOff x="0" y="0"/>
          <a:chExt cx="0" cy="0"/>
        </a:xfrm>
      </p:grpSpPr>
      <p:sp>
        <p:nvSpPr>
          <p:cNvPr id="3603" name="Google Shape;3603;p3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4" name="Google Shape;3604;p3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2" name="Shape 3612"/>
        <p:cNvGrpSpPr/>
        <p:nvPr/>
      </p:nvGrpSpPr>
      <p:grpSpPr>
        <a:xfrm>
          <a:off x="0" y="0"/>
          <a:ext cx="0" cy="0"/>
          <a:chOff x="0" y="0"/>
          <a:chExt cx="0" cy="0"/>
        </a:xfrm>
      </p:grpSpPr>
      <p:sp>
        <p:nvSpPr>
          <p:cNvPr id="3613" name="Google Shape;3613;p3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4" name="Google Shape;3614;p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p3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7" name="Google Shape;3627;p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3" name="Shape 3653"/>
        <p:cNvGrpSpPr/>
        <p:nvPr/>
      </p:nvGrpSpPr>
      <p:grpSpPr>
        <a:xfrm>
          <a:off x="0" y="0"/>
          <a:ext cx="0" cy="0"/>
          <a:chOff x="0" y="0"/>
          <a:chExt cx="0" cy="0"/>
        </a:xfrm>
      </p:grpSpPr>
      <p:sp>
        <p:nvSpPr>
          <p:cNvPr id="3654" name="Google Shape;3654;p3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5" name="Google Shape;3655;p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4" name="Shape 3664"/>
        <p:cNvGrpSpPr/>
        <p:nvPr/>
      </p:nvGrpSpPr>
      <p:grpSpPr>
        <a:xfrm>
          <a:off x="0" y="0"/>
          <a:ext cx="0" cy="0"/>
          <a:chOff x="0" y="0"/>
          <a:chExt cx="0" cy="0"/>
        </a:xfrm>
      </p:grpSpPr>
      <p:sp>
        <p:nvSpPr>
          <p:cNvPr id="3665" name="Google Shape;3665;p3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6" name="Google Shape;3666;p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p3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7" name="Google Shape;3697;p3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p3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1" name="Google Shape;3711;p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p3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4" name="Google Shape;3724;p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1" name="Shape 3731"/>
        <p:cNvGrpSpPr/>
        <p:nvPr/>
      </p:nvGrpSpPr>
      <p:grpSpPr>
        <a:xfrm>
          <a:off x="0" y="0"/>
          <a:ext cx="0" cy="0"/>
          <a:chOff x="0" y="0"/>
          <a:chExt cx="0" cy="0"/>
        </a:xfrm>
      </p:grpSpPr>
      <p:sp>
        <p:nvSpPr>
          <p:cNvPr id="3732" name="Google Shape;3732;p3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3" name="Google Shape;3733;p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3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0" name="Google Shape;3760;p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3" name="Shape 3773"/>
        <p:cNvGrpSpPr/>
        <p:nvPr/>
      </p:nvGrpSpPr>
      <p:grpSpPr>
        <a:xfrm>
          <a:off x="0" y="0"/>
          <a:ext cx="0" cy="0"/>
          <a:chOff x="0" y="0"/>
          <a:chExt cx="0" cy="0"/>
        </a:xfrm>
      </p:grpSpPr>
      <p:sp>
        <p:nvSpPr>
          <p:cNvPr id="3774" name="Google Shape;3774;p3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5" name="Google Shape;3775;p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p3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2" name="Google Shape;3782;p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6" name="Shape 3806"/>
        <p:cNvGrpSpPr/>
        <p:nvPr/>
      </p:nvGrpSpPr>
      <p:grpSpPr>
        <a:xfrm>
          <a:off x="0" y="0"/>
          <a:ext cx="0" cy="0"/>
          <a:chOff x="0" y="0"/>
          <a:chExt cx="0" cy="0"/>
        </a:xfrm>
      </p:grpSpPr>
      <p:sp>
        <p:nvSpPr>
          <p:cNvPr id="3807" name="Google Shape;3807;p3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8" name="Google Shape;3808;p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p3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9" name="Google Shape;3819;p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p3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6" name="Google Shape;3826;p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1" name="Shape 3831"/>
        <p:cNvGrpSpPr/>
        <p:nvPr/>
      </p:nvGrpSpPr>
      <p:grpSpPr>
        <a:xfrm>
          <a:off x="0" y="0"/>
          <a:ext cx="0" cy="0"/>
          <a:chOff x="0" y="0"/>
          <a:chExt cx="0" cy="0"/>
        </a:xfrm>
      </p:grpSpPr>
      <p:sp>
        <p:nvSpPr>
          <p:cNvPr id="3832" name="Google Shape;3832;p3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3" name="Google Shape;3833;p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4" name="Shape 3864"/>
        <p:cNvGrpSpPr/>
        <p:nvPr/>
      </p:nvGrpSpPr>
      <p:grpSpPr>
        <a:xfrm>
          <a:off x="0" y="0"/>
          <a:ext cx="0" cy="0"/>
          <a:chOff x="0" y="0"/>
          <a:chExt cx="0" cy="0"/>
        </a:xfrm>
      </p:grpSpPr>
      <p:sp>
        <p:nvSpPr>
          <p:cNvPr id="3865" name="Google Shape;3865;p3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6" name="Google Shape;3866;p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1" name="Shape 3871"/>
        <p:cNvGrpSpPr/>
        <p:nvPr/>
      </p:nvGrpSpPr>
      <p:grpSpPr>
        <a:xfrm>
          <a:off x="0" y="0"/>
          <a:ext cx="0" cy="0"/>
          <a:chOff x="0" y="0"/>
          <a:chExt cx="0" cy="0"/>
        </a:xfrm>
      </p:grpSpPr>
      <p:sp>
        <p:nvSpPr>
          <p:cNvPr id="3872" name="Google Shape;3872;p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3" name="Google Shape;3873;p3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4" name="Google Shape;3874;p3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0" name="Shape 3880"/>
        <p:cNvGrpSpPr/>
        <p:nvPr/>
      </p:nvGrpSpPr>
      <p:grpSpPr>
        <a:xfrm>
          <a:off x="0" y="0"/>
          <a:ext cx="0" cy="0"/>
          <a:chOff x="0" y="0"/>
          <a:chExt cx="0" cy="0"/>
        </a:xfrm>
      </p:grpSpPr>
      <p:sp>
        <p:nvSpPr>
          <p:cNvPr id="3881" name="Google Shape;3881;p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2" name="Google Shape;3882;p3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3" name="Google Shape;3883;p3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p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1" name="Google Shape;3891;p3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2" name="Google Shape;3892;p3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0" name="Shape 3900"/>
        <p:cNvGrpSpPr/>
        <p:nvPr/>
      </p:nvGrpSpPr>
      <p:grpSpPr>
        <a:xfrm>
          <a:off x="0" y="0"/>
          <a:ext cx="0" cy="0"/>
          <a:chOff x="0" y="0"/>
          <a:chExt cx="0" cy="0"/>
        </a:xfrm>
      </p:grpSpPr>
      <p:sp>
        <p:nvSpPr>
          <p:cNvPr id="3901" name="Google Shape;3901;p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2" name="Google Shape;3902;p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3" name="Google Shape;3903;p3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9" name="Shape 3909"/>
        <p:cNvGrpSpPr/>
        <p:nvPr/>
      </p:nvGrpSpPr>
      <p:grpSpPr>
        <a:xfrm>
          <a:off x="0" y="0"/>
          <a:ext cx="0" cy="0"/>
          <a:chOff x="0" y="0"/>
          <a:chExt cx="0" cy="0"/>
        </a:xfrm>
      </p:grpSpPr>
      <p:sp>
        <p:nvSpPr>
          <p:cNvPr id="3910" name="Google Shape;3910;p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1" name="Google Shape;3911;p3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2" name="Google Shape;3912;p3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8" name="Shape 3918"/>
        <p:cNvGrpSpPr/>
        <p:nvPr/>
      </p:nvGrpSpPr>
      <p:grpSpPr>
        <a:xfrm>
          <a:off x="0" y="0"/>
          <a:ext cx="0" cy="0"/>
          <a:chOff x="0" y="0"/>
          <a:chExt cx="0" cy="0"/>
        </a:xfrm>
      </p:grpSpPr>
      <p:sp>
        <p:nvSpPr>
          <p:cNvPr id="3919" name="Google Shape;3919;p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0" name="Google Shape;3920;p3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1" name="Google Shape;3921;p3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p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0" name="Google Shape;3930;p39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1" name="Google Shape;3931;p39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p3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0" name="Google Shape;3940;p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0" name="Shape 3950"/>
        <p:cNvGrpSpPr/>
        <p:nvPr/>
      </p:nvGrpSpPr>
      <p:grpSpPr>
        <a:xfrm>
          <a:off x="0" y="0"/>
          <a:ext cx="0" cy="0"/>
          <a:chOff x="0" y="0"/>
          <a:chExt cx="0" cy="0"/>
        </a:xfrm>
      </p:grpSpPr>
      <p:sp>
        <p:nvSpPr>
          <p:cNvPr id="3951" name="Google Shape;3951;p3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2" name="Google Shape;3952;p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p3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9" name="Google Shape;3959;p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9" name="Shape 3989"/>
        <p:cNvGrpSpPr/>
        <p:nvPr/>
      </p:nvGrpSpPr>
      <p:grpSpPr>
        <a:xfrm>
          <a:off x="0" y="0"/>
          <a:ext cx="0" cy="0"/>
          <a:chOff x="0" y="0"/>
          <a:chExt cx="0" cy="0"/>
        </a:xfrm>
      </p:grpSpPr>
      <p:sp>
        <p:nvSpPr>
          <p:cNvPr id="3990" name="Google Shape;3990;p4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1" name="Google Shape;3991;p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p4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9" name="Google Shape;3999;p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6" name="Shape 4006"/>
        <p:cNvGrpSpPr/>
        <p:nvPr/>
      </p:nvGrpSpPr>
      <p:grpSpPr>
        <a:xfrm>
          <a:off x="0" y="0"/>
          <a:ext cx="0" cy="0"/>
          <a:chOff x="0" y="0"/>
          <a:chExt cx="0" cy="0"/>
        </a:xfrm>
      </p:grpSpPr>
      <p:sp>
        <p:nvSpPr>
          <p:cNvPr id="4007" name="Google Shape;4007;p4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8" name="Google Shape;4008;p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p4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9" name="Google Shape;4039;p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3" name="Shape 4043"/>
        <p:cNvGrpSpPr/>
        <p:nvPr/>
      </p:nvGrpSpPr>
      <p:grpSpPr>
        <a:xfrm>
          <a:off x="0" y="0"/>
          <a:ext cx="0" cy="0"/>
          <a:chOff x="0" y="0"/>
          <a:chExt cx="0" cy="0"/>
        </a:xfrm>
      </p:grpSpPr>
      <p:sp>
        <p:nvSpPr>
          <p:cNvPr id="4044" name="Google Shape;4044;p4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5" name="Google Shape;4045;p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p4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3" name="Google Shape;4053;p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p4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5" name="Google Shape;4065;p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8" name="Shape 4068"/>
        <p:cNvGrpSpPr/>
        <p:nvPr/>
      </p:nvGrpSpPr>
      <p:grpSpPr>
        <a:xfrm>
          <a:off x="0" y="0"/>
          <a:ext cx="0" cy="0"/>
          <a:chOff x="0" y="0"/>
          <a:chExt cx="0" cy="0"/>
        </a:xfrm>
      </p:grpSpPr>
      <p:sp>
        <p:nvSpPr>
          <p:cNvPr id="4069" name="Google Shape;4069;p4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0" name="Google Shape;4070;p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6" name="Shape 4076"/>
        <p:cNvGrpSpPr/>
        <p:nvPr/>
      </p:nvGrpSpPr>
      <p:grpSpPr>
        <a:xfrm>
          <a:off x="0" y="0"/>
          <a:ext cx="0" cy="0"/>
          <a:chOff x="0" y="0"/>
          <a:chExt cx="0" cy="0"/>
        </a:xfrm>
      </p:grpSpPr>
      <p:sp>
        <p:nvSpPr>
          <p:cNvPr id="4077" name="Google Shape;4077;p4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8" name="Google Shape;4078;p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4" name="Shape 4084"/>
        <p:cNvGrpSpPr/>
        <p:nvPr/>
      </p:nvGrpSpPr>
      <p:grpSpPr>
        <a:xfrm>
          <a:off x="0" y="0"/>
          <a:ext cx="0" cy="0"/>
          <a:chOff x="0" y="0"/>
          <a:chExt cx="0" cy="0"/>
        </a:xfrm>
      </p:grpSpPr>
      <p:sp>
        <p:nvSpPr>
          <p:cNvPr id="4085" name="Google Shape;4085;p4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6" name="Google Shape;4086;p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9" name="Shape 4089"/>
        <p:cNvGrpSpPr/>
        <p:nvPr/>
      </p:nvGrpSpPr>
      <p:grpSpPr>
        <a:xfrm>
          <a:off x="0" y="0"/>
          <a:ext cx="0" cy="0"/>
          <a:chOff x="0" y="0"/>
          <a:chExt cx="0" cy="0"/>
        </a:xfrm>
      </p:grpSpPr>
      <p:sp>
        <p:nvSpPr>
          <p:cNvPr id="4090" name="Google Shape;4090;p4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1" name="Google Shape;4091;p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p4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9" name="Google Shape;4099;p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7" name="Shape 4107"/>
        <p:cNvGrpSpPr/>
        <p:nvPr/>
      </p:nvGrpSpPr>
      <p:grpSpPr>
        <a:xfrm>
          <a:off x="0" y="0"/>
          <a:ext cx="0" cy="0"/>
          <a:chOff x="0" y="0"/>
          <a:chExt cx="0" cy="0"/>
        </a:xfrm>
      </p:grpSpPr>
      <p:sp>
        <p:nvSpPr>
          <p:cNvPr id="4108" name="Google Shape;4108;p4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9" name="Google Shape;4109;p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4" name="Shape 4114"/>
        <p:cNvGrpSpPr/>
        <p:nvPr/>
      </p:nvGrpSpPr>
      <p:grpSpPr>
        <a:xfrm>
          <a:off x="0" y="0"/>
          <a:ext cx="0" cy="0"/>
          <a:chOff x="0" y="0"/>
          <a:chExt cx="0" cy="0"/>
        </a:xfrm>
      </p:grpSpPr>
      <p:sp>
        <p:nvSpPr>
          <p:cNvPr id="4115" name="Google Shape;4115;p4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6" name="Google Shape;4116;p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p4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2" name="Google Shape;4122;p4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1" name="Shape 4131"/>
        <p:cNvGrpSpPr/>
        <p:nvPr/>
      </p:nvGrpSpPr>
      <p:grpSpPr>
        <a:xfrm>
          <a:off x="0" y="0"/>
          <a:ext cx="0" cy="0"/>
          <a:chOff x="0" y="0"/>
          <a:chExt cx="0" cy="0"/>
        </a:xfrm>
      </p:grpSpPr>
      <p:sp>
        <p:nvSpPr>
          <p:cNvPr id="4132" name="Google Shape;4132;p4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3" name="Google Shape;4133;p4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p4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0" name="Google Shape;4140;p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p4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8" name="Google Shape;4148;p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6" name="Shape 4156"/>
        <p:cNvGrpSpPr/>
        <p:nvPr/>
      </p:nvGrpSpPr>
      <p:grpSpPr>
        <a:xfrm>
          <a:off x="0" y="0"/>
          <a:ext cx="0" cy="0"/>
          <a:chOff x="0" y="0"/>
          <a:chExt cx="0" cy="0"/>
        </a:xfrm>
      </p:grpSpPr>
      <p:sp>
        <p:nvSpPr>
          <p:cNvPr id="4157" name="Google Shape;4157;p4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8" name="Google Shape;4158;p4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8" name="Shape 4168"/>
        <p:cNvGrpSpPr/>
        <p:nvPr/>
      </p:nvGrpSpPr>
      <p:grpSpPr>
        <a:xfrm>
          <a:off x="0" y="0"/>
          <a:ext cx="0" cy="0"/>
          <a:chOff x="0" y="0"/>
          <a:chExt cx="0" cy="0"/>
        </a:xfrm>
      </p:grpSpPr>
      <p:sp>
        <p:nvSpPr>
          <p:cNvPr id="4169" name="Google Shape;4169;p4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0" name="Google Shape;4170;p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0" name="Shape 4180"/>
        <p:cNvGrpSpPr/>
        <p:nvPr/>
      </p:nvGrpSpPr>
      <p:grpSpPr>
        <a:xfrm>
          <a:off x="0" y="0"/>
          <a:ext cx="0" cy="0"/>
          <a:chOff x="0" y="0"/>
          <a:chExt cx="0" cy="0"/>
        </a:xfrm>
      </p:grpSpPr>
      <p:sp>
        <p:nvSpPr>
          <p:cNvPr id="4181" name="Google Shape;4181;p4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2" name="Google Shape;4182;p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4" name="Shape 4194"/>
        <p:cNvGrpSpPr/>
        <p:nvPr/>
      </p:nvGrpSpPr>
      <p:grpSpPr>
        <a:xfrm>
          <a:off x="0" y="0"/>
          <a:ext cx="0" cy="0"/>
          <a:chOff x="0" y="0"/>
          <a:chExt cx="0" cy="0"/>
        </a:xfrm>
      </p:grpSpPr>
      <p:sp>
        <p:nvSpPr>
          <p:cNvPr id="4195" name="Google Shape;4195;p4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6" name="Google Shape;4196;p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p4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3" name="Google Shape;4203;p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p4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0" name="Google Shape;4210;p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5" name="Shape 4215"/>
        <p:cNvGrpSpPr/>
        <p:nvPr/>
      </p:nvGrpSpPr>
      <p:grpSpPr>
        <a:xfrm>
          <a:off x="0" y="0"/>
          <a:ext cx="0" cy="0"/>
          <a:chOff x="0" y="0"/>
          <a:chExt cx="0" cy="0"/>
        </a:xfrm>
      </p:grpSpPr>
      <p:sp>
        <p:nvSpPr>
          <p:cNvPr id="4216" name="Google Shape;4216;p4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7" name="Google Shape;4217;p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p4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2" name="Google Shape;4222;p4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0" name="Shape 4230"/>
        <p:cNvGrpSpPr/>
        <p:nvPr/>
      </p:nvGrpSpPr>
      <p:grpSpPr>
        <a:xfrm>
          <a:off x="0" y="0"/>
          <a:ext cx="0" cy="0"/>
          <a:chOff x="0" y="0"/>
          <a:chExt cx="0" cy="0"/>
        </a:xfrm>
      </p:grpSpPr>
      <p:sp>
        <p:nvSpPr>
          <p:cNvPr id="4231" name="Google Shape;4231;p4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2" name="Google Shape;4232;p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p4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2" name="Google Shape;4242;p4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5" name="Shape 4245"/>
        <p:cNvGrpSpPr/>
        <p:nvPr/>
      </p:nvGrpSpPr>
      <p:grpSpPr>
        <a:xfrm>
          <a:off x="0" y="0"/>
          <a:ext cx="0" cy="0"/>
          <a:chOff x="0" y="0"/>
          <a:chExt cx="0" cy="0"/>
        </a:xfrm>
      </p:grpSpPr>
      <p:sp>
        <p:nvSpPr>
          <p:cNvPr id="4246" name="Google Shape;4246;p4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7" name="Google Shape;4247;p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9" name="Shape 4259"/>
        <p:cNvGrpSpPr/>
        <p:nvPr/>
      </p:nvGrpSpPr>
      <p:grpSpPr>
        <a:xfrm>
          <a:off x="0" y="0"/>
          <a:ext cx="0" cy="0"/>
          <a:chOff x="0" y="0"/>
          <a:chExt cx="0" cy="0"/>
        </a:xfrm>
      </p:grpSpPr>
      <p:sp>
        <p:nvSpPr>
          <p:cNvPr id="4260" name="Google Shape;4260;p4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1" name="Google Shape;4261;p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p4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6" name="Google Shape;4266;p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5" name="Shape 4275"/>
        <p:cNvGrpSpPr/>
        <p:nvPr/>
      </p:nvGrpSpPr>
      <p:grpSpPr>
        <a:xfrm>
          <a:off x="0" y="0"/>
          <a:ext cx="0" cy="0"/>
          <a:chOff x="0" y="0"/>
          <a:chExt cx="0" cy="0"/>
        </a:xfrm>
      </p:grpSpPr>
      <p:sp>
        <p:nvSpPr>
          <p:cNvPr id="4276" name="Google Shape;4276;p4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7" name="Google Shape;4277;p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2" name="Shape 4292"/>
        <p:cNvGrpSpPr/>
        <p:nvPr/>
      </p:nvGrpSpPr>
      <p:grpSpPr>
        <a:xfrm>
          <a:off x="0" y="0"/>
          <a:ext cx="0" cy="0"/>
          <a:chOff x="0" y="0"/>
          <a:chExt cx="0" cy="0"/>
        </a:xfrm>
      </p:grpSpPr>
      <p:sp>
        <p:nvSpPr>
          <p:cNvPr id="4293" name="Google Shape;4293;p4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4" name="Google Shape;4294;p4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p4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0" name="Google Shape;4300;p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p4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0" name="Google Shape;4310;p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6" name="Shape 4316"/>
        <p:cNvGrpSpPr/>
        <p:nvPr/>
      </p:nvGrpSpPr>
      <p:grpSpPr>
        <a:xfrm>
          <a:off x="0" y="0"/>
          <a:ext cx="0" cy="0"/>
          <a:chOff x="0" y="0"/>
          <a:chExt cx="0" cy="0"/>
        </a:xfrm>
      </p:grpSpPr>
      <p:sp>
        <p:nvSpPr>
          <p:cNvPr id="4317" name="Google Shape;4317;p4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8" name="Google Shape;4318;p4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p4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6" name="Google Shape;4326;p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4" name="Shape 4334"/>
        <p:cNvGrpSpPr/>
        <p:nvPr/>
      </p:nvGrpSpPr>
      <p:grpSpPr>
        <a:xfrm>
          <a:off x="0" y="0"/>
          <a:ext cx="0" cy="0"/>
          <a:chOff x="0" y="0"/>
          <a:chExt cx="0" cy="0"/>
        </a:xfrm>
      </p:grpSpPr>
      <p:sp>
        <p:nvSpPr>
          <p:cNvPr id="4335" name="Google Shape;4335;p4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6" name="Google Shape;4336;p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5" name="Shape 4345"/>
        <p:cNvGrpSpPr/>
        <p:nvPr/>
      </p:nvGrpSpPr>
      <p:grpSpPr>
        <a:xfrm>
          <a:off x="0" y="0"/>
          <a:ext cx="0" cy="0"/>
          <a:chOff x="0" y="0"/>
          <a:chExt cx="0" cy="0"/>
        </a:xfrm>
      </p:grpSpPr>
      <p:sp>
        <p:nvSpPr>
          <p:cNvPr id="4346" name="Google Shape;4346;p4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7" name="Google Shape;4347;p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3" name="Shape 4353"/>
        <p:cNvGrpSpPr/>
        <p:nvPr/>
      </p:nvGrpSpPr>
      <p:grpSpPr>
        <a:xfrm>
          <a:off x="0" y="0"/>
          <a:ext cx="0" cy="0"/>
          <a:chOff x="0" y="0"/>
          <a:chExt cx="0" cy="0"/>
        </a:xfrm>
      </p:grpSpPr>
      <p:sp>
        <p:nvSpPr>
          <p:cNvPr id="4354" name="Google Shape;4354;p4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5" name="Google Shape;4355;p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8" name="Shape 4358"/>
        <p:cNvGrpSpPr/>
        <p:nvPr/>
      </p:nvGrpSpPr>
      <p:grpSpPr>
        <a:xfrm>
          <a:off x="0" y="0"/>
          <a:ext cx="0" cy="0"/>
          <a:chOff x="0" y="0"/>
          <a:chExt cx="0" cy="0"/>
        </a:xfrm>
      </p:grpSpPr>
      <p:sp>
        <p:nvSpPr>
          <p:cNvPr id="4359" name="Google Shape;4359;p4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0" name="Google Shape;4360;p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5" name="Shape 4365"/>
        <p:cNvGrpSpPr/>
        <p:nvPr/>
      </p:nvGrpSpPr>
      <p:grpSpPr>
        <a:xfrm>
          <a:off x="0" y="0"/>
          <a:ext cx="0" cy="0"/>
          <a:chOff x="0" y="0"/>
          <a:chExt cx="0" cy="0"/>
        </a:xfrm>
      </p:grpSpPr>
      <p:sp>
        <p:nvSpPr>
          <p:cNvPr id="4366" name="Google Shape;4366;p4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7" name="Google Shape;4367;p4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p4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3" name="Google Shape;4373;p4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2" name="Shape 4382"/>
        <p:cNvGrpSpPr/>
        <p:nvPr/>
      </p:nvGrpSpPr>
      <p:grpSpPr>
        <a:xfrm>
          <a:off x="0" y="0"/>
          <a:ext cx="0" cy="0"/>
          <a:chOff x="0" y="0"/>
          <a:chExt cx="0" cy="0"/>
        </a:xfrm>
      </p:grpSpPr>
      <p:sp>
        <p:nvSpPr>
          <p:cNvPr id="4383" name="Google Shape;4383;p4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4" name="Google Shape;4384;p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p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9" name="Google Shape;4389;p4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0" name="Google Shape;4390;p4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6" name="Shape 4396"/>
        <p:cNvGrpSpPr/>
        <p:nvPr/>
      </p:nvGrpSpPr>
      <p:grpSpPr>
        <a:xfrm>
          <a:off x="0" y="0"/>
          <a:ext cx="0" cy="0"/>
          <a:chOff x="0" y="0"/>
          <a:chExt cx="0" cy="0"/>
        </a:xfrm>
      </p:grpSpPr>
      <p:sp>
        <p:nvSpPr>
          <p:cNvPr id="4397" name="Google Shape;4397;p4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8" name="Google Shape;4398;p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p4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4" name="Google Shape;4404;p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8" name="Shape 4408"/>
        <p:cNvGrpSpPr/>
        <p:nvPr/>
      </p:nvGrpSpPr>
      <p:grpSpPr>
        <a:xfrm>
          <a:off x="0" y="0"/>
          <a:ext cx="0" cy="0"/>
          <a:chOff x="0" y="0"/>
          <a:chExt cx="0" cy="0"/>
        </a:xfrm>
      </p:grpSpPr>
      <p:sp>
        <p:nvSpPr>
          <p:cNvPr id="4409" name="Google Shape;4409;p4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0" name="Google Shape;4410;p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5" name="Shape 4415"/>
        <p:cNvGrpSpPr/>
        <p:nvPr/>
      </p:nvGrpSpPr>
      <p:grpSpPr>
        <a:xfrm>
          <a:off x="0" y="0"/>
          <a:ext cx="0" cy="0"/>
          <a:chOff x="0" y="0"/>
          <a:chExt cx="0" cy="0"/>
        </a:xfrm>
      </p:grpSpPr>
      <p:sp>
        <p:nvSpPr>
          <p:cNvPr id="4416" name="Google Shape;4416;p4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7" name="Google Shape;4417;p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3" name="Shape 4423"/>
        <p:cNvGrpSpPr/>
        <p:nvPr/>
      </p:nvGrpSpPr>
      <p:grpSpPr>
        <a:xfrm>
          <a:off x="0" y="0"/>
          <a:ext cx="0" cy="0"/>
          <a:chOff x="0" y="0"/>
          <a:chExt cx="0" cy="0"/>
        </a:xfrm>
      </p:grpSpPr>
      <p:sp>
        <p:nvSpPr>
          <p:cNvPr id="4424" name="Google Shape;4424;p4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5" name="Google Shape;4425;p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0" name="Shape 4430"/>
        <p:cNvGrpSpPr/>
        <p:nvPr/>
      </p:nvGrpSpPr>
      <p:grpSpPr>
        <a:xfrm>
          <a:off x="0" y="0"/>
          <a:ext cx="0" cy="0"/>
          <a:chOff x="0" y="0"/>
          <a:chExt cx="0" cy="0"/>
        </a:xfrm>
      </p:grpSpPr>
      <p:sp>
        <p:nvSpPr>
          <p:cNvPr id="4431" name="Google Shape;4431;p4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2" name="Google Shape;4432;p4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p4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4" name="Google Shape;4444;p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9" name="Shape 4459"/>
        <p:cNvGrpSpPr/>
        <p:nvPr/>
      </p:nvGrpSpPr>
      <p:grpSpPr>
        <a:xfrm>
          <a:off x="0" y="0"/>
          <a:ext cx="0" cy="0"/>
          <a:chOff x="0" y="0"/>
          <a:chExt cx="0" cy="0"/>
        </a:xfrm>
      </p:grpSpPr>
      <p:sp>
        <p:nvSpPr>
          <p:cNvPr id="4460" name="Google Shape;4460;p4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1" name="Google Shape;4461;p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p4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1" name="Google Shape;4471;p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9" name="Shape 4479"/>
        <p:cNvGrpSpPr/>
        <p:nvPr/>
      </p:nvGrpSpPr>
      <p:grpSpPr>
        <a:xfrm>
          <a:off x="0" y="0"/>
          <a:ext cx="0" cy="0"/>
          <a:chOff x="0" y="0"/>
          <a:chExt cx="0" cy="0"/>
        </a:xfrm>
      </p:grpSpPr>
      <p:sp>
        <p:nvSpPr>
          <p:cNvPr id="4480" name="Google Shape;4480;p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1" name="Google Shape;4481;p4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2" name="Google Shape;4482;p4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7" name="Shape 4487"/>
        <p:cNvGrpSpPr/>
        <p:nvPr/>
      </p:nvGrpSpPr>
      <p:grpSpPr>
        <a:xfrm>
          <a:off x="0" y="0"/>
          <a:ext cx="0" cy="0"/>
          <a:chOff x="0" y="0"/>
          <a:chExt cx="0" cy="0"/>
        </a:xfrm>
      </p:grpSpPr>
      <p:sp>
        <p:nvSpPr>
          <p:cNvPr id="4488" name="Google Shape;4488;p4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9" name="Google Shape;4489;p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1" name="Shape 4501"/>
        <p:cNvGrpSpPr/>
        <p:nvPr/>
      </p:nvGrpSpPr>
      <p:grpSpPr>
        <a:xfrm>
          <a:off x="0" y="0"/>
          <a:ext cx="0" cy="0"/>
          <a:chOff x="0" y="0"/>
          <a:chExt cx="0" cy="0"/>
        </a:xfrm>
      </p:grpSpPr>
      <p:sp>
        <p:nvSpPr>
          <p:cNvPr id="4502" name="Google Shape;4502;p4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3" name="Google Shape;4503;p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p4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0" name="Google Shape;4510;p4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p4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7" name="Google Shape;4517;p4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4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5" name="Google Shape;4525;p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0" name="Shape 4530"/>
        <p:cNvGrpSpPr/>
        <p:nvPr/>
      </p:nvGrpSpPr>
      <p:grpSpPr>
        <a:xfrm>
          <a:off x="0" y="0"/>
          <a:ext cx="0" cy="0"/>
          <a:chOff x="0" y="0"/>
          <a:chExt cx="0" cy="0"/>
        </a:xfrm>
      </p:grpSpPr>
      <p:sp>
        <p:nvSpPr>
          <p:cNvPr id="4531" name="Google Shape;4531;p4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2" name="Google Shape;4532;p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5" name="Shape 4545"/>
        <p:cNvGrpSpPr/>
        <p:nvPr/>
      </p:nvGrpSpPr>
      <p:grpSpPr>
        <a:xfrm>
          <a:off x="0" y="0"/>
          <a:ext cx="0" cy="0"/>
          <a:chOff x="0" y="0"/>
          <a:chExt cx="0" cy="0"/>
        </a:xfrm>
      </p:grpSpPr>
      <p:sp>
        <p:nvSpPr>
          <p:cNvPr id="4546" name="Google Shape;4546;p4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7" name="Google Shape;4547;p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3" name="Shape 4553"/>
        <p:cNvGrpSpPr/>
        <p:nvPr/>
      </p:nvGrpSpPr>
      <p:grpSpPr>
        <a:xfrm>
          <a:off x="0" y="0"/>
          <a:ext cx="0" cy="0"/>
          <a:chOff x="0" y="0"/>
          <a:chExt cx="0" cy="0"/>
        </a:xfrm>
      </p:grpSpPr>
      <p:sp>
        <p:nvSpPr>
          <p:cNvPr id="4554" name="Google Shape;4554;p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5" name="Google Shape;4555;p4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6" name="Google Shape;4556;p4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3" name="Shape 4573"/>
        <p:cNvGrpSpPr/>
        <p:nvPr/>
      </p:nvGrpSpPr>
      <p:grpSpPr>
        <a:xfrm>
          <a:off x="0" y="0"/>
          <a:ext cx="0" cy="0"/>
          <a:chOff x="0" y="0"/>
          <a:chExt cx="0" cy="0"/>
        </a:xfrm>
      </p:grpSpPr>
      <p:sp>
        <p:nvSpPr>
          <p:cNvPr id="4574" name="Google Shape;4574;p4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5" name="Google Shape;4575;p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9" name="Shape 4579"/>
        <p:cNvGrpSpPr/>
        <p:nvPr/>
      </p:nvGrpSpPr>
      <p:grpSpPr>
        <a:xfrm>
          <a:off x="0" y="0"/>
          <a:ext cx="0" cy="0"/>
          <a:chOff x="0" y="0"/>
          <a:chExt cx="0" cy="0"/>
        </a:xfrm>
      </p:grpSpPr>
      <p:sp>
        <p:nvSpPr>
          <p:cNvPr id="4580" name="Google Shape;4580;p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1" name="Google Shape;4581;p4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2" name="Google Shape;4582;p4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p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4" name="Google Shape;4594;p4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5" name="Google Shape;4595;p4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p4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7" name="Google Shape;4607;p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1" name="Shape 4611"/>
        <p:cNvGrpSpPr/>
        <p:nvPr/>
      </p:nvGrpSpPr>
      <p:grpSpPr>
        <a:xfrm>
          <a:off x="0" y="0"/>
          <a:ext cx="0" cy="0"/>
          <a:chOff x="0" y="0"/>
          <a:chExt cx="0" cy="0"/>
        </a:xfrm>
      </p:grpSpPr>
      <p:sp>
        <p:nvSpPr>
          <p:cNvPr id="4612" name="Google Shape;4612;p4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3" name="Google Shape;4613;p4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4" name="Shape 4624"/>
        <p:cNvGrpSpPr/>
        <p:nvPr/>
      </p:nvGrpSpPr>
      <p:grpSpPr>
        <a:xfrm>
          <a:off x="0" y="0"/>
          <a:ext cx="0" cy="0"/>
          <a:chOff x="0" y="0"/>
          <a:chExt cx="0" cy="0"/>
        </a:xfrm>
      </p:grpSpPr>
      <p:sp>
        <p:nvSpPr>
          <p:cNvPr id="4625" name="Google Shape;4625;p4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6" name="Google Shape;4626;p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6" name="Shape 4636"/>
        <p:cNvGrpSpPr/>
        <p:nvPr/>
      </p:nvGrpSpPr>
      <p:grpSpPr>
        <a:xfrm>
          <a:off x="0" y="0"/>
          <a:ext cx="0" cy="0"/>
          <a:chOff x="0" y="0"/>
          <a:chExt cx="0" cy="0"/>
        </a:xfrm>
      </p:grpSpPr>
      <p:sp>
        <p:nvSpPr>
          <p:cNvPr id="4637" name="Google Shape;4637;p4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8" name="Google Shape;4638;p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p4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4" name="Google Shape;4644;p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6" name="Shape 4656"/>
        <p:cNvGrpSpPr/>
        <p:nvPr/>
      </p:nvGrpSpPr>
      <p:grpSpPr>
        <a:xfrm>
          <a:off x="0" y="0"/>
          <a:ext cx="0" cy="0"/>
          <a:chOff x="0" y="0"/>
          <a:chExt cx="0" cy="0"/>
        </a:xfrm>
      </p:grpSpPr>
      <p:sp>
        <p:nvSpPr>
          <p:cNvPr id="4657" name="Google Shape;4657;p4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8" name="Google Shape;4658;p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4" name="Shape 4664"/>
        <p:cNvGrpSpPr/>
        <p:nvPr/>
      </p:nvGrpSpPr>
      <p:grpSpPr>
        <a:xfrm>
          <a:off x="0" y="0"/>
          <a:ext cx="0" cy="0"/>
          <a:chOff x="0" y="0"/>
          <a:chExt cx="0" cy="0"/>
        </a:xfrm>
      </p:grpSpPr>
      <p:sp>
        <p:nvSpPr>
          <p:cNvPr id="4665" name="Google Shape;4665;p4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6" name="Google Shape;4666;p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3" name="Shape 4673"/>
        <p:cNvGrpSpPr/>
        <p:nvPr/>
      </p:nvGrpSpPr>
      <p:grpSpPr>
        <a:xfrm>
          <a:off x="0" y="0"/>
          <a:ext cx="0" cy="0"/>
          <a:chOff x="0" y="0"/>
          <a:chExt cx="0" cy="0"/>
        </a:xfrm>
      </p:grpSpPr>
      <p:sp>
        <p:nvSpPr>
          <p:cNvPr id="4674" name="Google Shape;4674;p4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5" name="Google Shape;4675;p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0" name="Shape 4680"/>
        <p:cNvGrpSpPr/>
        <p:nvPr/>
      </p:nvGrpSpPr>
      <p:grpSpPr>
        <a:xfrm>
          <a:off x="0" y="0"/>
          <a:ext cx="0" cy="0"/>
          <a:chOff x="0" y="0"/>
          <a:chExt cx="0" cy="0"/>
        </a:xfrm>
      </p:grpSpPr>
      <p:sp>
        <p:nvSpPr>
          <p:cNvPr id="4681" name="Google Shape;4681;p4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2" name="Google Shape;4682;p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4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1" name="Google Shape;4691;p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9" name="Shape 4699"/>
        <p:cNvGrpSpPr/>
        <p:nvPr/>
      </p:nvGrpSpPr>
      <p:grpSpPr>
        <a:xfrm>
          <a:off x="0" y="0"/>
          <a:ext cx="0" cy="0"/>
          <a:chOff x="0" y="0"/>
          <a:chExt cx="0" cy="0"/>
        </a:xfrm>
      </p:grpSpPr>
      <p:sp>
        <p:nvSpPr>
          <p:cNvPr id="4700" name="Google Shape;4700;p4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1" name="Google Shape;4701;p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8" name="Shape 4708"/>
        <p:cNvGrpSpPr/>
        <p:nvPr/>
      </p:nvGrpSpPr>
      <p:grpSpPr>
        <a:xfrm>
          <a:off x="0" y="0"/>
          <a:ext cx="0" cy="0"/>
          <a:chOff x="0" y="0"/>
          <a:chExt cx="0" cy="0"/>
        </a:xfrm>
      </p:grpSpPr>
      <p:sp>
        <p:nvSpPr>
          <p:cNvPr id="4709" name="Google Shape;4709;p4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0" name="Google Shape;4710;p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p4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9" name="Google Shape;4719;p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p4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9" name="Google Shape;4729;p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6" name="Shape 4736"/>
        <p:cNvGrpSpPr/>
        <p:nvPr/>
      </p:nvGrpSpPr>
      <p:grpSpPr>
        <a:xfrm>
          <a:off x="0" y="0"/>
          <a:ext cx="0" cy="0"/>
          <a:chOff x="0" y="0"/>
          <a:chExt cx="0" cy="0"/>
        </a:xfrm>
      </p:grpSpPr>
      <p:sp>
        <p:nvSpPr>
          <p:cNvPr id="4737" name="Google Shape;4737;p4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8" name="Google Shape;4738;p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3" name="Shape 4743"/>
        <p:cNvGrpSpPr/>
        <p:nvPr/>
      </p:nvGrpSpPr>
      <p:grpSpPr>
        <a:xfrm>
          <a:off x="0" y="0"/>
          <a:ext cx="0" cy="0"/>
          <a:chOff x="0" y="0"/>
          <a:chExt cx="0" cy="0"/>
        </a:xfrm>
      </p:grpSpPr>
      <p:sp>
        <p:nvSpPr>
          <p:cNvPr id="4744" name="Google Shape;4744;p4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5" name="Google Shape;4745;p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2" name="Shape 4752"/>
        <p:cNvGrpSpPr/>
        <p:nvPr/>
      </p:nvGrpSpPr>
      <p:grpSpPr>
        <a:xfrm>
          <a:off x="0" y="0"/>
          <a:ext cx="0" cy="0"/>
          <a:chOff x="0" y="0"/>
          <a:chExt cx="0" cy="0"/>
        </a:xfrm>
      </p:grpSpPr>
      <p:sp>
        <p:nvSpPr>
          <p:cNvPr id="4753" name="Google Shape;4753;p4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4" name="Google Shape;4754;p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0" name="Shape 4760"/>
        <p:cNvGrpSpPr/>
        <p:nvPr/>
      </p:nvGrpSpPr>
      <p:grpSpPr>
        <a:xfrm>
          <a:off x="0" y="0"/>
          <a:ext cx="0" cy="0"/>
          <a:chOff x="0" y="0"/>
          <a:chExt cx="0" cy="0"/>
        </a:xfrm>
      </p:grpSpPr>
      <p:sp>
        <p:nvSpPr>
          <p:cNvPr id="4761" name="Google Shape;4761;p4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2" name="Google Shape;4762;p4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9" name="Shape 4769"/>
        <p:cNvGrpSpPr/>
        <p:nvPr/>
      </p:nvGrpSpPr>
      <p:grpSpPr>
        <a:xfrm>
          <a:off x="0" y="0"/>
          <a:ext cx="0" cy="0"/>
          <a:chOff x="0" y="0"/>
          <a:chExt cx="0" cy="0"/>
        </a:xfrm>
      </p:grpSpPr>
      <p:sp>
        <p:nvSpPr>
          <p:cNvPr id="4770" name="Google Shape;4770;p4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1" name="Google Shape;4771;p4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8" name="Shape 4778"/>
        <p:cNvGrpSpPr/>
        <p:nvPr/>
      </p:nvGrpSpPr>
      <p:grpSpPr>
        <a:xfrm>
          <a:off x="0" y="0"/>
          <a:ext cx="0" cy="0"/>
          <a:chOff x="0" y="0"/>
          <a:chExt cx="0" cy="0"/>
        </a:xfrm>
      </p:grpSpPr>
      <p:sp>
        <p:nvSpPr>
          <p:cNvPr id="4779" name="Google Shape;4779;p4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0" name="Google Shape;4780;p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p4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0" name="Google Shape;4790;p4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0" name="Shape 4800"/>
        <p:cNvGrpSpPr/>
        <p:nvPr/>
      </p:nvGrpSpPr>
      <p:grpSpPr>
        <a:xfrm>
          <a:off x="0" y="0"/>
          <a:ext cx="0" cy="0"/>
          <a:chOff x="0" y="0"/>
          <a:chExt cx="0" cy="0"/>
        </a:xfrm>
      </p:grpSpPr>
      <p:sp>
        <p:nvSpPr>
          <p:cNvPr id="4801" name="Google Shape;4801;p4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2" name="Google Shape;4802;p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7" name="Shape 4807"/>
        <p:cNvGrpSpPr/>
        <p:nvPr/>
      </p:nvGrpSpPr>
      <p:grpSpPr>
        <a:xfrm>
          <a:off x="0" y="0"/>
          <a:ext cx="0" cy="0"/>
          <a:chOff x="0" y="0"/>
          <a:chExt cx="0" cy="0"/>
        </a:xfrm>
      </p:grpSpPr>
      <p:sp>
        <p:nvSpPr>
          <p:cNvPr id="4808" name="Google Shape;4808;p4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9" name="Google Shape;4809;p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5" name="Shape 4815"/>
        <p:cNvGrpSpPr/>
        <p:nvPr/>
      </p:nvGrpSpPr>
      <p:grpSpPr>
        <a:xfrm>
          <a:off x="0" y="0"/>
          <a:ext cx="0" cy="0"/>
          <a:chOff x="0" y="0"/>
          <a:chExt cx="0" cy="0"/>
        </a:xfrm>
      </p:grpSpPr>
      <p:sp>
        <p:nvSpPr>
          <p:cNvPr id="4816" name="Google Shape;4816;p4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7" name="Google Shape;4817;p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5" name="Shape 4825"/>
        <p:cNvGrpSpPr/>
        <p:nvPr/>
      </p:nvGrpSpPr>
      <p:grpSpPr>
        <a:xfrm>
          <a:off x="0" y="0"/>
          <a:ext cx="0" cy="0"/>
          <a:chOff x="0" y="0"/>
          <a:chExt cx="0" cy="0"/>
        </a:xfrm>
      </p:grpSpPr>
      <p:sp>
        <p:nvSpPr>
          <p:cNvPr id="4826" name="Google Shape;4826;p4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7" name="Google Shape;4827;p4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2" name="Shape 4832"/>
        <p:cNvGrpSpPr/>
        <p:nvPr/>
      </p:nvGrpSpPr>
      <p:grpSpPr>
        <a:xfrm>
          <a:off x="0" y="0"/>
          <a:ext cx="0" cy="0"/>
          <a:chOff x="0" y="0"/>
          <a:chExt cx="0" cy="0"/>
        </a:xfrm>
      </p:grpSpPr>
      <p:sp>
        <p:nvSpPr>
          <p:cNvPr id="4833" name="Google Shape;4833;p4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4" name="Google Shape;4834;p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p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4" name="Google Shape;4844;p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5" name="Google Shape;4845;p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p4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0" name="Google Shape;4860;p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p4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5" name="Google Shape;4875;p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8" name="Shape 4888"/>
        <p:cNvGrpSpPr/>
        <p:nvPr/>
      </p:nvGrpSpPr>
      <p:grpSpPr>
        <a:xfrm>
          <a:off x="0" y="0"/>
          <a:ext cx="0" cy="0"/>
          <a:chOff x="0" y="0"/>
          <a:chExt cx="0" cy="0"/>
        </a:xfrm>
      </p:grpSpPr>
      <p:sp>
        <p:nvSpPr>
          <p:cNvPr id="4889" name="Google Shape;4889;p4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0" name="Google Shape;4890;p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p4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6" name="Google Shape;4906;p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4" name="Shape 4914"/>
        <p:cNvGrpSpPr/>
        <p:nvPr/>
      </p:nvGrpSpPr>
      <p:grpSpPr>
        <a:xfrm>
          <a:off x="0" y="0"/>
          <a:ext cx="0" cy="0"/>
          <a:chOff x="0" y="0"/>
          <a:chExt cx="0" cy="0"/>
        </a:xfrm>
      </p:grpSpPr>
      <p:sp>
        <p:nvSpPr>
          <p:cNvPr id="4915" name="Google Shape;4915;p4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6" name="Google Shape;4916;p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p4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1" name="Google Shape;4921;p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8" name="Shape 4928"/>
        <p:cNvGrpSpPr/>
        <p:nvPr/>
      </p:nvGrpSpPr>
      <p:grpSpPr>
        <a:xfrm>
          <a:off x="0" y="0"/>
          <a:ext cx="0" cy="0"/>
          <a:chOff x="0" y="0"/>
          <a:chExt cx="0" cy="0"/>
        </a:xfrm>
      </p:grpSpPr>
      <p:sp>
        <p:nvSpPr>
          <p:cNvPr id="4929" name="Google Shape;4929;p4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0" name="Google Shape;4930;p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4" name="Shape 4934"/>
        <p:cNvGrpSpPr/>
        <p:nvPr/>
      </p:nvGrpSpPr>
      <p:grpSpPr>
        <a:xfrm>
          <a:off x="0" y="0"/>
          <a:ext cx="0" cy="0"/>
          <a:chOff x="0" y="0"/>
          <a:chExt cx="0" cy="0"/>
        </a:xfrm>
      </p:grpSpPr>
      <p:sp>
        <p:nvSpPr>
          <p:cNvPr id="4935" name="Google Shape;4935;p5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6" name="Google Shape;4936;p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5" name="Shape 4945"/>
        <p:cNvGrpSpPr/>
        <p:nvPr/>
      </p:nvGrpSpPr>
      <p:grpSpPr>
        <a:xfrm>
          <a:off x="0" y="0"/>
          <a:ext cx="0" cy="0"/>
          <a:chOff x="0" y="0"/>
          <a:chExt cx="0" cy="0"/>
        </a:xfrm>
      </p:grpSpPr>
      <p:sp>
        <p:nvSpPr>
          <p:cNvPr id="4946" name="Google Shape;4946;p5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7" name="Google Shape;4947;p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p5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2" name="Google Shape;4952;p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p5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2" name="Google Shape;4962;p5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p5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1" name="Google Shape;4971;p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8" name="Shape 4978"/>
        <p:cNvGrpSpPr/>
        <p:nvPr/>
      </p:nvGrpSpPr>
      <p:grpSpPr>
        <a:xfrm>
          <a:off x="0" y="0"/>
          <a:ext cx="0" cy="0"/>
          <a:chOff x="0" y="0"/>
          <a:chExt cx="0" cy="0"/>
        </a:xfrm>
      </p:grpSpPr>
      <p:sp>
        <p:nvSpPr>
          <p:cNvPr id="4979" name="Google Shape;4979;p5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0" name="Google Shape;4980;p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p5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1" name="Google Shape;4991;p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4" name="Shape 4994"/>
        <p:cNvGrpSpPr/>
        <p:nvPr/>
      </p:nvGrpSpPr>
      <p:grpSpPr>
        <a:xfrm>
          <a:off x="0" y="0"/>
          <a:ext cx="0" cy="0"/>
          <a:chOff x="0" y="0"/>
          <a:chExt cx="0" cy="0"/>
        </a:xfrm>
      </p:grpSpPr>
      <p:sp>
        <p:nvSpPr>
          <p:cNvPr id="4995" name="Google Shape;4995;p5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6" name="Google Shape;4996;p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1" name="Shape 5001"/>
        <p:cNvGrpSpPr/>
        <p:nvPr/>
      </p:nvGrpSpPr>
      <p:grpSpPr>
        <a:xfrm>
          <a:off x="0" y="0"/>
          <a:ext cx="0" cy="0"/>
          <a:chOff x="0" y="0"/>
          <a:chExt cx="0" cy="0"/>
        </a:xfrm>
      </p:grpSpPr>
      <p:sp>
        <p:nvSpPr>
          <p:cNvPr id="5002" name="Google Shape;5002;p5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3" name="Google Shape;5003;p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p5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0" name="Google Shape;5010;p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p5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9" name="Google Shape;5019;p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9" name="Shape 5029"/>
        <p:cNvGrpSpPr/>
        <p:nvPr/>
      </p:nvGrpSpPr>
      <p:grpSpPr>
        <a:xfrm>
          <a:off x="0" y="0"/>
          <a:ext cx="0" cy="0"/>
          <a:chOff x="0" y="0"/>
          <a:chExt cx="0" cy="0"/>
        </a:xfrm>
      </p:grpSpPr>
      <p:sp>
        <p:nvSpPr>
          <p:cNvPr id="5030" name="Google Shape;5030;p5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1" name="Google Shape;5031;p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1" name="Shape 5041"/>
        <p:cNvGrpSpPr/>
        <p:nvPr/>
      </p:nvGrpSpPr>
      <p:grpSpPr>
        <a:xfrm>
          <a:off x="0" y="0"/>
          <a:ext cx="0" cy="0"/>
          <a:chOff x="0" y="0"/>
          <a:chExt cx="0" cy="0"/>
        </a:xfrm>
      </p:grpSpPr>
      <p:sp>
        <p:nvSpPr>
          <p:cNvPr id="5042" name="Google Shape;5042;p5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3" name="Google Shape;5043;p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9" name="Shape 5049"/>
        <p:cNvGrpSpPr/>
        <p:nvPr/>
      </p:nvGrpSpPr>
      <p:grpSpPr>
        <a:xfrm>
          <a:off x="0" y="0"/>
          <a:ext cx="0" cy="0"/>
          <a:chOff x="0" y="0"/>
          <a:chExt cx="0" cy="0"/>
        </a:xfrm>
      </p:grpSpPr>
      <p:sp>
        <p:nvSpPr>
          <p:cNvPr id="5050" name="Google Shape;5050;p5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1" name="Google Shape;5051;p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7" name="Shape 5057"/>
        <p:cNvGrpSpPr/>
        <p:nvPr/>
      </p:nvGrpSpPr>
      <p:grpSpPr>
        <a:xfrm>
          <a:off x="0" y="0"/>
          <a:ext cx="0" cy="0"/>
          <a:chOff x="0" y="0"/>
          <a:chExt cx="0" cy="0"/>
        </a:xfrm>
      </p:grpSpPr>
      <p:sp>
        <p:nvSpPr>
          <p:cNvPr id="5058" name="Google Shape;5058;p5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9" name="Google Shape;5059;p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p5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7" name="Google Shape;5067;p5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2" name="Shape 5072"/>
        <p:cNvGrpSpPr/>
        <p:nvPr/>
      </p:nvGrpSpPr>
      <p:grpSpPr>
        <a:xfrm>
          <a:off x="0" y="0"/>
          <a:ext cx="0" cy="0"/>
          <a:chOff x="0" y="0"/>
          <a:chExt cx="0" cy="0"/>
        </a:xfrm>
      </p:grpSpPr>
      <p:sp>
        <p:nvSpPr>
          <p:cNvPr id="5073" name="Google Shape;5073;p5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4" name="Google Shape;5074;p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9" name="Shape 5079"/>
        <p:cNvGrpSpPr/>
        <p:nvPr/>
      </p:nvGrpSpPr>
      <p:grpSpPr>
        <a:xfrm>
          <a:off x="0" y="0"/>
          <a:ext cx="0" cy="0"/>
          <a:chOff x="0" y="0"/>
          <a:chExt cx="0" cy="0"/>
        </a:xfrm>
      </p:grpSpPr>
      <p:sp>
        <p:nvSpPr>
          <p:cNvPr id="5080" name="Google Shape;5080;p5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1" name="Google Shape;5081;p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9" name="Shape 5089"/>
        <p:cNvGrpSpPr/>
        <p:nvPr/>
      </p:nvGrpSpPr>
      <p:grpSpPr>
        <a:xfrm>
          <a:off x="0" y="0"/>
          <a:ext cx="0" cy="0"/>
          <a:chOff x="0" y="0"/>
          <a:chExt cx="0" cy="0"/>
        </a:xfrm>
      </p:grpSpPr>
      <p:sp>
        <p:nvSpPr>
          <p:cNvPr id="5090" name="Google Shape;5090;p5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1" name="Google Shape;5091;p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7" name="Shape 5097"/>
        <p:cNvGrpSpPr/>
        <p:nvPr/>
      </p:nvGrpSpPr>
      <p:grpSpPr>
        <a:xfrm>
          <a:off x="0" y="0"/>
          <a:ext cx="0" cy="0"/>
          <a:chOff x="0" y="0"/>
          <a:chExt cx="0" cy="0"/>
        </a:xfrm>
      </p:grpSpPr>
      <p:sp>
        <p:nvSpPr>
          <p:cNvPr id="5098" name="Google Shape;5098;p5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9" name="Google Shape;5099;p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2" name="Shape 5102"/>
        <p:cNvGrpSpPr/>
        <p:nvPr/>
      </p:nvGrpSpPr>
      <p:grpSpPr>
        <a:xfrm>
          <a:off x="0" y="0"/>
          <a:ext cx="0" cy="0"/>
          <a:chOff x="0" y="0"/>
          <a:chExt cx="0" cy="0"/>
        </a:xfrm>
      </p:grpSpPr>
      <p:sp>
        <p:nvSpPr>
          <p:cNvPr id="5103" name="Google Shape;5103;p5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4" name="Google Shape;5104;p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p5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2" name="Google Shape;5112;p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p5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2" name="Google Shape;5122;p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8" name="Shape 5128"/>
        <p:cNvGrpSpPr/>
        <p:nvPr/>
      </p:nvGrpSpPr>
      <p:grpSpPr>
        <a:xfrm>
          <a:off x="0" y="0"/>
          <a:ext cx="0" cy="0"/>
          <a:chOff x="0" y="0"/>
          <a:chExt cx="0" cy="0"/>
        </a:xfrm>
      </p:grpSpPr>
      <p:sp>
        <p:nvSpPr>
          <p:cNvPr id="5129" name="Google Shape;5129;p5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0" name="Google Shape;5130;p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6" name="Shape 5136"/>
        <p:cNvGrpSpPr/>
        <p:nvPr/>
      </p:nvGrpSpPr>
      <p:grpSpPr>
        <a:xfrm>
          <a:off x="0" y="0"/>
          <a:ext cx="0" cy="0"/>
          <a:chOff x="0" y="0"/>
          <a:chExt cx="0" cy="0"/>
        </a:xfrm>
      </p:grpSpPr>
      <p:sp>
        <p:nvSpPr>
          <p:cNvPr id="5137" name="Google Shape;5137;p5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8" name="Google Shape;5138;p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5" name="Shape 5145"/>
        <p:cNvGrpSpPr/>
        <p:nvPr/>
      </p:nvGrpSpPr>
      <p:grpSpPr>
        <a:xfrm>
          <a:off x="0" y="0"/>
          <a:ext cx="0" cy="0"/>
          <a:chOff x="0" y="0"/>
          <a:chExt cx="0" cy="0"/>
        </a:xfrm>
      </p:grpSpPr>
      <p:sp>
        <p:nvSpPr>
          <p:cNvPr id="5146" name="Google Shape;5146;p5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7" name="Google Shape;5147;p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6" name="Shape 5156"/>
        <p:cNvGrpSpPr/>
        <p:nvPr/>
      </p:nvGrpSpPr>
      <p:grpSpPr>
        <a:xfrm>
          <a:off x="0" y="0"/>
          <a:ext cx="0" cy="0"/>
          <a:chOff x="0" y="0"/>
          <a:chExt cx="0" cy="0"/>
        </a:xfrm>
      </p:grpSpPr>
      <p:sp>
        <p:nvSpPr>
          <p:cNvPr id="5157" name="Google Shape;5157;p5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8" name="Google Shape;5158;p5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3" name="Shape 5163"/>
        <p:cNvGrpSpPr/>
        <p:nvPr/>
      </p:nvGrpSpPr>
      <p:grpSpPr>
        <a:xfrm>
          <a:off x="0" y="0"/>
          <a:ext cx="0" cy="0"/>
          <a:chOff x="0" y="0"/>
          <a:chExt cx="0" cy="0"/>
        </a:xfrm>
      </p:grpSpPr>
      <p:sp>
        <p:nvSpPr>
          <p:cNvPr id="5164" name="Google Shape;5164;p5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5" name="Google Shape;5165;p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1" name="Shape 5171"/>
        <p:cNvGrpSpPr/>
        <p:nvPr/>
      </p:nvGrpSpPr>
      <p:grpSpPr>
        <a:xfrm>
          <a:off x="0" y="0"/>
          <a:ext cx="0" cy="0"/>
          <a:chOff x="0" y="0"/>
          <a:chExt cx="0" cy="0"/>
        </a:xfrm>
      </p:grpSpPr>
      <p:sp>
        <p:nvSpPr>
          <p:cNvPr id="5172" name="Google Shape;5172;p5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3" name="Google Shape;5173;p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9" name="Shape 5179"/>
        <p:cNvGrpSpPr/>
        <p:nvPr/>
      </p:nvGrpSpPr>
      <p:grpSpPr>
        <a:xfrm>
          <a:off x="0" y="0"/>
          <a:ext cx="0" cy="0"/>
          <a:chOff x="0" y="0"/>
          <a:chExt cx="0" cy="0"/>
        </a:xfrm>
      </p:grpSpPr>
      <p:sp>
        <p:nvSpPr>
          <p:cNvPr id="5180" name="Google Shape;5180;p5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1" name="Google Shape;5181;p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p5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8" name="Google Shape;5188;p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5" name="Shape 5195"/>
        <p:cNvGrpSpPr/>
        <p:nvPr/>
      </p:nvGrpSpPr>
      <p:grpSpPr>
        <a:xfrm>
          <a:off x="0" y="0"/>
          <a:ext cx="0" cy="0"/>
          <a:chOff x="0" y="0"/>
          <a:chExt cx="0" cy="0"/>
        </a:xfrm>
      </p:grpSpPr>
      <p:sp>
        <p:nvSpPr>
          <p:cNvPr id="5196" name="Google Shape;5196;p5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7" name="Google Shape;5197;p5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3" name="Shape 5203"/>
        <p:cNvGrpSpPr/>
        <p:nvPr/>
      </p:nvGrpSpPr>
      <p:grpSpPr>
        <a:xfrm>
          <a:off x="0" y="0"/>
          <a:ext cx="0" cy="0"/>
          <a:chOff x="0" y="0"/>
          <a:chExt cx="0" cy="0"/>
        </a:xfrm>
      </p:grpSpPr>
      <p:sp>
        <p:nvSpPr>
          <p:cNvPr id="5204" name="Google Shape;5204;p5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5" name="Google Shape;5205;p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9" name="Shape 5209"/>
        <p:cNvGrpSpPr/>
        <p:nvPr/>
      </p:nvGrpSpPr>
      <p:grpSpPr>
        <a:xfrm>
          <a:off x="0" y="0"/>
          <a:ext cx="0" cy="0"/>
          <a:chOff x="0" y="0"/>
          <a:chExt cx="0" cy="0"/>
        </a:xfrm>
      </p:grpSpPr>
      <p:sp>
        <p:nvSpPr>
          <p:cNvPr id="5210" name="Google Shape;5210;p5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1" name="Google Shape;5211;p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6" name="Shape 5216"/>
        <p:cNvGrpSpPr/>
        <p:nvPr/>
      </p:nvGrpSpPr>
      <p:grpSpPr>
        <a:xfrm>
          <a:off x="0" y="0"/>
          <a:ext cx="0" cy="0"/>
          <a:chOff x="0" y="0"/>
          <a:chExt cx="0" cy="0"/>
        </a:xfrm>
      </p:grpSpPr>
      <p:sp>
        <p:nvSpPr>
          <p:cNvPr id="5217" name="Google Shape;5217;p5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8" name="Google Shape;5218;p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4" name="Shape 5224"/>
        <p:cNvGrpSpPr/>
        <p:nvPr/>
      </p:nvGrpSpPr>
      <p:grpSpPr>
        <a:xfrm>
          <a:off x="0" y="0"/>
          <a:ext cx="0" cy="0"/>
          <a:chOff x="0" y="0"/>
          <a:chExt cx="0" cy="0"/>
        </a:xfrm>
      </p:grpSpPr>
      <p:sp>
        <p:nvSpPr>
          <p:cNvPr id="5225" name="Google Shape;5225;p5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6" name="Google Shape;5226;p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3" name="Shape 5233"/>
        <p:cNvGrpSpPr/>
        <p:nvPr/>
      </p:nvGrpSpPr>
      <p:grpSpPr>
        <a:xfrm>
          <a:off x="0" y="0"/>
          <a:ext cx="0" cy="0"/>
          <a:chOff x="0" y="0"/>
          <a:chExt cx="0" cy="0"/>
        </a:xfrm>
      </p:grpSpPr>
      <p:sp>
        <p:nvSpPr>
          <p:cNvPr id="5234" name="Google Shape;5234;p5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5" name="Google Shape;5235;p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p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1" name="Google Shape;5241;p5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2" name="Google Shape;5242;p5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8" name="Shape 5248"/>
        <p:cNvGrpSpPr/>
        <p:nvPr/>
      </p:nvGrpSpPr>
      <p:grpSpPr>
        <a:xfrm>
          <a:off x="0" y="0"/>
          <a:ext cx="0" cy="0"/>
          <a:chOff x="0" y="0"/>
          <a:chExt cx="0" cy="0"/>
        </a:xfrm>
      </p:grpSpPr>
      <p:sp>
        <p:nvSpPr>
          <p:cNvPr id="5249" name="Google Shape;5249;p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0" name="Google Shape;5250;p5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1" name="Google Shape;5251;p5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6" name="Shape 5256"/>
        <p:cNvGrpSpPr/>
        <p:nvPr/>
      </p:nvGrpSpPr>
      <p:grpSpPr>
        <a:xfrm>
          <a:off x="0" y="0"/>
          <a:ext cx="0" cy="0"/>
          <a:chOff x="0" y="0"/>
          <a:chExt cx="0" cy="0"/>
        </a:xfrm>
      </p:grpSpPr>
      <p:sp>
        <p:nvSpPr>
          <p:cNvPr id="5257" name="Google Shape;5257;p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8" name="Google Shape;5258;p5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9" name="Google Shape;5259;p5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4" name="Shape 5264"/>
        <p:cNvGrpSpPr/>
        <p:nvPr/>
      </p:nvGrpSpPr>
      <p:grpSpPr>
        <a:xfrm>
          <a:off x="0" y="0"/>
          <a:ext cx="0" cy="0"/>
          <a:chOff x="0" y="0"/>
          <a:chExt cx="0" cy="0"/>
        </a:xfrm>
      </p:grpSpPr>
      <p:sp>
        <p:nvSpPr>
          <p:cNvPr id="5265" name="Google Shape;5265;p5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6" name="Google Shape;5266;p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1" name="Shape 5271"/>
        <p:cNvGrpSpPr/>
        <p:nvPr/>
      </p:nvGrpSpPr>
      <p:grpSpPr>
        <a:xfrm>
          <a:off x="0" y="0"/>
          <a:ext cx="0" cy="0"/>
          <a:chOff x="0" y="0"/>
          <a:chExt cx="0" cy="0"/>
        </a:xfrm>
      </p:grpSpPr>
      <p:sp>
        <p:nvSpPr>
          <p:cNvPr id="5272" name="Google Shape;5272;p5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3" name="Google Shape;5273;p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7" name="Shape 5277"/>
        <p:cNvGrpSpPr/>
        <p:nvPr/>
      </p:nvGrpSpPr>
      <p:grpSpPr>
        <a:xfrm>
          <a:off x="0" y="0"/>
          <a:ext cx="0" cy="0"/>
          <a:chOff x="0" y="0"/>
          <a:chExt cx="0" cy="0"/>
        </a:xfrm>
      </p:grpSpPr>
      <p:sp>
        <p:nvSpPr>
          <p:cNvPr id="5278" name="Google Shape;5278;p5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9" name="Google Shape;5279;p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3" name="Shape 5283"/>
        <p:cNvGrpSpPr/>
        <p:nvPr/>
      </p:nvGrpSpPr>
      <p:grpSpPr>
        <a:xfrm>
          <a:off x="0" y="0"/>
          <a:ext cx="0" cy="0"/>
          <a:chOff x="0" y="0"/>
          <a:chExt cx="0" cy="0"/>
        </a:xfrm>
      </p:grpSpPr>
      <p:sp>
        <p:nvSpPr>
          <p:cNvPr id="5284" name="Google Shape;5284;p5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5" name="Google Shape;5285;p5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2" name="Shape 5292"/>
        <p:cNvGrpSpPr/>
        <p:nvPr/>
      </p:nvGrpSpPr>
      <p:grpSpPr>
        <a:xfrm>
          <a:off x="0" y="0"/>
          <a:ext cx="0" cy="0"/>
          <a:chOff x="0" y="0"/>
          <a:chExt cx="0" cy="0"/>
        </a:xfrm>
      </p:grpSpPr>
      <p:sp>
        <p:nvSpPr>
          <p:cNvPr id="5293" name="Google Shape;5293;p5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4" name="Google Shape;5294;p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p5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5" name="Google Shape;5305;p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8" name="Shape 5308"/>
        <p:cNvGrpSpPr/>
        <p:nvPr/>
      </p:nvGrpSpPr>
      <p:grpSpPr>
        <a:xfrm>
          <a:off x="0" y="0"/>
          <a:ext cx="0" cy="0"/>
          <a:chOff x="0" y="0"/>
          <a:chExt cx="0" cy="0"/>
        </a:xfrm>
      </p:grpSpPr>
      <p:sp>
        <p:nvSpPr>
          <p:cNvPr id="5309" name="Google Shape;5309;p5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0" name="Google Shape;5310;p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7" name="Shape 5317"/>
        <p:cNvGrpSpPr/>
        <p:nvPr/>
      </p:nvGrpSpPr>
      <p:grpSpPr>
        <a:xfrm>
          <a:off x="0" y="0"/>
          <a:ext cx="0" cy="0"/>
          <a:chOff x="0" y="0"/>
          <a:chExt cx="0" cy="0"/>
        </a:xfrm>
      </p:grpSpPr>
      <p:sp>
        <p:nvSpPr>
          <p:cNvPr id="5318" name="Google Shape;5318;p5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9" name="Google Shape;5319;p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2" name="Shape 5322"/>
        <p:cNvGrpSpPr/>
        <p:nvPr/>
      </p:nvGrpSpPr>
      <p:grpSpPr>
        <a:xfrm>
          <a:off x="0" y="0"/>
          <a:ext cx="0" cy="0"/>
          <a:chOff x="0" y="0"/>
          <a:chExt cx="0" cy="0"/>
        </a:xfrm>
      </p:grpSpPr>
      <p:sp>
        <p:nvSpPr>
          <p:cNvPr id="5323" name="Google Shape;5323;p5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4" name="Google Shape;5324;p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1" name="Shape 5331"/>
        <p:cNvGrpSpPr/>
        <p:nvPr/>
      </p:nvGrpSpPr>
      <p:grpSpPr>
        <a:xfrm>
          <a:off x="0" y="0"/>
          <a:ext cx="0" cy="0"/>
          <a:chOff x="0" y="0"/>
          <a:chExt cx="0" cy="0"/>
        </a:xfrm>
      </p:grpSpPr>
      <p:sp>
        <p:nvSpPr>
          <p:cNvPr id="5332" name="Google Shape;5332;p5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3" name="Google Shape;5333;p5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6" name="Shape 5336"/>
        <p:cNvGrpSpPr/>
        <p:nvPr/>
      </p:nvGrpSpPr>
      <p:grpSpPr>
        <a:xfrm>
          <a:off x="0" y="0"/>
          <a:ext cx="0" cy="0"/>
          <a:chOff x="0" y="0"/>
          <a:chExt cx="0" cy="0"/>
        </a:xfrm>
      </p:grpSpPr>
      <p:sp>
        <p:nvSpPr>
          <p:cNvPr id="5337" name="Google Shape;5337;p5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8" name="Google Shape;5338;p5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4" name="Shape 5344"/>
        <p:cNvGrpSpPr/>
        <p:nvPr/>
      </p:nvGrpSpPr>
      <p:grpSpPr>
        <a:xfrm>
          <a:off x="0" y="0"/>
          <a:ext cx="0" cy="0"/>
          <a:chOff x="0" y="0"/>
          <a:chExt cx="0" cy="0"/>
        </a:xfrm>
      </p:grpSpPr>
      <p:sp>
        <p:nvSpPr>
          <p:cNvPr id="5345" name="Google Shape;5345;p5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6" name="Google Shape;5346;p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3" name="Shape 5353"/>
        <p:cNvGrpSpPr/>
        <p:nvPr/>
      </p:nvGrpSpPr>
      <p:grpSpPr>
        <a:xfrm>
          <a:off x="0" y="0"/>
          <a:ext cx="0" cy="0"/>
          <a:chOff x="0" y="0"/>
          <a:chExt cx="0" cy="0"/>
        </a:xfrm>
      </p:grpSpPr>
      <p:sp>
        <p:nvSpPr>
          <p:cNvPr id="5354" name="Google Shape;5354;p5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5" name="Google Shape;5355;p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0" name="Shape 5360"/>
        <p:cNvGrpSpPr/>
        <p:nvPr/>
      </p:nvGrpSpPr>
      <p:grpSpPr>
        <a:xfrm>
          <a:off x="0" y="0"/>
          <a:ext cx="0" cy="0"/>
          <a:chOff x="0" y="0"/>
          <a:chExt cx="0" cy="0"/>
        </a:xfrm>
      </p:grpSpPr>
      <p:sp>
        <p:nvSpPr>
          <p:cNvPr id="5361" name="Google Shape;5361;p5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2" name="Google Shape;5362;p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p5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2" name="Google Shape;5372;p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5" name="Shape 5375"/>
        <p:cNvGrpSpPr/>
        <p:nvPr/>
      </p:nvGrpSpPr>
      <p:grpSpPr>
        <a:xfrm>
          <a:off x="0" y="0"/>
          <a:ext cx="0" cy="0"/>
          <a:chOff x="0" y="0"/>
          <a:chExt cx="0" cy="0"/>
        </a:xfrm>
      </p:grpSpPr>
      <p:sp>
        <p:nvSpPr>
          <p:cNvPr id="5376" name="Google Shape;5376;p5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7" name="Google Shape;5377;p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3" name="Shape 5383"/>
        <p:cNvGrpSpPr/>
        <p:nvPr/>
      </p:nvGrpSpPr>
      <p:grpSpPr>
        <a:xfrm>
          <a:off x="0" y="0"/>
          <a:ext cx="0" cy="0"/>
          <a:chOff x="0" y="0"/>
          <a:chExt cx="0" cy="0"/>
        </a:xfrm>
      </p:grpSpPr>
      <p:sp>
        <p:nvSpPr>
          <p:cNvPr id="5384" name="Google Shape;5384;p5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5" name="Google Shape;5385;p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1" name="Shape 5391"/>
        <p:cNvGrpSpPr/>
        <p:nvPr/>
      </p:nvGrpSpPr>
      <p:grpSpPr>
        <a:xfrm>
          <a:off x="0" y="0"/>
          <a:ext cx="0" cy="0"/>
          <a:chOff x="0" y="0"/>
          <a:chExt cx="0" cy="0"/>
        </a:xfrm>
      </p:grpSpPr>
      <p:sp>
        <p:nvSpPr>
          <p:cNvPr id="5392" name="Google Shape;5392;p5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3" name="Google Shape;5393;p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1" name="Shape 5401"/>
        <p:cNvGrpSpPr/>
        <p:nvPr/>
      </p:nvGrpSpPr>
      <p:grpSpPr>
        <a:xfrm>
          <a:off x="0" y="0"/>
          <a:ext cx="0" cy="0"/>
          <a:chOff x="0" y="0"/>
          <a:chExt cx="0" cy="0"/>
        </a:xfrm>
      </p:grpSpPr>
      <p:sp>
        <p:nvSpPr>
          <p:cNvPr id="5402" name="Google Shape;5402;p5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3" name="Google Shape;5403;p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9" name="Shape 5409"/>
        <p:cNvGrpSpPr/>
        <p:nvPr/>
      </p:nvGrpSpPr>
      <p:grpSpPr>
        <a:xfrm>
          <a:off x="0" y="0"/>
          <a:ext cx="0" cy="0"/>
          <a:chOff x="0" y="0"/>
          <a:chExt cx="0" cy="0"/>
        </a:xfrm>
      </p:grpSpPr>
      <p:sp>
        <p:nvSpPr>
          <p:cNvPr id="5410" name="Google Shape;5410;p5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1" name="Google Shape;5411;p5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p5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7" name="Google Shape;5417;p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1" name="Shape 5421"/>
        <p:cNvGrpSpPr/>
        <p:nvPr/>
      </p:nvGrpSpPr>
      <p:grpSpPr>
        <a:xfrm>
          <a:off x="0" y="0"/>
          <a:ext cx="0" cy="0"/>
          <a:chOff x="0" y="0"/>
          <a:chExt cx="0" cy="0"/>
        </a:xfrm>
      </p:grpSpPr>
      <p:sp>
        <p:nvSpPr>
          <p:cNvPr id="5422" name="Google Shape;5422;p5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3" name="Google Shape;5423;p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7" name="Shape 5427"/>
        <p:cNvGrpSpPr/>
        <p:nvPr/>
      </p:nvGrpSpPr>
      <p:grpSpPr>
        <a:xfrm>
          <a:off x="0" y="0"/>
          <a:ext cx="0" cy="0"/>
          <a:chOff x="0" y="0"/>
          <a:chExt cx="0" cy="0"/>
        </a:xfrm>
      </p:grpSpPr>
      <p:sp>
        <p:nvSpPr>
          <p:cNvPr id="5428" name="Google Shape;5428;p5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9" name="Google Shape;5429;p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3" name="Shape 5433"/>
        <p:cNvGrpSpPr/>
        <p:nvPr/>
      </p:nvGrpSpPr>
      <p:grpSpPr>
        <a:xfrm>
          <a:off x="0" y="0"/>
          <a:ext cx="0" cy="0"/>
          <a:chOff x="0" y="0"/>
          <a:chExt cx="0" cy="0"/>
        </a:xfrm>
      </p:grpSpPr>
      <p:sp>
        <p:nvSpPr>
          <p:cNvPr id="5434" name="Google Shape;5434;p5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5" name="Google Shape;5435;p5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9" name="Shape 5439"/>
        <p:cNvGrpSpPr/>
        <p:nvPr/>
      </p:nvGrpSpPr>
      <p:grpSpPr>
        <a:xfrm>
          <a:off x="0" y="0"/>
          <a:ext cx="0" cy="0"/>
          <a:chOff x="0" y="0"/>
          <a:chExt cx="0" cy="0"/>
        </a:xfrm>
      </p:grpSpPr>
      <p:sp>
        <p:nvSpPr>
          <p:cNvPr id="5440" name="Google Shape;5440;p5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1" name="Google Shape;5441;p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7" name="Shape 5447"/>
        <p:cNvGrpSpPr/>
        <p:nvPr/>
      </p:nvGrpSpPr>
      <p:grpSpPr>
        <a:xfrm>
          <a:off x="0" y="0"/>
          <a:ext cx="0" cy="0"/>
          <a:chOff x="0" y="0"/>
          <a:chExt cx="0" cy="0"/>
        </a:xfrm>
      </p:grpSpPr>
      <p:sp>
        <p:nvSpPr>
          <p:cNvPr id="5448" name="Google Shape;5448;p5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9" name="Google Shape;5449;p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9" name="Shape 5459"/>
        <p:cNvGrpSpPr/>
        <p:nvPr/>
      </p:nvGrpSpPr>
      <p:grpSpPr>
        <a:xfrm>
          <a:off x="0" y="0"/>
          <a:ext cx="0" cy="0"/>
          <a:chOff x="0" y="0"/>
          <a:chExt cx="0" cy="0"/>
        </a:xfrm>
      </p:grpSpPr>
      <p:sp>
        <p:nvSpPr>
          <p:cNvPr id="5460" name="Google Shape;5460;p5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1" name="Google Shape;5461;p5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7" name="Shape 5467"/>
        <p:cNvGrpSpPr/>
        <p:nvPr/>
      </p:nvGrpSpPr>
      <p:grpSpPr>
        <a:xfrm>
          <a:off x="0" y="0"/>
          <a:ext cx="0" cy="0"/>
          <a:chOff x="0" y="0"/>
          <a:chExt cx="0" cy="0"/>
        </a:xfrm>
      </p:grpSpPr>
      <p:sp>
        <p:nvSpPr>
          <p:cNvPr id="5468" name="Google Shape;5468;p5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9" name="Google Shape;5469;p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4" name="Shape 5474"/>
        <p:cNvGrpSpPr/>
        <p:nvPr/>
      </p:nvGrpSpPr>
      <p:grpSpPr>
        <a:xfrm>
          <a:off x="0" y="0"/>
          <a:ext cx="0" cy="0"/>
          <a:chOff x="0" y="0"/>
          <a:chExt cx="0" cy="0"/>
        </a:xfrm>
      </p:grpSpPr>
      <p:sp>
        <p:nvSpPr>
          <p:cNvPr id="5475" name="Google Shape;5475;p5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6" name="Google Shape;5476;p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5" name="Shape 5485"/>
        <p:cNvGrpSpPr/>
        <p:nvPr/>
      </p:nvGrpSpPr>
      <p:grpSpPr>
        <a:xfrm>
          <a:off x="0" y="0"/>
          <a:ext cx="0" cy="0"/>
          <a:chOff x="0" y="0"/>
          <a:chExt cx="0" cy="0"/>
        </a:xfrm>
      </p:grpSpPr>
      <p:sp>
        <p:nvSpPr>
          <p:cNvPr id="5486" name="Google Shape;5486;p5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7" name="Google Shape;5487;p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p5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2" name="Google Shape;5492;p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8" name="Shape 5498"/>
        <p:cNvGrpSpPr/>
        <p:nvPr/>
      </p:nvGrpSpPr>
      <p:grpSpPr>
        <a:xfrm>
          <a:off x="0" y="0"/>
          <a:ext cx="0" cy="0"/>
          <a:chOff x="0" y="0"/>
          <a:chExt cx="0" cy="0"/>
        </a:xfrm>
      </p:grpSpPr>
      <p:sp>
        <p:nvSpPr>
          <p:cNvPr id="5499" name="Google Shape;5499;p5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0" name="Google Shape;5500;p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6" name="Shape 5516"/>
        <p:cNvGrpSpPr/>
        <p:nvPr/>
      </p:nvGrpSpPr>
      <p:grpSpPr>
        <a:xfrm>
          <a:off x="0" y="0"/>
          <a:ext cx="0" cy="0"/>
          <a:chOff x="0" y="0"/>
          <a:chExt cx="0" cy="0"/>
        </a:xfrm>
      </p:grpSpPr>
      <p:sp>
        <p:nvSpPr>
          <p:cNvPr id="5517" name="Google Shape;5517;p5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8" name="Google Shape;5518;p5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1" name="Shape 5521"/>
        <p:cNvGrpSpPr/>
        <p:nvPr/>
      </p:nvGrpSpPr>
      <p:grpSpPr>
        <a:xfrm>
          <a:off x="0" y="0"/>
          <a:ext cx="0" cy="0"/>
          <a:chOff x="0" y="0"/>
          <a:chExt cx="0" cy="0"/>
        </a:xfrm>
      </p:grpSpPr>
      <p:sp>
        <p:nvSpPr>
          <p:cNvPr id="5522" name="Google Shape;5522;p5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3" name="Google Shape;5523;p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2" name="Shape 5532"/>
        <p:cNvGrpSpPr/>
        <p:nvPr/>
      </p:nvGrpSpPr>
      <p:grpSpPr>
        <a:xfrm>
          <a:off x="0" y="0"/>
          <a:ext cx="0" cy="0"/>
          <a:chOff x="0" y="0"/>
          <a:chExt cx="0" cy="0"/>
        </a:xfrm>
      </p:grpSpPr>
      <p:sp>
        <p:nvSpPr>
          <p:cNvPr id="5533" name="Google Shape;5533;p5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4" name="Google Shape;5534;p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8" name="Shape 5538"/>
        <p:cNvGrpSpPr/>
        <p:nvPr/>
      </p:nvGrpSpPr>
      <p:grpSpPr>
        <a:xfrm>
          <a:off x="0" y="0"/>
          <a:ext cx="0" cy="0"/>
          <a:chOff x="0" y="0"/>
          <a:chExt cx="0" cy="0"/>
        </a:xfrm>
      </p:grpSpPr>
      <p:sp>
        <p:nvSpPr>
          <p:cNvPr id="5539" name="Google Shape;5539;p5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0" name="Google Shape;5540;p5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6" name="Shape 5546"/>
        <p:cNvGrpSpPr/>
        <p:nvPr/>
      </p:nvGrpSpPr>
      <p:grpSpPr>
        <a:xfrm>
          <a:off x="0" y="0"/>
          <a:ext cx="0" cy="0"/>
          <a:chOff x="0" y="0"/>
          <a:chExt cx="0" cy="0"/>
        </a:xfrm>
      </p:grpSpPr>
      <p:sp>
        <p:nvSpPr>
          <p:cNvPr id="5547" name="Google Shape;5547;p5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8" name="Google Shape;5548;p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4" name="Shape 5554"/>
        <p:cNvGrpSpPr/>
        <p:nvPr/>
      </p:nvGrpSpPr>
      <p:grpSpPr>
        <a:xfrm>
          <a:off x="0" y="0"/>
          <a:ext cx="0" cy="0"/>
          <a:chOff x="0" y="0"/>
          <a:chExt cx="0" cy="0"/>
        </a:xfrm>
      </p:grpSpPr>
      <p:sp>
        <p:nvSpPr>
          <p:cNvPr id="5555" name="Google Shape;5555;p5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6" name="Google Shape;5556;p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7" name="Shape 5567"/>
        <p:cNvGrpSpPr/>
        <p:nvPr/>
      </p:nvGrpSpPr>
      <p:grpSpPr>
        <a:xfrm>
          <a:off x="0" y="0"/>
          <a:ext cx="0" cy="0"/>
          <a:chOff x="0" y="0"/>
          <a:chExt cx="0" cy="0"/>
        </a:xfrm>
      </p:grpSpPr>
      <p:sp>
        <p:nvSpPr>
          <p:cNvPr id="5568" name="Google Shape;5568;p5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9" name="Google Shape;5569;p5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9" name="Shape 5579"/>
        <p:cNvGrpSpPr/>
        <p:nvPr/>
      </p:nvGrpSpPr>
      <p:grpSpPr>
        <a:xfrm>
          <a:off x="0" y="0"/>
          <a:ext cx="0" cy="0"/>
          <a:chOff x="0" y="0"/>
          <a:chExt cx="0" cy="0"/>
        </a:xfrm>
      </p:grpSpPr>
      <p:sp>
        <p:nvSpPr>
          <p:cNvPr id="5580" name="Google Shape;5580;p5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1" name="Google Shape;5581;p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2" name="Shape 5592"/>
        <p:cNvGrpSpPr/>
        <p:nvPr/>
      </p:nvGrpSpPr>
      <p:grpSpPr>
        <a:xfrm>
          <a:off x="0" y="0"/>
          <a:ext cx="0" cy="0"/>
          <a:chOff x="0" y="0"/>
          <a:chExt cx="0" cy="0"/>
        </a:xfrm>
      </p:grpSpPr>
      <p:sp>
        <p:nvSpPr>
          <p:cNvPr id="5593" name="Google Shape;5593;p5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4" name="Google Shape;5594;p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1" name="Shape 5601"/>
        <p:cNvGrpSpPr/>
        <p:nvPr/>
      </p:nvGrpSpPr>
      <p:grpSpPr>
        <a:xfrm>
          <a:off x="0" y="0"/>
          <a:ext cx="0" cy="0"/>
          <a:chOff x="0" y="0"/>
          <a:chExt cx="0" cy="0"/>
        </a:xfrm>
      </p:grpSpPr>
      <p:sp>
        <p:nvSpPr>
          <p:cNvPr id="5602" name="Google Shape;5602;p5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3" name="Google Shape;5603;p5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7" name="Shape 5607"/>
        <p:cNvGrpSpPr/>
        <p:nvPr/>
      </p:nvGrpSpPr>
      <p:grpSpPr>
        <a:xfrm>
          <a:off x="0" y="0"/>
          <a:ext cx="0" cy="0"/>
          <a:chOff x="0" y="0"/>
          <a:chExt cx="0" cy="0"/>
        </a:xfrm>
      </p:grpSpPr>
      <p:sp>
        <p:nvSpPr>
          <p:cNvPr id="5608" name="Google Shape;5608;p5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9" name="Google Shape;5609;p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3" name="Shape 5613"/>
        <p:cNvGrpSpPr/>
        <p:nvPr/>
      </p:nvGrpSpPr>
      <p:grpSpPr>
        <a:xfrm>
          <a:off x="0" y="0"/>
          <a:ext cx="0" cy="0"/>
          <a:chOff x="0" y="0"/>
          <a:chExt cx="0" cy="0"/>
        </a:xfrm>
      </p:grpSpPr>
      <p:sp>
        <p:nvSpPr>
          <p:cNvPr id="5614" name="Google Shape;5614;p5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5" name="Google Shape;5615;p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8" name="Shape 5618"/>
        <p:cNvGrpSpPr/>
        <p:nvPr/>
      </p:nvGrpSpPr>
      <p:grpSpPr>
        <a:xfrm>
          <a:off x="0" y="0"/>
          <a:ext cx="0" cy="0"/>
          <a:chOff x="0" y="0"/>
          <a:chExt cx="0" cy="0"/>
        </a:xfrm>
      </p:grpSpPr>
      <p:sp>
        <p:nvSpPr>
          <p:cNvPr id="5619" name="Google Shape;5619;p5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0" name="Google Shape;5620;p5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7" name="Shape 5627"/>
        <p:cNvGrpSpPr/>
        <p:nvPr/>
      </p:nvGrpSpPr>
      <p:grpSpPr>
        <a:xfrm>
          <a:off x="0" y="0"/>
          <a:ext cx="0" cy="0"/>
          <a:chOff x="0" y="0"/>
          <a:chExt cx="0" cy="0"/>
        </a:xfrm>
      </p:grpSpPr>
      <p:sp>
        <p:nvSpPr>
          <p:cNvPr id="5628" name="Google Shape;5628;p5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9" name="Google Shape;5629;p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5" name="Shape 5635"/>
        <p:cNvGrpSpPr/>
        <p:nvPr/>
      </p:nvGrpSpPr>
      <p:grpSpPr>
        <a:xfrm>
          <a:off x="0" y="0"/>
          <a:ext cx="0" cy="0"/>
          <a:chOff x="0" y="0"/>
          <a:chExt cx="0" cy="0"/>
        </a:xfrm>
      </p:grpSpPr>
      <p:sp>
        <p:nvSpPr>
          <p:cNvPr id="5636" name="Google Shape;5636;p5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7" name="Google Shape;5637;p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4" name="Shape 5644"/>
        <p:cNvGrpSpPr/>
        <p:nvPr/>
      </p:nvGrpSpPr>
      <p:grpSpPr>
        <a:xfrm>
          <a:off x="0" y="0"/>
          <a:ext cx="0" cy="0"/>
          <a:chOff x="0" y="0"/>
          <a:chExt cx="0" cy="0"/>
        </a:xfrm>
      </p:grpSpPr>
      <p:sp>
        <p:nvSpPr>
          <p:cNvPr id="5645" name="Google Shape;5645;p5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6" name="Google Shape;5646;p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2" name="Shape 5652"/>
        <p:cNvGrpSpPr/>
        <p:nvPr/>
      </p:nvGrpSpPr>
      <p:grpSpPr>
        <a:xfrm>
          <a:off x="0" y="0"/>
          <a:ext cx="0" cy="0"/>
          <a:chOff x="0" y="0"/>
          <a:chExt cx="0" cy="0"/>
        </a:xfrm>
      </p:grpSpPr>
      <p:sp>
        <p:nvSpPr>
          <p:cNvPr id="5653" name="Google Shape;5653;p5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4" name="Google Shape;5654;p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9" name="Shape 5659"/>
        <p:cNvGrpSpPr/>
        <p:nvPr/>
      </p:nvGrpSpPr>
      <p:grpSpPr>
        <a:xfrm>
          <a:off x="0" y="0"/>
          <a:ext cx="0" cy="0"/>
          <a:chOff x="0" y="0"/>
          <a:chExt cx="0" cy="0"/>
        </a:xfrm>
      </p:grpSpPr>
      <p:sp>
        <p:nvSpPr>
          <p:cNvPr id="5660" name="Google Shape;5660;p5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1" name="Google Shape;5661;p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p5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8" name="Google Shape;5668;p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3" name="Shape 5673"/>
        <p:cNvGrpSpPr/>
        <p:nvPr/>
      </p:nvGrpSpPr>
      <p:grpSpPr>
        <a:xfrm>
          <a:off x="0" y="0"/>
          <a:ext cx="0" cy="0"/>
          <a:chOff x="0" y="0"/>
          <a:chExt cx="0" cy="0"/>
        </a:xfrm>
      </p:grpSpPr>
      <p:sp>
        <p:nvSpPr>
          <p:cNvPr id="5674" name="Google Shape;5674;p5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5" name="Google Shape;5675;p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9" name="Shape 5679"/>
        <p:cNvGrpSpPr/>
        <p:nvPr/>
      </p:nvGrpSpPr>
      <p:grpSpPr>
        <a:xfrm>
          <a:off x="0" y="0"/>
          <a:ext cx="0" cy="0"/>
          <a:chOff x="0" y="0"/>
          <a:chExt cx="0" cy="0"/>
        </a:xfrm>
      </p:grpSpPr>
      <p:sp>
        <p:nvSpPr>
          <p:cNvPr id="5680" name="Google Shape;5680;p5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1" name="Google Shape;5681;p5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7" name="Shape 5687"/>
        <p:cNvGrpSpPr/>
        <p:nvPr/>
      </p:nvGrpSpPr>
      <p:grpSpPr>
        <a:xfrm>
          <a:off x="0" y="0"/>
          <a:ext cx="0" cy="0"/>
          <a:chOff x="0" y="0"/>
          <a:chExt cx="0" cy="0"/>
        </a:xfrm>
      </p:grpSpPr>
      <p:sp>
        <p:nvSpPr>
          <p:cNvPr id="5688" name="Google Shape;5688;p5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9" name="Google Shape;5689;p5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5" name="Shape 5695"/>
        <p:cNvGrpSpPr/>
        <p:nvPr/>
      </p:nvGrpSpPr>
      <p:grpSpPr>
        <a:xfrm>
          <a:off x="0" y="0"/>
          <a:ext cx="0" cy="0"/>
          <a:chOff x="0" y="0"/>
          <a:chExt cx="0" cy="0"/>
        </a:xfrm>
      </p:grpSpPr>
      <p:sp>
        <p:nvSpPr>
          <p:cNvPr id="5696" name="Google Shape;5696;p5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7" name="Google Shape;5697;p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2" name="Shape 5702"/>
        <p:cNvGrpSpPr/>
        <p:nvPr/>
      </p:nvGrpSpPr>
      <p:grpSpPr>
        <a:xfrm>
          <a:off x="0" y="0"/>
          <a:ext cx="0" cy="0"/>
          <a:chOff x="0" y="0"/>
          <a:chExt cx="0" cy="0"/>
        </a:xfrm>
      </p:grpSpPr>
      <p:sp>
        <p:nvSpPr>
          <p:cNvPr id="5703" name="Google Shape;5703;p5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4" name="Google Shape;5704;p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8" name="Shape 5708"/>
        <p:cNvGrpSpPr/>
        <p:nvPr/>
      </p:nvGrpSpPr>
      <p:grpSpPr>
        <a:xfrm>
          <a:off x="0" y="0"/>
          <a:ext cx="0" cy="0"/>
          <a:chOff x="0" y="0"/>
          <a:chExt cx="0" cy="0"/>
        </a:xfrm>
      </p:grpSpPr>
      <p:sp>
        <p:nvSpPr>
          <p:cNvPr id="5709" name="Google Shape;5709;p5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0" name="Google Shape;5710;p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4" name="Shape 5714"/>
        <p:cNvGrpSpPr/>
        <p:nvPr/>
      </p:nvGrpSpPr>
      <p:grpSpPr>
        <a:xfrm>
          <a:off x="0" y="0"/>
          <a:ext cx="0" cy="0"/>
          <a:chOff x="0" y="0"/>
          <a:chExt cx="0" cy="0"/>
        </a:xfrm>
      </p:grpSpPr>
      <p:sp>
        <p:nvSpPr>
          <p:cNvPr id="5715" name="Google Shape;5715;p5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6" name="Google Shape;5716;p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0" name="Shape 5720"/>
        <p:cNvGrpSpPr/>
        <p:nvPr/>
      </p:nvGrpSpPr>
      <p:grpSpPr>
        <a:xfrm>
          <a:off x="0" y="0"/>
          <a:ext cx="0" cy="0"/>
          <a:chOff x="0" y="0"/>
          <a:chExt cx="0" cy="0"/>
        </a:xfrm>
      </p:grpSpPr>
      <p:sp>
        <p:nvSpPr>
          <p:cNvPr id="5721" name="Google Shape;5721;p5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2" name="Google Shape;5722;p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8" name="Shape 5728"/>
        <p:cNvGrpSpPr/>
        <p:nvPr/>
      </p:nvGrpSpPr>
      <p:grpSpPr>
        <a:xfrm>
          <a:off x="0" y="0"/>
          <a:ext cx="0" cy="0"/>
          <a:chOff x="0" y="0"/>
          <a:chExt cx="0" cy="0"/>
        </a:xfrm>
      </p:grpSpPr>
      <p:sp>
        <p:nvSpPr>
          <p:cNvPr id="5729" name="Google Shape;5729;p5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0" name="Google Shape;5730;p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9" name="Shape 5739"/>
        <p:cNvGrpSpPr/>
        <p:nvPr/>
      </p:nvGrpSpPr>
      <p:grpSpPr>
        <a:xfrm>
          <a:off x="0" y="0"/>
          <a:ext cx="0" cy="0"/>
          <a:chOff x="0" y="0"/>
          <a:chExt cx="0" cy="0"/>
        </a:xfrm>
      </p:grpSpPr>
      <p:sp>
        <p:nvSpPr>
          <p:cNvPr id="5740" name="Google Shape;5740;p6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1" name="Google Shape;5741;p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6" name="Shape 5746"/>
        <p:cNvGrpSpPr/>
        <p:nvPr/>
      </p:nvGrpSpPr>
      <p:grpSpPr>
        <a:xfrm>
          <a:off x="0" y="0"/>
          <a:ext cx="0" cy="0"/>
          <a:chOff x="0" y="0"/>
          <a:chExt cx="0" cy="0"/>
        </a:xfrm>
      </p:grpSpPr>
      <p:sp>
        <p:nvSpPr>
          <p:cNvPr id="5747" name="Google Shape;5747;p6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8" name="Google Shape;5748;p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2" name="Shape 5752"/>
        <p:cNvGrpSpPr/>
        <p:nvPr/>
      </p:nvGrpSpPr>
      <p:grpSpPr>
        <a:xfrm>
          <a:off x="0" y="0"/>
          <a:ext cx="0" cy="0"/>
          <a:chOff x="0" y="0"/>
          <a:chExt cx="0" cy="0"/>
        </a:xfrm>
      </p:grpSpPr>
      <p:sp>
        <p:nvSpPr>
          <p:cNvPr id="5753" name="Google Shape;5753;p6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4" name="Google Shape;5754;p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1" name="Shape 5791"/>
        <p:cNvGrpSpPr/>
        <p:nvPr/>
      </p:nvGrpSpPr>
      <p:grpSpPr>
        <a:xfrm>
          <a:off x="0" y="0"/>
          <a:ext cx="0" cy="0"/>
          <a:chOff x="0" y="0"/>
          <a:chExt cx="0" cy="0"/>
        </a:xfrm>
      </p:grpSpPr>
      <p:sp>
        <p:nvSpPr>
          <p:cNvPr id="5792" name="Google Shape;5792;p6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3" name="Google Shape;5793;p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7" name="Shape 5797"/>
        <p:cNvGrpSpPr/>
        <p:nvPr/>
      </p:nvGrpSpPr>
      <p:grpSpPr>
        <a:xfrm>
          <a:off x="0" y="0"/>
          <a:ext cx="0" cy="0"/>
          <a:chOff x="0" y="0"/>
          <a:chExt cx="0" cy="0"/>
        </a:xfrm>
      </p:grpSpPr>
      <p:sp>
        <p:nvSpPr>
          <p:cNvPr id="5798" name="Google Shape;5798;p6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9" name="Google Shape;5799;p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4" name="Shape 5804"/>
        <p:cNvGrpSpPr/>
        <p:nvPr/>
      </p:nvGrpSpPr>
      <p:grpSpPr>
        <a:xfrm>
          <a:off x="0" y="0"/>
          <a:ext cx="0" cy="0"/>
          <a:chOff x="0" y="0"/>
          <a:chExt cx="0" cy="0"/>
        </a:xfrm>
      </p:grpSpPr>
      <p:sp>
        <p:nvSpPr>
          <p:cNvPr id="5805" name="Google Shape;5805;p6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6" name="Google Shape;5806;p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0" name="Shape 5810"/>
        <p:cNvGrpSpPr/>
        <p:nvPr/>
      </p:nvGrpSpPr>
      <p:grpSpPr>
        <a:xfrm>
          <a:off x="0" y="0"/>
          <a:ext cx="0" cy="0"/>
          <a:chOff x="0" y="0"/>
          <a:chExt cx="0" cy="0"/>
        </a:xfrm>
      </p:grpSpPr>
      <p:sp>
        <p:nvSpPr>
          <p:cNvPr id="5811" name="Google Shape;5811;p6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2" name="Google Shape;5812;p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6" name="Shape 5816"/>
        <p:cNvGrpSpPr/>
        <p:nvPr/>
      </p:nvGrpSpPr>
      <p:grpSpPr>
        <a:xfrm>
          <a:off x="0" y="0"/>
          <a:ext cx="0" cy="0"/>
          <a:chOff x="0" y="0"/>
          <a:chExt cx="0" cy="0"/>
        </a:xfrm>
      </p:grpSpPr>
      <p:sp>
        <p:nvSpPr>
          <p:cNvPr id="5817" name="Google Shape;5817;p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8" name="Google Shape;5818;p6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9" name="Google Shape;5819;p6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4" name="Shape 5824"/>
        <p:cNvGrpSpPr/>
        <p:nvPr/>
      </p:nvGrpSpPr>
      <p:grpSpPr>
        <a:xfrm>
          <a:off x="0" y="0"/>
          <a:ext cx="0" cy="0"/>
          <a:chOff x="0" y="0"/>
          <a:chExt cx="0" cy="0"/>
        </a:xfrm>
      </p:grpSpPr>
      <p:sp>
        <p:nvSpPr>
          <p:cNvPr id="5825" name="Google Shape;5825;p6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6" name="Google Shape;5826;p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0" name="Shape 5830"/>
        <p:cNvGrpSpPr/>
        <p:nvPr/>
      </p:nvGrpSpPr>
      <p:grpSpPr>
        <a:xfrm>
          <a:off x="0" y="0"/>
          <a:ext cx="0" cy="0"/>
          <a:chOff x="0" y="0"/>
          <a:chExt cx="0" cy="0"/>
        </a:xfrm>
      </p:grpSpPr>
      <p:sp>
        <p:nvSpPr>
          <p:cNvPr id="5831" name="Google Shape;5831;p6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2" name="Google Shape;5832;p6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8" name="Shape 5838"/>
        <p:cNvGrpSpPr/>
        <p:nvPr/>
      </p:nvGrpSpPr>
      <p:grpSpPr>
        <a:xfrm>
          <a:off x="0" y="0"/>
          <a:ext cx="0" cy="0"/>
          <a:chOff x="0" y="0"/>
          <a:chExt cx="0" cy="0"/>
        </a:xfrm>
      </p:grpSpPr>
      <p:sp>
        <p:nvSpPr>
          <p:cNvPr id="5839" name="Google Shape;5839;p6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0" name="Google Shape;5840;p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3" name="Shape 5843"/>
        <p:cNvGrpSpPr/>
        <p:nvPr/>
      </p:nvGrpSpPr>
      <p:grpSpPr>
        <a:xfrm>
          <a:off x="0" y="0"/>
          <a:ext cx="0" cy="0"/>
          <a:chOff x="0" y="0"/>
          <a:chExt cx="0" cy="0"/>
        </a:xfrm>
      </p:grpSpPr>
      <p:sp>
        <p:nvSpPr>
          <p:cNvPr id="5844" name="Google Shape;5844;p6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5" name="Google Shape;5845;p6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9" name="Shape 5849"/>
        <p:cNvGrpSpPr/>
        <p:nvPr/>
      </p:nvGrpSpPr>
      <p:grpSpPr>
        <a:xfrm>
          <a:off x="0" y="0"/>
          <a:ext cx="0" cy="0"/>
          <a:chOff x="0" y="0"/>
          <a:chExt cx="0" cy="0"/>
        </a:xfrm>
      </p:grpSpPr>
      <p:sp>
        <p:nvSpPr>
          <p:cNvPr id="5850" name="Google Shape;5850;p6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1" name="Google Shape;5851;p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9" name="Shape 5859"/>
        <p:cNvGrpSpPr/>
        <p:nvPr/>
      </p:nvGrpSpPr>
      <p:grpSpPr>
        <a:xfrm>
          <a:off x="0" y="0"/>
          <a:ext cx="0" cy="0"/>
          <a:chOff x="0" y="0"/>
          <a:chExt cx="0" cy="0"/>
        </a:xfrm>
      </p:grpSpPr>
      <p:sp>
        <p:nvSpPr>
          <p:cNvPr id="5860" name="Google Shape;5860;p6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1" name="Google Shape;5861;p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6" name="Shape 5866"/>
        <p:cNvGrpSpPr/>
        <p:nvPr/>
      </p:nvGrpSpPr>
      <p:grpSpPr>
        <a:xfrm>
          <a:off x="0" y="0"/>
          <a:ext cx="0" cy="0"/>
          <a:chOff x="0" y="0"/>
          <a:chExt cx="0" cy="0"/>
        </a:xfrm>
      </p:grpSpPr>
      <p:sp>
        <p:nvSpPr>
          <p:cNvPr id="5867" name="Google Shape;5867;p6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8" name="Google Shape;5868;p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3" name="Shape 5873"/>
        <p:cNvGrpSpPr/>
        <p:nvPr/>
      </p:nvGrpSpPr>
      <p:grpSpPr>
        <a:xfrm>
          <a:off x="0" y="0"/>
          <a:ext cx="0" cy="0"/>
          <a:chOff x="0" y="0"/>
          <a:chExt cx="0" cy="0"/>
        </a:xfrm>
      </p:grpSpPr>
      <p:sp>
        <p:nvSpPr>
          <p:cNvPr id="5874" name="Google Shape;5874;p6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5" name="Google Shape;5875;p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9" name="Shape 5879"/>
        <p:cNvGrpSpPr/>
        <p:nvPr/>
      </p:nvGrpSpPr>
      <p:grpSpPr>
        <a:xfrm>
          <a:off x="0" y="0"/>
          <a:ext cx="0" cy="0"/>
          <a:chOff x="0" y="0"/>
          <a:chExt cx="0" cy="0"/>
        </a:xfrm>
      </p:grpSpPr>
      <p:sp>
        <p:nvSpPr>
          <p:cNvPr id="5880" name="Google Shape;5880;p6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1" name="Google Shape;5881;p6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5" name="Shape 5885"/>
        <p:cNvGrpSpPr/>
        <p:nvPr/>
      </p:nvGrpSpPr>
      <p:grpSpPr>
        <a:xfrm>
          <a:off x="0" y="0"/>
          <a:ext cx="0" cy="0"/>
          <a:chOff x="0" y="0"/>
          <a:chExt cx="0" cy="0"/>
        </a:xfrm>
      </p:grpSpPr>
      <p:sp>
        <p:nvSpPr>
          <p:cNvPr id="5886" name="Google Shape;5886;p6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7" name="Google Shape;5887;p6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1" name="Shape 5891"/>
        <p:cNvGrpSpPr/>
        <p:nvPr/>
      </p:nvGrpSpPr>
      <p:grpSpPr>
        <a:xfrm>
          <a:off x="0" y="0"/>
          <a:ext cx="0" cy="0"/>
          <a:chOff x="0" y="0"/>
          <a:chExt cx="0" cy="0"/>
        </a:xfrm>
      </p:grpSpPr>
      <p:sp>
        <p:nvSpPr>
          <p:cNvPr id="5892" name="Google Shape;5892;p6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3" name="Google Shape;5893;p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8" name="Shape 5898"/>
        <p:cNvGrpSpPr/>
        <p:nvPr/>
      </p:nvGrpSpPr>
      <p:grpSpPr>
        <a:xfrm>
          <a:off x="0" y="0"/>
          <a:ext cx="0" cy="0"/>
          <a:chOff x="0" y="0"/>
          <a:chExt cx="0" cy="0"/>
        </a:xfrm>
      </p:grpSpPr>
      <p:sp>
        <p:nvSpPr>
          <p:cNvPr id="5899" name="Google Shape;5899;p6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0" name="Google Shape;5900;p6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5" name="Shape 5905"/>
        <p:cNvGrpSpPr/>
        <p:nvPr/>
      </p:nvGrpSpPr>
      <p:grpSpPr>
        <a:xfrm>
          <a:off x="0" y="0"/>
          <a:ext cx="0" cy="0"/>
          <a:chOff x="0" y="0"/>
          <a:chExt cx="0" cy="0"/>
        </a:xfrm>
      </p:grpSpPr>
      <p:sp>
        <p:nvSpPr>
          <p:cNvPr id="5906" name="Google Shape;5906;p6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7" name="Google Shape;5907;p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2" name="Shape 5912"/>
        <p:cNvGrpSpPr/>
        <p:nvPr/>
      </p:nvGrpSpPr>
      <p:grpSpPr>
        <a:xfrm>
          <a:off x="0" y="0"/>
          <a:ext cx="0" cy="0"/>
          <a:chOff x="0" y="0"/>
          <a:chExt cx="0" cy="0"/>
        </a:xfrm>
      </p:grpSpPr>
      <p:sp>
        <p:nvSpPr>
          <p:cNvPr id="5913" name="Google Shape;5913;p6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4" name="Google Shape;5914;p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p6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1" name="Google Shape;5921;p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8" name="Shape 5928"/>
        <p:cNvGrpSpPr/>
        <p:nvPr/>
      </p:nvGrpSpPr>
      <p:grpSpPr>
        <a:xfrm>
          <a:off x="0" y="0"/>
          <a:ext cx="0" cy="0"/>
          <a:chOff x="0" y="0"/>
          <a:chExt cx="0" cy="0"/>
        </a:xfrm>
      </p:grpSpPr>
      <p:sp>
        <p:nvSpPr>
          <p:cNvPr id="5929" name="Google Shape;5929;p6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0" name="Google Shape;5930;p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7" name="Shape 5937"/>
        <p:cNvGrpSpPr/>
        <p:nvPr/>
      </p:nvGrpSpPr>
      <p:grpSpPr>
        <a:xfrm>
          <a:off x="0" y="0"/>
          <a:ext cx="0" cy="0"/>
          <a:chOff x="0" y="0"/>
          <a:chExt cx="0" cy="0"/>
        </a:xfrm>
      </p:grpSpPr>
      <p:sp>
        <p:nvSpPr>
          <p:cNvPr id="5938" name="Google Shape;5938;p6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9" name="Google Shape;5939;p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3" name="Shape 5943"/>
        <p:cNvGrpSpPr/>
        <p:nvPr/>
      </p:nvGrpSpPr>
      <p:grpSpPr>
        <a:xfrm>
          <a:off x="0" y="0"/>
          <a:ext cx="0" cy="0"/>
          <a:chOff x="0" y="0"/>
          <a:chExt cx="0" cy="0"/>
        </a:xfrm>
      </p:grpSpPr>
      <p:sp>
        <p:nvSpPr>
          <p:cNvPr id="5944" name="Google Shape;5944;p6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5" name="Google Shape;5945;p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2" name="Shape 5952"/>
        <p:cNvGrpSpPr/>
        <p:nvPr/>
      </p:nvGrpSpPr>
      <p:grpSpPr>
        <a:xfrm>
          <a:off x="0" y="0"/>
          <a:ext cx="0" cy="0"/>
          <a:chOff x="0" y="0"/>
          <a:chExt cx="0" cy="0"/>
        </a:xfrm>
      </p:grpSpPr>
      <p:sp>
        <p:nvSpPr>
          <p:cNvPr id="5953" name="Google Shape;5953;p6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4" name="Google Shape;5954;p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8" name="Shape 5958"/>
        <p:cNvGrpSpPr/>
        <p:nvPr/>
      </p:nvGrpSpPr>
      <p:grpSpPr>
        <a:xfrm>
          <a:off x="0" y="0"/>
          <a:ext cx="0" cy="0"/>
          <a:chOff x="0" y="0"/>
          <a:chExt cx="0" cy="0"/>
        </a:xfrm>
      </p:grpSpPr>
      <p:sp>
        <p:nvSpPr>
          <p:cNvPr id="5959" name="Google Shape;5959;p6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0" name="Google Shape;5960;p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8" name="Shape 5968"/>
        <p:cNvGrpSpPr/>
        <p:nvPr/>
      </p:nvGrpSpPr>
      <p:grpSpPr>
        <a:xfrm>
          <a:off x="0" y="0"/>
          <a:ext cx="0" cy="0"/>
          <a:chOff x="0" y="0"/>
          <a:chExt cx="0" cy="0"/>
        </a:xfrm>
      </p:grpSpPr>
      <p:sp>
        <p:nvSpPr>
          <p:cNvPr id="5969" name="Google Shape;5969;p6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0" name="Google Shape;5970;p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4" name="Shape 5974"/>
        <p:cNvGrpSpPr/>
        <p:nvPr/>
      </p:nvGrpSpPr>
      <p:grpSpPr>
        <a:xfrm>
          <a:off x="0" y="0"/>
          <a:ext cx="0" cy="0"/>
          <a:chOff x="0" y="0"/>
          <a:chExt cx="0" cy="0"/>
        </a:xfrm>
      </p:grpSpPr>
      <p:sp>
        <p:nvSpPr>
          <p:cNvPr id="5975" name="Google Shape;5975;p6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6" name="Google Shape;5976;p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p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5" name="Google Shape;5985;p6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6" name="Google Shape;5986;p6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1" name="Shape 5991"/>
        <p:cNvGrpSpPr/>
        <p:nvPr/>
      </p:nvGrpSpPr>
      <p:grpSpPr>
        <a:xfrm>
          <a:off x="0" y="0"/>
          <a:ext cx="0" cy="0"/>
          <a:chOff x="0" y="0"/>
          <a:chExt cx="0" cy="0"/>
        </a:xfrm>
      </p:grpSpPr>
      <p:sp>
        <p:nvSpPr>
          <p:cNvPr id="5992" name="Google Shape;5992;p6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3" name="Google Shape;5993;p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9" name="Shape 5999"/>
        <p:cNvGrpSpPr/>
        <p:nvPr/>
      </p:nvGrpSpPr>
      <p:grpSpPr>
        <a:xfrm>
          <a:off x="0" y="0"/>
          <a:ext cx="0" cy="0"/>
          <a:chOff x="0" y="0"/>
          <a:chExt cx="0" cy="0"/>
        </a:xfrm>
      </p:grpSpPr>
      <p:sp>
        <p:nvSpPr>
          <p:cNvPr id="6000" name="Google Shape;6000;p6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1" name="Google Shape;6001;p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p6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0" name="Google Shape;6010;p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0" name="Shape 6020"/>
        <p:cNvGrpSpPr/>
        <p:nvPr/>
      </p:nvGrpSpPr>
      <p:grpSpPr>
        <a:xfrm>
          <a:off x="0" y="0"/>
          <a:ext cx="0" cy="0"/>
          <a:chOff x="0" y="0"/>
          <a:chExt cx="0" cy="0"/>
        </a:xfrm>
      </p:grpSpPr>
      <p:sp>
        <p:nvSpPr>
          <p:cNvPr id="6021" name="Google Shape;6021;p6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2" name="Google Shape;6022;p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7" name="Shape 6027"/>
        <p:cNvGrpSpPr/>
        <p:nvPr/>
      </p:nvGrpSpPr>
      <p:grpSpPr>
        <a:xfrm>
          <a:off x="0" y="0"/>
          <a:ext cx="0" cy="0"/>
          <a:chOff x="0" y="0"/>
          <a:chExt cx="0" cy="0"/>
        </a:xfrm>
      </p:grpSpPr>
      <p:sp>
        <p:nvSpPr>
          <p:cNvPr id="6028" name="Google Shape;6028;p6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9" name="Google Shape;6029;p6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4" name="Shape 6034"/>
        <p:cNvGrpSpPr/>
        <p:nvPr/>
      </p:nvGrpSpPr>
      <p:grpSpPr>
        <a:xfrm>
          <a:off x="0" y="0"/>
          <a:ext cx="0" cy="0"/>
          <a:chOff x="0" y="0"/>
          <a:chExt cx="0" cy="0"/>
        </a:xfrm>
      </p:grpSpPr>
      <p:sp>
        <p:nvSpPr>
          <p:cNvPr id="6035" name="Google Shape;6035;p6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6" name="Google Shape;6036;p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1" name="Shape 6041"/>
        <p:cNvGrpSpPr/>
        <p:nvPr/>
      </p:nvGrpSpPr>
      <p:grpSpPr>
        <a:xfrm>
          <a:off x="0" y="0"/>
          <a:ext cx="0" cy="0"/>
          <a:chOff x="0" y="0"/>
          <a:chExt cx="0" cy="0"/>
        </a:xfrm>
      </p:grpSpPr>
      <p:sp>
        <p:nvSpPr>
          <p:cNvPr id="6042" name="Google Shape;6042;p6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3" name="Google Shape;6043;p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0" name="Shape 6050"/>
        <p:cNvGrpSpPr/>
        <p:nvPr/>
      </p:nvGrpSpPr>
      <p:grpSpPr>
        <a:xfrm>
          <a:off x="0" y="0"/>
          <a:ext cx="0" cy="0"/>
          <a:chOff x="0" y="0"/>
          <a:chExt cx="0" cy="0"/>
        </a:xfrm>
      </p:grpSpPr>
      <p:sp>
        <p:nvSpPr>
          <p:cNvPr id="6051" name="Google Shape;6051;p6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2" name="Google Shape;6052;p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8" name="Shape 6058"/>
        <p:cNvGrpSpPr/>
        <p:nvPr/>
      </p:nvGrpSpPr>
      <p:grpSpPr>
        <a:xfrm>
          <a:off x="0" y="0"/>
          <a:ext cx="0" cy="0"/>
          <a:chOff x="0" y="0"/>
          <a:chExt cx="0" cy="0"/>
        </a:xfrm>
      </p:grpSpPr>
      <p:sp>
        <p:nvSpPr>
          <p:cNvPr id="6059" name="Google Shape;6059;p6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0" name="Google Shape;6060;p6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p6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7" name="Google Shape;6067;p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3" name="Shape 6073"/>
        <p:cNvGrpSpPr/>
        <p:nvPr/>
      </p:nvGrpSpPr>
      <p:grpSpPr>
        <a:xfrm>
          <a:off x="0" y="0"/>
          <a:ext cx="0" cy="0"/>
          <a:chOff x="0" y="0"/>
          <a:chExt cx="0" cy="0"/>
        </a:xfrm>
      </p:grpSpPr>
      <p:sp>
        <p:nvSpPr>
          <p:cNvPr id="6074" name="Google Shape;6074;p6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5" name="Google Shape;6075;p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0" name="Shape 6080"/>
        <p:cNvGrpSpPr/>
        <p:nvPr/>
      </p:nvGrpSpPr>
      <p:grpSpPr>
        <a:xfrm>
          <a:off x="0" y="0"/>
          <a:ext cx="0" cy="0"/>
          <a:chOff x="0" y="0"/>
          <a:chExt cx="0" cy="0"/>
        </a:xfrm>
      </p:grpSpPr>
      <p:sp>
        <p:nvSpPr>
          <p:cNvPr id="6081" name="Google Shape;6081;p6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2" name="Google Shape;6082;p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6" name="Shape 6086"/>
        <p:cNvGrpSpPr/>
        <p:nvPr/>
      </p:nvGrpSpPr>
      <p:grpSpPr>
        <a:xfrm>
          <a:off x="0" y="0"/>
          <a:ext cx="0" cy="0"/>
          <a:chOff x="0" y="0"/>
          <a:chExt cx="0" cy="0"/>
        </a:xfrm>
      </p:grpSpPr>
      <p:sp>
        <p:nvSpPr>
          <p:cNvPr id="6087" name="Google Shape;6087;p6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8" name="Google Shape;6088;p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3" name="Shape 6093"/>
        <p:cNvGrpSpPr/>
        <p:nvPr/>
      </p:nvGrpSpPr>
      <p:grpSpPr>
        <a:xfrm>
          <a:off x="0" y="0"/>
          <a:ext cx="0" cy="0"/>
          <a:chOff x="0" y="0"/>
          <a:chExt cx="0" cy="0"/>
        </a:xfrm>
      </p:grpSpPr>
      <p:sp>
        <p:nvSpPr>
          <p:cNvPr id="6094" name="Google Shape;6094;p6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5" name="Google Shape;6095;p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0" name="Shape 6100"/>
        <p:cNvGrpSpPr/>
        <p:nvPr/>
      </p:nvGrpSpPr>
      <p:grpSpPr>
        <a:xfrm>
          <a:off x="0" y="0"/>
          <a:ext cx="0" cy="0"/>
          <a:chOff x="0" y="0"/>
          <a:chExt cx="0" cy="0"/>
        </a:xfrm>
      </p:grpSpPr>
      <p:sp>
        <p:nvSpPr>
          <p:cNvPr id="6101" name="Google Shape;6101;p6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2" name="Google Shape;6102;p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7" name="Shape 6107"/>
        <p:cNvGrpSpPr/>
        <p:nvPr/>
      </p:nvGrpSpPr>
      <p:grpSpPr>
        <a:xfrm>
          <a:off x="0" y="0"/>
          <a:ext cx="0" cy="0"/>
          <a:chOff x="0" y="0"/>
          <a:chExt cx="0" cy="0"/>
        </a:xfrm>
      </p:grpSpPr>
      <p:sp>
        <p:nvSpPr>
          <p:cNvPr id="6108" name="Google Shape;6108;p6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9" name="Google Shape;6109;p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4" name="Shape 6114"/>
        <p:cNvGrpSpPr/>
        <p:nvPr/>
      </p:nvGrpSpPr>
      <p:grpSpPr>
        <a:xfrm>
          <a:off x="0" y="0"/>
          <a:ext cx="0" cy="0"/>
          <a:chOff x="0" y="0"/>
          <a:chExt cx="0" cy="0"/>
        </a:xfrm>
      </p:grpSpPr>
      <p:sp>
        <p:nvSpPr>
          <p:cNvPr id="6115" name="Google Shape;6115;p6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6" name="Google Shape;6116;p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2" name="Shape 6122"/>
        <p:cNvGrpSpPr/>
        <p:nvPr/>
      </p:nvGrpSpPr>
      <p:grpSpPr>
        <a:xfrm>
          <a:off x="0" y="0"/>
          <a:ext cx="0" cy="0"/>
          <a:chOff x="0" y="0"/>
          <a:chExt cx="0" cy="0"/>
        </a:xfrm>
      </p:grpSpPr>
      <p:sp>
        <p:nvSpPr>
          <p:cNvPr id="6123" name="Google Shape;6123;p6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4" name="Google Shape;6124;p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9" name="Shape 6129"/>
        <p:cNvGrpSpPr/>
        <p:nvPr/>
      </p:nvGrpSpPr>
      <p:grpSpPr>
        <a:xfrm>
          <a:off x="0" y="0"/>
          <a:ext cx="0" cy="0"/>
          <a:chOff x="0" y="0"/>
          <a:chExt cx="0" cy="0"/>
        </a:xfrm>
      </p:grpSpPr>
      <p:sp>
        <p:nvSpPr>
          <p:cNvPr id="6130" name="Google Shape;6130;p6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1" name="Google Shape;6131;p6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6" name="Shape 6136"/>
        <p:cNvGrpSpPr/>
        <p:nvPr/>
      </p:nvGrpSpPr>
      <p:grpSpPr>
        <a:xfrm>
          <a:off x="0" y="0"/>
          <a:ext cx="0" cy="0"/>
          <a:chOff x="0" y="0"/>
          <a:chExt cx="0" cy="0"/>
        </a:xfrm>
      </p:grpSpPr>
      <p:sp>
        <p:nvSpPr>
          <p:cNvPr id="6137" name="Google Shape;6137;p6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8" name="Google Shape;6138;p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3" name="Shape 6143"/>
        <p:cNvGrpSpPr/>
        <p:nvPr/>
      </p:nvGrpSpPr>
      <p:grpSpPr>
        <a:xfrm>
          <a:off x="0" y="0"/>
          <a:ext cx="0" cy="0"/>
          <a:chOff x="0" y="0"/>
          <a:chExt cx="0" cy="0"/>
        </a:xfrm>
      </p:grpSpPr>
      <p:sp>
        <p:nvSpPr>
          <p:cNvPr id="6144" name="Google Shape;6144;p6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5" name="Google Shape;6145;p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0" name="Shape 6150"/>
        <p:cNvGrpSpPr/>
        <p:nvPr/>
      </p:nvGrpSpPr>
      <p:grpSpPr>
        <a:xfrm>
          <a:off x="0" y="0"/>
          <a:ext cx="0" cy="0"/>
          <a:chOff x="0" y="0"/>
          <a:chExt cx="0" cy="0"/>
        </a:xfrm>
      </p:grpSpPr>
      <p:sp>
        <p:nvSpPr>
          <p:cNvPr id="6151" name="Google Shape;6151;p6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2" name="Google Shape;6152;p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8" name="Shape 6158"/>
        <p:cNvGrpSpPr/>
        <p:nvPr/>
      </p:nvGrpSpPr>
      <p:grpSpPr>
        <a:xfrm>
          <a:off x="0" y="0"/>
          <a:ext cx="0" cy="0"/>
          <a:chOff x="0" y="0"/>
          <a:chExt cx="0" cy="0"/>
        </a:xfrm>
      </p:grpSpPr>
      <p:sp>
        <p:nvSpPr>
          <p:cNvPr id="6159" name="Google Shape;6159;p6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0" name="Google Shape;6160;p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6" name="Shape 6166"/>
        <p:cNvGrpSpPr/>
        <p:nvPr/>
      </p:nvGrpSpPr>
      <p:grpSpPr>
        <a:xfrm>
          <a:off x="0" y="0"/>
          <a:ext cx="0" cy="0"/>
          <a:chOff x="0" y="0"/>
          <a:chExt cx="0" cy="0"/>
        </a:xfrm>
      </p:grpSpPr>
      <p:sp>
        <p:nvSpPr>
          <p:cNvPr id="6167" name="Google Shape;6167;p6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8" name="Google Shape;6168;p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3" name="Shape 6173"/>
        <p:cNvGrpSpPr/>
        <p:nvPr/>
      </p:nvGrpSpPr>
      <p:grpSpPr>
        <a:xfrm>
          <a:off x="0" y="0"/>
          <a:ext cx="0" cy="0"/>
          <a:chOff x="0" y="0"/>
          <a:chExt cx="0" cy="0"/>
        </a:xfrm>
      </p:grpSpPr>
      <p:sp>
        <p:nvSpPr>
          <p:cNvPr id="6174" name="Google Shape;6174;p6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5" name="Google Shape;6175;p6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0" name="Shape 6180"/>
        <p:cNvGrpSpPr/>
        <p:nvPr/>
      </p:nvGrpSpPr>
      <p:grpSpPr>
        <a:xfrm>
          <a:off x="0" y="0"/>
          <a:ext cx="0" cy="0"/>
          <a:chOff x="0" y="0"/>
          <a:chExt cx="0" cy="0"/>
        </a:xfrm>
      </p:grpSpPr>
      <p:sp>
        <p:nvSpPr>
          <p:cNvPr id="6181" name="Google Shape;6181;p6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2" name="Google Shape;6182;p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8" name="Shape 6188"/>
        <p:cNvGrpSpPr/>
        <p:nvPr/>
      </p:nvGrpSpPr>
      <p:grpSpPr>
        <a:xfrm>
          <a:off x="0" y="0"/>
          <a:ext cx="0" cy="0"/>
          <a:chOff x="0" y="0"/>
          <a:chExt cx="0" cy="0"/>
        </a:xfrm>
      </p:grpSpPr>
      <p:sp>
        <p:nvSpPr>
          <p:cNvPr id="6189" name="Google Shape;6189;p6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0" name="Google Shape;6190;p6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6" name="Shape 6196"/>
        <p:cNvGrpSpPr/>
        <p:nvPr/>
      </p:nvGrpSpPr>
      <p:grpSpPr>
        <a:xfrm>
          <a:off x="0" y="0"/>
          <a:ext cx="0" cy="0"/>
          <a:chOff x="0" y="0"/>
          <a:chExt cx="0" cy="0"/>
        </a:xfrm>
      </p:grpSpPr>
      <p:sp>
        <p:nvSpPr>
          <p:cNvPr id="6197" name="Google Shape;6197;p6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8" name="Google Shape;6198;p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4" name="Shape 6204"/>
        <p:cNvGrpSpPr/>
        <p:nvPr/>
      </p:nvGrpSpPr>
      <p:grpSpPr>
        <a:xfrm>
          <a:off x="0" y="0"/>
          <a:ext cx="0" cy="0"/>
          <a:chOff x="0" y="0"/>
          <a:chExt cx="0" cy="0"/>
        </a:xfrm>
      </p:grpSpPr>
      <p:sp>
        <p:nvSpPr>
          <p:cNvPr id="6205" name="Google Shape;6205;p6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6" name="Google Shape;6206;p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1" name="Shape 6211"/>
        <p:cNvGrpSpPr/>
        <p:nvPr/>
      </p:nvGrpSpPr>
      <p:grpSpPr>
        <a:xfrm>
          <a:off x="0" y="0"/>
          <a:ext cx="0" cy="0"/>
          <a:chOff x="0" y="0"/>
          <a:chExt cx="0" cy="0"/>
        </a:xfrm>
      </p:grpSpPr>
      <p:sp>
        <p:nvSpPr>
          <p:cNvPr id="6212" name="Google Shape;6212;p6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3" name="Google Shape;6213;p6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0" name="Shape 6220"/>
        <p:cNvGrpSpPr/>
        <p:nvPr/>
      </p:nvGrpSpPr>
      <p:grpSpPr>
        <a:xfrm>
          <a:off x="0" y="0"/>
          <a:ext cx="0" cy="0"/>
          <a:chOff x="0" y="0"/>
          <a:chExt cx="0" cy="0"/>
        </a:xfrm>
      </p:grpSpPr>
      <p:sp>
        <p:nvSpPr>
          <p:cNvPr id="6221" name="Google Shape;6221;p6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2" name="Google Shape;6222;p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p6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9" name="Google Shape;6229;p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5" name="Shape 6235"/>
        <p:cNvGrpSpPr/>
        <p:nvPr/>
      </p:nvGrpSpPr>
      <p:grpSpPr>
        <a:xfrm>
          <a:off x="0" y="0"/>
          <a:ext cx="0" cy="0"/>
          <a:chOff x="0" y="0"/>
          <a:chExt cx="0" cy="0"/>
        </a:xfrm>
      </p:grpSpPr>
      <p:sp>
        <p:nvSpPr>
          <p:cNvPr id="6236" name="Google Shape;6236;p6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7" name="Google Shape;6237;p6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p6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4" name="Google Shape;6244;p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0" name="Shape 6250"/>
        <p:cNvGrpSpPr/>
        <p:nvPr/>
      </p:nvGrpSpPr>
      <p:grpSpPr>
        <a:xfrm>
          <a:off x="0" y="0"/>
          <a:ext cx="0" cy="0"/>
          <a:chOff x="0" y="0"/>
          <a:chExt cx="0" cy="0"/>
        </a:xfrm>
      </p:grpSpPr>
      <p:sp>
        <p:nvSpPr>
          <p:cNvPr id="6251" name="Google Shape;6251;p6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2" name="Google Shape;6252;p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p6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9" name="Google Shape;6259;p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4" name="Shape 6264"/>
        <p:cNvGrpSpPr/>
        <p:nvPr/>
      </p:nvGrpSpPr>
      <p:grpSpPr>
        <a:xfrm>
          <a:off x="0" y="0"/>
          <a:ext cx="0" cy="0"/>
          <a:chOff x="0" y="0"/>
          <a:chExt cx="0" cy="0"/>
        </a:xfrm>
      </p:grpSpPr>
      <p:sp>
        <p:nvSpPr>
          <p:cNvPr id="6265" name="Google Shape;6265;p6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6" name="Google Shape;6266;p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1" name="Shape 6271"/>
        <p:cNvGrpSpPr/>
        <p:nvPr/>
      </p:nvGrpSpPr>
      <p:grpSpPr>
        <a:xfrm>
          <a:off x="0" y="0"/>
          <a:ext cx="0" cy="0"/>
          <a:chOff x="0" y="0"/>
          <a:chExt cx="0" cy="0"/>
        </a:xfrm>
      </p:grpSpPr>
      <p:sp>
        <p:nvSpPr>
          <p:cNvPr id="6272" name="Google Shape;6272;p6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3" name="Google Shape;6273;p6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2" name="Shape 6282"/>
        <p:cNvGrpSpPr/>
        <p:nvPr/>
      </p:nvGrpSpPr>
      <p:grpSpPr>
        <a:xfrm>
          <a:off x="0" y="0"/>
          <a:ext cx="0" cy="0"/>
          <a:chOff x="0" y="0"/>
          <a:chExt cx="0" cy="0"/>
        </a:xfrm>
      </p:grpSpPr>
      <p:sp>
        <p:nvSpPr>
          <p:cNvPr id="6283" name="Google Shape;6283;p6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4" name="Google Shape;6284;p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1" name="Shape 6291"/>
        <p:cNvGrpSpPr/>
        <p:nvPr/>
      </p:nvGrpSpPr>
      <p:grpSpPr>
        <a:xfrm>
          <a:off x="0" y="0"/>
          <a:ext cx="0" cy="0"/>
          <a:chOff x="0" y="0"/>
          <a:chExt cx="0" cy="0"/>
        </a:xfrm>
      </p:grpSpPr>
      <p:sp>
        <p:nvSpPr>
          <p:cNvPr id="6292" name="Google Shape;6292;p6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3" name="Google Shape;6293;p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9" name="Shape 6299"/>
        <p:cNvGrpSpPr/>
        <p:nvPr/>
      </p:nvGrpSpPr>
      <p:grpSpPr>
        <a:xfrm>
          <a:off x="0" y="0"/>
          <a:ext cx="0" cy="0"/>
          <a:chOff x="0" y="0"/>
          <a:chExt cx="0" cy="0"/>
        </a:xfrm>
      </p:grpSpPr>
      <p:sp>
        <p:nvSpPr>
          <p:cNvPr id="6300" name="Google Shape;6300;p6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1" name="Google Shape;6301;p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0" name="Shape 6310"/>
        <p:cNvGrpSpPr/>
        <p:nvPr/>
      </p:nvGrpSpPr>
      <p:grpSpPr>
        <a:xfrm>
          <a:off x="0" y="0"/>
          <a:ext cx="0" cy="0"/>
          <a:chOff x="0" y="0"/>
          <a:chExt cx="0" cy="0"/>
        </a:xfrm>
      </p:grpSpPr>
      <p:sp>
        <p:nvSpPr>
          <p:cNvPr id="6311" name="Google Shape;6311;p6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2" name="Google Shape;6312;p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0" name="Shape 6320"/>
        <p:cNvGrpSpPr/>
        <p:nvPr/>
      </p:nvGrpSpPr>
      <p:grpSpPr>
        <a:xfrm>
          <a:off x="0" y="0"/>
          <a:ext cx="0" cy="0"/>
          <a:chOff x="0" y="0"/>
          <a:chExt cx="0" cy="0"/>
        </a:xfrm>
      </p:grpSpPr>
      <p:sp>
        <p:nvSpPr>
          <p:cNvPr id="6321" name="Google Shape;6321;p6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2" name="Google Shape;6322;p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6" name="Shape 6326"/>
        <p:cNvGrpSpPr/>
        <p:nvPr/>
      </p:nvGrpSpPr>
      <p:grpSpPr>
        <a:xfrm>
          <a:off x="0" y="0"/>
          <a:ext cx="0" cy="0"/>
          <a:chOff x="0" y="0"/>
          <a:chExt cx="0" cy="0"/>
        </a:xfrm>
      </p:grpSpPr>
      <p:sp>
        <p:nvSpPr>
          <p:cNvPr id="6327" name="Google Shape;6327;p6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8" name="Google Shape;6328;p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2" name="Shape 6332"/>
        <p:cNvGrpSpPr/>
        <p:nvPr/>
      </p:nvGrpSpPr>
      <p:grpSpPr>
        <a:xfrm>
          <a:off x="0" y="0"/>
          <a:ext cx="0" cy="0"/>
          <a:chOff x="0" y="0"/>
          <a:chExt cx="0" cy="0"/>
        </a:xfrm>
      </p:grpSpPr>
      <p:sp>
        <p:nvSpPr>
          <p:cNvPr id="6333" name="Google Shape;6333;p6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4" name="Google Shape;6334;p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9" name="Shape 6339"/>
        <p:cNvGrpSpPr/>
        <p:nvPr/>
      </p:nvGrpSpPr>
      <p:grpSpPr>
        <a:xfrm>
          <a:off x="0" y="0"/>
          <a:ext cx="0" cy="0"/>
          <a:chOff x="0" y="0"/>
          <a:chExt cx="0" cy="0"/>
        </a:xfrm>
      </p:grpSpPr>
      <p:sp>
        <p:nvSpPr>
          <p:cNvPr id="6340" name="Google Shape;6340;p6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1" name="Google Shape;6341;p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4" name="Shape 6344"/>
        <p:cNvGrpSpPr/>
        <p:nvPr/>
      </p:nvGrpSpPr>
      <p:grpSpPr>
        <a:xfrm>
          <a:off x="0" y="0"/>
          <a:ext cx="0" cy="0"/>
          <a:chOff x="0" y="0"/>
          <a:chExt cx="0" cy="0"/>
        </a:xfrm>
      </p:grpSpPr>
      <p:sp>
        <p:nvSpPr>
          <p:cNvPr id="6345" name="Google Shape;6345;p6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6" name="Google Shape;6346;p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 name="Google Shape;107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679"/>
          <p:cNvSpPr txBox="1"/>
          <p:nvPr>
            <p:ph type="ctrTitle"/>
          </p:nvPr>
        </p:nvSpPr>
        <p:spPr>
          <a:xfrm>
            <a:off x="1625600" y="3886200"/>
            <a:ext cx="9144000" cy="990600"/>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dk1"/>
              </a:buClr>
              <a:buSzPts val="3200"/>
              <a:buFont typeface="Bookman Old Style"/>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79"/>
          <p:cNvSpPr txBox="1"/>
          <p:nvPr>
            <p:ph idx="1" type="subTitle"/>
          </p:nvPr>
        </p:nvSpPr>
        <p:spPr>
          <a:xfrm>
            <a:off x="1625600" y="5124450"/>
            <a:ext cx="9144000" cy="533400"/>
          </a:xfrm>
          <a:prstGeom prst="rect">
            <a:avLst/>
          </a:prstGeom>
          <a:noFill/>
          <a:ln>
            <a:noFill/>
          </a:ln>
        </p:spPr>
        <p:txBody>
          <a:bodyPr anchorCtr="0" anchor="t" bIns="45700" lIns="91425" spcFirstLastPara="1" rIns="91425" wrap="square" tIns="45700">
            <a:normAutofit/>
          </a:bodyPr>
          <a:lstStyle>
            <a:lvl1pPr lvl="0" algn="r">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p:txBody>
      </p:sp>
      <p:sp>
        <p:nvSpPr>
          <p:cNvPr id="20" name="Google Shape;20;p679"/>
          <p:cNvSpPr/>
          <p:nvPr/>
        </p:nvSpPr>
        <p:spPr>
          <a:xfrm>
            <a:off x="1206500" y="3648075"/>
            <a:ext cx="97536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679"/>
          <p:cNvSpPr/>
          <p:nvPr/>
        </p:nvSpPr>
        <p:spPr>
          <a:xfrm>
            <a:off x="1219200" y="5048250"/>
            <a:ext cx="9753600" cy="685800"/>
          </a:xfrm>
          <a:prstGeom prst="rect">
            <a:avLst/>
          </a:prstGeom>
          <a:noFill/>
          <a:ln cap="rnd"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2" name="Google Shape;22;p679"/>
          <p:cNvSpPr/>
          <p:nvPr/>
        </p:nvSpPr>
        <p:spPr>
          <a:xfrm>
            <a:off x="1206500" y="3648075"/>
            <a:ext cx="3048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 name="Google Shape;23;p679"/>
          <p:cNvSpPr/>
          <p:nvPr/>
        </p:nvSpPr>
        <p:spPr>
          <a:xfrm>
            <a:off x="1219200" y="5048250"/>
            <a:ext cx="304800" cy="685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71" name="Shape 71"/>
        <p:cNvGrpSpPr/>
        <p:nvPr/>
      </p:nvGrpSpPr>
      <p:grpSpPr>
        <a:xfrm>
          <a:off x="0" y="0"/>
          <a:ext cx="0" cy="0"/>
          <a:chOff x="0" y="0"/>
          <a:chExt cx="0" cy="0"/>
        </a:xfrm>
      </p:grpSpPr>
      <p:sp>
        <p:nvSpPr>
          <p:cNvPr id="72" name="Google Shape;72;p688"/>
          <p:cNvSpPr txBox="1"/>
          <p:nvPr>
            <p:ph type="title"/>
          </p:nvPr>
        </p:nvSpPr>
        <p:spPr>
          <a:xfrm>
            <a:off x="609600" y="152400"/>
            <a:ext cx="10972800" cy="990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688"/>
          <p:cNvSpPr txBox="1"/>
          <p:nvPr>
            <p:ph idx="1" type="body"/>
          </p:nvPr>
        </p:nvSpPr>
        <p:spPr>
          <a:xfrm rot="5400000">
            <a:off x="3640836" y="-1812036"/>
            <a:ext cx="4910328" cy="109728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4" name="Google Shape;74;p688"/>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75" name="Shape 75"/>
        <p:cNvGrpSpPr/>
        <p:nvPr/>
      </p:nvGrpSpPr>
      <p:grpSpPr>
        <a:xfrm>
          <a:off x="0" y="0"/>
          <a:ext cx="0" cy="0"/>
          <a:chOff x="0" y="0"/>
          <a:chExt cx="0" cy="0"/>
        </a:xfrm>
      </p:grpSpPr>
      <p:sp>
        <p:nvSpPr>
          <p:cNvPr id="76" name="Google Shape;76;p689"/>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89"/>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78" name="Google Shape;78;p689"/>
          <p:cNvSpPr txBox="1"/>
          <p:nvPr>
            <p:ph idx="10" type="dt"/>
          </p:nvPr>
        </p:nvSpPr>
        <p:spPr>
          <a:xfrm>
            <a:off x="8534400" y="6356350"/>
            <a:ext cx="3052064"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79" name="Google Shape;79;p689"/>
          <p:cNvSpPr txBox="1"/>
          <p:nvPr>
            <p:ph idx="11" type="ftr"/>
          </p:nvPr>
        </p:nvSpPr>
        <p:spPr>
          <a:xfrm>
            <a:off x="3864864" y="6356350"/>
            <a:ext cx="467360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80" name="Google Shape;80;p689"/>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cxnSp>
        <p:nvCxnSpPr>
          <p:cNvPr id="81" name="Google Shape;81;p689"/>
          <p:cNvCxnSpPr/>
          <p:nvPr/>
        </p:nvCxnSpPr>
        <p:spPr>
          <a:xfrm>
            <a:off x="609600" y="6353175"/>
            <a:ext cx="10972800" cy="0"/>
          </a:xfrm>
          <a:prstGeom prst="straightConnector1">
            <a:avLst/>
          </a:prstGeom>
          <a:noFill/>
          <a:ln cap="flat" cmpd="sng" w="9525">
            <a:solidFill>
              <a:schemeClr val="accent2"/>
            </a:solidFill>
            <a:prstDash val="dash"/>
            <a:round/>
            <a:headEnd len="sm" w="sm" type="none"/>
            <a:tailEnd len="sm" w="sm" type="none"/>
          </a:ln>
        </p:spPr>
      </p:cxnSp>
      <p:sp>
        <p:nvSpPr>
          <p:cNvPr id="82" name="Google Shape;82;p689"/>
          <p:cNvSpPr/>
          <p:nvPr/>
        </p:nvSpPr>
        <p:spPr>
          <a:xfrm rot="5400000">
            <a:off x="590609" y="6447423"/>
            <a:ext cx="190849" cy="160419"/>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cxnSp>
        <p:nvCxnSpPr>
          <p:cNvPr id="83" name="Google Shape;83;p689"/>
          <p:cNvCxnSpPr/>
          <p:nvPr/>
        </p:nvCxnSpPr>
        <p:spPr>
          <a:xfrm rot="5400000">
            <a:off x="5814836" y="3201952"/>
            <a:ext cx="5852160" cy="0"/>
          </a:xfrm>
          <a:prstGeom prst="straightConnector1">
            <a:avLst/>
          </a:prstGeom>
          <a:noFill/>
          <a:ln cap="flat" cmpd="sng" w="9525">
            <a:solidFill>
              <a:schemeClr val="accent2"/>
            </a:solidFill>
            <a:prstDash val="dash"/>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25" name="Shape 25"/>
        <p:cNvGrpSpPr/>
        <p:nvPr/>
      </p:nvGrpSpPr>
      <p:grpSpPr>
        <a:xfrm>
          <a:off x="0" y="0"/>
          <a:ext cx="0" cy="0"/>
          <a:chOff x="0" y="0"/>
          <a:chExt cx="0" cy="0"/>
        </a:xfrm>
      </p:grpSpPr>
      <p:sp>
        <p:nvSpPr>
          <p:cNvPr id="26" name="Google Shape;26;p681"/>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81"/>
          <p:cNvSpPr/>
          <p:nvPr/>
        </p:nvSpPr>
        <p:spPr>
          <a:xfrm rot="5400000">
            <a:off x="590609" y="6447423"/>
            <a:ext cx="190849" cy="160419"/>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8" name="Shape 28"/>
        <p:cNvGrpSpPr/>
        <p:nvPr/>
      </p:nvGrpSpPr>
      <p:grpSpPr>
        <a:xfrm>
          <a:off x="0" y="0"/>
          <a:ext cx="0" cy="0"/>
          <a:chOff x="0" y="0"/>
          <a:chExt cx="0" cy="0"/>
        </a:xfrm>
      </p:grpSpPr>
      <p:sp>
        <p:nvSpPr>
          <p:cNvPr id="29" name="Google Shape;29;p682"/>
          <p:cNvSpPr txBox="1"/>
          <p:nvPr>
            <p:ph type="title"/>
          </p:nvPr>
        </p:nvSpPr>
        <p:spPr>
          <a:xfrm>
            <a:off x="609600" y="152400"/>
            <a:ext cx="10972800" cy="990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682"/>
          <p:cNvSpPr txBox="1"/>
          <p:nvPr>
            <p:ph idx="1" type="body"/>
          </p:nvPr>
        </p:nvSpPr>
        <p:spPr>
          <a:xfrm>
            <a:off x="609600" y="1219200"/>
            <a:ext cx="10972800"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1" name="Shape 31"/>
        <p:cNvGrpSpPr/>
        <p:nvPr/>
      </p:nvGrpSpPr>
      <p:grpSpPr>
        <a:xfrm>
          <a:off x="0" y="0"/>
          <a:ext cx="0" cy="0"/>
          <a:chOff x="0" y="0"/>
          <a:chExt cx="0" cy="0"/>
        </a:xfrm>
      </p:grpSpPr>
      <p:sp>
        <p:nvSpPr>
          <p:cNvPr id="32" name="Google Shape;32;p683"/>
          <p:cNvSpPr txBox="1"/>
          <p:nvPr>
            <p:ph type="title"/>
          </p:nvPr>
        </p:nvSpPr>
        <p:spPr>
          <a:xfrm>
            <a:off x="1625600" y="2971800"/>
            <a:ext cx="9144000" cy="1066800"/>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Clr>
                <a:schemeClr val="lt2"/>
              </a:buClr>
              <a:buSzPts val="3200"/>
              <a:buFont typeface="Bookman Old Style"/>
              <a:buNone/>
              <a:defRPr b="0"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83"/>
          <p:cNvSpPr txBox="1"/>
          <p:nvPr>
            <p:ph idx="1" type="body"/>
          </p:nvPr>
        </p:nvSpPr>
        <p:spPr>
          <a:xfrm>
            <a:off x="1727200" y="4267200"/>
            <a:ext cx="9042400" cy="1143000"/>
          </a:xfrm>
          <a:prstGeom prst="rect">
            <a:avLst/>
          </a:prstGeom>
          <a:noFill/>
          <a:ln>
            <a:noFill/>
          </a:ln>
        </p:spPr>
        <p:txBody>
          <a:bodyPr anchorCtr="0" anchor="t" bIns="45700" lIns="91425" spcFirstLastPara="1" rIns="91425" wrap="square" tIns="45700">
            <a:normAutofit/>
          </a:bodyPr>
          <a:lstStyle>
            <a:lvl1pPr indent="-228600" lvl="0" marL="457200" algn="r">
              <a:spcBef>
                <a:spcPts val="600"/>
              </a:spcBef>
              <a:spcAft>
                <a:spcPts val="0"/>
              </a:spcAft>
              <a:buSzPts val="1520"/>
              <a:buNone/>
              <a:defRPr sz="2000">
                <a:solidFill>
                  <a:schemeClr val="lt1"/>
                </a:solidFill>
              </a:defRPr>
            </a:lvl1pPr>
            <a:lvl2pPr indent="-228600" lvl="1" marL="914400" algn="l">
              <a:spcBef>
                <a:spcPts val="500"/>
              </a:spcBef>
              <a:spcAft>
                <a:spcPts val="0"/>
              </a:spcAft>
              <a:buSzPts val="1368"/>
              <a:buNone/>
              <a:defRPr sz="1800">
                <a:solidFill>
                  <a:schemeClr val="lt1"/>
                </a:solidFill>
              </a:defRPr>
            </a:lvl2pPr>
            <a:lvl3pPr indent="-228600" lvl="2" marL="1371600" algn="l">
              <a:spcBef>
                <a:spcPts val="500"/>
              </a:spcBef>
              <a:spcAft>
                <a:spcPts val="0"/>
              </a:spcAft>
              <a:buSzPts val="1216"/>
              <a:buNone/>
              <a:defRPr sz="1600">
                <a:solidFill>
                  <a:schemeClr val="lt1"/>
                </a:solidFill>
              </a:defRPr>
            </a:lvl3pPr>
            <a:lvl4pPr indent="-228600" lvl="3" marL="1828800" algn="l">
              <a:spcBef>
                <a:spcPts val="400"/>
              </a:spcBef>
              <a:spcAft>
                <a:spcPts val="0"/>
              </a:spcAft>
              <a:buSzPts val="980"/>
              <a:buNone/>
              <a:defRPr sz="1400">
                <a:solidFill>
                  <a:schemeClr val="lt1"/>
                </a:solidFill>
              </a:defRPr>
            </a:lvl4pPr>
            <a:lvl5pPr indent="-228600" lvl="4" marL="2286000" algn="l">
              <a:spcBef>
                <a:spcPts val="300"/>
              </a:spcBef>
              <a:spcAft>
                <a:spcPts val="0"/>
              </a:spcAft>
              <a:buSzPts val="980"/>
              <a:buNone/>
              <a:defRPr sz="1400">
                <a:solidFill>
                  <a:schemeClr val="lt1"/>
                </a:solidFill>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34" name="Google Shape;34;p683"/>
          <p:cNvSpPr txBox="1"/>
          <p:nvPr>
            <p:ph idx="10" type="dt"/>
          </p:nvPr>
        </p:nvSpPr>
        <p:spPr>
          <a:xfrm>
            <a:off x="8534400" y="6355080"/>
            <a:ext cx="304800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35" name="Google Shape;35;p683"/>
          <p:cNvSpPr txBox="1"/>
          <p:nvPr>
            <p:ph idx="11" type="ftr"/>
          </p:nvPr>
        </p:nvSpPr>
        <p:spPr>
          <a:xfrm>
            <a:off x="3864864" y="6355080"/>
            <a:ext cx="463296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36" name="Google Shape;36;p683"/>
          <p:cNvSpPr txBox="1"/>
          <p:nvPr>
            <p:ph idx="12" type="sldNum"/>
          </p:nvPr>
        </p:nvSpPr>
        <p:spPr>
          <a:xfrm>
            <a:off x="1426464" y="6355080"/>
            <a:ext cx="2027936"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sp>
        <p:nvSpPr>
          <p:cNvPr id="37" name="Google Shape;37;p683"/>
          <p:cNvSpPr/>
          <p:nvPr/>
        </p:nvSpPr>
        <p:spPr>
          <a:xfrm>
            <a:off x="1219200" y="2819400"/>
            <a:ext cx="9753600" cy="1280160"/>
          </a:xfrm>
          <a:prstGeom prst="rect">
            <a:avLst/>
          </a:prstGeom>
          <a:noFill/>
          <a:ln cap="rnd"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 name="Google Shape;38;p683"/>
          <p:cNvSpPr/>
          <p:nvPr/>
        </p:nvSpPr>
        <p:spPr>
          <a:xfrm>
            <a:off x="1219200" y="2819400"/>
            <a:ext cx="304800" cy="1280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9" name="Shape 39"/>
        <p:cNvGrpSpPr/>
        <p:nvPr/>
      </p:nvGrpSpPr>
      <p:grpSpPr>
        <a:xfrm>
          <a:off x="0" y="0"/>
          <a:ext cx="0" cy="0"/>
          <a:chOff x="0" y="0"/>
          <a:chExt cx="0" cy="0"/>
        </a:xfrm>
      </p:grpSpPr>
      <p:sp>
        <p:nvSpPr>
          <p:cNvPr id="40" name="Google Shape;40;p684"/>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84"/>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sp>
        <p:nvSpPr>
          <p:cNvPr id="42" name="Google Shape;42;p684"/>
          <p:cNvSpPr txBox="1"/>
          <p:nvPr>
            <p:ph idx="1" type="body"/>
          </p:nvPr>
        </p:nvSpPr>
        <p:spPr>
          <a:xfrm>
            <a:off x="609600" y="1219200"/>
            <a:ext cx="5388864"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3" name="Google Shape;43;p684"/>
          <p:cNvSpPr txBox="1"/>
          <p:nvPr>
            <p:ph idx="2" type="body"/>
          </p:nvPr>
        </p:nvSpPr>
        <p:spPr>
          <a:xfrm>
            <a:off x="6176264" y="1216152"/>
            <a:ext cx="5388864" cy="493776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44" name="Shape 44"/>
        <p:cNvGrpSpPr/>
        <p:nvPr/>
      </p:nvGrpSpPr>
      <p:grpSpPr>
        <a:xfrm>
          <a:off x="0" y="0"/>
          <a:ext cx="0" cy="0"/>
          <a:chOff x="0" y="0"/>
          <a:chExt cx="0" cy="0"/>
        </a:xfrm>
      </p:grpSpPr>
      <p:sp>
        <p:nvSpPr>
          <p:cNvPr id="45" name="Google Shape;45;p685"/>
          <p:cNvSpPr txBox="1"/>
          <p:nvPr>
            <p:ph type="title"/>
          </p:nvPr>
        </p:nvSpPr>
        <p:spPr>
          <a:xfrm>
            <a:off x="609600" y="228600"/>
            <a:ext cx="10972800" cy="914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dk2"/>
              </a:buClr>
              <a:buSzPts val="32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85"/>
          <p:cNvSpPr txBox="1"/>
          <p:nvPr>
            <p:ph idx="1" type="body"/>
          </p:nvPr>
        </p:nvSpPr>
        <p:spPr>
          <a:xfrm>
            <a:off x="609600" y="1285875"/>
            <a:ext cx="5386917" cy="685800"/>
          </a:xfrm>
          <a:prstGeom prst="rect">
            <a:avLst/>
          </a:prstGeom>
          <a:noFill/>
          <a:ln>
            <a:noFill/>
          </a:ln>
        </p:spPr>
        <p:txBody>
          <a:bodyPr anchorCtr="0" anchor="b" bIns="45700" lIns="91425" spcFirstLastPara="1" rIns="91425" wrap="square" tIns="45700">
            <a:no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7" name="Google Shape;47;p685"/>
          <p:cNvSpPr txBox="1"/>
          <p:nvPr>
            <p:ph idx="2" type="body"/>
          </p:nvPr>
        </p:nvSpPr>
        <p:spPr>
          <a:xfrm>
            <a:off x="6197601" y="1295400"/>
            <a:ext cx="5389033" cy="685800"/>
          </a:xfrm>
          <a:prstGeom prst="rect">
            <a:avLst/>
          </a:prstGeom>
          <a:noFill/>
          <a:ln>
            <a:noFill/>
          </a:ln>
        </p:spPr>
        <p:txBody>
          <a:bodyPr anchorCtr="0" anchor="b" bIns="45700" lIns="91425" spcFirstLastPara="1" rIns="91425" wrap="square" tIns="45700">
            <a:normAutofit/>
          </a:bodyPr>
          <a:lstStyle>
            <a:lvl1pPr indent="-228600" lvl="0" marL="457200" algn="l">
              <a:spcBef>
                <a:spcPts val="600"/>
              </a:spcBef>
              <a:spcAft>
                <a:spcPts val="0"/>
              </a:spcAft>
              <a:buSzPts val="1824"/>
              <a:buNone/>
              <a:defRPr b="1" sz="2400">
                <a:solidFill>
                  <a:schemeClr val="accent2"/>
                </a:solidFill>
              </a:defRPr>
            </a:lvl1pPr>
            <a:lvl2pPr indent="-228600" lvl="1" marL="914400" algn="l">
              <a:spcBef>
                <a:spcPts val="500"/>
              </a:spcBef>
              <a:spcAft>
                <a:spcPts val="0"/>
              </a:spcAft>
              <a:buSzPts val="1520"/>
              <a:buNone/>
              <a:defRPr b="1" sz="2000"/>
            </a:lvl2pPr>
            <a:lvl3pPr indent="-228600" lvl="2" marL="1371600" algn="l">
              <a:spcBef>
                <a:spcPts val="500"/>
              </a:spcBef>
              <a:spcAft>
                <a:spcPts val="0"/>
              </a:spcAft>
              <a:buSzPts val="1368"/>
              <a:buNone/>
              <a:defRPr b="1" sz="1800"/>
            </a:lvl3pPr>
            <a:lvl4pPr indent="-228600" lvl="3" marL="1828800" algn="l">
              <a:spcBef>
                <a:spcPts val="400"/>
              </a:spcBef>
              <a:spcAft>
                <a:spcPts val="0"/>
              </a:spcAft>
              <a:buSzPts val="1120"/>
              <a:buNone/>
              <a:defRPr b="1" sz="1600"/>
            </a:lvl4pPr>
            <a:lvl5pPr indent="-228600" lvl="4" marL="2286000" algn="l">
              <a:spcBef>
                <a:spcPts val="300"/>
              </a:spcBef>
              <a:spcAft>
                <a:spcPts val="0"/>
              </a:spcAft>
              <a:buSzPts val="1120"/>
              <a:buNone/>
              <a:defRPr b="1" sz="16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48" name="Google Shape;48;p685"/>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sp>
        <p:nvSpPr>
          <p:cNvPr id="49" name="Google Shape;49;p685"/>
          <p:cNvSpPr txBox="1"/>
          <p:nvPr>
            <p:ph idx="3" type="body"/>
          </p:nvPr>
        </p:nvSpPr>
        <p:spPr>
          <a:xfrm>
            <a:off x="609600" y="2133600"/>
            <a:ext cx="5384800" cy="40386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0" name="Google Shape;50;p685"/>
          <p:cNvSpPr txBox="1"/>
          <p:nvPr>
            <p:ph idx="4" type="body"/>
          </p:nvPr>
        </p:nvSpPr>
        <p:spPr>
          <a:xfrm>
            <a:off x="6197600" y="2133600"/>
            <a:ext cx="5384800" cy="40386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1" name="Shape 51"/>
        <p:cNvGrpSpPr/>
        <p:nvPr/>
      </p:nvGrpSpPr>
      <p:grpSpPr>
        <a:xfrm>
          <a:off x="0" y="0"/>
          <a:ext cx="0" cy="0"/>
          <a:chOff x="0" y="0"/>
          <a:chExt cx="0" cy="0"/>
        </a:xfrm>
      </p:grpSpPr>
      <p:sp>
        <p:nvSpPr>
          <p:cNvPr id="52" name="Google Shape;52;p686"/>
          <p:cNvSpPr txBox="1"/>
          <p:nvPr>
            <p:ph type="title"/>
          </p:nvPr>
        </p:nvSpPr>
        <p:spPr>
          <a:xfrm>
            <a:off x="8432800" y="304800"/>
            <a:ext cx="3352800" cy="838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2000"/>
              <a:buFont typeface="Gill Sans"/>
              <a:buNone/>
              <a:defRPr b="1" sz="2000">
                <a:solidFill>
                  <a:schemeClr val="dk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86"/>
          <p:cNvSpPr txBox="1"/>
          <p:nvPr>
            <p:ph idx="1" type="body"/>
          </p:nvPr>
        </p:nvSpPr>
        <p:spPr>
          <a:xfrm>
            <a:off x="8432800" y="1219201"/>
            <a:ext cx="3352800" cy="4843463"/>
          </a:xfrm>
          <a:prstGeom prst="rect">
            <a:avLst/>
          </a:prstGeom>
          <a:noFill/>
          <a:ln>
            <a:noFill/>
          </a:ln>
        </p:spPr>
        <p:txBody>
          <a:bodyPr anchorCtr="0" anchor="t" bIns="45700" lIns="91425" spcFirstLastPara="1" rIns="91425" wrap="square" tIns="45700">
            <a:normAutofit/>
          </a:bodyPr>
          <a:lstStyle>
            <a:lvl1pPr indent="-228600" lvl="0" marL="457200" algn="l">
              <a:lnSpc>
                <a:spcPct val="137500"/>
              </a:lnSpc>
              <a:spcBef>
                <a:spcPts val="600"/>
              </a:spcBef>
              <a:spcAft>
                <a:spcPts val="0"/>
              </a:spcAft>
              <a:buSzPts val="1216"/>
              <a:buNone/>
              <a:defRPr sz="1600">
                <a:solidFill>
                  <a:schemeClr val="dk2"/>
                </a:solidFill>
              </a:defRPr>
            </a:lvl1pPr>
            <a:lvl2pPr indent="-228600" lvl="1" marL="914400" algn="l">
              <a:spcBef>
                <a:spcPts val="1000"/>
              </a:spcBef>
              <a:spcAft>
                <a:spcPts val="0"/>
              </a:spcAft>
              <a:buSzPts val="912"/>
              <a:buNone/>
              <a:defRPr sz="1200"/>
            </a:lvl2pPr>
            <a:lvl3pPr indent="-228600" lvl="2" marL="1371600" algn="l">
              <a:spcBef>
                <a:spcPts val="500"/>
              </a:spcBef>
              <a:spcAft>
                <a:spcPts val="0"/>
              </a:spcAft>
              <a:buSzPts val="760"/>
              <a:buNone/>
              <a:defRPr sz="1000"/>
            </a:lvl3pPr>
            <a:lvl4pPr indent="-228600" lvl="3" marL="1828800" algn="l">
              <a:spcBef>
                <a:spcPts val="400"/>
              </a:spcBef>
              <a:spcAft>
                <a:spcPts val="0"/>
              </a:spcAft>
              <a:buSzPts val="630"/>
              <a:buNone/>
              <a:defRPr sz="900"/>
            </a:lvl4pPr>
            <a:lvl5pPr indent="-228600" lvl="4" marL="2286000" algn="l">
              <a:spcBef>
                <a:spcPts val="300"/>
              </a:spcBef>
              <a:spcAft>
                <a:spcPts val="0"/>
              </a:spcAft>
              <a:buSzPts val="630"/>
              <a:buNone/>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54" name="Google Shape;54;p686"/>
          <p:cNvSpPr txBox="1"/>
          <p:nvPr>
            <p:ph idx="10" type="dt"/>
          </p:nvPr>
        </p:nvSpPr>
        <p:spPr>
          <a:xfrm>
            <a:off x="8534400" y="6356350"/>
            <a:ext cx="3052064"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55" name="Google Shape;55;p686"/>
          <p:cNvSpPr txBox="1"/>
          <p:nvPr>
            <p:ph idx="11" type="ftr"/>
          </p:nvPr>
        </p:nvSpPr>
        <p:spPr>
          <a:xfrm>
            <a:off x="3864864" y="6356350"/>
            <a:ext cx="467360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56" name="Google Shape;56;p686"/>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cxnSp>
        <p:nvCxnSpPr>
          <p:cNvPr id="57" name="Google Shape;57;p686"/>
          <p:cNvCxnSpPr/>
          <p:nvPr/>
        </p:nvCxnSpPr>
        <p:spPr>
          <a:xfrm>
            <a:off x="609600" y="6353175"/>
            <a:ext cx="10972800" cy="0"/>
          </a:xfrm>
          <a:prstGeom prst="straightConnector1">
            <a:avLst/>
          </a:prstGeom>
          <a:noFill/>
          <a:ln cap="flat" cmpd="sng" w="9525">
            <a:solidFill>
              <a:schemeClr val="accent2"/>
            </a:solidFill>
            <a:prstDash val="dash"/>
            <a:round/>
            <a:headEnd len="sm" w="sm" type="none"/>
            <a:tailEnd len="sm" w="sm" type="none"/>
          </a:ln>
        </p:spPr>
      </p:cxnSp>
      <p:cxnSp>
        <p:nvCxnSpPr>
          <p:cNvPr id="58" name="Google Shape;58;p686"/>
          <p:cNvCxnSpPr/>
          <p:nvPr/>
        </p:nvCxnSpPr>
        <p:spPr>
          <a:xfrm rot="5400000">
            <a:off x="5220033" y="3324225"/>
            <a:ext cx="6035040" cy="0"/>
          </a:xfrm>
          <a:prstGeom prst="straightConnector1">
            <a:avLst/>
          </a:prstGeom>
          <a:noFill/>
          <a:ln cap="flat" cmpd="sng" w="9525">
            <a:solidFill>
              <a:schemeClr val="accent2"/>
            </a:solidFill>
            <a:prstDash val="dash"/>
            <a:round/>
            <a:headEnd len="sm" w="sm" type="none"/>
            <a:tailEnd len="sm" w="sm" type="none"/>
          </a:ln>
        </p:spPr>
      </p:cxnSp>
      <p:sp>
        <p:nvSpPr>
          <p:cNvPr id="59" name="Google Shape;59;p686"/>
          <p:cNvSpPr/>
          <p:nvPr/>
        </p:nvSpPr>
        <p:spPr>
          <a:xfrm rot="5400000">
            <a:off x="590609" y="6447423"/>
            <a:ext cx="190849" cy="160419"/>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0" name="Google Shape;60;p686"/>
          <p:cNvSpPr txBox="1"/>
          <p:nvPr>
            <p:ph idx="2" type="body"/>
          </p:nvPr>
        </p:nvSpPr>
        <p:spPr>
          <a:xfrm>
            <a:off x="406400" y="304800"/>
            <a:ext cx="7620000" cy="5715000"/>
          </a:xfrm>
          <a:prstGeom prst="rect">
            <a:avLst/>
          </a:prstGeom>
          <a:noFill/>
          <a:ln>
            <a:noFill/>
          </a:ln>
        </p:spPr>
        <p:txBody>
          <a:bodyPr anchorCtr="0" anchor="t" bIns="45700" lIns="91425" spcFirstLastPara="1" rIns="91425" wrap="square" tIns="45700">
            <a:normAutofit/>
          </a:bodyPr>
          <a:lstStyle>
            <a:lvl1pPr indent="-315468" lvl="0" marL="457200" algn="l">
              <a:spcBef>
                <a:spcPts val="600"/>
              </a:spcBef>
              <a:spcAft>
                <a:spcPts val="0"/>
              </a:spcAft>
              <a:buSzPts val="1368"/>
              <a:buChar char="🞂"/>
              <a:defRPr/>
            </a:lvl1pPr>
            <a:lvl2pPr indent="-315468" lvl="1" marL="914400" algn="l">
              <a:spcBef>
                <a:spcPts val="500"/>
              </a:spcBef>
              <a:spcAft>
                <a:spcPts val="0"/>
              </a:spcAft>
              <a:buSzPts val="1368"/>
              <a:buChar char="🞂"/>
              <a:defRPr/>
            </a:lvl2pPr>
            <a:lvl3pPr indent="-315467" lvl="2" marL="1371600" algn="l">
              <a:spcBef>
                <a:spcPts val="500"/>
              </a:spcBef>
              <a:spcAft>
                <a:spcPts val="0"/>
              </a:spcAft>
              <a:buSzPts val="1368"/>
              <a:buChar char="🞂"/>
              <a:defRPr/>
            </a:lvl3pPr>
            <a:lvl4pPr indent="-308610" lvl="3" marL="1828800" algn="l">
              <a:spcBef>
                <a:spcPts val="400"/>
              </a:spcBef>
              <a:spcAft>
                <a:spcPts val="0"/>
              </a:spcAft>
              <a:buSzPts val="1260"/>
              <a:buChar char="◻"/>
              <a:defRPr/>
            </a:lvl4pPr>
            <a:lvl5pPr indent="-308610" lvl="4" marL="2286000" algn="l">
              <a:spcBef>
                <a:spcPts val="300"/>
              </a:spcBef>
              <a:spcAft>
                <a:spcPts val="0"/>
              </a:spcAft>
              <a:buSzPts val="1260"/>
              <a:buChar char="◻"/>
              <a:defRPr/>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1" name="Shape 61"/>
        <p:cNvGrpSpPr/>
        <p:nvPr/>
      </p:nvGrpSpPr>
      <p:grpSpPr>
        <a:xfrm>
          <a:off x="0" y="0"/>
          <a:ext cx="0" cy="0"/>
          <a:chOff x="0" y="0"/>
          <a:chExt cx="0" cy="0"/>
        </a:xfrm>
      </p:grpSpPr>
      <p:sp>
        <p:nvSpPr>
          <p:cNvPr id="62" name="Google Shape;62;p687"/>
          <p:cNvSpPr txBox="1"/>
          <p:nvPr>
            <p:ph type="title"/>
          </p:nvPr>
        </p:nvSpPr>
        <p:spPr>
          <a:xfrm>
            <a:off x="609600" y="500856"/>
            <a:ext cx="10972800" cy="674688"/>
          </a:xfrm>
          <a:prstGeom prst="rect">
            <a:avLst/>
          </a:prstGeom>
          <a:noFill/>
          <a:ln cap="flat" cmpd="sng" w="9525">
            <a:solidFill>
              <a:schemeClr val="accent1"/>
            </a:solidFill>
            <a:prstDash val="solid"/>
            <a:round/>
            <a:headEnd len="sm" w="sm" type="none"/>
            <a:tailEnd len="sm" w="sm" type="none"/>
          </a:ln>
        </p:spPr>
        <p:txBody>
          <a:bodyPr anchorCtr="0" anchor="ctr" bIns="45700" lIns="274300" spcFirstLastPara="1" rIns="91425" wrap="square" tIns="45700">
            <a:normAutofit/>
          </a:bodyPr>
          <a:lstStyle>
            <a:lvl1pPr lvl="0" algn="r">
              <a:spcBef>
                <a:spcPts val="0"/>
              </a:spcBef>
              <a:spcAft>
                <a:spcPts val="0"/>
              </a:spcAft>
              <a:buClr>
                <a:schemeClr val="lt1"/>
              </a:buClr>
              <a:buSzPts val="2000"/>
              <a:buFont typeface="Bookman Old Style"/>
              <a:buNone/>
              <a:defRPr b="0" sz="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87"/>
          <p:cNvSpPr/>
          <p:nvPr>
            <p:ph idx="2" type="pic"/>
          </p:nvPr>
        </p:nvSpPr>
        <p:spPr>
          <a:xfrm>
            <a:off x="609600" y="1905000"/>
            <a:ext cx="10972800" cy="4270248"/>
          </a:xfrm>
          <a:prstGeom prst="rect">
            <a:avLst/>
          </a:prstGeom>
          <a:solidFill>
            <a:srgbClr val="BABABA"/>
          </a:solidFill>
          <a:ln>
            <a:noFill/>
          </a:ln>
        </p:spPr>
      </p:sp>
      <p:sp>
        <p:nvSpPr>
          <p:cNvPr id="64" name="Google Shape;64;p687"/>
          <p:cNvSpPr txBox="1"/>
          <p:nvPr>
            <p:ph idx="1" type="body"/>
          </p:nvPr>
        </p:nvSpPr>
        <p:spPr>
          <a:xfrm>
            <a:off x="609600" y="1219200"/>
            <a:ext cx="10972800" cy="533400"/>
          </a:xfrm>
          <a:prstGeom prst="rect">
            <a:avLst/>
          </a:prstGeom>
          <a:no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064"/>
              <a:buFont typeface="Gill Sans"/>
              <a:buNone/>
              <a:defRPr sz="1400"/>
            </a:lvl1pPr>
            <a:lvl2pPr indent="-286512" lvl="1" marL="914400" algn="l">
              <a:spcBef>
                <a:spcPts val="500"/>
              </a:spcBef>
              <a:spcAft>
                <a:spcPts val="0"/>
              </a:spcAft>
              <a:buSzPts val="912"/>
              <a:buChar char="🞂"/>
              <a:defRPr sz="1200"/>
            </a:lvl2pPr>
            <a:lvl3pPr indent="-276860" lvl="2" marL="1371600" algn="l">
              <a:spcBef>
                <a:spcPts val="500"/>
              </a:spcBef>
              <a:spcAft>
                <a:spcPts val="0"/>
              </a:spcAft>
              <a:buSzPts val="760"/>
              <a:buChar char="🞂"/>
              <a:defRPr sz="1000"/>
            </a:lvl3pPr>
            <a:lvl4pPr indent="-268605" lvl="3" marL="1828800" algn="l">
              <a:spcBef>
                <a:spcPts val="400"/>
              </a:spcBef>
              <a:spcAft>
                <a:spcPts val="0"/>
              </a:spcAft>
              <a:buSzPts val="630"/>
              <a:buChar char="◻"/>
              <a:defRPr sz="900"/>
            </a:lvl4pPr>
            <a:lvl5pPr indent="-268604" lvl="4" marL="2286000" algn="l">
              <a:spcBef>
                <a:spcPts val="300"/>
              </a:spcBef>
              <a:spcAft>
                <a:spcPts val="0"/>
              </a:spcAft>
              <a:buSzPts val="630"/>
              <a:buChar char="◻"/>
              <a:defRPr sz="900"/>
            </a:lvl5pPr>
            <a:lvl6pPr indent="-314325" lvl="5" marL="2743200" algn="l">
              <a:spcBef>
                <a:spcPts val="300"/>
              </a:spcBef>
              <a:spcAft>
                <a:spcPts val="0"/>
              </a:spcAft>
              <a:buSzPts val="1350"/>
              <a:buChar char="🞂"/>
              <a:defRPr/>
            </a:lvl6pPr>
            <a:lvl7pPr indent="-314325" lvl="6" marL="3200400" algn="l">
              <a:spcBef>
                <a:spcPts val="300"/>
              </a:spcBef>
              <a:spcAft>
                <a:spcPts val="0"/>
              </a:spcAft>
              <a:buSzPts val="1350"/>
              <a:buChar char="🞂"/>
              <a:defRPr/>
            </a:lvl7pPr>
            <a:lvl8pPr indent="-314325" lvl="7" marL="3657600" algn="l">
              <a:spcBef>
                <a:spcPts val="300"/>
              </a:spcBef>
              <a:spcAft>
                <a:spcPts val="0"/>
              </a:spcAft>
              <a:buSzPts val="1350"/>
              <a:buChar char="🞂"/>
              <a:defRPr/>
            </a:lvl8pPr>
            <a:lvl9pPr indent="-314325" lvl="8" marL="4114800" algn="l">
              <a:spcBef>
                <a:spcPts val="300"/>
              </a:spcBef>
              <a:spcAft>
                <a:spcPts val="0"/>
              </a:spcAft>
              <a:buSzPts val="1350"/>
              <a:buChar char="🞂"/>
              <a:defRPr/>
            </a:lvl9pPr>
          </a:lstStyle>
          <a:p/>
        </p:txBody>
      </p:sp>
      <p:sp>
        <p:nvSpPr>
          <p:cNvPr id="65" name="Google Shape;65;p687"/>
          <p:cNvSpPr txBox="1"/>
          <p:nvPr>
            <p:ph idx="10" type="dt"/>
          </p:nvPr>
        </p:nvSpPr>
        <p:spPr>
          <a:xfrm>
            <a:off x="8534400" y="6356350"/>
            <a:ext cx="3052064"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66" name="Google Shape;66;p687"/>
          <p:cNvSpPr txBox="1"/>
          <p:nvPr>
            <p:ph idx="11" type="ftr"/>
          </p:nvPr>
        </p:nvSpPr>
        <p:spPr>
          <a:xfrm>
            <a:off x="3864864" y="6356350"/>
            <a:ext cx="4673600" cy="3657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67" name="Google Shape;67;p687"/>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IN"/>
              <a:t>‹#›</a:t>
            </a:fld>
            <a:endParaRPr/>
          </a:p>
        </p:txBody>
      </p:sp>
      <p:cxnSp>
        <p:nvCxnSpPr>
          <p:cNvPr id="68" name="Google Shape;68;p687"/>
          <p:cNvCxnSpPr/>
          <p:nvPr/>
        </p:nvCxnSpPr>
        <p:spPr>
          <a:xfrm>
            <a:off x="609600" y="6353175"/>
            <a:ext cx="10972800" cy="0"/>
          </a:xfrm>
          <a:prstGeom prst="straightConnector1">
            <a:avLst/>
          </a:prstGeom>
          <a:noFill/>
          <a:ln cap="flat" cmpd="sng" w="9525">
            <a:solidFill>
              <a:schemeClr val="accent2"/>
            </a:solidFill>
            <a:prstDash val="dash"/>
            <a:round/>
            <a:headEnd len="sm" w="sm" type="none"/>
            <a:tailEnd len="sm" w="sm" type="none"/>
          </a:ln>
        </p:spPr>
      </p:cxnSp>
      <p:sp>
        <p:nvSpPr>
          <p:cNvPr id="69" name="Google Shape;69;p687"/>
          <p:cNvSpPr/>
          <p:nvPr/>
        </p:nvSpPr>
        <p:spPr>
          <a:xfrm rot="5400000">
            <a:off x="590609" y="6447423"/>
            <a:ext cx="190849" cy="160419"/>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70" name="Google Shape;70;p687"/>
          <p:cNvSpPr/>
          <p:nvPr/>
        </p:nvSpPr>
        <p:spPr>
          <a:xfrm>
            <a:off x="609600" y="500856"/>
            <a:ext cx="243840" cy="685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slide" Target="/ppt/slides/slide1.xml"/><Relationship Id="rId2" Type="http://schemas.openxmlformats.org/officeDocument/2006/relationships/slide" Target="/ppt/slides/slide4.xm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78"/>
          <p:cNvSpPr txBox="1"/>
          <p:nvPr>
            <p:ph type="title"/>
          </p:nvPr>
        </p:nvSpPr>
        <p:spPr>
          <a:xfrm>
            <a:off x="609600" y="152400"/>
            <a:ext cx="10972800" cy="9906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200"/>
              <a:buFont typeface="Bookman Old Style"/>
              <a:buNone/>
              <a:defRPr b="0" i="0" sz="3200" u="none" cap="none" strike="noStrike">
                <a:solidFill>
                  <a:schemeClr val="dk2"/>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78"/>
          <p:cNvSpPr txBox="1"/>
          <p:nvPr>
            <p:ph idx="1" type="body"/>
          </p:nvPr>
        </p:nvSpPr>
        <p:spPr>
          <a:xfrm>
            <a:off x="609600" y="1219200"/>
            <a:ext cx="10972800" cy="4910328"/>
          </a:xfrm>
          <a:prstGeom prst="rect">
            <a:avLst/>
          </a:prstGeom>
          <a:noFill/>
          <a:ln>
            <a:noFill/>
          </a:ln>
        </p:spPr>
        <p:txBody>
          <a:bodyPr anchorCtr="0" anchor="t" bIns="45700" lIns="91425" spcFirstLastPara="1" rIns="91425" wrap="square" tIns="45700">
            <a:normAutofit/>
          </a:bodyPr>
          <a:lstStyle>
            <a:lvl1pPr indent="-354076" lvl="0" marL="457200" marR="0" rtl="0" algn="l">
              <a:spcBef>
                <a:spcPts val="600"/>
              </a:spcBef>
              <a:spcAft>
                <a:spcPts val="0"/>
              </a:spcAft>
              <a:buClr>
                <a:schemeClr val="accent1"/>
              </a:buClr>
              <a:buSzPts val="1976"/>
              <a:buFont typeface="Noto Sans Symbols"/>
              <a:buChar char="🞂"/>
              <a:defRPr b="0" i="0" sz="2600" u="none" cap="none" strike="noStrike">
                <a:solidFill>
                  <a:schemeClr val="dk1"/>
                </a:solidFill>
                <a:latin typeface="Gill Sans"/>
                <a:ea typeface="Gill Sans"/>
                <a:cs typeface="Gill Sans"/>
                <a:sym typeface="Gill Sans"/>
              </a:defRPr>
            </a:lvl1pPr>
            <a:lvl2pPr indent="-339597" lvl="1" marL="914400" marR="0" rtl="0" algn="l">
              <a:spcBef>
                <a:spcPts val="500"/>
              </a:spcBef>
              <a:spcAft>
                <a:spcPts val="0"/>
              </a:spcAft>
              <a:buClr>
                <a:schemeClr val="accent2"/>
              </a:buClr>
              <a:buSzPts val="1748"/>
              <a:buFont typeface="Noto Sans Symbols"/>
              <a:buChar char="🞂"/>
              <a:defRPr b="0" i="0" sz="2300" u="none" cap="none" strike="noStrike">
                <a:solidFill>
                  <a:schemeClr val="dk2"/>
                </a:solidFill>
                <a:latin typeface="Gill Sans"/>
                <a:ea typeface="Gill Sans"/>
                <a:cs typeface="Gill Sans"/>
                <a:sym typeface="Gill Sans"/>
              </a:defRPr>
            </a:lvl2pPr>
            <a:lvl3pPr indent="-325119" lvl="2" marL="1371600" marR="0" rtl="0" algn="l">
              <a:spcBef>
                <a:spcPts val="500"/>
              </a:spcBef>
              <a:spcAft>
                <a:spcPts val="0"/>
              </a:spcAft>
              <a:buClr>
                <a:srgbClr val="BABABA"/>
              </a:buClr>
              <a:buSzPts val="1520"/>
              <a:buFont typeface="Noto Sans Symbols"/>
              <a:buChar char="🞂"/>
              <a:defRPr b="0" i="0" sz="2000" u="none" cap="none" strike="noStrike">
                <a:solidFill>
                  <a:schemeClr val="dk1"/>
                </a:solidFill>
                <a:latin typeface="Gill Sans"/>
                <a:ea typeface="Gill Sans"/>
                <a:cs typeface="Gill Sans"/>
                <a:sym typeface="Gill Sans"/>
              </a:defRPr>
            </a:lvl3pPr>
            <a:lvl4pPr indent="-308610" lvl="3" marL="1828800" marR="0" rtl="0" algn="l">
              <a:spcBef>
                <a:spcPts val="400"/>
              </a:spcBef>
              <a:spcAft>
                <a:spcPts val="0"/>
              </a:spcAft>
              <a:buClr>
                <a:srgbClr val="8BA1B3"/>
              </a:buClr>
              <a:buSzPts val="1260"/>
              <a:buFont typeface="Noto Sans Symbols"/>
              <a:buChar char="◻"/>
              <a:defRPr b="0" i="0" sz="1800" u="none" cap="none" strike="noStrike">
                <a:solidFill>
                  <a:schemeClr val="dk1"/>
                </a:solidFill>
                <a:latin typeface="Gill Sans"/>
                <a:ea typeface="Gill Sans"/>
                <a:cs typeface="Gill Sans"/>
                <a:sym typeface="Gill Sans"/>
              </a:defRPr>
            </a:lvl4pPr>
            <a:lvl5pPr indent="-299720" lvl="4" marL="2286000" marR="0" rtl="0" algn="l">
              <a:spcBef>
                <a:spcPts val="300"/>
              </a:spcBef>
              <a:spcAft>
                <a:spcPts val="0"/>
              </a:spcAft>
              <a:buClr>
                <a:schemeClr val="accent2"/>
              </a:buClr>
              <a:buSzPts val="1120"/>
              <a:buFont typeface="Noto Sans Symbols"/>
              <a:buChar char="◻"/>
              <a:defRPr b="0" i="0" sz="1600" u="none" cap="none" strike="noStrike">
                <a:solidFill>
                  <a:schemeClr val="dk1"/>
                </a:solidFill>
                <a:latin typeface="Gill Sans"/>
                <a:ea typeface="Gill Sans"/>
                <a:cs typeface="Gill Sans"/>
                <a:sym typeface="Gill Sans"/>
              </a:defRPr>
            </a:lvl5pPr>
            <a:lvl6pPr indent="-304800" lvl="5" marL="2743200" marR="0" rtl="0" algn="l">
              <a:spcBef>
                <a:spcPts val="300"/>
              </a:spcBef>
              <a:spcAft>
                <a:spcPts val="0"/>
              </a:spcAft>
              <a:buClr>
                <a:srgbClr val="8BA1B3"/>
              </a:buClr>
              <a:buSzPts val="1200"/>
              <a:buFont typeface="Noto Sans Symbols"/>
              <a:buChar char="🞂"/>
              <a:defRPr b="0" i="0" sz="1600" u="none" cap="none" strike="noStrike">
                <a:solidFill>
                  <a:schemeClr val="dk1"/>
                </a:solidFill>
                <a:latin typeface="Gill Sans"/>
                <a:ea typeface="Gill Sans"/>
                <a:cs typeface="Gill Sans"/>
                <a:sym typeface="Gill Sans"/>
              </a:defRPr>
            </a:lvl6pPr>
            <a:lvl7pPr indent="-295275" lvl="6" marL="3200400" marR="0" rtl="0" algn="l">
              <a:spcBef>
                <a:spcPts val="300"/>
              </a:spcBef>
              <a:spcAft>
                <a:spcPts val="0"/>
              </a:spcAft>
              <a:buClr>
                <a:srgbClr val="646C8F"/>
              </a:buClr>
              <a:buSzPts val="1050"/>
              <a:buFont typeface="Noto Sans Symbols"/>
              <a:buChar char="🞂"/>
              <a:defRPr b="0" i="0" sz="1400" u="none" cap="none" strike="noStrike">
                <a:solidFill>
                  <a:schemeClr val="dk1"/>
                </a:solidFill>
                <a:latin typeface="Gill Sans"/>
                <a:ea typeface="Gill Sans"/>
                <a:cs typeface="Gill Sans"/>
                <a:sym typeface="Gill Sans"/>
              </a:defRPr>
            </a:lvl7pPr>
            <a:lvl8pPr indent="-295275" lvl="7" marL="3657600" marR="0" rtl="0" algn="l">
              <a:spcBef>
                <a:spcPts val="300"/>
              </a:spcBef>
              <a:spcAft>
                <a:spcPts val="0"/>
              </a:spcAft>
              <a:buClr>
                <a:srgbClr val="BABABA"/>
              </a:buClr>
              <a:buSzPts val="1050"/>
              <a:buFont typeface="Noto Sans Symbols"/>
              <a:buChar char="🞂"/>
              <a:defRPr b="0" i="0" sz="1400" u="none" cap="none" strike="noStrike">
                <a:solidFill>
                  <a:schemeClr val="dk1"/>
                </a:solidFill>
                <a:latin typeface="Gill Sans"/>
                <a:ea typeface="Gill Sans"/>
                <a:cs typeface="Gill Sans"/>
                <a:sym typeface="Gill Sans"/>
              </a:defRPr>
            </a:lvl8pPr>
            <a:lvl9pPr indent="-285750" lvl="8" marL="4114800" marR="0" rtl="0" algn="l">
              <a:spcBef>
                <a:spcPts val="300"/>
              </a:spcBef>
              <a:spcAft>
                <a:spcPts val="0"/>
              </a:spcAft>
              <a:buClr>
                <a:srgbClr val="9FB8CD"/>
              </a:buClr>
              <a:buSzPts val="900"/>
              <a:buFont typeface="Noto Sans Symbols"/>
              <a:buChar char="🞂"/>
              <a:defRPr b="0" i="0" sz="1200" u="none" cap="none" strike="noStrike">
                <a:solidFill>
                  <a:schemeClr val="dk1"/>
                </a:solidFill>
                <a:latin typeface="Gill Sans"/>
                <a:ea typeface="Gill Sans"/>
                <a:cs typeface="Gill Sans"/>
                <a:sym typeface="Gill Sans"/>
              </a:defRPr>
            </a:lvl9pPr>
          </a:lstStyle>
          <a:p/>
        </p:txBody>
      </p:sp>
      <p:sp>
        <p:nvSpPr>
          <p:cNvPr id="12" name="Google Shape;12;p678"/>
          <p:cNvSpPr txBox="1"/>
          <p:nvPr>
            <p:ph idx="12" type="sldNum"/>
          </p:nvPr>
        </p:nvSpPr>
        <p:spPr>
          <a:xfrm>
            <a:off x="816864" y="6356350"/>
            <a:ext cx="2641600" cy="36576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2"/>
                </a:solidFill>
                <a:latin typeface="Gill Sans"/>
                <a:ea typeface="Gill Sans"/>
                <a:cs typeface="Gill Sans"/>
                <a:sym typeface="Gill Sans"/>
              </a:defRPr>
            </a:lvl1pPr>
            <a:lvl2pPr indent="0" lvl="1" marL="0" marR="0" rtl="0" algn="l">
              <a:spcBef>
                <a:spcPts val="0"/>
              </a:spcBef>
              <a:buNone/>
              <a:defRPr b="0" i="0" sz="1400" u="none" cap="none" strike="noStrike">
                <a:solidFill>
                  <a:schemeClr val="dk2"/>
                </a:solidFill>
                <a:latin typeface="Gill Sans"/>
                <a:ea typeface="Gill Sans"/>
                <a:cs typeface="Gill Sans"/>
                <a:sym typeface="Gill Sans"/>
              </a:defRPr>
            </a:lvl2pPr>
            <a:lvl3pPr indent="0" lvl="2" marL="0" marR="0" rtl="0" algn="l">
              <a:spcBef>
                <a:spcPts val="0"/>
              </a:spcBef>
              <a:buNone/>
              <a:defRPr b="0" i="0" sz="1400" u="none" cap="none" strike="noStrike">
                <a:solidFill>
                  <a:schemeClr val="dk2"/>
                </a:solidFill>
                <a:latin typeface="Gill Sans"/>
                <a:ea typeface="Gill Sans"/>
                <a:cs typeface="Gill Sans"/>
                <a:sym typeface="Gill Sans"/>
              </a:defRPr>
            </a:lvl3pPr>
            <a:lvl4pPr indent="0" lvl="3" marL="0" marR="0" rtl="0" algn="l">
              <a:spcBef>
                <a:spcPts val="0"/>
              </a:spcBef>
              <a:buNone/>
              <a:defRPr b="0" i="0" sz="1400" u="none" cap="none" strike="noStrike">
                <a:solidFill>
                  <a:schemeClr val="dk2"/>
                </a:solidFill>
                <a:latin typeface="Gill Sans"/>
                <a:ea typeface="Gill Sans"/>
                <a:cs typeface="Gill Sans"/>
                <a:sym typeface="Gill Sans"/>
              </a:defRPr>
            </a:lvl4pPr>
            <a:lvl5pPr indent="0" lvl="4" marL="0" marR="0" rtl="0" algn="l">
              <a:spcBef>
                <a:spcPts val="0"/>
              </a:spcBef>
              <a:buNone/>
              <a:defRPr b="0" i="0" sz="1400" u="none" cap="none" strike="noStrike">
                <a:solidFill>
                  <a:schemeClr val="dk2"/>
                </a:solidFill>
                <a:latin typeface="Gill Sans"/>
                <a:ea typeface="Gill Sans"/>
                <a:cs typeface="Gill Sans"/>
                <a:sym typeface="Gill Sans"/>
              </a:defRPr>
            </a:lvl5pPr>
            <a:lvl6pPr indent="0" lvl="5" marL="0" marR="0" rtl="0" algn="l">
              <a:spcBef>
                <a:spcPts val="0"/>
              </a:spcBef>
              <a:buNone/>
              <a:defRPr b="0" i="0" sz="1400" u="none" cap="none" strike="noStrike">
                <a:solidFill>
                  <a:schemeClr val="dk2"/>
                </a:solidFill>
                <a:latin typeface="Gill Sans"/>
                <a:ea typeface="Gill Sans"/>
                <a:cs typeface="Gill Sans"/>
                <a:sym typeface="Gill Sans"/>
              </a:defRPr>
            </a:lvl6pPr>
            <a:lvl7pPr indent="0" lvl="6" marL="0" marR="0" rtl="0" algn="l">
              <a:spcBef>
                <a:spcPts val="0"/>
              </a:spcBef>
              <a:buNone/>
              <a:defRPr b="0" i="0" sz="1400" u="none" cap="none" strike="noStrike">
                <a:solidFill>
                  <a:schemeClr val="dk2"/>
                </a:solidFill>
                <a:latin typeface="Gill Sans"/>
                <a:ea typeface="Gill Sans"/>
                <a:cs typeface="Gill Sans"/>
                <a:sym typeface="Gill Sans"/>
              </a:defRPr>
            </a:lvl7pPr>
            <a:lvl8pPr indent="0" lvl="7" marL="0" marR="0" rtl="0" algn="l">
              <a:spcBef>
                <a:spcPts val="0"/>
              </a:spcBef>
              <a:buNone/>
              <a:defRPr b="0" i="0" sz="1400" u="none" cap="none" strike="noStrike">
                <a:solidFill>
                  <a:schemeClr val="dk2"/>
                </a:solidFill>
                <a:latin typeface="Gill Sans"/>
                <a:ea typeface="Gill Sans"/>
                <a:cs typeface="Gill Sans"/>
                <a:sym typeface="Gill Sans"/>
              </a:defRPr>
            </a:lvl8pPr>
            <a:lvl9pPr indent="0" lvl="8" marL="0" marR="0" rtl="0" algn="l">
              <a:spcBef>
                <a:spcPts val="0"/>
              </a:spcBef>
              <a:buNone/>
              <a:defRPr b="0" i="0" sz="1400" u="none" cap="none" strike="noStrike">
                <a:solidFill>
                  <a:schemeClr val="dk2"/>
                </a:solidFill>
                <a:latin typeface="Gill Sans"/>
                <a:ea typeface="Gill Sans"/>
                <a:cs typeface="Gill Sans"/>
                <a:sym typeface="Gill Sans"/>
              </a:defRPr>
            </a:lvl9pPr>
          </a:lstStyle>
          <a:p>
            <a:pPr indent="0" lvl="0" marL="0" rtl="0" algn="l">
              <a:spcBef>
                <a:spcPts val="0"/>
              </a:spcBef>
              <a:spcAft>
                <a:spcPts val="0"/>
              </a:spcAft>
              <a:buNone/>
            </a:pPr>
            <a:fld id="{00000000-1234-1234-1234-123412341234}" type="slidenum">
              <a:rPr lang="en-IN"/>
              <a:t>‹#›</a:t>
            </a:fld>
            <a:endParaRPr/>
          </a:p>
        </p:txBody>
      </p:sp>
      <p:cxnSp>
        <p:nvCxnSpPr>
          <p:cNvPr id="13" name="Google Shape;13;p678"/>
          <p:cNvCxnSpPr/>
          <p:nvPr/>
        </p:nvCxnSpPr>
        <p:spPr>
          <a:xfrm>
            <a:off x="609600" y="6353175"/>
            <a:ext cx="10972800" cy="0"/>
          </a:xfrm>
          <a:prstGeom prst="straightConnector1">
            <a:avLst/>
          </a:prstGeom>
          <a:noFill/>
          <a:ln cap="flat" cmpd="sng" w="9525">
            <a:solidFill>
              <a:schemeClr val="accent2"/>
            </a:solidFill>
            <a:prstDash val="dash"/>
            <a:round/>
            <a:headEnd len="sm" w="sm" type="none"/>
            <a:tailEnd len="sm" w="sm" type="none"/>
          </a:ln>
        </p:spPr>
      </p:cxnSp>
      <p:cxnSp>
        <p:nvCxnSpPr>
          <p:cNvPr id="14" name="Google Shape;14;p678"/>
          <p:cNvCxnSpPr/>
          <p:nvPr/>
        </p:nvCxnSpPr>
        <p:spPr>
          <a:xfrm>
            <a:off x="609600" y="1143000"/>
            <a:ext cx="10972800" cy="0"/>
          </a:xfrm>
          <a:prstGeom prst="straightConnector1">
            <a:avLst/>
          </a:prstGeom>
          <a:noFill/>
          <a:ln cap="flat" cmpd="sng" w="9525">
            <a:solidFill>
              <a:schemeClr val="accent2"/>
            </a:solidFill>
            <a:prstDash val="dash"/>
            <a:round/>
            <a:headEnd len="sm" w="sm" type="none"/>
            <a:tailEnd len="sm" w="sm" type="none"/>
          </a:ln>
        </p:spPr>
      </p:cxnSp>
      <p:sp>
        <p:nvSpPr>
          <p:cNvPr id="15" name="Google Shape;15;p678"/>
          <p:cNvSpPr/>
          <p:nvPr/>
        </p:nvSpPr>
        <p:spPr>
          <a:xfrm rot="5400000">
            <a:off x="590609" y="6447423"/>
            <a:ext cx="190849" cy="160419"/>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graphicFrame>
        <p:nvGraphicFramePr>
          <p:cNvPr id="16" name="Google Shape;16;p678"/>
          <p:cNvGraphicFramePr/>
          <p:nvPr/>
        </p:nvGraphicFramePr>
        <p:xfrm>
          <a:off x="7010400" y="6474639"/>
          <a:ext cx="3000000" cy="3000000"/>
        </p:xfrm>
        <a:graphic>
          <a:graphicData uri="http://schemas.openxmlformats.org/drawingml/2006/table">
            <a:tbl>
              <a:tblPr bandRow="1" firstRow="1">
                <a:noFill/>
                <a:tableStyleId>{D6EB9FAC-89EF-4B15-9076-ABB344C8A2B7}</a:tableStyleId>
              </a:tblPr>
              <a:tblGrid>
                <a:gridCol w="1143000"/>
                <a:gridCol w="1143000"/>
                <a:gridCol w="1022675"/>
                <a:gridCol w="1263325"/>
              </a:tblGrid>
              <a:tr h="127000">
                <a:tc>
                  <a:txBody>
                    <a:bodyPr/>
                    <a:lstStyle/>
                    <a:p>
                      <a:pPr indent="0" lvl="0" marL="0" marR="0" rtl="0" algn="ctr">
                        <a:spcBef>
                          <a:spcPts val="0"/>
                        </a:spcBef>
                        <a:spcAft>
                          <a:spcPts val="0"/>
                        </a:spcAft>
                        <a:buNone/>
                      </a:pPr>
                      <a:r>
                        <a:rPr lang="en-IN" sz="1000" u="sng" cap="none" strike="noStrike">
                          <a:solidFill>
                            <a:schemeClr val="hlink"/>
                          </a:solidFill>
                          <a:latin typeface="Arial"/>
                          <a:ea typeface="Arial"/>
                          <a:cs typeface="Arial"/>
                          <a:sym typeface="Arial"/>
                          <a:hlinkClick action="ppaction://hlinksldjump" r:id="rId1"/>
                        </a:rPr>
                        <a:t>Home</a:t>
                      </a:r>
                      <a:endParaRPr sz="1000" u="none" cap="none" strike="noStrike">
                        <a:latin typeface="Arial"/>
                        <a:ea typeface="Arial"/>
                        <a:cs typeface="Arial"/>
                        <a:sym typeface="Arial"/>
                      </a:endParaRPr>
                    </a:p>
                  </a:txBody>
                  <a:tcPr marT="45725" marB="45725" marR="121925" marL="121925">
                    <a:solidFill>
                      <a:schemeClr val="lt1"/>
                    </a:solidFill>
                  </a:tcPr>
                </a:tc>
                <a:tc>
                  <a:txBody>
                    <a:bodyPr/>
                    <a:lstStyle/>
                    <a:p>
                      <a:pPr indent="0" lvl="0" marL="0" marR="0" rtl="0" algn="ctr">
                        <a:spcBef>
                          <a:spcPts val="0"/>
                        </a:spcBef>
                        <a:spcAft>
                          <a:spcPts val="0"/>
                        </a:spcAft>
                        <a:buNone/>
                      </a:pPr>
                      <a:r>
                        <a:rPr lang="en-IN" sz="1000" u="none" cap="none" strike="noStrike">
                          <a:solidFill>
                            <a:schemeClr val="dk1"/>
                          </a:solidFill>
                          <a:latin typeface="Arial"/>
                          <a:ea typeface="Arial"/>
                          <a:cs typeface="Arial"/>
                          <a:sym typeface="Arial"/>
                        </a:rPr>
                        <a:t>Link1</a:t>
                      </a:r>
                      <a:endParaRPr/>
                    </a:p>
                  </a:txBody>
                  <a:tcPr marT="45725" marB="45725" marR="121925" marL="121925">
                    <a:solidFill>
                      <a:schemeClr val="lt1"/>
                    </a:solidFill>
                  </a:tcPr>
                </a:tc>
                <a:tc>
                  <a:txBody>
                    <a:bodyPr/>
                    <a:lstStyle/>
                    <a:p>
                      <a:pPr indent="0" lvl="0" marL="0" marR="0" rtl="0" algn="ctr">
                        <a:spcBef>
                          <a:spcPts val="0"/>
                        </a:spcBef>
                        <a:spcAft>
                          <a:spcPts val="0"/>
                        </a:spcAft>
                        <a:buNone/>
                      </a:pPr>
                      <a:r>
                        <a:rPr lang="en-IN" sz="1000" u="none" cap="none" strike="noStrike">
                          <a:solidFill>
                            <a:schemeClr val="dk1"/>
                          </a:solidFill>
                          <a:latin typeface="Arial"/>
                          <a:ea typeface="Arial"/>
                          <a:cs typeface="Arial"/>
                          <a:sym typeface="Arial"/>
                        </a:rPr>
                        <a:t>Link2</a:t>
                      </a:r>
                      <a:endParaRPr/>
                    </a:p>
                  </a:txBody>
                  <a:tcPr marT="45725" marB="45725" marR="121925" marL="121925">
                    <a:solidFill>
                      <a:schemeClr val="lt1"/>
                    </a:solidFill>
                  </a:tcPr>
                </a:tc>
                <a:tc>
                  <a:txBody>
                    <a:bodyPr/>
                    <a:lstStyle/>
                    <a:p>
                      <a:pPr indent="0" lvl="0" marL="0" marR="0" rtl="0" algn="ctr">
                        <a:spcBef>
                          <a:spcPts val="0"/>
                        </a:spcBef>
                        <a:spcAft>
                          <a:spcPts val="0"/>
                        </a:spcAft>
                        <a:buNone/>
                      </a:pPr>
                      <a:r>
                        <a:rPr lang="en-IN" sz="1000" u="sng" cap="none" strike="noStrike">
                          <a:solidFill>
                            <a:schemeClr val="hlink"/>
                          </a:solidFill>
                          <a:latin typeface="Arial"/>
                          <a:ea typeface="Arial"/>
                          <a:cs typeface="Arial"/>
                          <a:sym typeface="Arial"/>
                          <a:hlinkClick action="ppaction://hlinksldjump" r:id="rId2"/>
                        </a:rPr>
                        <a:t>Index Page</a:t>
                      </a:r>
                      <a:endParaRPr sz="1000" u="none" cap="none" strike="noStrike">
                        <a:latin typeface="Arial"/>
                        <a:ea typeface="Arial"/>
                        <a:cs typeface="Arial"/>
                        <a:sym typeface="Arial"/>
                      </a:endParaRPr>
                    </a:p>
                  </a:txBody>
                  <a:tcPr marT="45725" marB="45725" marR="121925" marL="121925">
                    <a:solidFill>
                      <a:schemeClr val="lt1"/>
                    </a:solidFill>
                  </a:tcPr>
                </a:tc>
              </a:tr>
            </a:tbl>
          </a:graphicData>
        </a:graphic>
      </p:graphicFrame>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6.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5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59.png"/><Relationship Id="rId4" Type="http://schemas.openxmlformats.org/officeDocument/2006/relationships/image" Target="../media/image5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5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4.xml"/><Relationship Id="rId4" Type="http://schemas.openxmlformats.org/officeDocument/2006/relationships/image" Target="../media/image7.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72.png"/><Relationship Id="rId4" Type="http://schemas.openxmlformats.org/officeDocument/2006/relationships/image" Target="../media/image6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5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6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7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63.png"/><Relationship Id="rId4" Type="http://schemas.openxmlformats.org/officeDocument/2006/relationships/image" Target="../media/image6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6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6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2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75.png"/><Relationship Id="rId4" Type="http://schemas.openxmlformats.org/officeDocument/2006/relationships/image" Target="../media/image8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7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85.png"/><Relationship Id="rId4" Type="http://schemas.openxmlformats.org/officeDocument/2006/relationships/image" Target="../media/image79.png"/><Relationship Id="rId5" Type="http://schemas.openxmlformats.org/officeDocument/2006/relationships/image" Target="../media/image74.png"/><Relationship Id="rId6" Type="http://schemas.openxmlformats.org/officeDocument/2006/relationships/image" Target="../media/image87.png"/><Relationship Id="rId7" Type="http://schemas.openxmlformats.org/officeDocument/2006/relationships/image" Target="../media/image71.png"/><Relationship Id="rId8" Type="http://schemas.openxmlformats.org/officeDocument/2006/relationships/image" Target="../media/image82.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77.png"/><Relationship Id="rId4" Type="http://schemas.openxmlformats.org/officeDocument/2006/relationships/image" Target="../media/image84.png"/><Relationship Id="rId5"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88.png"/><Relationship Id="rId4" Type="http://schemas.openxmlformats.org/officeDocument/2006/relationships/image" Target="../media/image7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89.png"/><Relationship Id="rId4" Type="http://schemas.openxmlformats.org/officeDocument/2006/relationships/image" Target="../media/image9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image" Target="../media/image80.png"/><Relationship Id="rId4" Type="http://schemas.openxmlformats.org/officeDocument/2006/relationships/image" Target="../media/image8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98.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92.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 Id="rId3" Type="http://schemas.openxmlformats.org/officeDocument/2006/relationships/image" Target="../media/image73.jp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6.xml"/><Relationship Id="rId3" Type="http://schemas.openxmlformats.org/officeDocument/2006/relationships/image" Target="../media/image94.png"/><Relationship Id="rId4" Type="http://schemas.openxmlformats.org/officeDocument/2006/relationships/image" Target="../media/image97.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7.xml"/><Relationship Id="rId3" Type="http://schemas.openxmlformats.org/officeDocument/2006/relationships/image" Target="../media/image99.png"/><Relationship Id="rId4" Type="http://schemas.openxmlformats.org/officeDocument/2006/relationships/image" Target="../media/image101.png"/><Relationship Id="rId9" Type="http://schemas.openxmlformats.org/officeDocument/2006/relationships/image" Target="../media/image96.png"/><Relationship Id="rId5" Type="http://schemas.openxmlformats.org/officeDocument/2006/relationships/image" Target="../media/image100.png"/><Relationship Id="rId6" Type="http://schemas.openxmlformats.org/officeDocument/2006/relationships/image" Target="../media/image102.png"/><Relationship Id="rId7" Type="http://schemas.openxmlformats.org/officeDocument/2006/relationships/image" Target="../media/image93.png"/><Relationship Id="rId8" Type="http://schemas.openxmlformats.org/officeDocument/2006/relationships/image" Target="../media/image104.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1.xml"/><Relationship Id="rId3" Type="http://schemas.openxmlformats.org/officeDocument/2006/relationships/image" Target="../media/image10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1.xml"/><Relationship Id="rId3" Type="http://schemas.openxmlformats.org/officeDocument/2006/relationships/image" Target="../media/image105.jp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3.xml"/><Relationship Id="rId3" Type="http://schemas.openxmlformats.org/officeDocument/2006/relationships/image" Target="../media/image105.jp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6.xml"/><Relationship Id="rId3" Type="http://schemas.openxmlformats.org/officeDocument/2006/relationships/image" Target="../media/image109.jp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2.xml"/><Relationship Id="rId3" Type="http://schemas.openxmlformats.org/officeDocument/2006/relationships/image" Target="../media/image107.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3.xml"/><Relationship Id="rId3" Type="http://schemas.openxmlformats.org/officeDocument/2006/relationships/image" Target="../media/image108.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jp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0.xml"/><Relationship Id="rId3" Type="http://schemas.openxmlformats.org/officeDocument/2006/relationships/image" Target="../media/image110.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1.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4.xml"/><Relationship Id="rId3" Type="http://schemas.openxmlformats.org/officeDocument/2006/relationships/image" Target="../media/image114.png"/><Relationship Id="rId4" Type="http://schemas.openxmlformats.org/officeDocument/2006/relationships/image" Target="../media/image11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5.xml"/><Relationship Id="rId3" Type="http://schemas.openxmlformats.org/officeDocument/2006/relationships/image" Target="../media/image112.png"/><Relationship Id="rId4" Type="http://schemas.openxmlformats.org/officeDocument/2006/relationships/image" Target="../media/image111.png"/><Relationship Id="rId5" Type="http://schemas.openxmlformats.org/officeDocument/2006/relationships/image" Target="../media/image118.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8.xml"/><Relationship Id="rId3" Type="http://schemas.openxmlformats.org/officeDocument/2006/relationships/image" Target="../media/image138.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1.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3.xml"/><Relationship Id="rId3" Type="http://schemas.openxmlformats.org/officeDocument/2006/relationships/image" Target="../media/image116.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6.xml"/><Relationship Id="rId3" Type="http://schemas.openxmlformats.org/officeDocument/2006/relationships/image" Target="../media/image115.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0.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7.xml"/><Relationship Id="rId3" Type="http://schemas.openxmlformats.org/officeDocument/2006/relationships/image" Target="../media/image119.jpg"/><Relationship Id="rId4" Type="http://schemas.openxmlformats.org/officeDocument/2006/relationships/image" Target="../media/image123.png"/><Relationship Id="rId5" Type="http://schemas.openxmlformats.org/officeDocument/2006/relationships/image" Target="../media/image122.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9.xml"/><Relationship Id="rId3" Type="http://schemas.openxmlformats.org/officeDocument/2006/relationships/image" Target="../media/image117.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2.xml"/><Relationship Id="rId3" Type="http://schemas.openxmlformats.org/officeDocument/2006/relationships/image" Target="../media/image121.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1.xml"/><Relationship Id="rId3" Type="http://schemas.openxmlformats.org/officeDocument/2006/relationships/image" Target="../media/image125.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2.xml"/><Relationship Id="rId3" Type="http://schemas.openxmlformats.org/officeDocument/2006/relationships/image" Target="../media/image129.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3.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4.xml"/><Relationship Id="rId3" Type="http://schemas.openxmlformats.org/officeDocument/2006/relationships/image" Target="../media/image131.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5.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7.xml"/><Relationship Id="rId3" Type="http://schemas.openxmlformats.org/officeDocument/2006/relationships/image" Target="../media/image124.jp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8.xml"/><Relationship Id="rId3" Type="http://schemas.openxmlformats.org/officeDocument/2006/relationships/image" Target="../media/image126.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9.xml"/><Relationship Id="rId3" Type="http://schemas.openxmlformats.org/officeDocument/2006/relationships/image" Target="../media/image2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0.xml"/><Relationship Id="rId3" Type="http://schemas.openxmlformats.org/officeDocument/2006/relationships/image" Target="../media/image141.png"/><Relationship Id="rId4" Type="http://schemas.openxmlformats.org/officeDocument/2006/relationships/image" Target="../media/image127.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6.xml"/><Relationship Id="rId3" Type="http://schemas.openxmlformats.org/officeDocument/2006/relationships/image" Target="../media/image147.png"/><Relationship Id="rId4" Type="http://schemas.openxmlformats.org/officeDocument/2006/relationships/image" Target="../media/image137.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8.xml"/><Relationship Id="rId3" Type="http://schemas.openxmlformats.org/officeDocument/2006/relationships/image" Target="../media/image128.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1.xml"/><Relationship Id="rId3" Type="http://schemas.openxmlformats.org/officeDocument/2006/relationships/image" Target="../media/image132.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5.xml"/><Relationship Id="rId3" Type="http://schemas.openxmlformats.org/officeDocument/2006/relationships/image" Target="../media/image135.png"/><Relationship Id="rId4" Type="http://schemas.openxmlformats.org/officeDocument/2006/relationships/image" Target="../media/image139.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6.xml"/><Relationship Id="rId3" Type="http://schemas.openxmlformats.org/officeDocument/2006/relationships/image" Target="../media/image146.png"/><Relationship Id="rId4" Type="http://schemas.openxmlformats.org/officeDocument/2006/relationships/image" Target="../media/image130.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8.xml"/><Relationship Id="rId3" Type="http://schemas.openxmlformats.org/officeDocument/2006/relationships/image" Target="../media/image154.png"/><Relationship Id="rId4" Type="http://schemas.openxmlformats.org/officeDocument/2006/relationships/image" Target="../media/image161.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9.xml"/><Relationship Id="rId3" Type="http://schemas.openxmlformats.org/officeDocument/2006/relationships/image" Target="../media/image1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1.xml"/><Relationship Id="rId3" Type="http://schemas.openxmlformats.org/officeDocument/2006/relationships/image" Target="../media/image148.png"/><Relationship Id="rId4" Type="http://schemas.openxmlformats.org/officeDocument/2006/relationships/image" Target="../media/image140.png"/><Relationship Id="rId5" Type="http://schemas.openxmlformats.org/officeDocument/2006/relationships/image" Target="../media/image136.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2.xml"/><Relationship Id="rId3" Type="http://schemas.openxmlformats.org/officeDocument/2006/relationships/image" Target="../media/image149.png"/><Relationship Id="rId4" Type="http://schemas.openxmlformats.org/officeDocument/2006/relationships/image" Target="../media/image134.png"/><Relationship Id="rId5" Type="http://schemas.openxmlformats.org/officeDocument/2006/relationships/image" Target="../media/image142.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3.xml"/><Relationship Id="rId3" Type="http://schemas.openxmlformats.org/officeDocument/2006/relationships/image" Target="../media/image149.png"/><Relationship Id="rId4" Type="http://schemas.openxmlformats.org/officeDocument/2006/relationships/image" Target="../media/image134.png"/><Relationship Id="rId5" Type="http://schemas.openxmlformats.org/officeDocument/2006/relationships/image" Target="../media/image152.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4.xml"/><Relationship Id="rId3" Type="http://schemas.openxmlformats.org/officeDocument/2006/relationships/image" Target="../media/image160.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5.xml"/><Relationship Id="rId3" Type="http://schemas.openxmlformats.org/officeDocument/2006/relationships/image" Target="../media/image144.png"/><Relationship Id="rId4" Type="http://schemas.openxmlformats.org/officeDocument/2006/relationships/image" Target="../media/image155.png"/><Relationship Id="rId5" Type="http://schemas.openxmlformats.org/officeDocument/2006/relationships/image" Target="../media/image145.png"/><Relationship Id="rId6" Type="http://schemas.openxmlformats.org/officeDocument/2006/relationships/image" Target="../media/image151.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6.xml"/><Relationship Id="rId3" Type="http://schemas.openxmlformats.org/officeDocument/2006/relationships/image" Target="../media/image156.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7.xml"/><Relationship Id="rId3" Type="http://schemas.openxmlformats.org/officeDocument/2006/relationships/image" Target="../media/image162.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9.xml"/><Relationship Id="rId3" Type="http://schemas.openxmlformats.org/officeDocument/2006/relationships/image" Target="../media/image1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7.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0.xml"/><Relationship Id="rId3" Type="http://schemas.openxmlformats.org/officeDocument/2006/relationships/image" Target="../media/image159.png"/><Relationship Id="rId4" Type="http://schemas.openxmlformats.org/officeDocument/2006/relationships/image" Target="../media/image153.png"/><Relationship Id="rId5" Type="http://schemas.openxmlformats.org/officeDocument/2006/relationships/image" Target="../media/image168.png"/><Relationship Id="rId6" Type="http://schemas.openxmlformats.org/officeDocument/2006/relationships/image" Target="../media/image166.png"/><Relationship Id="rId7" Type="http://schemas.openxmlformats.org/officeDocument/2006/relationships/image" Target="../media/image158.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2.xml"/><Relationship Id="rId3" Type="http://schemas.openxmlformats.org/officeDocument/2006/relationships/image" Target="../media/image170.png"/><Relationship Id="rId4" Type="http://schemas.openxmlformats.org/officeDocument/2006/relationships/image" Target="../media/image171.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4.xml"/><Relationship Id="rId3" Type="http://schemas.openxmlformats.org/officeDocument/2006/relationships/image" Target="../media/image187.png"/><Relationship Id="rId4" Type="http://schemas.openxmlformats.org/officeDocument/2006/relationships/image" Target="../media/image163.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5.xml"/><Relationship Id="rId3" Type="http://schemas.openxmlformats.org/officeDocument/2006/relationships/image" Target="../media/image157.png"/><Relationship Id="rId4" Type="http://schemas.openxmlformats.org/officeDocument/2006/relationships/image" Target="../media/image167.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7.xml"/><Relationship Id="rId3" Type="http://schemas.openxmlformats.org/officeDocument/2006/relationships/image" Target="../media/image172.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0.xml"/><Relationship Id="rId3" Type="http://schemas.openxmlformats.org/officeDocument/2006/relationships/image" Target="../media/image189.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2.xml"/><Relationship Id="rId3" Type="http://schemas.openxmlformats.org/officeDocument/2006/relationships/image" Target="../media/image169.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3.xml"/><Relationship Id="rId3" Type="http://schemas.openxmlformats.org/officeDocument/2006/relationships/image" Target="../media/image165.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4.xml"/><Relationship Id="rId3" Type="http://schemas.openxmlformats.org/officeDocument/2006/relationships/image" Target="../media/image188.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5.xml"/><Relationship Id="rId3" Type="http://schemas.openxmlformats.org/officeDocument/2006/relationships/image" Target="../media/image176.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6.xml"/><Relationship Id="rId3" Type="http://schemas.openxmlformats.org/officeDocument/2006/relationships/image" Target="../media/image181.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7.xml"/><Relationship Id="rId3" Type="http://schemas.openxmlformats.org/officeDocument/2006/relationships/image" Target="../media/image18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9.xml"/><Relationship Id="rId3" Type="http://schemas.openxmlformats.org/officeDocument/2006/relationships/image" Target="../media/image1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0.xml"/><Relationship Id="rId3" Type="http://schemas.openxmlformats.org/officeDocument/2006/relationships/image" Target="../media/image196.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1.xml"/><Relationship Id="rId3" Type="http://schemas.openxmlformats.org/officeDocument/2006/relationships/image" Target="../media/image18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2.xml"/><Relationship Id="rId3" Type="http://schemas.openxmlformats.org/officeDocument/2006/relationships/image" Target="../media/image174.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3.xml"/><Relationship Id="rId3" Type="http://schemas.openxmlformats.org/officeDocument/2006/relationships/image" Target="../media/image186.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4.xml"/><Relationship Id="rId3" Type="http://schemas.openxmlformats.org/officeDocument/2006/relationships/image" Target="../media/image17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5.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9.xml"/><Relationship Id="rId3" Type="http://schemas.openxmlformats.org/officeDocument/2006/relationships/image" Target="../media/image173.png"/><Relationship Id="rId4" Type="http://schemas.openxmlformats.org/officeDocument/2006/relationships/image" Target="../media/image202.png"/><Relationship Id="rId5" Type="http://schemas.openxmlformats.org/officeDocument/2006/relationships/image" Target="../media/image1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0.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 Id="rId3" Type="http://schemas.openxmlformats.org/officeDocument/2006/relationships/image" Target="../media/image178.png"/><Relationship Id="rId4" Type="http://schemas.openxmlformats.org/officeDocument/2006/relationships/image" Target="../media/image185.png"/><Relationship Id="rId5" Type="http://schemas.openxmlformats.org/officeDocument/2006/relationships/image" Target="../media/image191.png"/><Relationship Id="rId6" Type="http://schemas.openxmlformats.org/officeDocument/2006/relationships/image" Target="../media/image184.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3.xml"/><Relationship Id="rId3" Type="http://schemas.openxmlformats.org/officeDocument/2006/relationships/image" Target="../media/image195.png"/><Relationship Id="rId4" Type="http://schemas.openxmlformats.org/officeDocument/2006/relationships/image" Target="../media/image178.png"/><Relationship Id="rId5" Type="http://schemas.openxmlformats.org/officeDocument/2006/relationships/image" Target="../media/image185.png"/><Relationship Id="rId6" Type="http://schemas.openxmlformats.org/officeDocument/2006/relationships/image" Target="../media/image191.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4.xml"/><Relationship Id="rId3" Type="http://schemas.openxmlformats.org/officeDocument/2006/relationships/image" Target="../media/image185.png"/><Relationship Id="rId4" Type="http://schemas.openxmlformats.org/officeDocument/2006/relationships/image" Target="../media/image191.png"/><Relationship Id="rId5" Type="http://schemas.openxmlformats.org/officeDocument/2006/relationships/image" Target="../media/image199.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5.xml"/><Relationship Id="rId3" Type="http://schemas.openxmlformats.org/officeDocument/2006/relationships/image" Target="../media/image185.png"/><Relationship Id="rId4" Type="http://schemas.openxmlformats.org/officeDocument/2006/relationships/image" Target="../media/image191.png"/><Relationship Id="rId5" Type="http://schemas.openxmlformats.org/officeDocument/2006/relationships/image" Target="../media/image193.png"/><Relationship Id="rId6" Type="http://schemas.openxmlformats.org/officeDocument/2006/relationships/image" Target="../media/image200.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6.xml"/><Relationship Id="rId3" Type="http://schemas.openxmlformats.org/officeDocument/2006/relationships/image" Target="../media/image193.png"/><Relationship Id="rId4" Type="http://schemas.openxmlformats.org/officeDocument/2006/relationships/image" Target="../media/image200.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0.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5.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0.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1.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3.xml"/><Relationship Id="rId3" Type="http://schemas.openxmlformats.org/officeDocument/2006/relationships/image" Target="../media/image197.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8.xml"/><Relationship Id="rId3" Type="http://schemas.openxmlformats.org/officeDocument/2006/relationships/image" Target="../media/image204.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5.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4.xml"/><Relationship Id="rId3" Type="http://schemas.openxmlformats.org/officeDocument/2006/relationships/image" Target="../media/image198.gif"/><Relationship Id="rId4" Type="http://schemas.openxmlformats.org/officeDocument/2006/relationships/image" Target="../media/image203.gif"/></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5.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0.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5.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7.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8.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0.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1.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3.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7.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8.xml"/><Relationship Id="rId3" Type="http://schemas.openxmlformats.org/officeDocument/2006/relationships/image" Target="../media/image205.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0.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3.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4.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5.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7.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8.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1.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3.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4.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5.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7.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8.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0.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1.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3.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4.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5.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6.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7.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8.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0.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1.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3.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4.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5.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6.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7.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8.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0.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1.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3.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5.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7.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8.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4.gif"/></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0.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1.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3.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4.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5.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7.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8.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9.gif"/></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0.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1.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3.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4.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5.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6.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7.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4.gif"/></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0.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1.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0.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1.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3.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4.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5.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6.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7.jp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0.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1.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3.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7.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8.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0.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2.xml"/><Relationship Id="rId3" Type="http://schemas.openxmlformats.org/officeDocument/2006/relationships/image" Target="../media/image212.png"/><Relationship Id="rId4" Type="http://schemas.openxmlformats.org/officeDocument/2006/relationships/image" Target="../media/image213.png"/></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3.xml"/><Relationship Id="rId3" Type="http://schemas.openxmlformats.org/officeDocument/2006/relationships/image" Target="../media/image211.jp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5.xml"/><Relationship Id="rId3" Type="http://schemas.openxmlformats.org/officeDocument/2006/relationships/image" Target="../media/image208.png"/><Relationship Id="rId4" Type="http://schemas.openxmlformats.org/officeDocument/2006/relationships/image" Target="../media/image209.png"/><Relationship Id="rId5" Type="http://schemas.openxmlformats.org/officeDocument/2006/relationships/image" Target="../media/image214.jpg"/></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6.xml"/><Relationship Id="rId3" Type="http://schemas.openxmlformats.org/officeDocument/2006/relationships/image" Target="../media/image69.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7.xml"/><Relationship Id="rId3" Type="http://schemas.openxmlformats.org/officeDocument/2006/relationships/image" Target="../media/image210.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 name="Shape 87"/>
        <p:cNvGrpSpPr/>
        <p:nvPr/>
      </p:nvGrpSpPr>
      <p:grpSpPr>
        <a:xfrm>
          <a:off x="0" y="0"/>
          <a:ext cx="0" cy="0"/>
          <a:chOff x="0" y="0"/>
          <a:chExt cx="0" cy="0"/>
        </a:xfrm>
      </p:grpSpPr>
      <p:sp>
        <p:nvSpPr>
          <p:cNvPr id="88" name="Google Shape;88;p1"/>
          <p:cNvSpPr/>
          <p:nvPr/>
        </p:nvSpPr>
        <p:spPr>
          <a:xfrm>
            <a:off x="4583833" y="145754"/>
            <a:ext cx="7608168"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4800" u="none" cap="none" strike="noStrike">
                <a:solidFill>
                  <a:srgbClr val="FF6000"/>
                </a:solidFill>
                <a:latin typeface="Quattrocento Sans"/>
                <a:ea typeface="Quattrocento Sans"/>
                <a:cs typeface="Quattrocento Sans"/>
                <a:sym typeface="Quattrocento Sans"/>
              </a:rPr>
              <a:t>A day without new knowledge is a lost day.</a:t>
            </a:r>
            <a:endParaRPr/>
          </a:p>
        </p:txBody>
      </p:sp>
      <p:sp>
        <p:nvSpPr>
          <p:cNvPr id="89" name="Google Shape;89;p1"/>
          <p:cNvSpPr txBox="1"/>
          <p:nvPr>
            <p:ph type="ctrTitle"/>
          </p:nvPr>
        </p:nvSpPr>
        <p:spPr>
          <a:xfrm>
            <a:off x="1367120" y="3068960"/>
            <a:ext cx="9142810" cy="99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B0F0"/>
              </a:buClr>
              <a:buSzPts val="4200"/>
              <a:buFont typeface="SimSun"/>
              <a:buNone/>
            </a:pPr>
            <a:r>
              <a:rPr b="1" i="1" lang="en-IN" sz="4200">
                <a:solidFill>
                  <a:srgbClr val="00B0F0"/>
                </a:solidFill>
                <a:latin typeface="SimSun"/>
                <a:ea typeface="SimSun"/>
                <a:cs typeface="SimSun"/>
                <a:sym typeface="SimSun"/>
              </a:rPr>
              <a:t>Database Technologies - MySQL</a:t>
            </a:r>
            <a:endParaRPr/>
          </a:p>
        </p:txBody>
      </p:sp>
      <p:sp>
        <p:nvSpPr>
          <p:cNvPr id="90" name="Google Shape;90;p1"/>
          <p:cNvSpPr txBox="1"/>
          <p:nvPr/>
        </p:nvSpPr>
        <p:spPr>
          <a:xfrm>
            <a:off x="4444912" y="3760321"/>
            <a:ext cx="6065018" cy="5878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chemeClr val="accent1"/>
              </a:buClr>
              <a:buSzPts val="6688"/>
              <a:buFont typeface="Noto Sans Symbols"/>
              <a:buNone/>
            </a:pPr>
            <a:r>
              <a:rPr b="0" lang="en-IN" sz="8800" u="none">
                <a:solidFill>
                  <a:srgbClr val="17A889"/>
                </a:solidFill>
                <a:latin typeface="Calibri"/>
                <a:ea typeface="Calibri"/>
                <a:cs typeface="Calibri"/>
                <a:sym typeface="Calibri"/>
              </a:rPr>
              <a:t>iway</a:t>
            </a:r>
            <a:endParaRPr b="0" sz="8800" u="none">
              <a:solidFill>
                <a:srgbClr val="17A889"/>
              </a:solidFill>
              <a:latin typeface="Calibri"/>
              <a:ea typeface="Calibri"/>
              <a:cs typeface="Calibri"/>
              <a:sym typeface="Calibri"/>
            </a:endParaRPr>
          </a:p>
        </p:txBody>
      </p:sp>
      <p:sp>
        <p:nvSpPr>
          <p:cNvPr id="91" name="Google Shape;91;p1"/>
          <p:cNvSpPr/>
          <p:nvPr/>
        </p:nvSpPr>
        <p:spPr>
          <a:xfrm>
            <a:off x="184322" y="5517232"/>
            <a:ext cx="1167529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Open Sans Light"/>
                <a:ea typeface="Open Sans Light"/>
                <a:cs typeface="Open Sans Light"/>
                <a:sym typeface="Open Sans Light"/>
              </a:rPr>
              <a:t>In this module we are going to learn </a:t>
            </a:r>
            <a:r>
              <a:rPr b="1" lang="en-IN" sz="2200">
                <a:solidFill>
                  <a:schemeClr val="dk1"/>
                </a:solidFill>
                <a:latin typeface="Open Sans Light"/>
                <a:ea typeface="Open Sans Light"/>
                <a:cs typeface="Open Sans Light"/>
                <a:sym typeface="Open Sans Light"/>
              </a:rPr>
              <a:t>SQL</a:t>
            </a:r>
            <a:r>
              <a:rPr lang="en-IN" sz="2200">
                <a:solidFill>
                  <a:schemeClr val="dk1"/>
                </a:solidFill>
                <a:latin typeface="Open Sans Light"/>
                <a:ea typeface="Open Sans Light"/>
                <a:cs typeface="Open Sans Light"/>
                <a:sym typeface="Open Sans Light"/>
              </a:rPr>
              <a:t>, </a:t>
            </a:r>
            <a:r>
              <a:rPr b="1" lang="en-IN" sz="2200">
                <a:solidFill>
                  <a:schemeClr val="dk1"/>
                </a:solidFill>
                <a:latin typeface="Open Sans Light"/>
                <a:ea typeface="Open Sans Light"/>
                <a:cs typeface="Open Sans Light"/>
                <a:sym typeface="Open Sans Light"/>
              </a:rPr>
              <a:t>PL/SQL</a:t>
            </a:r>
            <a:r>
              <a:rPr lang="en-IN" sz="2200">
                <a:solidFill>
                  <a:schemeClr val="dk1"/>
                </a:solidFill>
                <a:latin typeface="Open Sans Light"/>
                <a:ea typeface="Open Sans Light"/>
                <a:cs typeface="Open Sans Light"/>
                <a:sym typeface="Open Sans Light"/>
              </a:rPr>
              <a:t> and </a:t>
            </a:r>
            <a:r>
              <a:rPr b="1" lang="en-IN" sz="2200">
                <a:solidFill>
                  <a:schemeClr val="dk1"/>
                </a:solidFill>
                <a:latin typeface="Open Sans Light"/>
                <a:ea typeface="Open Sans Light"/>
                <a:cs typeface="Open Sans Light"/>
                <a:sym typeface="Open Sans Light"/>
              </a:rPr>
              <a:t>NoSQL(MongoDB)</a:t>
            </a:r>
            <a:endParaRPr/>
          </a:p>
        </p:txBody>
      </p:sp>
      <p:sp>
        <p:nvSpPr>
          <p:cNvPr id="92" name="Google Shape;92;p1"/>
          <p:cNvSpPr/>
          <p:nvPr/>
        </p:nvSpPr>
        <p:spPr>
          <a:xfrm>
            <a:off x="181341" y="1767537"/>
            <a:ext cx="361040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B38806"/>
                </a:solidFill>
                <a:latin typeface="Gill Sans"/>
                <a:ea typeface="Gill Sans"/>
                <a:cs typeface="Gill Sans"/>
                <a:sym typeface="Gill Sans"/>
              </a:rPr>
              <a:t>Before we start DBT module.</a:t>
            </a:r>
            <a:endParaRPr/>
          </a:p>
        </p:txBody>
      </p:sp>
      <p:sp>
        <p:nvSpPr>
          <p:cNvPr id="93" name="Google Shape;93;p1"/>
          <p:cNvSpPr/>
          <p:nvPr/>
        </p:nvSpPr>
        <p:spPr>
          <a:xfrm>
            <a:off x="1703512" y="2283869"/>
            <a:ext cx="63246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B38806"/>
                </a:solidFill>
                <a:latin typeface="Gill Sans"/>
                <a:ea typeface="Gill Sans"/>
                <a:cs typeface="Gill Sans"/>
                <a:sym typeface="Gill Sans"/>
              </a:rPr>
              <a:t>Which module(s) you have completed?</a:t>
            </a:r>
            <a:endParaRPr/>
          </a:p>
        </p:txBody>
      </p:sp>
      <p:sp>
        <p:nvSpPr>
          <p:cNvPr id="94" name="Google Shape;94;p1"/>
          <p:cNvSpPr txBox="1"/>
          <p:nvPr/>
        </p:nvSpPr>
        <p:spPr>
          <a:xfrm>
            <a:off x="181341" y="4212957"/>
            <a:ext cx="814690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N" sz="2200" u="none">
                <a:solidFill>
                  <a:schemeClr val="accent6"/>
                </a:solidFill>
                <a:latin typeface="Gill Sans"/>
                <a:ea typeface="Gill Sans"/>
                <a:cs typeface="Gill Sans"/>
                <a:sym typeface="Gill Sans"/>
              </a:rPr>
              <a:t>If A and a, B and b, C and c etc. are treated in the same way then it is case-insensitive. </a:t>
            </a:r>
            <a:r>
              <a:rPr b="1" lang="en-IN" sz="2200" u="none">
                <a:solidFill>
                  <a:schemeClr val="accent6"/>
                </a:solidFill>
                <a:latin typeface="Gill Sans"/>
                <a:ea typeface="Gill Sans"/>
                <a:cs typeface="Gill Sans"/>
                <a:sym typeface="Gill Sans"/>
              </a:rPr>
              <a:t>MySQL is case-insensitive</a:t>
            </a:r>
            <a:endParaRPr b="1" sz="2200" u="none">
              <a:solidFill>
                <a:schemeClr val="accent6"/>
              </a:solidFill>
              <a:latin typeface="Gill Sans"/>
              <a:ea typeface="Gill Sans"/>
              <a:cs typeface="Gill Sans"/>
              <a:sym typeface="Gill Sans"/>
            </a:endParaRPr>
          </a:p>
        </p:txBody>
      </p:sp>
      <p:sp>
        <p:nvSpPr>
          <p:cNvPr id="95" name="Google Shape;95;p1"/>
          <p:cNvSpPr txBox="1"/>
          <p:nvPr/>
        </p:nvSpPr>
        <p:spPr>
          <a:xfrm>
            <a:off x="9599712" y="1832047"/>
            <a:ext cx="2592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B38806"/>
                </a:solidFill>
                <a:latin typeface="Gill Sans"/>
                <a:ea typeface="Gill Sans"/>
                <a:cs typeface="Gill Sans"/>
                <a:sym typeface="Gill Sans"/>
              </a:rPr>
              <a:t>saleelbagde@gmail.com Sharmin@431</a:t>
            </a:r>
            <a:endParaRPr sz="18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pic>
        <p:nvPicPr>
          <p:cNvPr id="167" name="Google Shape;167;p10"/>
          <p:cNvPicPr preferRelativeResize="0"/>
          <p:nvPr/>
        </p:nvPicPr>
        <p:blipFill rotWithShape="1">
          <a:blip r:embed="rId3">
            <a:alphaModFix/>
          </a:blip>
          <a:srcRect b="0" l="0" r="0" t="0"/>
          <a:stretch/>
        </p:blipFill>
        <p:spPr>
          <a:xfrm>
            <a:off x="5714662" y="2492896"/>
            <a:ext cx="6430010" cy="3014067"/>
          </a:xfrm>
          <a:prstGeom prst="rect">
            <a:avLst/>
          </a:prstGeom>
          <a:noFill/>
          <a:ln>
            <a:noFill/>
          </a:ln>
        </p:spPr>
      </p:pic>
      <p:sp>
        <p:nvSpPr>
          <p:cNvPr id="168" name="Google Shape;168;p10"/>
          <p:cNvSpPr/>
          <p:nvPr/>
        </p:nvSpPr>
        <p:spPr>
          <a:xfrm>
            <a:off x="335360" y="620688"/>
            <a:ext cx="11449272"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Relation</a:t>
            </a:r>
            <a:r>
              <a:rPr b="1" lang="en-IN" sz="2800">
                <a:solidFill>
                  <a:schemeClr val="dk1"/>
                </a:solidFill>
                <a:latin typeface="Arial"/>
                <a:ea typeface="Arial"/>
                <a:cs typeface="Arial"/>
                <a:sym typeface="Arial"/>
              </a:rPr>
              <a:t> </a:t>
            </a:r>
            <a:r>
              <a:rPr b="1" i="1" lang="en-IN" sz="2000">
                <a:solidFill>
                  <a:srgbClr val="FF0000"/>
                </a:solidFill>
                <a:latin typeface="Arial"/>
                <a:ea typeface="Arial"/>
                <a:cs typeface="Arial"/>
                <a:sym typeface="Arial"/>
              </a:rPr>
              <a:t>(in Relational Algebra </a:t>
            </a:r>
            <a:r>
              <a:rPr i="1" lang="en-IN" sz="2000">
                <a:solidFill>
                  <a:srgbClr val="FF0000"/>
                </a:solidFill>
                <a:latin typeface="Arial"/>
                <a:ea typeface="Arial"/>
                <a:cs typeface="Arial"/>
                <a:sym typeface="Arial"/>
              </a:rPr>
              <a:t>"</a:t>
            </a:r>
            <a:r>
              <a:rPr b="1" i="1" lang="en-IN" sz="2000">
                <a:solidFill>
                  <a:srgbClr val="FF0000"/>
                </a:solidFill>
                <a:latin typeface="Arial"/>
                <a:ea typeface="Arial"/>
                <a:cs typeface="Arial"/>
                <a:sym typeface="Arial"/>
              </a:rPr>
              <a:t>R</a:t>
            </a:r>
            <a:r>
              <a:rPr i="1" lang="en-IN" sz="2000">
                <a:solidFill>
                  <a:srgbClr val="FF0000"/>
                </a:solidFill>
                <a:latin typeface="Arial"/>
                <a:ea typeface="Arial"/>
                <a:cs typeface="Arial"/>
                <a:sym typeface="Arial"/>
              </a:rPr>
              <a:t>" </a:t>
            </a:r>
            <a:r>
              <a:rPr b="1" i="1" lang="en-IN" sz="2000">
                <a:solidFill>
                  <a:srgbClr val="FF0000"/>
                </a:solidFill>
                <a:latin typeface="Arial"/>
                <a:ea typeface="Arial"/>
                <a:cs typeface="Arial"/>
                <a:sym typeface="Arial"/>
              </a:rPr>
              <a:t>stands for relation)</a:t>
            </a:r>
            <a:r>
              <a:rPr b="1" lang="en-IN" sz="2800">
                <a:solidFill>
                  <a:schemeClr val="dk1"/>
                </a:solidFill>
                <a:latin typeface="Arial"/>
                <a:ea typeface="Arial"/>
                <a:cs typeface="Arial"/>
                <a:sym typeface="Arial"/>
              </a:rPr>
              <a:t>:</a:t>
            </a:r>
            <a:r>
              <a:rPr lang="en-IN" sz="2000">
                <a:solidFill>
                  <a:schemeClr val="dk1"/>
                </a:solidFill>
                <a:latin typeface="Arial"/>
                <a:ea typeface="Arial"/>
                <a:cs typeface="Arial"/>
                <a:sym typeface="Arial"/>
              </a:rPr>
              <a:t> In Database, a relation represents a </a:t>
            </a:r>
            <a:r>
              <a:rPr b="1" lang="en-IN" sz="2400">
                <a:solidFill>
                  <a:srgbClr val="C00000"/>
                </a:solidFill>
                <a:latin typeface="Arial"/>
                <a:ea typeface="Arial"/>
                <a:cs typeface="Arial"/>
                <a:sym typeface="Arial"/>
              </a:rPr>
              <a:t>table</a:t>
            </a:r>
            <a:r>
              <a:rPr lang="en-IN" sz="2400">
                <a:solidFill>
                  <a:srgbClr val="C00000"/>
                </a:solidFill>
                <a:latin typeface="Arial"/>
                <a:ea typeface="Arial"/>
                <a:cs typeface="Arial"/>
                <a:sym typeface="Arial"/>
              </a:rPr>
              <a:t> </a:t>
            </a:r>
            <a:r>
              <a:rPr lang="en-IN" sz="2000">
                <a:solidFill>
                  <a:schemeClr val="dk1"/>
                </a:solidFill>
                <a:latin typeface="Arial"/>
                <a:ea typeface="Arial"/>
                <a:cs typeface="Arial"/>
                <a:sym typeface="Arial"/>
              </a:rPr>
              <a:t>or an </a:t>
            </a:r>
            <a:r>
              <a:rPr b="1" lang="en-IN" sz="2400">
                <a:solidFill>
                  <a:srgbClr val="C00000"/>
                </a:solidFill>
                <a:latin typeface="Arial"/>
                <a:ea typeface="Arial"/>
                <a:cs typeface="Arial"/>
                <a:sym typeface="Arial"/>
              </a:rPr>
              <a:t>entity</a:t>
            </a:r>
            <a:r>
              <a:rPr lang="en-IN" sz="2400">
                <a:solidFill>
                  <a:srgbClr val="C00000"/>
                </a:solidFill>
                <a:latin typeface="Arial"/>
                <a:ea typeface="Arial"/>
                <a:cs typeface="Arial"/>
                <a:sym typeface="Arial"/>
              </a:rPr>
              <a:t> </a:t>
            </a:r>
            <a:r>
              <a:rPr lang="en-IN" sz="2000">
                <a:solidFill>
                  <a:schemeClr val="dk1"/>
                </a:solidFill>
                <a:latin typeface="Arial"/>
                <a:ea typeface="Arial"/>
                <a:cs typeface="Arial"/>
                <a:sym typeface="Arial"/>
              </a:rPr>
              <a:t>than contain attributes.</a:t>
            </a:r>
            <a:endParaRPr/>
          </a:p>
        </p:txBody>
      </p:sp>
      <p:sp>
        <p:nvSpPr>
          <p:cNvPr id="169" name="Google Shape;169;p10"/>
          <p:cNvSpPr/>
          <p:nvPr/>
        </p:nvSpPr>
        <p:spPr>
          <a:xfrm>
            <a:off x="335360" y="1628800"/>
            <a:ext cx="114492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Relationship:</a:t>
            </a:r>
            <a:r>
              <a:rPr b="1" lang="en-IN" sz="2800">
                <a:solidFill>
                  <a:schemeClr val="dk1"/>
                </a:solidFill>
                <a:latin typeface="Arial"/>
                <a:ea typeface="Arial"/>
                <a:cs typeface="Arial"/>
                <a:sym typeface="Arial"/>
              </a:rPr>
              <a:t> </a:t>
            </a:r>
            <a:r>
              <a:rPr lang="en-IN" sz="2000">
                <a:solidFill>
                  <a:schemeClr val="dk1"/>
                </a:solidFill>
                <a:latin typeface="Arial"/>
                <a:ea typeface="Arial"/>
                <a:cs typeface="Arial"/>
                <a:sym typeface="Arial"/>
              </a:rPr>
              <a:t>In database, relationship is that how the two entities are </a:t>
            </a:r>
            <a:r>
              <a:rPr b="1" lang="en-IN" sz="2400">
                <a:solidFill>
                  <a:srgbClr val="0070C0"/>
                </a:solidFill>
                <a:latin typeface="Arial"/>
                <a:ea typeface="Arial"/>
                <a:cs typeface="Arial"/>
                <a:sym typeface="Arial"/>
              </a:rPr>
              <a:t>connected</a:t>
            </a:r>
            <a:r>
              <a:rPr lang="en-IN" sz="2400">
                <a:solidFill>
                  <a:srgbClr val="0070C0"/>
                </a:solidFill>
                <a:latin typeface="Arial"/>
                <a:ea typeface="Arial"/>
                <a:cs typeface="Arial"/>
                <a:sym typeface="Arial"/>
              </a:rPr>
              <a:t> </a:t>
            </a:r>
            <a:r>
              <a:rPr lang="en-IN" sz="2000">
                <a:solidFill>
                  <a:schemeClr val="dk1"/>
                </a:solidFill>
                <a:latin typeface="Arial"/>
                <a:ea typeface="Arial"/>
                <a:cs typeface="Arial"/>
                <a:sym typeface="Arial"/>
              </a:rPr>
              <a:t>to each other, i.e. what kind of relationship type they hold between them. </a:t>
            </a:r>
            <a:endParaRPr/>
          </a:p>
        </p:txBody>
      </p:sp>
      <p:sp>
        <p:nvSpPr>
          <p:cNvPr id="170" name="Google Shape;170;p10"/>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 and relationship?  </a:t>
            </a:r>
            <a:endParaRPr/>
          </a:p>
        </p:txBody>
      </p:sp>
      <p:sp>
        <p:nvSpPr>
          <p:cNvPr id="171" name="Google Shape;171;p10"/>
          <p:cNvSpPr/>
          <p:nvPr/>
        </p:nvSpPr>
        <p:spPr>
          <a:xfrm>
            <a:off x="119336" y="2924944"/>
            <a:ext cx="576064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00B050"/>
                </a:solidFill>
                <a:latin typeface="Arial"/>
                <a:ea typeface="Arial"/>
                <a:cs typeface="Arial"/>
                <a:sym typeface="Arial"/>
              </a:rPr>
              <a:t>Primary/Foreign key</a:t>
            </a:r>
            <a:r>
              <a:rPr lang="en-IN" sz="2400">
                <a:solidFill>
                  <a:srgbClr val="00B050"/>
                </a:solidFill>
                <a:latin typeface="Arial"/>
                <a:ea typeface="Arial"/>
                <a:cs typeface="Arial"/>
                <a:sym typeface="Arial"/>
              </a:rPr>
              <a:t> </a:t>
            </a:r>
            <a:r>
              <a:rPr lang="en-IN" sz="2400">
                <a:solidFill>
                  <a:schemeClr val="dk1"/>
                </a:solidFill>
                <a:latin typeface="Arial"/>
                <a:ea typeface="Arial"/>
                <a:cs typeface="Arial"/>
                <a:sym typeface="Arial"/>
              </a:rPr>
              <a:t>is used to specify this relationship.</a:t>
            </a:r>
            <a:endParaRPr/>
          </a:p>
        </p:txBody>
      </p:sp>
      <p:sp>
        <p:nvSpPr>
          <p:cNvPr id="172" name="Google Shape;172;p10"/>
          <p:cNvSpPr/>
          <p:nvPr/>
        </p:nvSpPr>
        <p:spPr>
          <a:xfrm>
            <a:off x="5447928" y="5120605"/>
            <a:ext cx="6520614"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b="1" sz="800">
              <a:solidFill>
                <a:srgbClr val="006C86"/>
              </a:solidFill>
              <a:latin typeface="Arial"/>
              <a:ea typeface="Arial"/>
              <a:cs typeface="Arial"/>
              <a:sym typeface="Arial"/>
            </a:endParaRPr>
          </a:p>
          <a:p>
            <a:pPr indent="-177800" lvl="0" marL="177800" marR="0" rtl="0" algn="l">
              <a:spcBef>
                <a:spcPts val="0"/>
              </a:spcBef>
              <a:spcAft>
                <a:spcPts val="0"/>
              </a:spcAft>
              <a:buClr>
                <a:srgbClr val="262626"/>
              </a:buClr>
              <a:buSzPts val="1800"/>
              <a:buFont typeface="Arial"/>
              <a:buChar char="•"/>
            </a:pPr>
            <a:r>
              <a:rPr b="1" lang="en-IN" sz="1800">
                <a:solidFill>
                  <a:srgbClr val="262626"/>
                </a:solidFill>
                <a:latin typeface="Arial"/>
                <a:ea typeface="Arial"/>
                <a:cs typeface="Arial"/>
                <a:sym typeface="Arial"/>
              </a:rPr>
              <a:t>Table -</a:t>
            </a:r>
            <a:r>
              <a:rPr lang="en-IN" sz="1800">
                <a:solidFill>
                  <a:srgbClr val="262626"/>
                </a:solidFill>
                <a:latin typeface="Arial"/>
                <a:ea typeface="Arial"/>
                <a:cs typeface="Arial"/>
                <a:sym typeface="Arial"/>
              </a:rPr>
              <a:t> The physical instantiation of a relation in the database schema.</a:t>
            </a:r>
            <a:endParaRPr/>
          </a:p>
          <a:p>
            <a:pPr indent="-177800" lvl="0" marL="177800" marR="0" rtl="0" algn="l">
              <a:spcBef>
                <a:spcPts val="0"/>
              </a:spcBef>
              <a:spcAft>
                <a:spcPts val="0"/>
              </a:spcAft>
              <a:buClr>
                <a:srgbClr val="262626"/>
              </a:buClr>
              <a:buSzPts val="1800"/>
              <a:buFont typeface="Arial"/>
              <a:buChar char="•"/>
            </a:pPr>
            <a:r>
              <a:rPr b="1" lang="en-IN" sz="1800">
                <a:solidFill>
                  <a:srgbClr val="262626"/>
                </a:solidFill>
                <a:latin typeface="Arial"/>
                <a:ea typeface="Arial"/>
                <a:cs typeface="Arial"/>
                <a:sym typeface="Arial"/>
              </a:rPr>
              <a:t>Relation</a:t>
            </a:r>
            <a:r>
              <a:rPr lang="en-IN" sz="1800">
                <a:solidFill>
                  <a:srgbClr val="262626"/>
                </a:solidFill>
                <a:latin typeface="Arial"/>
                <a:ea typeface="Arial"/>
                <a:cs typeface="Arial"/>
                <a:sym typeface="Arial"/>
              </a:rPr>
              <a:t> </a:t>
            </a:r>
            <a:r>
              <a:rPr b="1" lang="en-IN" sz="1800">
                <a:solidFill>
                  <a:srgbClr val="262626"/>
                </a:solidFill>
                <a:latin typeface="Arial"/>
                <a:ea typeface="Arial"/>
                <a:cs typeface="Arial"/>
                <a:sym typeface="Arial"/>
              </a:rPr>
              <a:t> -</a:t>
            </a:r>
            <a:r>
              <a:rPr lang="en-IN" sz="1800">
                <a:solidFill>
                  <a:srgbClr val="262626"/>
                </a:solidFill>
                <a:latin typeface="Arial"/>
                <a:ea typeface="Arial"/>
                <a:cs typeface="Arial"/>
                <a:sym typeface="Arial"/>
              </a:rPr>
              <a:t> A logical construct that organizes data into rows and columns.</a:t>
            </a:r>
            <a:endParaRPr/>
          </a:p>
        </p:txBody>
      </p:sp>
      <p:sp>
        <p:nvSpPr>
          <p:cNvPr id="173" name="Google Shape;173;p10"/>
          <p:cNvSpPr/>
          <p:nvPr/>
        </p:nvSpPr>
        <p:spPr>
          <a:xfrm>
            <a:off x="223458" y="5120605"/>
            <a:ext cx="428836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0" lvl="0" marL="0" marR="0" rtl="0" algn="l">
              <a:spcBef>
                <a:spcPts val="0"/>
              </a:spcBef>
              <a:spcAft>
                <a:spcPts val="0"/>
              </a:spcAft>
              <a:buNone/>
            </a:pPr>
            <a:r>
              <a:rPr lang="en-IN" sz="2400">
                <a:solidFill>
                  <a:schemeClr val="dk1"/>
                </a:solidFill>
                <a:latin typeface="Arial"/>
                <a:ea typeface="Arial"/>
                <a:cs typeface="Arial"/>
                <a:sym typeface="Arial"/>
              </a:rPr>
              <a:t>Foreign Key is also know as</a:t>
            </a:r>
            <a:endParaRPr/>
          </a:p>
          <a:p>
            <a:pPr indent="-177800" lvl="0" marL="177800" marR="0" rtl="0" algn="l">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Reference</a:t>
            </a:r>
            <a:endParaRPr/>
          </a:p>
          <a:p>
            <a:pPr indent="-177800" lvl="0" marL="177800" marR="0" rtl="0" algn="l">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Referential key.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0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Data Model</a:t>
            </a:r>
            <a:endParaRPr/>
          </a:p>
        </p:txBody>
      </p:sp>
      <p:sp>
        <p:nvSpPr>
          <p:cNvPr id="1125" name="Google Shape;1125;p100"/>
          <p:cNvSpPr/>
          <p:nvPr/>
        </p:nvSpPr>
        <p:spPr>
          <a:xfrm>
            <a:off x="623392" y="3500439"/>
            <a:ext cx="110892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Data modeling is the process of creating a data model for the data to be stored in a Database. </a:t>
            </a:r>
            <a:endParaRPr/>
          </a:p>
        </p:txBody>
      </p:sp>
      <p:sp>
        <p:nvSpPr>
          <p:cNvPr id="1126" name="Google Shape;1126;p100"/>
          <p:cNvSpPr txBox="1"/>
          <p:nvPr/>
        </p:nvSpPr>
        <p:spPr>
          <a:xfrm>
            <a:off x="10515600" y="188640"/>
            <a:ext cx="1504616" cy="584775"/>
          </a:xfrm>
          <a:prstGeom prst="rect">
            <a:avLst/>
          </a:prstGeom>
          <a:solidFill>
            <a:schemeClr val="lt1"/>
          </a:solidFill>
          <a:ln cap="flat" cmpd="sng" w="9525">
            <a:solidFill>
              <a:srgbClr val="D9DD2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600">
                <a:solidFill>
                  <a:schemeClr val="lt1"/>
                </a:solidFill>
                <a:latin typeface="Times New Roman"/>
                <a:ea typeface="Times New Roman"/>
                <a:cs typeface="Times New Roman"/>
                <a:sym typeface="Times New Roman"/>
              </a:rPr>
              <a:t>erdplus.com</a:t>
            </a:r>
            <a:endParaRPr/>
          </a:p>
          <a:p>
            <a:pPr indent="0" lvl="0" marL="0" marR="0" rtl="0" algn="l">
              <a:spcBef>
                <a:spcPts val="0"/>
              </a:spcBef>
              <a:spcAft>
                <a:spcPts val="0"/>
              </a:spcAft>
              <a:buNone/>
            </a:pPr>
            <a:r>
              <a:rPr b="1" i="0" lang="en-IN" sz="1600">
                <a:solidFill>
                  <a:schemeClr val="lt1"/>
                </a:solidFill>
                <a:latin typeface="Times New Roman"/>
                <a:ea typeface="Times New Roman"/>
                <a:cs typeface="Times New Roman"/>
                <a:sym typeface="Times New Roman"/>
              </a:rPr>
              <a:t>www.draw.io</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descr="One-to-one entity relationship diagram" id="1131" name="Google Shape;1131;p10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132" name="Google Shape;1132;p10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3" name="Google Shape;1133;p101"/>
          <p:cNvSpPr/>
          <p:nvPr/>
        </p:nvSpPr>
        <p:spPr>
          <a:xfrm>
            <a:off x="263352" y="1406843"/>
            <a:ext cx="11593288"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IN" sz="2400">
                <a:solidFill>
                  <a:srgbClr val="404040"/>
                </a:solidFill>
                <a:latin typeface="Palatino Linotype"/>
                <a:ea typeface="Palatino Linotype"/>
                <a:cs typeface="Palatino Linotype"/>
                <a:sym typeface="Palatino Linotype"/>
              </a:rPr>
              <a:t>Data</a:t>
            </a:r>
            <a:r>
              <a:rPr b="0" i="0" lang="en-IN" sz="2400">
                <a:solidFill>
                  <a:srgbClr val="000000"/>
                </a:solidFill>
                <a:latin typeface="Palatino Linotype"/>
                <a:ea typeface="Palatino Linotype"/>
                <a:cs typeface="Palatino Linotype"/>
                <a:sym typeface="Palatino Linotype"/>
              </a:rPr>
              <a:t> </a:t>
            </a:r>
            <a:r>
              <a:rPr b="1" lang="en-IN" sz="2400">
                <a:solidFill>
                  <a:srgbClr val="404040"/>
                </a:solidFill>
                <a:latin typeface="Palatino Linotype"/>
                <a:ea typeface="Palatino Linotype"/>
                <a:cs typeface="Palatino Linotype"/>
                <a:sym typeface="Palatino Linotype"/>
              </a:rPr>
              <a:t>models</a:t>
            </a:r>
            <a:r>
              <a:rPr b="0" i="0" lang="en-IN" sz="2400">
                <a:solidFill>
                  <a:srgbClr val="000000"/>
                </a:solidFill>
                <a:latin typeface="Palatino Linotype"/>
                <a:ea typeface="Palatino Linotype"/>
                <a:cs typeface="Palatino Linotype"/>
                <a:sym typeface="Palatino Linotype"/>
              </a:rPr>
              <a:t> define how data is connected to each other and how they are processed and stored inside the system.</a:t>
            </a:r>
            <a:endParaRPr sz="1600">
              <a:solidFill>
                <a:schemeClr val="dk1"/>
              </a:solidFill>
              <a:latin typeface="Palatino Linotype"/>
              <a:ea typeface="Palatino Linotype"/>
              <a:cs typeface="Palatino Linotype"/>
              <a:sym typeface="Palatino Linotype"/>
            </a:endParaRPr>
          </a:p>
        </p:txBody>
      </p:sp>
      <p:sp>
        <p:nvSpPr>
          <p:cNvPr id="1134" name="Google Shape;1134;p101"/>
          <p:cNvSpPr/>
          <p:nvPr/>
        </p:nvSpPr>
        <p:spPr>
          <a:xfrm>
            <a:off x="407368" y="2895601"/>
            <a:ext cx="114492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404040"/>
                </a:solidFill>
                <a:latin typeface="Palatino Linotype"/>
                <a:ea typeface="Palatino Linotype"/>
                <a:cs typeface="Palatino Linotype"/>
                <a:sym typeface="Palatino Linotype"/>
              </a:rPr>
              <a:t>Data modeling</a:t>
            </a:r>
            <a:r>
              <a:rPr lang="en-IN" sz="2400">
                <a:solidFill>
                  <a:schemeClr val="dk1"/>
                </a:solidFill>
                <a:latin typeface="Palatino Linotype"/>
                <a:ea typeface="Palatino Linotype"/>
                <a:cs typeface="Palatino Linotype"/>
                <a:sym typeface="Palatino Linotype"/>
              </a:rPr>
              <a:t> involves a progression from conceptual model to logical model to physical </a:t>
            </a:r>
            <a:r>
              <a:rPr b="1" lang="en-IN" sz="2400">
                <a:solidFill>
                  <a:schemeClr val="dk1"/>
                </a:solidFill>
                <a:latin typeface="Palatino Linotype"/>
                <a:ea typeface="Palatino Linotype"/>
                <a:cs typeface="Palatino Linotype"/>
                <a:sym typeface="Palatino Linotype"/>
              </a:rPr>
              <a:t>object</a:t>
            </a:r>
            <a:r>
              <a:rPr lang="en-IN" sz="2400">
                <a:solidFill>
                  <a:schemeClr val="dk1"/>
                </a:solidFill>
                <a:latin typeface="Palatino Linotype"/>
                <a:ea typeface="Palatino Linotype"/>
                <a:cs typeface="Palatino Linotype"/>
                <a:sym typeface="Palatino Linotype"/>
              </a:rPr>
              <a:t>.</a:t>
            </a:r>
            <a:endParaRPr/>
          </a:p>
        </p:txBody>
      </p:sp>
      <p:sp>
        <p:nvSpPr>
          <p:cNvPr id="1135" name="Google Shape;1135;p101"/>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 modeling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descr="One-to-one entity relationship diagram" id="1140" name="Google Shape;1140;p10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141" name="Google Shape;1141;p10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2" name="Google Shape;1142;p102"/>
          <p:cNvSpPr/>
          <p:nvPr/>
        </p:nvSpPr>
        <p:spPr>
          <a:xfrm>
            <a:off x="407368" y="637120"/>
            <a:ext cx="10032032" cy="1789657"/>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50000"/>
              </a:lnSpc>
              <a:spcBef>
                <a:spcPts val="0"/>
              </a:spcBef>
              <a:spcAft>
                <a:spcPts val="0"/>
              </a:spcAft>
              <a:buNone/>
            </a:pPr>
            <a:r>
              <a:rPr lang="en-IN" sz="2000">
                <a:solidFill>
                  <a:srgbClr val="C00000"/>
                </a:solidFill>
                <a:latin typeface="Arial"/>
                <a:ea typeface="Arial"/>
                <a:cs typeface="Arial"/>
                <a:sym typeface="Arial"/>
              </a:rPr>
              <a:t>Features of conceptual data model include:</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Includes the important entities and the relationships among them.</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No attribute is specified.</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No primary key is specified.</a:t>
            </a:r>
            <a:endParaRPr/>
          </a:p>
        </p:txBody>
      </p:sp>
      <p:pic>
        <p:nvPicPr>
          <p:cNvPr descr="Conceptual Model Design" id="1143" name="Google Shape;1143;p102"/>
          <p:cNvPicPr preferRelativeResize="0"/>
          <p:nvPr/>
        </p:nvPicPr>
        <p:blipFill rotWithShape="1">
          <a:blip r:embed="rId3">
            <a:alphaModFix/>
          </a:blip>
          <a:srcRect b="0" l="0" r="0" t="0"/>
          <a:stretch/>
        </p:blipFill>
        <p:spPr>
          <a:xfrm>
            <a:off x="4806159" y="2351752"/>
            <a:ext cx="6285539" cy="4506248"/>
          </a:xfrm>
          <a:prstGeom prst="rect">
            <a:avLst/>
          </a:prstGeom>
          <a:noFill/>
          <a:ln>
            <a:noFill/>
          </a:ln>
        </p:spPr>
      </p:pic>
      <p:sp>
        <p:nvSpPr>
          <p:cNvPr id="1144" name="Google Shape;1144;p10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conceptual data model</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0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150" name="Google Shape;1150;p10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151" name="Google Shape;1151;p10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Logical Model Design" id="1152" name="Google Shape;1152;p103"/>
          <p:cNvPicPr preferRelativeResize="0"/>
          <p:nvPr/>
        </p:nvPicPr>
        <p:blipFill rotWithShape="1">
          <a:blip r:embed="rId3">
            <a:alphaModFix/>
          </a:blip>
          <a:srcRect b="0" l="0" r="0" t="0"/>
          <a:stretch/>
        </p:blipFill>
        <p:spPr>
          <a:xfrm>
            <a:off x="4007768" y="2782640"/>
            <a:ext cx="7750556" cy="4075360"/>
          </a:xfrm>
          <a:prstGeom prst="rect">
            <a:avLst/>
          </a:prstGeom>
          <a:noFill/>
          <a:ln>
            <a:noFill/>
          </a:ln>
        </p:spPr>
      </p:pic>
      <p:sp>
        <p:nvSpPr>
          <p:cNvPr id="1153" name="Google Shape;1153;p103"/>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logical data model</a:t>
            </a:r>
            <a:endParaRPr/>
          </a:p>
        </p:txBody>
      </p:sp>
      <p:sp>
        <p:nvSpPr>
          <p:cNvPr id="1154" name="Google Shape;1154;p103"/>
          <p:cNvSpPr/>
          <p:nvPr/>
        </p:nvSpPr>
        <p:spPr>
          <a:xfrm>
            <a:off x="407368" y="559670"/>
            <a:ext cx="10032032" cy="2251322"/>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50000"/>
              </a:lnSpc>
              <a:spcBef>
                <a:spcPts val="0"/>
              </a:spcBef>
              <a:spcAft>
                <a:spcPts val="0"/>
              </a:spcAft>
              <a:buNone/>
            </a:pPr>
            <a:r>
              <a:rPr lang="en-IN" sz="2000">
                <a:solidFill>
                  <a:srgbClr val="C00000"/>
                </a:solidFill>
                <a:latin typeface="Arial"/>
                <a:ea typeface="Arial"/>
                <a:cs typeface="Arial"/>
                <a:sym typeface="Arial"/>
              </a:rPr>
              <a:t>Features of logical data model include:</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Includes all entities and relationships among them.</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All attributes for each entity are specified.</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The primary key for each entity is specified.</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Foreign keys  are specified.</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descr="One-to-one entity relationship diagram" id="1159" name="Google Shape;1159;p104"/>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160" name="Google Shape;1160;p104"/>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Physical Model Design" id="1161" name="Google Shape;1161;p104"/>
          <p:cNvPicPr preferRelativeResize="0"/>
          <p:nvPr/>
        </p:nvPicPr>
        <p:blipFill rotWithShape="1">
          <a:blip r:embed="rId3">
            <a:alphaModFix/>
          </a:blip>
          <a:srcRect b="0" l="0" r="0" t="0"/>
          <a:stretch/>
        </p:blipFill>
        <p:spPr>
          <a:xfrm>
            <a:off x="3863752" y="2645992"/>
            <a:ext cx="7291556" cy="4212008"/>
          </a:xfrm>
          <a:prstGeom prst="rect">
            <a:avLst/>
          </a:prstGeom>
          <a:noFill/>
          <a:ln>
            <a:noFill/>
          </a:ln>
        </p:spPr>
      </p:pic>
      <p:sp>
        <p:nvSpPr>
          <p:cNvPr id="1162" name="Google Shape;1162;p104"/>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physical data model</a:t>
            </a:r>
            <a:endParaRPr/>
          </a:p>
        </p:txBody>
      </p:sp>
      <p:sp>
        <p:nvSpPr>
          <p:cNvPr id="1163" name="Google Shape;1163;p104"/>
          <p:cNvSpPr/>
          <p:nvPr/>
        </p:nvSpPr>
        <p:spPr>
          <a:xfrm>
            <a:off x="407368" y="636614"/>
            <a:ext cx="10032032" cy="1789657"/>
          </a:xfrm>
          <a:prstGeom prst="rect">
            <a:avLst/>
          </a:prstGeom>
          <a:solidFill>
            <a:srgbClr val="FFFFFF"/>
          </a:solidFill>
          <a:ln>
            <a:noFill/>
          </a:ln>
        </p:spPr>
        <p:txBody>
          <a:bodyPr anchorCtr="0" anchor="ctr" bIns="0" lIns="91425" spcFirstLastPara="1" rIns="91425" wrap="square" tIns="0">
            <a:spAutoFit/>
          </a:bodyPr>
          <a:lstStyle/>
          <a:p>
            <a:pPr indent="0" lvl="0" marL="0" marR="0" rtl="0" algn="l">
              <a:lnSpc>
                <a:spcPct val="150000"/>
              </a:lnSpc>
              <a:spcBef>
                <a:spcPts val="0"/>
              </a:spcBef>
              <a:spcAft>
                <a:spcPts val="0"/>
              </a:spcAft>
              <a:buNone/>
            </a:pPr>
            <a:r>
              <a:rPr lang="en-IN" sz="2000">
                <a:solidFill>
                  <a:srgbClr val="C00000"/>
                </a:solidFill>
                <a:latin typeface="Arial"/>
                <a:ea typeface="Arial"/>
                <a:cs typeface="Arial"/>
                <a:sym typeface="Arial"/>
              </a:rPr>
              <a:t>Features of physical data model include:</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Convert entities into tables.</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Convert relationships into foreign keys.</a:t>
            </a:r>
            <a:endParaRPr/>
          </a:p>
          <a:p>
            <a:pPr indent="-127000" lvl="0" marL="0" marR="0" rtl="0" algn="l">
              <a:lnSpc>
                <a:spcPct val="150000"/>
              </a:lnSpc>
              <a:spcBef>
                <a:spcPts val="0"/>
              </a:spcBef>
              <a:spcAft>
                <a:spcPts val="0"/>
              </a:spcAft>
              <a:buClr>
                <a:srgbClr val="000000"/>
              </a:buClr>
              <a:buSzPts val="2000"/>
              <a:buFont typeface="Arial"/>
              <a:buChar char="•"/>
            </a:pPr>
            <a:r>
              <a:rPr lang="en-IN" sz="2000">
                <a:solidFill>
                  <a:srgbClr val="000000"/>
                </a:solidFill>
                <a:latin typeface="Arial"/>
                <a:ea typeface="Arial"/>
                <a:cs typeface="Arial"/>
                <a:sym typeface="Arial"/>
              </a:rPr>
              <a:t> Convert attributes into columns.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0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169" name="Google Shape;1169;p10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170" name="Google Shape;1170;p10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1171" name="Google Shape;1171;p105"/>
          <p:cNvGraphicFramePr/>
          <p:nvPr/>
        </p:nvGraphicFramePr>
        <p:xfrm>
          <a:off x="1676398" y="990601"/>
          <a:ext cx="3000000" cy="3000000"/>
        </p:xfrm>
        <a:graphic>
          <a:graphicData uri="http://schemas.openxmlformats.org/drawingml/2006/table">
            <a:tbl>
              <a:tblPr>
                <a:noFill/>
                <a:tableStyleId>{3C152881-F198-4F65-A271-4D270DF88224}</a:tableStyleId>
              </a:tblPr>
              <a:tblGrid>
                <a:gridCol w="3048000"/>
                <a:gridCol w="1905000"/>
                <a:gridCol w="1981200"/>
                <a:gridCol w="1905000"/>
              </a:tblGrid>
              <a:tr h="492750">
                <a:tc>
                  <a:txBody>
                    <a:bodyPr/>
                    <a:lstStyle/>
                    <a:p>
                      <a:pPr indent="0" lvl="0" marL="0" marR="0" rtl="0" algn="ctr">
                        <a:spcBef>
                          <a:spcPts val="0"/>
                        </a:spcBef>
                        <a:spcAft>
                          <a:spcPts val="0"/>
                        </a:spcAft>
                        <a:buNone/>
                      </a:pPr>
                      <a:r>
                        <a:rPr lang="en-IN" sz="2400"/>
                        <a:t>Feature</a:t>
                      </a:r>
                      <a:endParaRPr b="1"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400"/>
                        <a:t>Conceptual</a:t>
                      </a:r>
                      <a:endParaRPr b="1"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400"/>
                        <a:t>Logical</a:t>
                      </a:r>
                      <a:endParaRPr b="1"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400"/>
                        <a:t>Physical</a:t>
                      </a:r>
                      <a:endParaRPr b="1" i="0" sz="2400">
                        <a:latin typeface="Arial"/>
                        <a:ea typeface="Arial"/>
                        <a:cs typeface="Arial"/>
                        <a:sym typeface="Arial"/>
                      </a:endParaRPr>
                    </a:p>
                  </a:txBody>
                  <a:tcPr marT="9350" marB="9350" marR="9350" marL="9350" anchor="ctr"/>
                </a:tc>
              </a:tr>
              <a:tr h="542325">
                <a:tc>
                  <a:txBody>
                    <a:bodyPr/>
                    <a:lstStyle/>
                    <a:p>
                      <a:pPr indent="171450" lvl="0" marL="0" marR="0" rtl="0" algn="l">
                        <a:spcBef>
                          <a:spcPts val="0"/>
                        </a:spcBef>
                        <a:spcAft>
                          <a:spcPts val="0"/>
                        </a:spcAft>
                        <a:buNone/>
                      </a:pPr>
                      <a:r>
                        <a:rPr lang="en-IN" sz="2400"/>
                        <a:t>Entity Names</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r>
              <a:tr h="542325">
                <a:tc>
                  <a:txBody>
                    <a:bodyPr/>
                    <a:lstStyle/>
                    <a:p>
                      <a:pPr indent="171450" lvl="0" marL="0" marR="0" rtl="0" algn="l">
                        <a:spcBef>
                          <a:spcPts val="0"/>
                        </a:spcBef>
                        <a:spcAft>
                          <a:spcPts val="0"/>
                        </a:spcAft>
                        <a:buNone/>
                      </a:pPr>
                      <a:r>
                        <a:rPr lang="en-IN" sz="2400"/>
                        <a:t>Entity Relationships</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Attributes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Primary Keys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Foreign Keys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Table Names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Column Names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r>
              <a:tr h="562600">
                <a:tc>
                  <a:txBody>
                    <a:bodyPr/>
                    <a:lstStyle/>
                    <a:p>
                      <a:pPr indent="171450" lvl="0" marL="0" marR="0" rtl="0" algn="l">
                        <a:spcBef>
                          <a:spcPts val="0"/>
                        </a:spcBef>
                        <a:spcAft>
                          <a:spcPts val="0"/>
                        </a:spcAft>
                        <a:buNone/>
                      </a:pPr>
                      <a:r>
                        <a:rPr lang="en-IN" sz="2400"/>
                        <a:t>Column Data Types</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l">
                        <a:spcBef>
                          <a:spcPts val="0"/>
                        </a:spcBef>
                        <a:spcAft>
                          <a:spcPts val="0"/>
                        </a:spcAft>
                        <a:buNone/>
                      </a:pPr>
                      <a:r>
                        <a:rPr lang="en-IN" sz="2400"/>
                        <a:t> </a:t>
                      </a:r>
                      <a:endParaRPr b="0" i="0" sz="2400">
                        <a:latin typeface="Arial"/>
                        <a:ea typeface="Arial"/>
                        <a:cs typeface="Arial"/>
                        <a:sym typeface="Arial"/>
                      </a:endParaRPr>
                    </a:p>
                  </a:txBody>
                  <a:tcPr marT="9350" marB="9350" marR="9350" marL="9350" anchor="ctr"/>
                </a:tc>
                <a:tc>
                  <a:txBody>
                    <a:bodyPr/>
                    <a:lstStyle/>
                    <a:p>
                      <a:pPr indent="0" lvl="0" marL="0" marR="0" rtl="0" algn="ctr">
                        <a:spcBef>
                          <a:spcPts val="0"/>
                        </a:spcBef>
                        <a:spcAft>
                          <a:spcPts val="0"/>
                        </a:spcAft>
                        <a:buNone/>
                      </a:pPr>
                      <a:r>
                        <a:rPr lang="en-IN" sz="2800"/>
                        <a:t>✓</a:t>
                      </a:r>
                      <a:endParaRPr b="0" i="0" sz="2400">
                        <a:latin typeface="Arial"/>
                        <a:ea typeface="Arial"/>
                        <a:cs typeface="Arial"/>
                        <a:sym typeface="Arial"/>
                      </a:endParaRPr>
                    </a:p>
                  </a:txBody>
                  <a:tcPr marT="9350" marB="9350" marR="9350" marL="9350" anchor="ctr"/>
                </a:tc>
              </a:tr>
            </a:tbl>
          </a:graphicData>
        </a:graphic>
      </p:graphicFrame>
      <p:sp>
        <p:nvSpPr>
          <p:cNvPr id="1172" name="Google Shape;1172;p105"/>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 modeling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6" name="Shape 1176"/>
        <p:cNvGrpSpPr/>
        <p:nvPr/>
      </p:nvGrpSpPr>
      <p:grpSpPr>
        <a:xfrm>
          <a:off x="0" y="0"/>
          <a:ext cx="0" cy="0"/>
          <a:chOff x="0" y="0"/>
          <a:chExt cx="0" cy="0"/>
        </a:xfrm>
      </p:grpSpPr>
      <p:sp>
        <p:nvSpPr>
          <p:cNvPr id="1177" name="Google Shape;1177;p106"/>
          <p:cNvSpPr txBox="1"/>
          <p:nvPr/>
        </p:nvSpPr>
        <p:spPr>
          <a:xfrm>
            <a:off x="203968" y="2362200"/>
            <a:ext cx="11784066"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Anomalies in DBMS</a:t>
            </a:r>
            <a:endParaRPr/>
          </a:p>
        </p:txBody>
      </p:sp>
      <p:sp>
        <p:nvSpPr>
          <p:cNvPr id="1178" name="Google Shape;1178;p106"/>
          <p:cNvSpPr/>
          <p:nvPr/>
        </p:nvSpPr>
        <p:spPr>
          <a:xfrm>
            <a:off x="356347" y="4420191"/>
            <a:ext cx="11479306" cy="152349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C0C0C"/>
                </a:solidFill>
                <a:latin typeface="Arial"/>
                <a:ea typeface="Arial"/>
                <a:cs typeface="Arial"/>
                <a:sym typeface="Arial"/>
              </a:rPr>
              <a:t>There are three types of anomalies that occur when the database is not normalized. These are – </a:t>
            </a:r>
            <a:endParaRPr/>
          </a:p>
          <a:p>
            <a:pPr indent="0" lvl="0" marL="0" marR="0" rtl="0" algn="l">
              <a:spcBef>
                <a:spcPts val="0"/>
              </a:spcBef>
              <a:spcAft>
                <a:spcPts val="0"/>
              </a:spcAft>
              <a:buNone/>
            </a:pPr>
            <a:r>
              <a:t/>
            </a:r>
            <a:endParaRPr sz="700">
              <a:solidFill>
                <a:srgbClr val="0C0C0C"/>
              </a:solidFill>
              <a:latin typeface="Arial"/>
              <a:ea typeface="Arial"/>
              <a:cs typeface="Arial"/>
              <a:sym typeface="Arial"/>
            </a:endParaRPr>
          </a:p>
          <a:p>
            <a:pPr indent="-342900" lvl="0" marL="342900" marR="0" rtl="0" algn="l">
              <a:spcBef>
                <a:spcPts val="0"/>
              </a:spcBef>
              <a:spcAft>
                <a:spcPts val="0"/>
              </a:spcAft>
              <a:buClr>
                <a:srgbClr val="0C0C0C"/>
              </a:buClr>
              <a:buSzPts val="1800"/>
              <a:buFont typeface="Arial"/>
              <a:buChar char="•"/>
            </a:pPr>
            <a:r>
              <a:rPr b="1" lang="en-IN" sz="1800">
                <a:solidFill>
                  <a:srgbClr val="0C0C0C"/>
                </a:solidFill>
                <a:latin typeface="Arial"/>
                <a:ea typeface="Arial"/>
                <a:cs typeface="Arial"/>
                <a:sym typeface="Arial"/>
              </a:rPr>
              <a:t>Insertion</a:t>
            </a:r>
            <a:r>
              <a:rPr b="1" i="1" lang="en-IN" sz="1800">
                <a:solidFill>
                  <a:srgbClr val="0C0C0C"/>
                </a:solidFill>
                <a:latin typeface="Arial"/>
                <a:ea typeface="Arial"/>
                <a:cs typeface="Arial"/>
                <a:sym typeface="Arial"/>
              </a:rPr>
              <a:t> </a:t>
            </a:r>
            <a:r>
              <a:rPr lang="en-IN" sz="1800">
                <a:solidFill>
                  <a:srgbClr val="0C0C0C"/>
                </a:solidFill>
                <a:latin typeface="Arial"/>
                <a:ea typeface="Arial"/>
                <a:cs typeface="Arial"/>
                <a:sym typeface="Arial"/>
              </a:rPr>
              <a:t>anomaly</a:t>
            </a:r>
            <a:endParaRPr/>
          </a:p>
          <a:p>
            <a:pPr indent="-298450" lvl="0" marL="342900" marR="0" rtl="0" algn="l">
              <a:spcBef>
                <a:spcPts val="0"/>
              </a:spcBef>
              <a:spcAft>
                <a:spcPts val="0"/>
              </a:spcAft>
              <a:buClr>
                <a:schemeClr val="dk1"/>
              </a:buClr>
              <a:buSzPts val="700"/>
              <a:buFont typeface="Arial"/>
              <a:buNone/>
            </a:pPr>
            <a:r>
              <a:t/>
            </a:r>
            <a:endParaRPr b="1" sz="700">
              <a:solidFill>
                <a:srgbClr val="0C0C0C"/>
              </a:solidFill>
              <a:latin typeface="Arial"/>
              <a:ea typeface="Arial"/>
              <a:cs typeface="Arial"/>
              <a:sym typeface="Arial"/>
            </a:endParaRPr>
          </a:p>
          <a:p>
            <a:pPr indent="-342900" lvl="0" marL="342900" marR="0" rtl="0" algn="l">
              <a:spcBef>
                <a:spcPts val="0"/>
              </a:spcBef>
              <a:spcAft>
                <a:spcPts val="0"/>
              </a:spcAft>
              <a:buClr>
                <a:srgbClr val="0C0C0C"/>
              </a:buClr>
              <a:buSzPts val="1800"/>
              <a:buFont typeface="Arial"/>
              <a:buChar char="•"/>
            </a:pPr>
            <a:r>
              <a:rPr b="1" lang="en-IN" sz="1800">
                <a:solidFill>
                  <a:srgbClr val="0C0C0C"/>
                </a:solidFill>
                <a:latin typeface="Arial"/>
                <a:ea typeface="Arial"/>
                <a:cs typeface="Arial"/>
                <a:sym typeface="Arial"/>
              </a:rPr>
              <a:t>Updation</a:t>
            </a:r>
            <a:r>
              <a:rPr b="1" i="1" lang="en-IN" sz="1800">
                <a:solidFill>
                  <a:srgbClr val="0C0C0C"/>
                </a:solidFill>
                <a:latin typeface="Arial"/>
                <a:ea typeface="Arial"/>
                <a:cs typeface="Arial"/>
                <a:sym typeface="Arial"/>
              </a:rPr>
              <a:t> </a:t>
            </a:r>
            <a:r>
              <a:rPr lang="en-IN" sz="1800">
                <a:solidFill>
                  <a:srgbClr val="0C0C0C"/>
                </a:solidFill>
                <a:latin typeface="Arial"/>
                <a:ea typeface="Arial"/>
                <a:cs typeface="Arial"/>
                <a:sym typeface="Arial"/>
              </a:rPr>
              <a:t>anomaly</a:t>
            </a:r>
            <a:endParaRPr/>
          </a:p>
          <a:p>
            <a:pPr indent="-298450" lvl="0" marL="342900" marR="0" rtl="0" algn="l">
              <a:spcBef>
                <a:spcPts val="0"/>
              </a:spcBef>
              <a:spcAft>
                <a:spcPts val="0"/>
              </a:spcAft>
              <a:buClr>
                <a:schemeClr val="dk1"/>
              </a:buClr>
              <a:buSzPts val="700"/>
              <a:buFont typeface="Arial"/>
              <a:buNone/>
            </a:pPr>
            <a:r>
              <a:t/>
            </a:r>
            <a:endParaRPr b="1" i="1" sz="700">
              <a:solidFill>
                <a:srgbClr val="0C0C0C"/>
              </a:solidFill>
              <a:latin typeface="Arial"/>
              <a:ea typeface="Arial"/>
              <a:cs typeface="Arial"/>
              <a:sym typeface="Arial"/>
            </a:endParaRPr>
          </a:p>
          <a:p>
            <a:pPr indent="-342900" lvl="0" marL="342900" marR="0" rtl="0" algn="l">
              <a:spcBef>
                <a:spcPts val="0"/>
              </a:spcBef>
              <a:spcAft>
                <a:spcPts val="0"/>
              </a:spcAft>
              <a:buClr>
                <a:srgbClr val="0C0C0C"/>
              </a:buClr>
              <a:buSzPts val="1800"/>
              <a:buFont typeface="Arial"/>
              <a:buChar char="•"/>
            </a:pPr>
            <a:r>
              <a:rPr b="1" lang="en-IN" sz="1800">
                <a:solidFill>
                  <a:srgbClr val="0C0C0C"/>
                </a:solidFill>
                <a:latin typeface="Arial"/>
                <a:ea typeface="Arial"/>
                <a:cs typeface="Arial"/>
                <a:sym typeface="Arial"/>
              </a:rPr>
              <a:t>Deletion </a:t>
            </a:r>
            <a:r>
              <a:rPr lang="en-IN" sz="1800">
                <a:solidFill>
                  <a:srgbClr val="0C0C0C"/>
                </a:solidFill>
                <a:latin typeface="Arial"/>
                <a:ea typeface="Arial"/>
                <a:cs typeface="Arial"/>
                <a:sym typeface="Arial"/>
              </a:rPr>
              <a:t>anomaly.</a:t>
            </a:r>
            <a:endParaRPr/>
          </a:p>
        </p:txBody>
      </p:sp>
      <p:sp>
        <p:nvSpPr>
          <p:cNvPr id="1179" name="Google Shape;1179;p106"/>
          <p:cNvSpPr/>
          <p:nvPr/>
        </p:nvSpPr>
        <p:spPr>
          <a:xfrm>
            <a:off x="412276" y="818499"/>
            <a:ext cx="106574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C0C0C"/>
                </a:solidFill>
                <a:latin typeface="Palatino Linotype"/>
                <a:ea typeface="Palatino Linotype"/>
                <a:cs typeface="Palatino Linotype"/>
                <a:sym typeface="Palatino Linotype"/>
              </a:rPr>
              <a:t>Problems that can occure in un-normalized database where all the data is stored in one table.</a:t>
            </a:r>
            <a:endParaRPr/>
          </a:p>
        </p:txBody>
      </p:sp>
      <p:sp>
        <p:nvSpPr>
          <p:cNvPr id="1180" name="Google Shape;1180;p106"/>
          <p:cNvSpPr/>
          <p:nvPr/>
        </p:nvSpPr>
        <p:spPr>
          <a:xfrm>
            <a:off x="2185587" y="3284984"/>
            <a:ext cx="79224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Palatino Linotype"/>
                <a:ea typeface="Palatino Linotype"/>
                <a:cs typeface="Palatino Linotype"/>
                <a:sym typeface="Palatino Linotype"/>
              </a:rPr>
              <a:t>Something that deviates from what is standard, normal, or expected.</a:t>
            </a:r>
            <a:endParaRPr sz="2000">
              <a:solidFill>
                <a:schemeClr val="dk1"/>
              </a:solidFill>
              <a:latin typeface="Palatino Linotype"/>
              <a:ea typeface="Palatino Linotype"/>
              <a:cs typeface="Palatino Linotype"/>
              <a:sym typeface="Palatino Linoty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4" name="Shape 1184"/>
        <p:cNvGrpSpPr/>
        <p:nvPr/>
      </p:nvGrpSpPr>
      <p:grpSpPr>
        <a:xfrm>
          <a:off x="0" y="0"/>
          <a:ext cx="0" cy="0"/>
          <a:chOff x="0" y="0"/>
          <a:chExt cx="0" cy="0"/>
        </a:xfrm>
      </p:grpSpPr>
      <p:sp>
        <p:nvSpPr>
          <p:cNvPr id="1185" name="Google Shape;1185;p107"/>
          <p:cNvSpPr/>
          <p:nvPr/>
        </p:nvSpPr>
        <p:spPr>
          <a:xfrm>
            <a:off x="795" y="2"/>
            <a:ext cx="12190413"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anomalies in dbms - example</a:t>
            </a:r>
            <a:endParaRPr i="1" sz="3200">
              <a:solidFill>
                <a:srgbClr val="FF9900"/>
              </a:solidFill>
              <a:latin typeface="Arial"/>
              <a:ea typeface="Arial"/>
              <a:cs typeface="Arial"/>
              <a:sym typeface="Arial"/>
            </a:endParaRPr>
          </a:p>
        </p:txBody>
      </p:sp>
      <p:sp>
        <p:nvSpPr>
          <p:cNvPr id="1186" name="Google Shape;1186;p107"/>
          <p:cNvSpPr/>
          <p:nvPr/>
        </p:nvSpPr>
        <p:spPr>
          <a:xfrm>
            <a:off x="203968" y="838201"/>
            <a:ext cx="1178406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student table.</a:t>
            </a:r>
            <a:endParaRPr sz="2000">
              <a:solidFill>
                <a:schemeClr val="dk1"/>
              </a:solidFill>
              <a:latin typeface="Arial"/>
              <a:ea typeface="Arial"/>
              <a:cs typeface="Arial"/>
              <a:sym typeface="Arial"/>
            </a:endParaRPr>
          </a:p>
        </p:txBody>
      </p:sp>
      <p:graphicFrame>
        <p:nvGraphicFramePr>
          <p:cNvPr id="1187" name="Google Shape;1187;p107"/>
          <p:cNvGraphicFramePr/>
          <p:nvPr/>
        </p:nvGraphicFramePr>
        <p:xfrm>
          <a:off x="309523" y="1571614"/>
          <a:ext cx="3000000" cy="3000000"/>
        </p:xfrm>
        <a:graphic>
          <a:graphicData uri="http://schemas.openxmlformats.org/drawingml/2006/table">
            <a:tbl>
              <a:tblPr>
                <a:noFill/>
                <a:tableStyleId>{B947A643-7587-48E1-AA32-99A9501B46E2}</a:tableStyleId>
              </a:tblPr>
              <a:tblGrid>
                <a:gridCol w="2314600"/>
                <a:gridCol w="2314600"/>
                <a:gridCol w="2314600"/>
                <a:gridCol w="2314600"/>
                <a:gridCol w="2314600"/>
              </a:tblGrid>
              <a:tr h="557225">
                <a:tc>
                  <a:txBody>
                    <a:bodyPr/>
                    <a:lstStyle/>
                    <a:p>
                      <a:pPr indent="0" lvl="0" marL="0" marR="0" rtl="0" algn="ctr">
                        <a:spcBef>
                          <a:spcPts val="0"/>
                        </a:spcBef>
                        <a:spcAft>
                          <a:spcPts val="0"/>
                        </a:spcAft>
                        <a:buNone/>
                      </a:pPr>
                      <a:r>
                        <a:rPr b="1" lang="en-IN" sz="1800">
                          <a:solidFill>
                            <a:srgbClr val="34343E"/>
                          </a:solidFill>
                        </a:rPr>
                        <a:t>Rollno (PK)</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name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branch</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hod</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office_tel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557225">
                <a:tc>
                  <a:txBody>
                    <a:bodyPr/>
                    <a:lstStyle/>
                    <a:p>
                      <a:pPr indent="0" lvl="0" marL="0" marR="0" rtl="0" algn="l">
                        <a:spcBef>
                          <a:spcPts val="0"/>
                        </a:spcBef>
                        <a:spcAft>
                          <a:spcPts val="0"/>
                        </a:spcAft>
                        <a:buNone/>
                      </a:pPr>
                      <a:r>
                        <a:rPr lang="en-IN" sz="1800"/>
                        <a:t>401</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Amit</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557225">
                <a:tc>
                  <a:txBody>
                    <a:bodyPr/>
                    <a:lstStyle/>
                    <a:p>
                      <a:pPr indent="0" lvl="0" marL="0" marR="0" rtl="0" algn="l">
                        <a:spcBef>
                          <a:spcPts val="0"/>
                        </a:spcBef>
                        <a:spcAft>
                          <a:spcPts val="0"/>
                        </a:spcAft>
                        <a:buNone/>
                      </a:pPr>
                      <a:r>
                        <a:rPr lang="en-IN" sz="1800"/>
                        <a:t>402</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Rajan</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557225">
                <a:tc>
                  <a:txBody>
                    <a:bodyPr/>
                    <a:lstStyle/>
                    <a:p>
                      <a:pPr indent="0" lvl="0" marL="0" marR="0" rtl="0" algn="l">
                        <a:spcBef>
                          <a:spcPts val="0"/>
                        </a:spcBef>
                        <a:spcAft>
                          <a:spcPts val="0"/>
                        </a:spcAft>
                        <a:buNone/>
                      </a:pPr>
                      <a:r>
                        <a:rPr lang="en-IN" sz="1800"/>
                        <a:t>403</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Bhavin</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557225">
                <a:tc>
                  <a:txBody>
                    <a:bodyPr/>
                    <a:lstStyle/>
                    <a:p>
                      <a:pPr indent="0" lvl="0" marL="0" marR="0" rtl="0" algn="l">
                        <a:spcBef>
                          <a:spcPts val="0"/>
                        </a:spcBef>
                        <a:spcAft>
                          <a:spcPts val="0"/>
                        </a:spcAft>
                        <a:buNone/>
                      </a:pPr>
                      <a:r>
                        <a:rPr lang="en-IN" sz="1800"/>
                        <a:t>404</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Pankaj</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557225">
                <a:tc>
                  <a:txBody>
                    <a:bodyPr/>
                    <a:lstStyle/>
                    <a:p>
                      <a:pPr indent="0" lvl="0" marL="0" marR="0" rtl="0" algn="l">
                        <a:spcBef>
                          <a:spcPts val="0"/>
                        </a:spcBef>
                        <a:spcAft>
                          <a:spcPts val="0"/>
                        </a:spcAft>
                        <a:buNone/>
                      </a:pPr>
                      <a:r>
                        <a:rPr lang="en-IN" sz="1800">
                          <a:solidFill>
                            <a:srgbClr val="FF0000"/>
                          </a:solidFill>
                        </a:rPr>
                        <a:t>NULL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NULL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BCA</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Y</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77127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1" name="Shape 1191"/>
        <p:cNvGrpSpPr/>
        <p:nvPr/>
      </p:nvGrpSpPr>
      <p:grpSpPr>
        <a:xfrm>
          <a:off x="0" y="0"/>
          <a:ext cx="0" cy="0"/>
          <a:chOff x="0" y="0"/>
          <a:chExt cx="0" cy="0"/>
        </a:xfrm>
      </p:grpSpPr>
      <p:sp>
        <p:nvSpPr>
          <p:cNvPr id="1192" name="Google Shape;1192;p108"/>
          <p:cNvSpPr/>
          <p:nvPr/>
        </p:nvSpPr>
        <p:spPr>
          <a:xfrm>
            <a:off x="795" y="2"/>
            <a:ext cx="12190413"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insert, update, and delete anomaly</a:t>
            </a:r>
            <a:endParaRPr/>
          </a:p>
        </p:txBody>
      </p:sp>
      <p:sp>
        <p:nvSpPr>
          <p:cNvPr id="1193" name="Google Shape;1193;p108"/>
          <p:cNvSpPr/>
          <p:nvPr/>
        </p:nvSpPr>
        <p:spPr>
          <a:xfrm>
            <a:off x="203968" y="3806458"/>
            <a:ext cx="11784066" cy="2646878"/>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Insert anomaly</a:t>
            </a:r>
            <a:r>
              <a:rPr lang="en-IN" sz="20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What if we want to add new branch in the student table? In this case as the student Rollno  is a primary key, is will not allow you to insert new branch. Also, if we have to insert data of 100 students of same branch, then the branch information will be repeated for all those 100 students. This is </a:t>
            </a:r>
            <a:r>
              <a:rPr b="1" lang="en-IN" sz="1800">
                <a:solidFill>
                  <a:schemeClr val="dk1"/>
                </a:solidFill>
                <a:latin typeface="Palatino Linotype"/>
                <a:ea typeface="Palatino Linotype"/>
                <a:cs typeface="Palatino Linotype"/>
                <a:sym typeface="Palatino Linotype"/>
              </a:rPr>
              <a:t>Insertion anomalies</a:t>
            </a:r>
            <a:r>
              <a:rPr lang="en-IN" sz="1800">
                <a:solidFill>
                  <a:schemeClr val="dk1"/>
                </a:solidFill>
                <a:latin typeface="Palatino Linotype"/>
                <a:ea typeface="Palatino Linotype"/>
                <a:cs typeface="Palatino Linotype"/>
                <a:sym typeface="Palatino Linotype"/>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Update anomaly: </a:t>
            </a:r>
            <a:r>
              <a:rPr lang="en-IN" sz="1800">
                <a:solidFill>
                  <a:schemeClr val="dk1"/>
                </a:solidFill>
                <a:latin typeface="Palatino Linotype"/>
                <a:ea typeface="Palatino Linotype"/>
                <a:cs typeface="Palatino Linotype"/>
                <a:sym typeface="Palatino Linotype"/>
              </a:rPr>
              <a:t>What if </a:t>
            </a:r>
            <a:r>
              <a:rPr b="1" lang="en-IN" sz="1800">
                <a:solidFill>
                  <a:schemeClr val="dk1"/>
                </a:solidFill>
                <a:latin typeface="Palatino Linotype"/>
                <a:ea typeface="Palatino Linotype"/>
                <a:cs typeface="Palatino Linotype"/>
                <a:sym typeface="Palatino Linotype"/>
              </a:rPr>
              <a:t>Mr. X </a:t>
            </a:r>
            <a:r>
              <a:rPr lang="en-IN" sz="1800">
                <a:solidFill>
                  <a:schemeClr val="dk1"/>
                </a:solidFill>
                <a:latin typeface="Palatino Linotype"/>
                <a:ea typeface="Palatino Linotype"/>
                <a:cs typeface="Palatino Linotype"/>
                <a:sym typeface="Palatino Linotype"/>
              </a:rPr>
              <a:t>telephone number changes? In that case all the student records will have to be updated, and if by mistake we miss any record, it will lead to data inconsistency. This is </a:t>
            </a:r>
            <a:r>
              <a:rPr b="1" lang="en-IN" sz="1800">
                <a:solidFill>
                  <a:schemeClr val="dk1"/>
                </a:solidFill>
                <a:latin typeface="Palatino Linotype"/>
                <a:ea typeface="Palatino Linotype"/>
                <a:cs typeface="Palatino Linotype"/>
                <a:sym typeface="Palatino Linotype"/>
              </a:rPr>
              <a:t>Updation anomaly</a:t>
            </a:r>
            <a:r>
              <a:rPr lang="en-IN" sz="1800">
                <a:solidFill>
                  <a:schemeClr val="dk1"/>
                </a:solidFill>
                <a:latin typeface="Palatino Linotype"/>
                <a:ea typeface="Palatino Linotype"/>
                <a:cs typeface="Palatino Linotype"/>
                <a:sym typeface="Palatino Linotype"/>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Delete anomaly: </a:t>
            </a:r>
            <a:r>
              <a:rPr lang="en-IN" sz="1800">
                <a:solidFill>
                  <a:schemeClr val="dk1"/>
                </a:solidFill>
                <a:latin typeface="Palatino Linotype"/>
                <a:ea typeface="Palatino Linotype"/>
                <a:cs typeface="Palatino Linotype"/>
                <a:sym typeface="Palatino Linotype"/>
              </a:rPr>
              <a:t>In our </a:t>
            </a:r>
            <a:r>
              <a:rPr b="1" lang="en-IN" sz="1800">
                <a:solidFill>
                  <a:schemeClr val="dk1"/>
                </a:solidFill>
                <a:latin typeface="Palatino Linotype"/>
                <a:ea typeface="Palatino Linotype"/>
                <a:cs typeface="Palatino Linotype"/>
                <a:sym typeface="Palatino Linotype"/>
              </a:rPr>
              <a:t>Student</a:t>
            </a:r>
            <a:r>
              <a:rPr lang="en-IN" sz="1800">
                <a:solidFill>
                  <a:schemeClr val="dk1"/>
                </a:solidFill>
                <a:latin typeface="Palatino Linotype"/>
                <a:ea typeface="Palatino Linotype"/>
                <a:cs typeface="Palatino Linotype"/>
                <a:sym typeface="Palatino Linotype"/>
              </a:rPr>
              <a:t> table, two different information are kept together, Student information and Branch information. Hence, at the end of the academic year, if student records are deleted, we will also lose the branch information. This is </a:t>
            </a:r>
            <a:r>
              <a:rPr b="1" lang="en-IN" sz="1800">
                <a:solidFill>
                  <a:schemeClr val="dk1"/>
                </a:solidFill>
                <a:latin typeface="Palatino Linotype"/>
                <a:ea typeface="Palatino Linotype"/>
                <a:cs typeface="Palatino Linotype"/>
                <a:sym typeface="Palatino Linotype"/>
              </a:rPr>
              <a:t>Deletion anomaly.</a:t>
            </a:r>
            <a:endParaRPr sz="1800">
              <a:solidFill>
                <a:schemeClr val="dk1"/>
              </a:solidFill>
              <a:latin typeface="Palatino Linotype"/>
              <a:ea typeface="Palatino Linotype"/>
              <a:cs typeface="Palatino Linotype"/>
              <a:sym typeface="Palatino Linotype"/>
            </a:endParaRPr>
          </a:p>
        </p:txBody>
      </p:sp>
      <p:graphicFrame>
        <p:nvGraphicFramePr>
          <p:cNvPr id="1194" name="Google Shape;1194;p108"/>
          <p:cNvGraphicFramePr/>
          <p:nvPr/>
        </p:nvGraphicFramePr>
        <p:xfrm>
          <a:off x="309523" y="940688"/>
          <a:ext cx="3000000" cy="3000000"/>
        </p:xfrm>
        <a:graphic>
          <a:graphicData uri="http://schemas.openxmlformats.org/drawingml/2006/table">
            <a:tbl>
              <a:tblPr>
                <a:noFill/>
                <a:tableStyleId>{B947A643-7587-48E1-AA32-99A9501B46E2}</a:tableStyleId>
              </a:tblPr>
              <a:tblGrid>
                <a:gridCol w="2314600"/>
                <a:gridCol w="2314600"/>
                <a:gridCol w="2314600"/>
                <a:gridCol w="2314600"/>
                <a:gridCol w="2314600"/>
              </a:tblGrid>
              <a:tr h="222700">
                <a:tc>
                  <a:txBody>
                    <a:bodyPr/>
                    <a:lstStyle/>
                    <a:p>
                      <a:pPr indent="0" lvl="0" marL="0" marR="0" rtl="0" algn="ctr">
                        <a:spcBef>
                          <a:spcPts val="0"/>
                        </a:spcBef>
                        <a:spcAft>
                          <a:spcPts val="0"/>
                        </a:spcAft>
                        <a:buNone/>
                      </a:pPr>
                      <a:r>
                        <a:rPr b="1" lang="en-IN" sz="1800">
                          <a:solidFill>
                            <a:srgbClr val="34343E"/>
                          </a:solidFill>
                        </a:rPr>
                        <a:t>RollNo (PK)</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name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branch</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hod</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ctr">
                        <a:spcBef>
                          <a:spcPts val="0"/>
                        </a:spcBef>
                        <a:spcAft>
                          <a:spcPts val="0"/>
                        </a:spcAft>
                        <a:buNone/>
                      </a:pPr>
                      <a:r>
                        <a:rPr b="1" lang="en-IN" sz="1800">
                          <a:solidFill>
                            <a:srgbClr val="34343E"/>
                          </a:solidFill>
                        </a:rPr>
                        <a:t>office_tel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222700">
                <a:tc>
                  <a:txBody>
                    <a:bodyPr/>
                    <a:lstStyle/>
                    <a:p>
                      <a:pPr indent="0" lvl="0" marL="0" marR="0" rtl="0" algn="l">
                        <a:spcBef>
                          <a:spcPts val="0"/>
                        </a:spcBef>
                        <a:spcAft>
                          <a:spcPts val="0"/>
                        </a:spcAft>
                        <a:buNone/>
                      </a:pPr>
                      <a:r>
                        <a:rPr lang="en-IN" sz="1800"/>
                        <a:t>401</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Amit</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222700">
                <a:tc>
                  <a:txBody>
                    <a:bodyPr/>
                    <a:lstStyle/>
                    <a:p>
                      <a:pPr indent="0" lvl="0" marL="0" marR="0" rtl="0" algn="l">
                        <a:spcBef>
                          <a:spcPts val="0"/>
                        </a:spcBef>
                        <a:spcAft>
                          <a:spcPts val="0"/>
                        </a:spcAft>
                        <a:buNone/>
                      </a:pPr>
                      <a:r>
                        <a:rPr lang="en-IN" sz="1800"/>
                        <a:t>402</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Rajan</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222700">
                <a:tc>
                  <a:txBody>
                    <a:bodyPr/>
                    <a:lstStyle/>
                    <a:p>
                      <a:pPr indent="0" lvl="0" marL="0" marR="0" rtl="0" algn="l">
                        <a:spcBef>
                          <a:spcPts val="0"/>
                        </a:spcBef>
                        <a:spcAft>
                          <a:spcPts val="0"/>
                        </a:spcAft>
                        <a:buNone/>
                      </a:pPr>
                      <a:r>
                        <a:rPr lang="en-IN" sz="1800"/>
                        <a:t>403</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Bhavin</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222700">
                <a:tc>
                  <a:txBody>
                    <a:bodyPr/>
                    <a:lstStyle/>
                    <a:p>
                      <a:pPr indent="0" lvl="0" marL="0" marR="0" rtl="0" algn="l">
                        <a:spcBef>
                          <a:spcPts val="0"/>
                        </a:spcBef>
                        <a:spcAft>
                          <a:spcPts val="0"/>
                        </a:spcAft>
                        <a:buNone/>
                      </a:pPr>
                      <a:r>
                        <a:rPr lang="en-IN" sz="1800"/>
                        <a:t>404</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Pankaj</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CSE</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X</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53337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r h="222700">
                <a:tc>
                  <a:txBody>
                    <a:bodyPr/>
                    <a:lstStyle/>
                    <a:p>
                      <a:pPr indent="0" lvl="0" marL="0" marR="0" rtl="0" algn="l">
                        <a:spcBef>
                          <a:spcPts val="0"/>
                        </a:spcBef>
                        <a:spcAft>
                          <a:spcPts val="0"/>
                        </a:spcAft>
                        <a:buNone/>
                      </a:pPr>
                      <a:r>
                        <a:rPr lang="en-IN" sz="1800">
                          <a:solidFill>
                            <a:srgbClr val="FF0000"/>
                          </a:solidFill>
                        </a:rPr>
                        <a:t>NULL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t>NULL</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1" lang="en-IN" sz="1800"/>
                        <a:t>BCA</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Mr. Y</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b="1" lang="en-IN" sz="1800"/>
                        <a:t>77127</a:t>
                      </a:r>
                      <a:endParaRPr/>
                    </a:p>
                  </a:txBody>
                  <a:tcPr marT="76200" marB="76200" marR="76200" marL="7620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2F2F2"/>
                    </a:solidFill>
                  </a:tcPr>
                </a:tc>
              </a:tr>
            </a:tbl>
          </a:graphicData>
        </a:graphic>
      </p:graphicFrame>
      <p:sp>
        <p:nvSpPr>
          <p:cNvPr id="1195" name="Google Shape;1195;p108"/>
          <p:cNvSpPr/>
          <p:nvPr/>
        </p:nvSpPr>
        <p:spPr>
          <a:xfrm>
            <a:off x="309522" y="3068960"/>
            <a:ext cx="11572954" cy="432048"/>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Gill Sans"/>
              <a:ea typeface="Gill Sans"/>
              <a:cs typeface="Gill Sans"/>
              <a:sym typeface="Gill Sans"/>
            </a:endParaRPr>
          </a:p>
        </p:txBody>
      </p:sp>
      <p:sp>
        <p:nvSpPr>
          <p:cNvPr id="1196" name="Google Shape;1196;p108"/>
          <p:cNvSpPr/>
          <p:nvPr/>
        </p:nvSpPr>
        <p:spPr>
          <a:xfrm>
            <a:off x="7248128" y="1412776"/>
            <a:ext cx="4634348" cy="1656184"/>
          </a:xfrm>
          <a:prstGeom prst="rect">
            <a:avLst/>
          </a:prstGeom>
          <a:noFill/>
          <a:ln cap="flat"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97" name="Google Shape;1197;p108"/>
          <p:cNvSpPr/>
          <p:nvPr/>
        </p:nvSpPr>
        <p:spPr>
          <a:xfrm>
            <a:off x="4799855" y="764704"/>
            <a:ext cx="7217973" cy="2912258"/>
          </a:xfrm>
          <a:prstGeom prst="rect">
            <a:avLst/>
          </a:prstGeom>
          <a:noFill/>
          <a:ln cap="flat" cmpd="sng" w="38100">
            <a:solidFill>
              <a:srgbClr val="F6C12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98" name="Google Shape;1198;p108"/>
          <p:cNvSpPr/>
          <p:nvPr/>
        </p:nvSpPr>
        <p:spPr>
          <a:xfrm>
            <a:off x="203968" y="404664"/>
            <a:ext cx="29397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student table.</a:t>
            </a:r>
            <a:endParaRPr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09"/>
          <p:cNvSpPr txBox="1"/>
          <p:nvPr/>
        </p:nvSpPr>
        <p:spPr>
          <a:xfrm>
            <a:off x="203968" y="2514600"/>
            <a:ext cx="11784066"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Functional &amp; Transitivity Dependency</a:t>
            </a:r>
            <a:endParaRPr/>
          </a:p>
        </p:txBody>
      </p:sp>
      <p:sp>
        <p:nvSpPr>
          <p:cNvPr id="1205" name="Google Shape;1205;p109"/>
          <p:cNvSpPr/>
          <p:nvPr/>
        </p:nvSpPr>
        <p:spPr>
          <a:xfrm>
            <a:off x="263352" y="3284984"/>
            <a:ext cx="11593287"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Palatino Linotype"/>
                <a:ea typeface="Palatino Linotype"/>
                <a:cs typeface="Palatino Linotype"/>
                <a:sym typeface="Palatino Linotype"/>
              </a:rPr>
              <a:t>A functional dependency (FD) is a relationship between two attributes, typically between the prime attribute (PK) and other non-prime attributes within a table. </a:t>
            </a:r>
            <a:endParaRPr/>
          </a:p>
          <a:p>
            <a:pPr indent="0" lvl="0" marL="0" marR="0" rtl="0" algn="l">
              <a:spcBef>
                <a:spcPts val="0"/>
              </a:spcBef>
              <a:spcAft>
                <a:spcPts val="0"/>
              </a:spcAft>
              <a:buNone/>
            </a:pPr>
            <a:r>
              <a:t/>
            </a:r>
            <a:endParaRPr sz="2000">
              <a:solidFill>
                <a:srgbClr val="222222"/>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1800">
                <a:solidFill>
                  <a:schemeClr val="dk1"/>
                </a:solidFill>
                <a:latin typeface="Gill Sans"/>
                <a:ea typeface="Gill Sans"/>
                <a:cs typeface="Gill Sans"/>
                <a:sym typeface="Gill Sans"/>
              </a:rPr>
              <a:t>If X -&gt; Y  ,  the value of X uniquely determines the value of  Y, then Y is functionally dependent on attribute X (usually the PK) .</a:t>
            </a:r>
            <a:endParaRPr/>
          </a:p>
          <a:p>
            <a:pPr indent="0" lvl="0" marL="0" marR="0" rtl="0" algn="l">
              <a:spcBef>
                <a:spcPts val="0"/>
              </a:spcBef>
              <a:spcAft>
                <a:spcPts val="0"/>
              </a:spcAft>
              <a:buNone/>
            </a:pPr>
            <a:r>
              <a:t/>
            </a:r>
            <a:endParaRPr b="1" sz="800">
              <a:solidFill>
                <a:srgbClr val="222222"/>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400">
                <a:solidFill>
                  <a:srgbClr val="FF0000"/>
                </a:solidFill>
                <a:latin typeface="Palatino Linotype"/>
                <a:ea typeface="Palatino Linotype"/>
                <a:cs typeface="Palatino Linotype"/>
                <a:sym typeface="Palatino Linotype"/>
              </a:rPr>
              <a:t>Note:</a:t>
            </a:r>
            <a:endParaRPr/>
          </a:p>
          <a:p>
            <a:pPr indent="0" lvl="0" marL="0" marR="0" rtl="0" algn="l">
              <a:spcBef>
                <a:spcPts val="0"/>
              </a:spcBef>
              <a:spcAft>
                <a:spcPts val="0"/>
              </a:spcAft>
              <a:buNone/>
            </a:pPr>
            <a:r>
              <a:t/>
            </a:r>
            <a:endParaRPr b="1" sz="400">
              <a:solidFill>
                <a:srgbClr val="222222"/>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2000">
                <a:solidFill>
                  <a:srgbClr val="222222"/>
                </a:solidFill>
                <a:latin typeface="Palatino Linotype"/>
                <a:ea typeface="Palatino Linotype"/>
                <a:cs typeface="Palatino Linotype"/>
                <a:sym typeface="Palatino Linotype"/>
              </a:rPr>
              <a:t>The left side is called the determinant, and the right side is the dependent.</a:t>
            </a:r>
            <a:endParaRPr/>
          </a:p>
        </p:txBody>
      </p:sp>
      <p:graphicFrame>
        <p:nvGraphicFramePr>
          <p:cNvPr id="1206" name="Google Shape;1206;p109"/>
          <p:cNvGraphicFramePr/>
          <p:nvPr/>
        </p:nvGraphicFramePr>
        <p:xfrm>
          <a:off x="263352" y="616298"/>
          <a:ext cx="3000000" cy="3000000"/>
        </p:xfrm>
        <a:graphic>
          <a:graphicData uri="http://schemas.openxmlformats.org/drawingml/2006/table">
            <a:tbl>
              <a:tblPr>
                <a:noFill/>
                <a:tableStyleId>{B947A643-7587-48E1-AA32-99A9501B46E2}</a:tableStyleId>
              </a:tblPr>
              <a:tblGrid>
                <a:gridCol w="11724675"/>
              </a:tblGrid>
              <a:tr h="0">
                <a:tc>
                  <a:txBody>
                    <a:bodyPr/>
                    <a:lstStyle/>
                    <a:p>
                      <a:pPr indent="-171450" lvl="0" marL="285750" marR="0" rtl="0" algn="l">
                        <a:spcBef>
                          <a:spcPts val="0"/>
                        </a:spcBef>
                        <a:spcAft>
                          <a:spcPts val="0"/>
                        </a:spcAft>
                        <a:buClr>
                          <a:schemeClr val="dk1"/>
                        </a:buClr>
                        <a:buSzPts val="1800"/>
                        <a:buFont typeface="Arial"/>
                        <a:buNone/>
                      </a:pPr>
                      <a:r>
                        <a:t/>
                      </a:r>
                      <a:endParaRPr b="1" sz="1800">
                        <a:latin typeface="Palatino Linotype"/>
                        <a:ea typeface="Palatino Linotype"/>
                        <a:cs typeface="Palatino Linotype"/>
                        <a:sym typeface="Palatino Linotype"/>
                      </a:endParaRPr>
                    </a:p>
                    <a:p>
                      <a:pPr indent="0" lvl="0" marL="0" marR="0" rtl="0" algn="l">
                        <a:spcBef>
                          <a:spcPts val="0"/>
                        </a:spcBef>
                        <a:spcAft>
                          <a:spcPts val="0"/>
                        </a:spcAft>
                        <a:buClr>
                          <a:schemeClr val="dk1"/>
                        </a:buClr>
                        <a:buSzPts val="1800"/>
                        <a:buFont typeface="Arial"/>
                        <a:buNone/>
                      </a:pPr>
                      <a:r>
                        <a:rPr b="1" i="0" lang="en-IN" sz="1800">
                          <a:solidFill>
                            <a:schemeClr val="dk1"/>
                          </a:solidFill>
                          <a:latin typeface="Gill Sans"/>
                          <a:ea typeface="Gill Sans"/>
                          <a:cs typeface="Gill Sans"/>
                          <a:sym typeface="Gill Sans"/>
                        </a:rPr>
                        <a:t>If  P -&gt; Q and Q -&gt; R is true, then P-&gt; R is a transitive dependency.</a:t>
                      </a:r>
                      <a:endParaRPr b="1" sz="1800">
                        <a:latin typeface="Palatino Linotype"/>
                        <a:ea typeface="Palatino Linotype"/>
                        <a:cs typeface="Palatino Linotype"/>
                        <a:sym typeface="Palatino Linotype"/>
                      </a:endParaRPr>
                    </a:p>
                    <a:p>
                      <a:pPr indent="-234950" lvl="0" marL="285750" marR="0" rtl="0" algn="l">
                        <a:spcBef>
                          <a:spcPts val="0"/>
                        </a:spcBef>
                        <a:spcAft>
                          <a:spcPts val="0"/>
                        </a:spcAft>
                        <a:buClr>
                          <a:schemeClr val="dk1"/>
                        </a:buClr>
                        <a:buSzPts val="800"/>
                        <a:buFont typeface="Arial"/>
                        <a:buNone/>
                      </a:pPr>
                      <a:r>
                        <a:t/>
                      </a:r>
                      <a:endParaRPr b="1" sz="800">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latin typeface="Palatino Linotype"/>
                          <a:ea typeface="Palatino Linotype"/>
                          <a:cs typeface="Palatino Linotype"/>
                          <a:sym typeface="Palatino Linotype"/>
                        </a:rPr>
                        <a:t>Movie_ID -&gt; Genres</a:t>
                      </a:r>
                      <a:endParaRPr/>
                    </a:p>
                    <a:p>
                      <a:pPr indent="-285750" lvl="0" marL="285750" marR="0" rtl="0" algn="l">
                        <a:spcBef>
                          <a:spcPts val="0"/>
                        </a:spcBef>
                        <a:spcAft>
                          <a:spcPts val="0"/>
                        </a:spcAft>
                        <a:buClr>
                          <a:schemeClr val="dk1"/>
                        </a:buClr>
                        <a:buSzPts val="1800"/>
                        <a:buFont typeface="Arial"/>
                        <a:buChar char="•"/>
                      </a:pPr>
                      <a:r>
                        <a:rPr b="1" lang="en-IN" sz="1800">
                          <a:latin typeface="Palatino Linotype"/>
                          <a:ea typeface="Palatino Linotype"/>
                          <a:cs typeface="Palatino Linotype"/>
                          <a:sym typeface="Palatino Linotype"/>
                        </a:rPr>
                        <a:t>Genres -&gt; Film_certificate</a:t>
                      </a:r>
                      <a:endParaRPr/>
                    </a:p>
                    <a:p>
                      <a:pPr indent="0" lvl="0" marL="0" marR="0" rtl="0" algn="l">
                        <a:spcBef>
                          <a:spcPts val="0"/>
                        </a:spcBef>
                        <a:spcAft>
                          <a:spcPts val="0"/>
                        </a:spcAft>
                        <a:buNone/>
                      </a:pPr>
                      <a:r>
                        <a:t/>
                      </a:r>
                      <a:endParaRPr b="1" sz="1800">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0" i="0" lang="en-IN" sz="1800">
                          <a:solidFill>
                            <a:schemeClr val="dk1"/>
                          </a:solidFill>
                          <a:latin typeface="Palatino Linotype"/>
                          <a:ea typeface="Palatino Linotype"/>
                          <a:cs typeface="Palatino Linotype"/>
                          <a:sym typeface="Palatino Linotype"/>
                        </a:rPr>
                        <a:t>Therefore, </a:t>
                      </a:r>
                      <a:r>
                        <a:rPr b="1" i="0" lang="en-IN" sz="1800">
                          <a:solidFill>
                            <a:schemeClr val="dk1"/>
                          </a:solidFill>
                          <a:latin typeface="Palatino Linotype"/>
                          <a:ea typeface="Palatino Linotype"/>
                          <a:cs typeface="Palatino Linotype"/>
                          <a:sym typeface="Palatino Linotype"/>
                        </a:rPr>
                        <a:t>Movie_ID -&gt; </a:t>
                      </a:r>
                      <a:r>
                        <a:rPr b="1" lang="en-IN" sz="1800">
                          <a:latin typeface="Palatino Linotype"/>
                          <a:ea typeface="Palatino Linotype"/>
                          <a:cs typeface="Palatino Linotype"/>
                          <a:sym typeface="Palatino Linotype"/>
                        </a:rPr>
                        <a:t>Film_certificate </a:t>
                      </a:r>
                      <a:r>
                        <a:rPr b="1" i="0" lang="en-IN" sz="1800">
                          <a:solidFill>
                            <a:schemeClr val="dk1"/>
                          </a:solidFill>
                          <a:latin typeface="Palatino Linotype"/>
                          <a:ea typeface="Palatino Linotype"/>
                          <a:cs typeface="Palatino Linotype"/>
                          <a:sym typeface="Palatino Linotype"/>
                        </a:rPr>
                        <a:t> </a:t>
                      </a:r>
                      <a:r>
                        <a:rPr b="0" i="0" lang="en-IN" sz="1800">
                          <a:solidFill>
                            <a:schemeClr val="dk1"/>
                          </a:solidFill>
                          <a:latin typeface="Palatino Linotype"/>
                          <a:ea typeface="Palatino Linotype"/>
                          <a:cs typeface="Palatino Linotype"/>
                          <a:sym typeface="Palatino Linotype"/>
                        </a:rPr>
                        <a:t>has </a:t>
                      </a:r>
                      <a:r>
                        <a:rPr b="1" i="0" lang="en-IN" sz="1800">
                          <a:solidFill>
                            <a:schemeClr val="dk1"/>
                          </a:solidFill>
                          <a:latin typeface="Palatino Linotype"/>
                          <a:ea typeface="Palatino Linotype"/>
                          <a:cs typeface="Palatino Linotype"/>
                          <a:sym typeface="Palatino Linotype"/>
                        </a:rPr>
                        <a:t>transitive dependency</a:t>
                      </a:r>
                      <a:r>
                        <a:rPr b="0" i="0" lang="en-IN" sz="1800">
                          <a:solidFill>
                            <a:schemeClr val="dk1"/>
                          </a:solidFill>
                          <a:latin typeface="Palatino Linotype"/>
                          <a:ea typeface="Palatino Linotype"/>
                          <a:cs typeface="Palatino Linotype"/>
                          <a:sym typeface="Palatino Linotype"/>
                        </a:rPr>
                        <a:t>.</a:t>
                      </a:r>
                      <a:endParaRPr/>
                    </a:p>
                  </a:txBody>
                  <a:tcPr marT="60950" marB="60950" marR="60950" marL="60950">
                    <a:lnL cap="flat" cmpd="sng" w="9525">
                      <a:solidFill>
                        <a:srgbClr val="DDDDDD"/>
                      </a:solidFill>
                      <a:prstDash val="solid"/>
                      <a:round/>
                      <a:headEnd len="sm" w="sm" type="none"/>
                      <a:tailEnd len="sm" w="sm" type="none"/>
                    </a:lnL>
                    <a:lnR cap="flat" cmpd="sng" w="9525">
                      <a:solidFill>
                        <a:srgbClr val="DDDDDD"/>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bl>
          </a:graphicData>
        </a:graphic>
      </p:graphicFrame>
      <p:sp>
        <p:nvSpPr>
          <p:cNvPr id="1207" name="Google Shape;1207;p109"/>
          <p:cNvSpPr txBox="1"/>
          <p:nvPr/>
        </p:nvSpPr>
        <p:spPr>
          <a:xfrm>
            <a:off x="208710" y="5858688"/>
            <a:ext cx="11359898"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Movie_ID -&gt; MovieName</a:t>
            </a:r>
            <a:endParaRPr/>
          </a:p>
          <a:p>
            <a:pPr indent="-247650" lvl="0" marL="285750" marR="0" rtl="0" algn="l">
              <a:spcBef>
                <a:spcPts val="0"/>
              </a:spcBef>
              <a:spcAft>
                <a:spcPts val="0"/>
              </a:spcAft>
              <a:buClr>
                <a:schemeClr val="dk1"/>
              </a:buClr>
              <a:buSzPts val="600"/>
              <a:buFont typeface="Arial"/>
              <a:buNone/>
            </a:pPr>
            <a:r>
              <a:t/>
            </a:r>
            <a:endParaRPr b="1" sz="6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0" i="0" lang="en-IN" sz="1800">
                <a:solidFill>
                  <a:schemeClr val="dk1"/>
                </a:solidFill>
                <a:latin typeface="Palatino Linotype"/>
                <a:ea typeface="Palatino Linotype"/>
                <a:cs typeface="Palatino Linotype"/>
                <a:sym typeface="Palatino Linotype"/>
              </a:rPr>
              <a:t>Therefore, </a:t>
            </a:r>
            <a:r>
              <a:rPr b="1" i="0" lang="en-IN" sz="1800">
                <a:solidFill>
                  <a:schemeClr val="dk1"/>
                </a:solidFill>
                <a:latin typeface="Palatino Linotype"/>
                <a:ea typeface="Palatino Linotype"/>
                <a:cs typeface="Palatino Linotype"/>
                <a:sym typeface="Palatino Linotype"/>
              </a:rPr>
              <a:t>MovieName</a:t>
            </a:r>
            <a:r>
              <a:rPr b="0" i="0" lang="en-IN" sz="1800">
                <a:solidFill>
                  <a:schemeClr val="dk1"/>
                </a:solidFill>
                <a:latin typeface="Palatino Linotype"/>
                <a:ea typeface="Palatino Linotype"/>
                <a:cs typeface="Palatino Linotype"/>
                <a:sym typeface="Palatino Linotype"/>
              </a:rPr>
              <a:t> is </a:t>
            </a:r>
            <a:r>
              <a:rPr b="1" i="0" lang="en-IN" sz="1800">
                <a:solidFill>
                  <a:schemeClr val="dk1"/>
                </a:solidFill>
                <a:latin typeface="Palatino Linotype"/>
                <a:ea typeface="Palatino Linotype"/>
                <a:cs typeface="Palatino Linotype"/>
                <a:sym typeface="Palatino Linotype"/>
              </a:rPr>
              <a:t>functional </a:t>
            </a:r>
            <a:r>
              <a:rPr b="1" lang="en-IN" sz="1800">
                <a:solidFill>
                  <a:srgbClr val="222222"/>
                </a:solidFill>
                <a:latin typeface="Palatino Linotype"/>
                <a:ea typeface="Palatino Linotype"/>
                <a:cs typeface="Palatino Linotype"/>
                <a:sym typeface="Palatino Linotype"/>
              </a:rPr>
              <a:t>dependent </a:t>
            </a:r>
            <a:r>
              <a:rPr lang="en-IN" sz="1800">
                <a:solidFill>
                  <a:srgbClr val="222222"/>
                </a:solidFill>
                <a:latin typeface="Palatino Linotype"/>
                <a:ea typeface="Palatino Linotype"/>
                <a:cs typeface="Palatino Linotype"/>
                <a:sym typeface="Palatino Linotype"/>
              </a:rPr>
              <a:t>on attribute </a:t>
            </a:r>
            <a:r>
              <a:rPr b="1" lang="en-IN" sz="1800">
                <a:solidFill>
                  <a:schemeClr val="dk1"/>
                </a:solidFill>
                <a:latin typeface="Palatino Linotype"/>
                <a:ea typeface="Palatino Linotype"/>
                <a:cs typeface="Palatino Linotype"/>
                <a:sym typeface="Palatino Linotype"/>
              </a:rPr>
              <a:t>Movie_ID</a:t>
            </a:r>
            <a:r>
              <a:rPr b="0" i="0" lang="en-IN" sz="1800">
                <a:solidFill>
                  <a:schemeClr val="dk1"/>
                </a:solidFill>
                <a:latin typeface="Palatino Linotype"/>
                <a:ea typeface="Palatino Linotype"/>
                <a:cs typeface="Palatino Linotype"/>
                <a:sym typeface="Palatino Linotype"/>
              </a:rPr>
              <a:t> </a:t>
            </a:r>
            <a:endParaRPr sz="1800">
              <a:solidFill>
                <a:schemeClr val="dk1"/>
              </a:solidFill>
              <a:latin typeface="Palatino Linotype"/>
              <a:ea typeface="Palatino Linotype"/>
              <a:cs typeface="Palatino Linotype"/>
              <a:sym typeface="Palatino Linotype"/>
            </a:endParaRPr>
          </a:p>
        </p:txBody>
      </p:sp>
      <p:graphicFrame>
        <p:nvGraphicFramePr>
          <p:cNvPr id="1208" name="Google Shape;1208;p109"/>
          <p:cNvGraphicFramePr/>
          <p:nvPr/>
        </p:nvGraphicFramePr>
        <p:xfrm>
          <a:off x="3935760" y="100112"/>
          <a:ext cx="3000000" cy="3000000"/>
        </p:xfrm>
        <a:graphic>
          <a:graphicData uri="http://schemas.openxmlformats.org/drawingml/2006/table">
            <a:tbl>
              <a:tblPr bandRow="1" firstRow="1">
                <a:noFill/>
                <a:tableStyleId>{929609C1-8A00-4330-9E14-D2BBF970845E}</a:tableStyleId>
              </a:tblPr>
              <a:tblGrid>
                <a:gridCol w="2064050"/>
                <a:gridCol w="2064050"/>
                <a:gridCol w="1858200"/>
                <a:gridCol w="2269925"/>
              </a:tblGrid>
              <a:tr h="301350">
                <a:tc>
                  <a:txBody>
                    <a:bodyPr/>
                    <a:lstStyle/>
                    <a:p>
                      <a:pPr indent="0" lvl="0" marL="0" marR="0" rtl="0" algn="ctr">
                        <a:spcBef>
                          <a:spcPts val="0"/>
                        </a:spcBef>
                        <a:spcAft>
                          <a:spcPts val="0"/>
                        </a:spcAft>
                        <a:buNone/>
                      </a:pPr>
                      <a:r>
                        <a:rPr b="0" lang="en-IN" sz="1800">
                          <a:solidFill>
                            <a:srgbClr val="C00000"/>
                          </a:solidFill>
                          <a:latin typeface="Palatino Linotype"/>
                          <a:ea typeface="Palatino Linotype"/>
                          <a:cs typeface="Palatino Linotype"/>
                          <a:sym typeface="Palatino Linotype"/>
                        </a:rPr>
                        <a:t>Movie_ID</a:t>
                      </a:r>
                      <a:endParaRPr b="0" sz="1800">
                        <a:solidFill>
                          <a:srgbClr val="C00000"/>
                        </a:solidFill>
                      </a:endParaRPr>
                    </a:p>
                  </a:txBody>
                  <a:tcPr marT="45725" marB="45725" marR="91450" marL="91450"/>
                </a:tc>
                <a:tc>
                  <a:txBody>
                    <a:bodyPr/>
                    <a:lstStyle/>
                    <a:p>
                      <a:pPr indent="0" lvl="0" marL="0" marR="0" rtl="0" algn="ctr">
                        <a:spcBef>
                          <a:spcPts val="0"/>
                        </a:spcBef>
                        <a:spcAft>
                          <a:spcPts val="0"/>
                        </a:spcAft>
                        <a:buNone/>
                      </a:pPr>
                      <a:r>
                        <a:rPr b="0" lang="en-IN" sz="1800">
                          <a:latin typeface="Palatino Linotype"/>
                          <a:ea typeface="Palatino Linotype"/>
                          <a:cs typeface="Palatino Linotype"/>
                          <a:sym typeface="Palatino Linotype"/>
                        </a:rPr>
                        <a:t>MovieName</a:t>
                      </a:r>
                      <a:endParaRPr b="0" sz="1800"/>
                    </a:p>
                  </a:txBody>
                  <a:tcPr marT="45725" marB="45725" marR="91450" marL="91450"/>
                </a:tc>
                <a:tc>
                  <a:txBody>
                    <a:bodyPr/>
                    <a:lstStyle/>
                    <a:p>
                      <a:pPr indent="0" lvl="0" marL="0" marR="0" rtl="0" algn="ctr">
                        <a:spcBef>
                          <a:spcPts val="0"/>
                        </a:spcBef>
                        <a:spcAft>
                          <a:spcPts val="0"/>
                        </a:spcAft>
                        <a:buNone/>
                      </a:pPr>
                      <a:r>
                        <a:rPr b="0" lang="en-IN" sz="1800">
                          <a:solidFill>
                            <a:schemeClr val="dk1"/>
                          </a:solidFill>
                          <a:latin typeface="Palatino Linotype"/>
                          <a:ea typeface="Palatino Linotype"/>
                          <a:cs typeface="Palatino Linotype"/>
                          <a:sym typeface="Palatino Linotype"/>
                        </a:rPr>
                        <a:t>Genres</a:t>
                      </a:r>
                      <a:endParaRPr b="0" sz="1800">
                        <a:solidFill>
                          <a:schemeClr val="dk1"/>
                        </a:solidFill>
                        <a:latin typeface="Palatino Linotype"/>
                        <a:ea typeface="Palatino Linotype"/>
                        <a:cs typeface="Palatino Linotype"/>
                        <a:sym typeface="Palatino Linotype"/>
                      </a:endParaRPr>
                    </a:p>
                  </a:txBody>
                  <a:tcPr marT="45725" marB="45725" marR="91450" marL="91450"/>
                </a:tc>
                <a:tc>
                  <a:txBody>
                    <a:bodyPr/>
                    <a:lstStyle/>
                    <a:p>
                      <a:pPr indent="0" lvl="0" marL="0" marR="0" rtl="0" algn="ctr">
                        <a:spcBef>
                          <a:spcPts val="0"/>
                        </a:spcBef>
                        <a:spcAft>
                          <a:spcPts val="0"/>
                        </a:spcAft>
                        <a:buNone/>
                      </a:pPr>
                      <a:r>
                        <a:rPr b="0" lang="en-IN" sz="1800">
                          <a:solidFill>
                            <a:schemeClr val="dk1"/>
                          </a:solidFill>
                          <a:latin typeface="Palatino Linotype"/>
                          <a:ea typeface="Palatino Linotype"/>
                          <a:cs typeface="Palatino Linotype"/>
                          <a:sym typeface="Palatino Linotype"/>
                        </a:rPr>
                        <a:t>Film_certificate</a:t>
                      </a:r>
                      <a:endParaRPr b="0" sz="1800">
                        <a:solidFill>
                          <a:schemeClr val="dk1"/>
                        </a:solidFill>
                        <a:latin typeface="Palatino Linotype"/>
                        <a:ea typeface="Palatino Linotype"/>
                        <a:cs typeface="Palatino Linotype"/>
                        <a:sym typeface="Palatino Linotype"/>
                      </a:endParaRPr>
                    </a:p>
                  </a:txBody>
                  <a:tcPr marT="45725" marB="45725" marR="91450" marL="91450"/>
                </a:tc>
              </a:tr>
              <a:tr h="370850">
                <a:tc>
                  <a:txBody>
                    <a:bodyPr/>
                    <a:lstStyle/>
                    <a:p>
                      <a:pPr indent="0" lvl="0" marL="0" marR="0" rtl="0" algn="ctr">
                        <a:spcBef>
                          <a:spcPts val="0"/>
                        </a:spcBef>
                        <a:spcAft>
                          <a:spcPts val="0"/>
                        </a:spcAft>
                        <a:buNone/>
                      </a:pPr>
                      <a:r>
                        <a:rPr b="0" lang="en-IN" sz="1800">
                          <a:solidFill>
                            <a:srgbClr val="C00000"/>
                          </a:solidFill>
                          <a:latin typeface="Palatino Linotype"/>
                          <a:ea typeface="Palatino Linotype"/>
                          <a:cs typeface="Palatino Linotype"/>
                          <a:sym typeface="Palatino Linotype"/>
                        </a:rPr>
                        <a:t>RollNo</a:t>
                      </a:r>
                      <a:endParaRPr/>
                    </a:p>
                  </a:txBody>
                  <a:tcPr marT="45725" marB="45725" marR="91450" marL="91450"/>
                </a:tc>
                <a:tc>
                  <a:txBody>
                    <a:bodyPr/>
                    <a:lstStyle/>
                    <a:p>
                      <a:pPr indent="0" lvl="0" marL="0" marR="0" rtl="0" algn="ctr">
                        <a:spcBef>
                          <a:spcPts val="0"/>
                        </a:spcBef>
                        <a:spcAft>
                          <a:spcPts val="0"/>
                        </a:spcAft>
                        <a:buNone/>
                      </a:pPr>
                      <a:r>
                        <a:rPr b="0" lang="en-IN" sz="1800">
                          <a:latin typeface="Palatino Linotype"/>
                          <a:ea typeface="Palatino Linotype"/>
                          <a:cs typeface="Palatino Linotype"/>
                          <a:sym typeface="Palatino Linotype"/>
                        </a:rPr>
                        <a:t>CourseName</a:t>
                      </a:r>
                      <a:endParaRPr b="0" sz="1800">
                        <a:solidFill>
                          <a:srgbClr val="C00000"/>
                        </a:solidFill>
                        <a:latin typeface="Palatino Linotype"/>
                        <a:ea typeface="Palatino Linotype"/>
                        <a:cs typeface="Palatino Linotype"/>
                        <a:sym typeface="Palatino Linotype"/>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Palatino Linotype"/>
                        <a:buNone/>
                      </a:pPr>
                      <a:r>
                        <a:rPr b="0" lang="en-IN" sz="1800">
                          <a:solidFill>
                            <a:schemeClr val="dk1"/>
                          </a:solidFill>
                          <a:latin typeface="Palatino Linotype"/>
                          <a:ea typeface="Palatino Linotype"/>
                          <a:cs typeface="Palatino Linotype"/>
                          <a:sym typeface="Palatino Linotype"/>
                        </a:rPr>
                        <a:t>Course_fees</a:t>
                      </a:r>
                      <a:endParaRPr/>
                    </a:p>
                  </a:txBody>
                  <a:tcPr marT="45725" marB="45725" marR="91450" marL="91450"/>
                </a:tc>
                <a:tc>
                  <a:txBody>
                    <a:bodyPr/>
                    <a:lstStyle/>
                    <a:p>
                      <a:pPr indent="0" lvl="0" marL="0" marR="0" rtl="0" algn="ctr">
                        <a:spcBef>
                          <a:spcPts val="0"/>
                        </a:spcBef>
                        <a:spcAft>
                          <a:spcPts val="0"/>
                        </a:spcAft>
                        <a:buNone/>
                      </a:pPr>
                      <a:r>
                        <a:t/>
                      </a:r>
                      <a:endParaRPr b="0" sz="1800">
                        <a:solidFill>
                          <a:schemeClr val="dk1"/>
                        </a:solidFill>
                        <a:latin typeface="Palatino Linotype"/>
                        <a:ea typeface="Palatino Linotype"/>
                        <a:cs typeface="Palatino Linotype"/>
                        <a:sym typeface="Palatino Linotype"/>
                      </a:endParaRPr>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7" name="Shape 177"/>
        <p:cNvGrpSpPr/>
        <p:nvPr/>
      </p:nvGrpSpPr>
      <p:grpSpPr>
        <a:xfrm>
          <a:off x="0" y="0"/>
          <a:ext cx="0" cy="0"/>
          <a:chOff x="0" y="0"/>
          <a:chExt cx="0" cy="0"/>
        </a:xfrm>
      </p:grpSpPr>
      <p:sp>
        <p:nvSpPr>
          <p:cNvPr id="178" name="Google Shape;178;p11"/>
          <p:cNvSpPr txBox="1"/>
          <p:nvPr/>
        </p:nvSpPr>
        <p:spPr>
          <a:xfrm>
            <a:off x="1676400" y="1896616"/>
            <a:ext cx="8839200" cy="167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File System </a:t>
            </a:r>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vs </a:t>
            </a:r>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DBMS</a:t>
            </a:r>
            <a:endParaRPr sz="4800">
              <a:solidFill>
                <a:srgbClr val="DC525C"/>
              </a:solidFill>
              <a:latin typeface="Quattrocento Sans"/>
              <a:ea typeface="Quattrocento Sans"/>
              <a:cs typeface="Quattrocento Sans"/>
              <a:sym typeface="Quattrocento Sans"/>
            </a:endParaRPr>
          </a:p>
        </p:txBody>
      </p:sp>
      <p:sp>
        <p:nvSpPr>
          <p:cNvPr id="179" name="Google Shape;179;p11"/>
          <p:cNvSpPr/>
          <p:nvPr/>
        </p:nvSpPr>
        <p:spPr>
          <a:xfrm>
            <a:off x="407368" y="908720"/>
            <a:ext cx="87129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444444"/>
                </a:solidFill>
                <a:latin typeface="Verdana"/>
                <a:ea typeface="Verdana"/>
                <a:cs typeface="Verdana"/>
                <a:sym typeface="Verdana"/>
              </a:rPr>
              <a:t>File Systems is the traditional way to keep your data organized. </a:t>
            </a:r>
            <a:endParaRPr sz="2000">
              <a:solidFill>
                <a:schemeClr val="dk1"/>
              </a:solidFill>
              <a:latin typeface="Gill Sans"/>
              <a:ea typeface="Gill Sans"/>
              <a:cs typeface="Gill Sans"/>
              <a:sym typeface="Gill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2" name="Shape 1212"/>
        <p:cNvGrpSpPr/>
        <p:nvPr/>
      </p:nvGrpSpPr>
      <p:grpSpPr>
        <a:xfrm>
          <a:off x="0" y="0"/>
          <a:ext cx="0" cy="0"/>
          <a:chOff x="0" y="0"/>
          <a:chExt cx="0" cy="0"/>
        </a:xfrm>
      </p:grpSpPr>
      <p:sp>
        <p:nvSpPr>
          <p:cNvPr id="1213" name="Google Shape;1213;p110"/>
          <p:cNvSpPr txBox="1"/>
          <p:nvPr/>
        </p:nvSpPr>
        <p:spPr>
          <a:xfrm>
            <a:off x="2781300" y="2362200"/>
            <a:ext cx="66294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Normalization in DBMS</a:t>
            </a:r>
            <a:endParaRPr/>
          </a:p>
        </p:txBody>
      </p:sp>
      <p:sp>
        <p:nvSpPr>
          <p:cNvPr id="1214" name="Google Shape;1214;p110"/>
          <p:cNvSpPr/>
          <p:nvPr/>
        </p:nvSpPr>
        <p:spPr>
          <a:xfrm>
            <a:off x="335360" y="3276601"/>
            <a:ext cx="11449272"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Normalization is the process of removing redundant data from the database by splitting the table into two or more tables and defining relationships between these tables.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8" name="Shape 1218"/>
        <p:cNvGrpSpPr/>
        <p:nvPr/>
      </p:nvGrpSpPr>
      <p:grpSpPr>
        <a:xfrm>
          <a:off x="0" y="0"/>
          <a:ext cx="0" cy="0"/>
          <a:chOff x="0" y="0"/>
          <a:chExt cx="0" cy="0"/>
        </a:xfrm>
      </p:grpSpPr>
      <p:sp>
        <p:nvSpPr>
          <p:cNvPr id="1219" name="Google Shape;1219;p111"/>
          <p:cNvSpPr txBox="1"/>
          <p:nvPr/>
        </p:nvSpPr>
        <p:spPr>
          <a:xfrm>
            <a:off x="2781300" y="23622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220" name="Google Shape;1220;p111"/>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21" name="Google Shape;1221;p111"/>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111"/>
          <p:cNvSpPr/>
          <p:nvPr/>
        </p:nvSpPr>
        <p:spPr>
          <a:xfrm>
            <a:off x="2667000" y="3"/>
            <a:ext cx="68580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IN" sz="3200">
                <a:solidFill>
                  <a:schemeClr val="dk1"/>
                </a:solidFill>
                <a:latin typeface="Arial"/>
                <a:ea typeface="Arial"/>
                <a:cs typeface="Arial"/>
                <a:sym typeface="Arial"/>
              </a:rPr>
              <a:t>Problem</a:t>
            </a:r>
            <a:endParaRPr/>
          </a:p>
        </p:txBody>
      </p:sp>
      <p:sp>
        <p:nvSpPr>
          <p:cNvPr id="1223" name="Google Shape;1223;p111"/>
          <p:cNvSpPr/>
          <p:nvPr/>
        </p:nvSpPr>
        <p:spPr>
          <a:xfrm>
            <a:off x="469292" y="642919"/>
            <a:ext cx="1089923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To understand normalization in database with example tables, let’s assume that we are supposed to store the details of </a:t>
            </a:r>
            <a:r>
              <a:rPr b="1" lang="en-IN" sz="1800">
                <a:solidFill>
                  <a:schemeClr val="dk1"/>
                </a:solidFill>
                <a:latin typeface="Palatino Linotype"/>
                <a:ea typeface="Palatino Linotype"/>
                <a:cs typeface="Palatino Linotype"/>
                <a:sym typeface="Palatino Linotype"/>
              </a:rPr>
              <a:t>courses</a:t>
            </a:r>
            <a:r>
              <a:rPr lang="en-IN" sz="1800">
                <a:solidFill>
                  <a:schemeClr val="dk1"/>
                </a:solidFill>
                <a:latin typeface="Palatino Linotype"/>
                <a:ea typeface="Palatino Linotype"/>
                <a:cs typeface="Palatino Linotype"/>
                <a:sym typeface="Palatino Linotype"/>
              </a:rPr>
              <a:t> and </a:t>
            </a:r>
            <a:r>
              <a:rPr b="1" lang="en-IN" sz="1800">
                <a:solidFill>
                  <a:schemeClr val="dk1"/>
                </a:solidFill>
                <a:latin typeface="Palatino Linotype"/>
                <a:ea typeface="Palatino Linotype"/>
                <a:cs typeface="Palatino Linotype"/>
                <a:sym typeface="Palatino Linotype"/>
              </a:rPr>
              <a:t>instructors</a:t>
            </a:r>
            <a:r>
              <a:rPr lang="en-IN" sz="1800">
                <a:solidFill>
                  <a:schemeClr val="dk1"/>
                </a:solidFill>
                <a:latin typeface="Palatino Linotype"/>
                <a:ea typeface="Palatino Linotype"/>
                <a:cs typeface="Palatino Linotype"/>
                <a:sym typeface="Palatino Linotype"/>
              </a:rPr>
              <a:t> in a university.</a:t>
            </a:r>
            <a:endParaRPr sz="1800">
              <a:solidFill>
                <a:schemeClr val="dk1"/>
              </a:solidFill>
              <a:latin typeface="Palatino Linotype"/>
              <a:ea typeface="Palatino Linotype"/>
              <a:cs typeface="Palatino Linotype"/>
              <a:sym typeface="Palatino Linotype"/>
            </a:endParaRPr>
          </a:p>
        </p:txBody>
      </p:sp>
      <p:graphicFrame>
        <p:nvGraphicFramePr>
          <p:cNvPr id="1224" name="Google Shape;1224;p111"/>
          <p:cNvGraphicFramePr/>
          <p:nvPr/>
        </p:nvGraphicFramePr>
        <p:xfrm>
          <a:off x="407368" y="1928802"/>
          <a:ext cx="3000000" cy="3000000"/>
        </p:xfrm>
        <a:graphic>
          <a:graphicData uri="http://schemas.openxmlformats.org/drawingml/2006/table">
            <a:tbl>
              <a:tblPr>
                <a:noFill/>
                <a:tableStyleId>{B947A643-7587-48E1-AA32-99A9501B46E2}</a:tableStyleId>
              </a:tblPr>
              <a:tblGrid>
                <a:gridCol w="2255825"/>
                <a:gridCol w="2648150"/>
                <a:gridCol w="2648150"/>
                <a:gridCol w="382512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venue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phone number</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20</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+1 6514821924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21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+1 6519272918</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 Auditorium</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+1 6514821924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225" name="Google Shape;1225;p111"/>
          <p:cNvSpPr/>
          <p:nvPr/>
        </p:nvSpPr>
        <p:spPr>
          <a:xfrm>
            <a:off x="2781302" y="2420833"/>
            <a:ext cx="184731" cy="64633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br>
              <a:rPr lang="en-IN"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226" name="Google Shape;1226;p111"/>
          <p:cNvSpPr/>
          <p:nvPr/>
        </p:nvSpPr>
        <p:spPr>
          <a:xfrm>
            <a:off x="407367" y="4357694"/>
            <a:ext cx="11377267"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333333"/>
                </a:solidFill>
                <a:latin typeface="Palatino Linotype"/>
                <a:ea typeface="Palatino Linotype"/>
                <a:cs typeface="Palatino Linotype"/>
                <a:sym typeface="Palatino Linotype"/>
              </a:rPr>
              <a:t>At first, this design seems to be good. However, issues start to develop once we need to modify information. For instance, suppose, </a:t>
            </a:r>
            <a:r>
              <a:rPr lang="en-IN" sz="1800">
                <a:solidFill>
                  <a:srgbClr val="C41A1A"/>
                </a:solidFill>
                <a:latin typeface="Palatino Linotype"/>
                <a:ea typeface="Palatino Linotype"/>
                <a:cs typeface="Palatino Linotype"/>
                <a:sym typeface="Palatino Linotype"/>
              </a:rPr>
              <a:t>if Prof. Ronald changed his mobile number. In such a situation, we will have to make edits in 2 places</a:t>
            </a:r>
            <a:r>
              <a:rPr b="1" lang="en-IN" sz="1800">
                <a:solidFill>
                  <a:srgbClr val="333333"/>
                </a:solidFill>
                <a:latin typeface="Palatino Linotype"/>
                <a:ea typeface="Palatino Linotype"/>
                <a:cs typeface="Palatino Linotype"/>
                <a:sym typeface="Palatino Linotype"/>
              </a:rPr>
              <a:t>. </a:t>
            </a:r>
            <a:r>
              <a:rPr lang="en-IN" sz="1800">
                <a:solidFill>
                  <a:srgbClr val="333333"/>
                </a:solidFill>
                <a:latin typeface="Palatino Linotype"/>
                <a:ea typeface="Palatino Linotype"/>
                <a:cs typeface="Palatino Linotype"/>
                <a:sym typeface="Palatino Linotype"/>
              </a:rPr>
              <a:t>What if someone just edited the mobile number against </a:t>
            </a:r>
            <a:r>
              <a:rPr b="1" lang="en-IN" sz="1800">
                <a:solidFill>
                  <a:srgbClr val="0070C0"/>
                </a:solidFill>
                <a:latin typeface="Palatino Linotype"/>
                <a:ea typeface="Palatino Linotype"/>
                <a:cs typeface="Palatino Linotype"/>
                <a:sym typeface="Palatino Linotype"/>
              </a:rPr>
              <a:t>CS101</a:t>
            </a:r>
            <a:r>
              <a:rPr lang="en-IN" sz="1800">
                <a:solidFill>
                  <a:srgbClr val="333333"/>
                </a:solidFill>
                <a:latin typeface="Palatino Linotype"/>
                <a:ea typeface="Palatino Linotype"/>
                <a:cs typeface="Palatino Linotype"/>
                <a:sym typeface="Palatino Linotype"/>
              </a:rPr>
              <a:t>, but forgot to edit it for </a:t>
            </a:r>
            <a:r>
              <a:rPr b="1" lang="en-IN" sz="1800">
                <a:solidFill>
                  <a:srgbClr val="0070C0"/>
                </a:solidFill>
                <a:latin typeface="Palatino Linotype"/>
                <a:ea typeface="Palatino Linotype"/>
                <a:cs typeface="Palatino Linotype"/>
                <a:sym typeface="Palatino Linotype"/>
              </a:rPr>
              <a:t>CS154</a:t>
            </a:r>
            <a:r>
              <a:rPr lang="en-IN" sz="1800">
                <a:solidFill>
                  <a:srgbClr val="333333"/>
                </a:solidFill>
                <a:latin typeface="Palatino Linotype"/>
                <a:ea typeface="Palatino Linotype"/>
                <a:cs typeface="Palatino Linotype"/>
                <a:sym typeface="Palatino Linotype"/>
              </a:rPr>
              <a:t>? This will lead to stale/wrong information in the database.</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0" name="Shape 1230"/>
        <p:cNvGrpSpPr/>
        <p:nvPr/>
      </p:nvGrpSpPr>
      <p:grpSpPr>
        <a:xfrm>
          <a:off x="0" y="0"/>
          <a:ext cx="0" cy="0"/>
          <a:chOff x="0" y="0"/>
          <a:chExt cx="0" cy="0"/>
        </a:xfrm>
      </p:grpSpPr>
      <p:sp>
        <p:nvSpPr>
          <p:cNvPr id="1231" name="Google Shape;1231;p112"/>
          <p:cNvSpPr txBox="1"/>
          <p:nvPr/>
        </p:nvSpPr>
        <p:spPr>
          <a:xfrm>
            <a:off x="2781300" y="22860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232" name="Google Shape;1232;p112"/>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33" name="Google Shape;1233;p112"/>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112"/>
          <p:cNvSpPr/>
          <p:nvPr/>
        </p:nvSpPr>
        <p:spPr>
          <a:xfrm>
            <a:off x="2667000" y="3"/>
            <a:ext cx="6858000"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1" lang="en-IN" sz="3200">
                <a:solidFill>
                  <a:schemeClr val="dk1"/>
                </a:solidFill>
                <a:latin typeface="Arial"/>
                <a:ea typeface="Arial"/>
                <a:cs typeface="Arial"/>
                <a:sym typeface="Arial"/>
              </a:rPr>
              <a:t>Solution</a:t>
            </a:r>
            <a:endParaRPr/>
          </a:p>
        </p:txBody>
      </p:sp>
      <p:sp>
        <p:nvSpPr>
          <p:cNvPr id="1235" name="Google Shape;1235;p112"/>
          <p:cNvSpPr/>
          <p:nvPr/>
        </p:nvSpPr>
        <p:spPr>
          <a:xfrm>
            <a:off x="584571" y="838203"/>
            <a:ext cx="10943809"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This problem, however, can be easily tackled by dividing our table into 2 simpler tables.</a:t>
            </a:r>
            <a:endParaRPr sz="1800">
              <a:solidFill>
                <a:schemeClr val="dk1"/>
              </a:solidFill>
              <a:latin typeface="Palatino Linotype"/>
              <a:ea typeface="Palatino Linotype"/>
              <a:cs typeface="Palatino Linotype"/>
              <a:sym typeface="Palatino Linotype"/>
            </a:endParaRPr>
          </a:p>
        </p:txBody>
      </p:sp>
      <p:graphicFrame>
        <p:nvGraphicFramePr>
          <p:cNvPr id="1236" name="Google Shape;1236;p112"/>
          <p:cNvGraphicFramePr/>
          <p:nvPr/>
        </p:nvGraphicFramePr>
        <p:xfrm>
          <a:off x="407368" y="1938144"/>
          <a:ext cx="3000000" cy="3000000"/>
        </p:xfrm>
        <a:graphic>
          <a:graphicData uri="http://schemas.openxmlformats.org/drawingml/2006/table">
            <a:tbl>
              <a:tblPr>
                <a:noFill/>
                <a:tableStyleId>{B947A643-7587-48E1-AA32-99A9501B46E2}</a:tableStyleId>
              </a:tblPr>
              <a:tblGrid>
                <a:gridCol w="3768425"/>
                <a:gridCol w="3768425"/>
                <a:gridCol w="376842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ID</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Number</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+1 6514821924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+1 6519272918</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22860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0" i="0" lang="en-IN" sz="1800" u="none" cap="none" strike="noStrike">
                          <a:solidFill>
                            <a:srgbClr val="222222"/>
                          </a:solidFill>
                          <a:latin typeface="Arial"/>
                          <a:ea typeface="Arial"/>
                          <a:cs typeface="Arial"/>
                          <a:sym typeface="Arial"/>
                        </a:rPr>
                        <a:t>Prof. </a:t>
                      </a:r>
                      <a:r>
                        <a:rPr lang="en-IN" sz="1800">
                          <a:solidFill>
                            <a:srgbClr val="222222"/>
                          </a:solidFill>
                          <a:latin typeface="Arial"/>
                          <a:ea typeface="Arial"/>
                          <a:cs typeface="Arial"/>
                          <a:sym typeface="Arial"/>
                        </a:rPr>
                        <a:t>Smith</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+1 6519272919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graphicFrame>
        <p:nvGraphicFramePr>
          <p:cNvPr id="1237" name="Google Shape;1237;p112"/>
          <p:cNvGraphicFramePr/>
          <p:nvPr/>
        </p:nvGraphicFramePr>
        <p:xfrm>
          <a:off x="398977" y="4389120"/>
          <a:ext cx="3000000" cy="3000000"/>
        </p:xfrm>
        <a:graphic>
          <a:graphicData uri="http://schemas.openxmlformats.org/drawingml/2006/table">
            <a:tbl>
              <a:tblPr>
                <a:noFill/>
                <a:tableStyleId>{B947A643-7587-48E1-AA32-99A9501B46E2}</a:tableStyleId>
              </a:tblPr>
              <a:tblGrid>
                <a:gridCol w="3773725"/>
                <a:gridCol w="3773725"/>
                <a:gridCol w="3773725"/>
              </a:tblGrid>
              <a:tr h="198125">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Venue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 ID</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20</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21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 Auditorium</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238" name="Google Shape;1238;p112"/>
          <p:cNvSpPr/>
          <p:nvPr/>
        </p:nvSpPr>
        <p:spPr>
          <a:xfrm>
            <a:off x="407368" y="1372662"/>
            <a:ext cx="37272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Table 1 (Instructor)</a:t>
            </a:r>
            <a:endParaRPr sz="1800">
              <a:solidFill>
                <a:srgbClr val="006C86"/>
              </a:solidFill>
              <a:latin typeface="Gill Sans"/>
              <a:ea typeface="Gill Sans"/>
              <a:cs typeface="Gill Sans"/>
              <a:sym typeface="Gill Sans"/>
            </a:endParaRPr>
          </a:p>
        </p:txBody>
      </p:sp>
      <p:sp>
        <p:nvSpPr>
          <p:cNvPr id="1239" name="Google Shape;1239;p112"/>
          <p:cNvSpPr/>
          <p:nvPr/>
        </p:nvSpPr>
        <p:spPr>
          <a:xfrm>
            <a:off x="398977" y="3878755"/>
            <a:ext cx="32615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Table 2 (Course)</a:t>
            </a:r>
            <a:endParaRPr sz="1800">
              <a:solidFill>
                <a:srgbClr val="006C86"/>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3" name="Shape 1243"/>
        <p:cNvGrpSpPr/>
        <p:nvPr/>
      </p:nvGrpSpPr>
      <p:grpSpPr>
        <a:xfrm>
          <a:off x="0" y="0"/>
          <a:ext cx="0" cy="0"/>
          <a:chOff x="0" y="0"/>
          <a:chExt cx="0" cy="0"/>
        </a:xfrm>
      </p:grpSpPr>
      <p:sp>
        <p:nvSpPr>
          <p:cNvPr descr="One-to-one entity relationship diagram" id="1244" name="Google Shape;1244;p113"/>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45" name="Google Shape;1245;p113"/>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113"/>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First Normal Form (1NF)</a:t>
            </a:r>
            <a:endParaRPr i="1" sz="3200">
              <a:solidFill>
                <a:srgbClr val="FF9900"/>
              </a:solidFill>
              <a:latin typeface="Arial"/>
              <a:ea typeface="Arial"/>
              <a:cs typeface="Arial"/>
              <a:sym typeface="Arial"/>
            </a:endParaRPr>
          </a:p>
        </p:txBody>
      </p:sp>
      <p:sp>
        <p:nvSpPr>
          <p:cNvPr id="1247" name="Google Shape;1247;p113"/>
          <p:cNvSpPr/>
          <p:nvPr/>
        </p:nvSpPr>
        <p:spPr>
          <a:xfrm>
            <a:off x="551384" y="1556792"/>
            <a:ext cx="11233248" cy="24695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For a table to be in the First Normal Form, it should follow the following 4 rules:</a:t>
            </a:r>
            <a:endParaRPr/>
          </a:p>
          <a:p>
            <a:pPr indent="0" lvl="0" marL="0" marR="0" rtl="0" algn="l">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It should only have single(atomic) valued attributes/columns.</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Values stored in a column should be of the same domain</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All the columns in a table should have unique names.</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And the order in which data is stored, does not matter.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1" name="Shape 1251"/>
        <p:cNvGrpSpPr/>
        <p:nvPr/>
      </p:nvGrpSpPr>
      <p:grpSpPr>
        <a:xfrm>
          <a:off x="0" y="0"/>
          <a:ext cx="0" cy="0"/>
          <a:chOff x="0" y="0"/>
          <a:chExt cx="0" cy="0"/>
        </a:xfrm>
      </p:grpSpPr>
      <p:sp>
        <p:nvSpPr>
          <p:cNvPr id="1252" name="Google Shape;1252;p114"/>
          <p:cNvSpPr txBox="1"/>
          <p:nvPr/>
        </p:nvSpPr>
        <p:spPr>
          <a:xfrm>
            <a:off x="2781300" y="23622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253" name="Google Shape;1253;p114"/>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54" name="Google Shape;1254;p114"/>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114"/>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First Normal Form (1NF)</a:t>
            </a:r>
            <a:endParaRPr/>
          </a:p>
        </p:txBody>
      </p:sp>
      <p:sp>
        <p:nvSpPr>
          <p:cNvPr id="1256" name="Google Shape;1256;p114"/>
          <p:cNvSpPr/>
          <p:nvPr/>
        </p:nvSpPr>
        <p:spPr>
          <a:xfrm>
            <a:off x="425329" y="714356"/>
            <a:ext cx="11251329"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The First normal form simply says that each cell of a table should contain exactly one value.</a:t>
            </a:r>
            <a:endParaRPr sz="1800">
              <a:solidFill>
                <a:schemeClr val="dk1"/>
              </a:solidFill>
              <a:latin typeface="Palatino Linotype"/>
              <a:ea typeface="Palatino Linotype"/>
              <a:cs typeface="Palatino Linotype"/>
              <a:sym typeface="Palatino Linotype"/>
            </a:endParaRPr>
          </a:p>
        </p:txBody>
      </p:sp>
      <p:graphicFrame>
        <p:nvGraphicFramePr>
          <p:cNvPr id="1257" name="Google Shape;1257;p114"/>
          <p:cNvGraphicFramePr/>
          <p:nvPr/>
        </p:nvGraphicFramePr>
        <p:xfrm>
          <a:off x="425329" y="1196752"/>
          <a:ext cx="3000000" cy="3000000"/>
        </p:xfrm>
        <a:graphic>
          <a:graphicData uri="http://schemas.openxmlformats.org/drawingml/2006/table">
            <a:tbl>
              <a:tblPr>
                <a:noFill/>
                <a:tableStyleId>{B947A643-7587-48E1-AA32-99A9501B46E2}</a:tableStyleId>
              </a:tblPr>
              <a:tblGrid>
                <a:gridCol w="5067575"/>
                <a:gridCol w="5067575"/>
              </a:tblGrid>
              <a:tr h="29285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48110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 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29285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29285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Smith</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(CS189, CS107)</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258" name="Google Shape;1258;p114"/>
          <p:cNvSpPr/>
          <p:nvPr/>
        </p:nvSpPr>
        <p:spPr>
          <a:xfrm>
            <a:off x="425329" y="3140968"/>
            <a:ext cx="11251329"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333333"/>
                </a:solidFill>
                <a:latin typeface="Palatino Linotype"/>
                <a:ea typeface="Palatino Linotype"/>
                <a:cs typeface="Palatino Linotype"/>
                <a:sym typeface="Palatino Linotype"/>
              </a:rPr>
              <a:t>Here, the issue is that in the first row, we are storing 2 courses against Prof. </a:t>
            </a:r>
            <a:r>
              <a:rPr lang="en-IN" sz="1800">
                <a:solidFill>
                  <a:srgbClr val="222222"/>
                </a:solidFill>
                <a:latin typeface="Palatino Linotype"/>
                <a:ea typeface="Palatino Linotype"/>
                <a:cs typeface="Palatino Linotype"/>
                <a:sym typeface="Palatino Linotype"/>
              </a:rPr>
              <a:t>Ronald</a:t>
            </a:r>
            <a:r>
              <a:rPr lang="en-IN" sz="1800">
                <a:solidFill>
                  <a:srgbClr val="333333"/>
                </a:solidFill>
                <a:latin typeface="Palatino Linotype"/>
                <a:ea typeface="Palatino Linotype"/>
                <a:cs typeface="Palatino Linotype"/>
                <a:sym typeface="Palatino Linotype"/>
              </a:rPr>
              <a:t>. A better method would be to store the courses separately. This way, if we want to edit some information related to </a:t>
            </a:r>
            <a:r>
              <a:rPr b="1" lang="en-IN" sz="1800">
                <a:solidFill>
                  <a:srgbClr val="0070C0"/>
                </a:solidFill>
                <a:latin typeface="Palatino Linotype"/>
                <a:ea typeface="Palatino Linotype"/>
                <a:cs typeface="Palatino Linotype"/>
                <a:sym typeface="Palatino Linotype"/>
              </a:rPr>
              <a:t>CS101</a:t>
            </a:r>
            <a:r>
              <a:rPr lang="en-IN" sz="1800">
                <a:solidFill>
                  <a:srgbClr val="333333"/>
                </a:solidFill>
                <a:latin typeface="Palatino Linotype"/>
                <a:ea typeface="Palatino Linotype"/>
                <a:cs typeface="Palatino Linotype"/>
                <a:sym typeface="Palatino Linotype"/>
              </a:rPr>
              <a:t>, we do not have to touch the data corresponding to </a:t>
            </a:r>
            <a:r>
              <a:rPr b="1" lang="en-IN" sz="1800">
                <a:solidFill>
                  <a:srgbClr val="0070C0"/>
                </a:solidFill>
                <a:latin typeface="Palatino Linotype"/>
                <a:ea typeface="Palatino Linotype"/>
                <a:cs typeface="Palatino Linotype"/>
                <a:sym typeface="Palatino Linotype"/>
              </a:rPr>
              <a:t>CS154</a:t>
            </a:r>
            <a:r>
              <a:rPr lang="en-IN" sz="1800">
                <a:solidFill>
                  <a:srgbClr val="333333"/>
                </a:solidFill>
                <a:latin typeface="Palatino Linotype"/>
                <a:ea typeface="Palatino Linotype"/>
                <a:cs typeface="Palatino Linotype"/>
                <a:sym typeface="Palatino Linotype"/>
              </a:rPr>
              <a:t>.</a:t>
            </a:r>
            <a:endParaRPr/>
          </a:p>
        </p:txBody>
      </p:sp>
      <p:graphicFrame>
        <p:nvGraphicFramePr>
          <p:cNvPr id="1259" name="Google Shape;1259;p114"/>
          <p:cNvGraphicFramePr/>
          <p:nvPr/>
        </p:nvGraphicFramePr>
        <p:xfrm>
          <a:off x="425329" y="4149080"/>
          <a:ext cx="3000000" cy="3000000"/>
        </p:xfrm>
        <a:graphic>
          <a:graphicData uri="http://schemas.openxmlformats.org/drawingml/2006/table">
            <a:tbl>
              <a:tblPr>
                <a:noFill/>
                <a:tableStyleId>{B947A643-7587-48E1-AA32-99A9501B46E2}</a:tableStyleId>
              </a:tblPr>
              <a:tblGrid>
                <a:gridCol w="5067575"/>
                <a:gridCol w="506757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Prof. Smith</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Prof. Smith</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CS107</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3" name="Shape 1263"/>
        <p:cNvGrpSpPr/>
        <p:nvPr/>
      </p:nvGrpSpPr>
      <p:grpSpPr>
        <a:xfrm>
          <a:off x="0" y="0"/>
          <a:ext cx="0" cy="0"/>
          <a:chOff x="0" y="0"/>
          <a:chExt cx="0" cy="0"/>
        </a:xfrm>
      </p:grpSpPr>
      <p:sp>
        <p:nvSpPr>
          <p:cNvPr descr="One-to-one entity relationship diagram" id="1264" name="Google Shape;1264;p115"/>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65" name="Google Shape;1265;p115"/>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115"/>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Second Normal Form (2NF)</a:t>
            </a:r>
            <a:endParaRPr i="1" sz="3200">
              <a:solidFill>
                <a:srgbClr val="FF9900"/>
              </a:solidFill>
              <a:latin typeface="Arial"/>
              <a:ea typeface="Arial"/>
              <a:cs typeface="Arial"/>
              <a:sym typeface="Arial"/>
            </a:endParaRPr>
          </a:p>
        </p:txBody>
      </p:sp>
      <p:sp>
        <p:nvSpPr>
          <p:cNvPr id="1267" name="Google Shape;1267;p115"/>
          <p:cNvSpPr/>
          <p:nvPr/>
        </p:nvSpPr>
        <p:spPr>
          <a:xfrm>
            <a:off x="479376" y="1772816"/>
            <a:ext cx="11089231" cy="2465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For a table to be in the Second Normal Form</a:t>
            </a:r>
            <a:endParaRPr/>
          </a:p>
          <a:p>
            <a:pPr indent="0" lvl="0" marL="0" marR="0" rtl="0" algn="l">
              <a:spcBef>
                <a:spcPts val="0"/>
              </a:spcBef>
              <a:spcAft>
                <a:spcPts val="0"/>
              </a:spcAft>
              <a:buNone/>
            </a:pPr>
            <a:r>
              <a:t/>
            </a:r>
            <a:endParaRPr b="1" sz="2000">
              <a:solidFill>
                <a:schemeClr val="dk1"/>
              </a:solidFill>
              <a:latin typeface="Palatino Linotype"/>
              <a:ea typeface="Palatino Linotype"/>
              <a:cs typeface="Palatino Linotype"/>
              <a:sym typeface="Palatino Linotype"/>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It should be in the First Normal form.</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And, it should not have </a:t>
            </a:r>
            <a:r>
              <a:rPr b="1" lang="en-IN" sz="2000">
                <a:solidFill>
                  <a:schemeClr val="dk1"/>
                </a:solidFill>
                <a:latin typeface="Palatino Linotype"/>
                <a:ea typeface="Palatino Linotype"/>
                <a:cs typeface="Palatino Linotype"/>
                <a:sym typeface="Palatino Linotype"/>
              </a:rPr>
              <a:t>Partial Dependency</a:t>
            </a:r>
            <a:r>
              <a:rPr lang="en-IN" sz="1800">
                <a:solidFill>
                  <a:schemeClr val="dk1"/>
                </a:solidFill>
                <a:latin typeface="Palatino Linotype"/>
                <a:ea typeface="Palatino Linotype"/>
                <a:cs typeface="Palatino Linotype"/>
                <a:sym typeface="Palatino Linotype"/>
              </a:rPr>
              <a:t>. (</a:t>
            </a:r>
            <a:r>
              <a:rPr lang="en-IN" sz="2000">
                <a:solidFill>
                  <a:schemeClr val="dk1"/>
                </a:solidFill>
                <a:latin typeface="Palatino Linotype"/>
                <a:ea typeface="Palatino Linotype"/>
                <a:cs typeface="Palatino Linotype"/>
                <a:sym typeface="Palatino Linotype"/>
              </a:rPr>
              <a:t>i.e In the second normal form, all </a:t>
            </a:r>
            <a:r>
              <a:rPr b="1" lang="en-IN" sz="2000">
                <a:solidFill>
                  <a:schemeClr val="dk1"/>
                </a:solidFill>
                <a:latin typeface="Palatino Linotype"/>
                <a:ea typeface="Palatino Linotype"/>
                <a:cs typeface="Palatino Linotype"/>
                <a:sym typeface="Palatino Linotype"/>
              </a:rPr>
              <a:t>non-key attributes</a:t>
            </a:r>
            <a:r>
              <a:rPr lang="en-IN" sz="2000">
                <a:solidFill>
                  <a:schemeClr val="dk1"/>
                </a:solidFill>
                <a:latin typeface="Palatino Linotype"/>
                <a:ea typeface="Palatino Linotype"/>
                <a:cs typeface="Palatino Linotype"/>
                <a:sym typeface="Palatino Linotype"/>
              </a:rPr>
              <a:t> are fully </a:t>
            </a:r>
            <a:r>
              <a:rPr b="1" lang="en-IN" sz="2000">
                <a:solidFill>
                  <a:schemeClr val="dk1"/>
                </a:solidFill>
                <a:latin typeface="Palatino Linotype"/>
                <a:ea typeface="Palatino Linotype"/>
                <a:cs typeface="Palatino Linotype"/>
                <a:sym typeface="Palatino Linotype"/>
              </a:rPr>
              <a:t>functional dependent </a:t>
            </a:r>
            <a:r>
              <a:rPr lang="en-IN" sz="2000">
                <a:solidFill>
                  <a:schemeClr val="dk1"/>
                </a:solidFill>
                <a:latin typeface="Palatino Linotype"/>
                <a:ea typeface="Palatino Linotype"/>
                <a:cs typeface="Palatino Linotype"/>
                <a:sym typeface="Palatino Linotype"/>
              </a:rPr>
              <a:t>on the primary key)</a:t>
            </a:r>
            <a:endParaRPr/>
          </a:p>
          <a:p>
            <a:pPr indent="-342900" lvl="0" marL="457200" marR="0" rtl="0" algn="l">
              <a:lnSpc>
                <a:spcPct val="150000"/>
              </a:lnSpc>
              <a:spcBef>
                <a:spcPts val="0"/>
              </a:spcBef>
              <a:spcAft>
                <a:spcPts val="0"/>
              </a:spcAft>
              <a:buClr>
                <a:schemeClr val="dk1"/>
              </a:buClr>
              <a:buSzPts val="1800"/>
              <a:buFont typeface="Bookman Old Style"/>
              <a:buNone/>
            </a:pPr>
            <a:r>
              <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2" name="Shape 1272"/>
        <p:cNvGrpSpPr/>
        <p:nvPr/>
      </p:nvGrpSpPr>
      <p:grpSpPr>
        <a:xfrm>
          <a:off x="0" y="0"/>
          <a:ext cx="0" cy="0"/>
          <a:chOff x="0" y="0"/>
          <a:chExt cx="0" cy="0"/>
        </a:xfrm>
      </p:grpSpPr>
      <p:sp>
        <p:nvSpPr>
          <p:cNvPr descr="One-to-one entity relationship diagram" id="1273" name="Google Shape;1273;p116"/>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74" name="Google Shape;1274;p116"/>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116"/>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Second Normal Form (2NF)</a:t>
            </a:r>
            <a:endParaRPr i="1" sz="3200">
              <a:solidFill>
                <a:srgbClr val="FF9900"/>
              </a:solidFill>
              <a:latin typeface="Arial"/>
              <a:ea typeface="Arial"/>
              <a:cs typeface="Arial"/>
              <a:sym typeface="Arial"/>
            </a:endParaRPr>
          </a:p>
        </p:txBody>
      </p:sp>
      <p:sp>
        <p:nvSpPr>
          <p:cNvPr id="1276" name="Google Shape;1276;p116"/>
          <p:cNvSpPr/>
          <p:nvPr/>
        </p:nvSpPr>
        <p:spPr>
          <a:xfrm>
            <a:off x="408188" y="838200"/>
            <a:ext cx="1137644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For a table to be in second normal form, the following 2 conditions are to be met:</a:t>
            </a:r>
            <a:endParaRPr/>
          </a:p>
          <a:p>
            <a:pPr indent="-342900" lvl="0" marL="342900" marR="0" rtl="0" algn="l">
              <a:spcBef>
                <a:spcPts val="0"/>
              </a:spcBef>
              <a:spcAft>
                <a:spcPts val="0"/>
              </a:spcAft>
              <a:buClr>
                <a:srgbClr val="0070C0"/>
              </a:buClr>
              <a:buSzPts val="1800"/>
              <a:buFont typeface="Arial"/>
              <a:buChar char="•"/>
            </a:pPr>
            <a:r>
              <a:rPr b="1" lang="en-IN" sz="1800">
                <a:solidFill>
                  <a:srgbClr val="0070C0"/>
                </a:solidFill>
                <a:latin typeface="Palatino Linotype"/>
                <a:ea typeface="Palatino Linotype"/>
                <a:cs typeface="Palatino Linotype"/>
                <a:sym typeface="Palatino Linotype"/>
              </a:rPr>
              <a:t>The table should be in the first normal form.</a:t>
            </a:r>
            <a:endParaRPr/>
          </a:p>
          <a:p>
            <a:pPr indent="-342900" lvl="0" marL="342900" marR="0" rtl="0" algn="l">
              <a:spcBef>
                <a:spcPts val="0"/>
              </a:spcBef>
              <a:spcAft>
                <a:spcPts val="0"/>
              </a:spcAft>
              <a:buClr>
                <a:srgbClr val="0070C0"/>
              </a:buClr>
              <a:buSzPts val="1800"/>
              <a:buFont typeface="Arial"/>
              <a:buChar char="•"/>
            </a:pPr>
            <a:r>
              <a:rPr b="1" lang="en-IN" sz="1800">
                <a:solidFill>
                  <a:srgbClr val="0070C0"/>
                </a:solidFill>
                <a:latin typeface="Palatino Linotype"/>
                <a:ea typeface="Palatino Linotype"/>
                <a:cs typeface="Palatino Linotype"/>
                <a:sym typeface="Palatino Linotype"/>
              </a:rPr>
              <a:t>The primary key of the table should compose of exactly 1 column (a compound key, if necessary).</a:t>
            </a:r>
            <a:endParaRPr/>
          </a:p>
        </p:txBody>
      </p:sp>
      <p:sp>
        <p:nvSpPr>
          <p:cNvPr id="1277" name="Google Shape;1277;p116"/>
          <p:cNvSpPr/>
          <p:nvPr/>
        </p:nvSpPr>
        <p:spPr>
          <a:xfrm>
            <a:off x="408188" y="1988840"/>
            <a:ext cx="11376444"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333333"/>
                </a:solidFill>
                <a:latin typeface="Palatino Linotype"/>
                <a:ea typeface="Palatino Linotype"/>
                <a:cs typeface="Palatino Linotype"/>
                <a:sym typeface="Palatino Linotype"/>
              </a:rPr>
              <a:t>Let us take another example of storing student enrollment in various courses. Each student may enroll in multiple courses. Similarly, each course may have multiple enrollments.</a:t>
            </a:r>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A sample table may look like this (</a:t>
            </a:r>
            <a:r>
              <a:rPr b="1" lang="en-IN" sz="1800">
                <a:solidFill>
                  <a:srgbClr val="006C86"/>
                </a:solidFill>
                <a:latin typeface="Palatino Linotype"/>
                <a:ea typeface="Palatino Linotype"/>
                <a:cs typeface="Palatino Linotype"/>
                <a:sym typeface="Palatino Linotype"/>
              </a:rPr>
              <a:t>student name and course code</a:t>
            </a:r>
            <a:r>
              <a:rPr lang="en-IN" sz="1800">
                <a:solidFill>
                  <a:schemeClr val="dk1"/>
                </a:solidFill>
                <a:latin typeface="Palatino Linotype"/>
                <a:ea typeface="Palatino Linotype"/>
                <a:cs typeface="Palatino Linotype"/>
                <a:sym typeface="Palatino Linotype"/>
              </a:rPr>
              <a:t>)</a:t>
            </a:r>
            <a:endParaRPr sz="1800">
              <a:solidFill>
                <a:srgbClr val="333333"/>
              </a:solidFill>
              <a:latin typeface="Palatino Linotype"/>
              <a:ea typeface="Palatino Linotype"/>
              <a:cs typeface="Palatino Linotype"/>
              <a:sym typeface="Palatino Linotype"/>
            </a:endParaRPr>
          </a:p>
        </p:txBody>
      </p:sp>
      <p:graphicFrame>
        <p:nvGraphicFramePr>
          <p:cNvPr id="1278" name="Google Shape;1278;p116"/>
          <p:cNvGraphicFramePr/>
          <p:nvPr/>
        </p:nvGraphicFramePr>
        <p:xfrm>
          <a:off x="408188" y="3501008"/>
          <a:ext cx="3000000" cy="3000000"/>
        </p:xfrm>
        <a:graphic>
          <a:graphicData uri="http://schemas.openxmlformats.org/drawingml/2006/table">
            <a:tbl>
              <a:tblPr>
                <a:noFill/>
                <a:tableStyleId>{B947A643-7587-48E1-AA32-99A9501B46E2}</a:tableStyleId>
              </a:tblPr>
              <a:tblGrid>
                <a:gridCol w="2275300"/>
                <a:gridCol w="2275300"/>
                <a:gridCol w="2275300"/>
                <a:gridCol w="2275300"/>
                <a:gridCol w="2275300"/>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Student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Phone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City</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Rahul</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Pune</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Computer_Course_1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00B050"/>
                          </a:solidFill>
                          <a:latin typeface="Arial"/>
                          <a:ea typeface="Arial"/>
                          <a:cs typeface="Arial"/>
                          <a:sym typeface="Arial"/>
                        </a:rPr>
                        <a:t>Rajat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Mumbai</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00B0F0"/>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00B0F0"/>
                        </a:buClr>
                        <a:buSzPts val="1800"/>
                        <a:buFont typeface="Arial"/>
                        <a:buNone/>
                      </a:pPr>
                      <a:r>
                        <a:rPr lang="en-IN" sz="1800">
                          <a:solidFill>
                            <a:srgbClr val="00B0F0"/>
                          </a:solidFill>
                          <a:latin typeface="Arial"/>
                          <a:ea typeface="Arial"/>
                          <a:cs typeface="Arial"/>
                          <a:sym typeface="Arial"/>
                        </a:rPr>
                        <a:t>Computer_Course_2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Rahul</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Pune</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Raman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Surat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00B0F0"/>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B0F0"/>
                        </a:buClr>
                        <a:buSzPts val="1800"/>
                        <a:buFont typeface="Arial"/>
                        <a:buNone/>
                      </a:pPr>
                      <a:r>
                        <a:rPr lang="en-IN" sz="1800">
                          <a:solidFill>
                            <a:srgbClr val="00B0F0"/>
                          </a:solidFill>
                          <a:latin typeface="Arial"/>
                          <a:ea typeface="Arial"/>
                          <a:cs typeface="Arial"/>
                          <a:sym typeface="Arial"/>
                        </a:rPr>
                        <a:t>Computer_Course_2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00B050"/>
                          </a:solidFill>
                          <a:latin typeface="Arial"/>
                          <a:ea typeface="Arial"/>
                          <a:cs typeface="Arial"/>
                          <a:sym typeface="Arial"/>
                        </a:rPr>
                        <a:t>Rajat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Mumbai</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Computer_Course_5</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bl>
          </a:graphicData>
        </a:graphic>
      </p:graphicFrame>
      <p:sp>
        <p:nvSpPr>
          <p:cNvPr id="1279" name="Google Shape;1279;p116"/>
          <p:cNvSpPr/>
          <p:nvPr/>
        </p:nvSpPr>
        <p:spPr>
          <a:xfrm>
            <a:off x="514094" y="3068960"/>
            <a:ext cx="29159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Enrollments</a:t>
            </a:r>
            <a:endParaRPr/>
          </a:p>
        </p:txBody>
      </p:sp>
      <p:sp>
        <p:nvSpPr>
          <p:cNvPr id="1280" name="Google Shape;1280;p116"/>
          <p:cNvSpPr txBox="1"/>
          <p:nvPr/>
        </p:nvSpPr>
        <p:spPr>
          <a:xfrm>
            <a:off x="119336" y="6167045"/>
            <a:ext cx="119533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 Student Name } -&gt; Course Name  </a:t>
            </a:r>
            <a:r>
              <a:rPr lang="en-IN" sz="1800">
                <a:solidFill>
                  <a:srgbClr val="222222"/>
                </a:solidFill>
                <a:latin typeface="Arial"/>
                <a:ea typeface="Arial"/>
                <a:cs typeface="Arial"/>
                <a:sym typeface="Arial"/>
              </a:rPr>
              <a:t>or </a:t>
            </a:r>
            <a:r>
              <a:rPr b="1" lang="en-IN" sz="1800">
                <a:solidFill>
                  <a:srgbClr val="222222"/>
                </a:solidFill>
                <a:latin typeface="Arial"/>
                <a:ea typeface="Arial"/>
                <a:cs typeface="Arial"/>
                <a:sym typeface="Arial"/>
              </a:rPr>
              <a:t>{ Course Code } -&gt; Course Name </a:t>
            </a:r>
            <a:r>
              <a:rPr lang="en-IN" sz="1800">
                <a:solidFill>
                  <a:srgbClr val="222222"/>
                </a:solidFill>
                <a:latin typeface="Arial"/>
                <a:ea typeface="Arial"/>
                <a:cs typeface="Arial"/>
                <a:sym typeface="Arial"/>
              </a:rPr>
              <a:t>, Course Name </a:t>
            </a:r>
            <a:r>
              <a:rPr b="0" i="0" lang="en-IN" sz="1800">
                <a:solidFill>
                  <a:srgbClr val="273239"/>
                </a:solidFill>
                <a:latin typeface="Arial"/>
                <a:ea typeface="Arial"/>
                <a:cs typeface="Arial"/>
                <a:sym typeface="Arial"/>
              </a:rPr>
              <a:t>is a partial dependency</a:t>
            </a:r>
            <a:endParaRPr/>
          </a:p>
          <a:p>
            <a:pPr indent="0" lvl="0" marL="0" marR="0" rtl="0" algn="l">
              <a:spcBef>
                <a:spcPts val="0"/>
              </a:spcBef>
              <a:spcAft>
                <a:spcPts val="0"/>
              </a:spcAft>
              <a:buNone/>
            </a:pPr>
            <a:r>
              <a:rPr b="1" lang="en-IN" sz="1800">
                <a:solidFill>
                  <a:srgbClr val="222222"/>
                </a:solidFill>
                <a:latin typeface="Arial"/>
                <a:ea typeface="Arial"/>
                <a:cs typeface="Arial"/>
                <a:sym typeface="Arial"/>
              </a:rPr>
              <a:t>{ Student Name, Course Code } -&gt; Course Name</a:t>
            </a:r>
            <a:r>
              <a:rPr lang="en-IN" sz="1800">
                <a:solidFill>
                  <a:srgbClr val="222222"/>
                </a:solidFill>
                <a:latin typeface="Arial"/>
                <a:ea typeface="Arial"/>
                <a:cs typeface="Arial"/>
                <a:sym typeface="Arial"/>
              </a:rPr>
              <a:t>, so Course Name is </a:t>
            </a:r>
            <a:r>
              <a:rPr i="0" lang="en-IN" sz="1800">
                <a:solidFill>
                  <a:srgbClr val="273239"/>
                </a:solidFill>
                <a:latin typeface="Arial"/>
                <a:ea typeface="Arial"/>
                <a:cs typeface="Arial"/>
                <a:sym typeface="Arial"/>
              </a:rPr>
              <a:t>fully functional dependency</a:t>
            </a:r>
            <a:r>
              <a:rPr lang="en-IN" sz="1800">
                <a:solidFill>
                  <a:srgbClr val="222222"/>
                </a:solidFill>
                <a:latin typeface="Arial"/>
                <a:ea typeface="Arial"/>
                <a:cs typeface="Arial"/>
                <a:sym typeface="Arial"/>
              </a:rPr>
              <a:t> </a:t>
            </a:r>
            <a:endParaRPr sz="1800">
              <a:solidFill>
                <a:srgbClr val="222222"/>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4" name="Shape 1284"/>
        <p:cNvGrpSpPr/>
        <p:nvPr/>
      </p:nvGrpSpPr>
      <p:grpSpPr>
        <a:xfrm>
          <a:off x="0" y="0"/>
          <a:ext cx="0" cy="0"/>
          <a:chOff x="0" y="0"/>
          <a:chExt cx="0" cy="0"/>
        </a:xfrm>
      </p:grpSpPr>
      <p:sp>
        <p:nvSpPr>
          <p:cNvPr id="1285" name="Google Shape;1285;p117"/>
          <p:cNvSpPr txBox="1"/>
          <p:nvPr/>
        </p:nvSpPr>
        <p:spPr>
          <a:xfrm>
            <a:off x="2781300" y="2290192"/>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286" name="Google Shape;1286;p117"/>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287" name="Google Shape;1287;p117"/>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117"/>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Second Normal Form (2NF)</a:t>
            </a:r>
            <a:endParaRPr/>
          </a:p>
        </p:txBody>
      </p:sp>
      <p:graphicFrame>
        <p:nvGraphicFramePr>
          <p:cNvPr id="1289" name="Google Shape;1289;p117"/>
          <p:cNvGraphicFramePr/>
          <p:nvPr/>
        </p:nvGraphicFramePr>
        <p:xfrm>
          <a:off x="191344" y="1280734"/>
          <a:ext cx="3000000" cy="3000000"/>
        </p:xfrm>
        <a:graphic>
          <a:graphicData uri="http://schemas.openxmlformats.org/drawingml/2006/table">
            <a:tbl>
              <a:tblPr>
                <a:noFill/>
                <a:tableStyleId>{B947A643-7587-48E1-AA32-99A9501B46E2}</a:tableStyleId>
              </a:tblPr>
              <a:tblGrid>
                <a:gridCol w="864100"/>
                <a:gridCol w="2448275"/>
                <a:gridCol w="1440150"/>
                <a:gridCol w="1296150"/>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ID(PK)</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Student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Phone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City</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Rahul</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Pune</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Rajat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Mumbai</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Raman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Surat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Pankaj</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Baroda</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290" name="Google Shape;1290;p117"/>
          <p:cNvSpPr/>
          <p:nvPr/>
        </p:nvSpPr>
        <p:spPr>
          <a:xfrm>
            <a:off x="514094" y="764704"/>
            <a:ext cx="29159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Student</a:t>
            </a:r>
            <a:endParaRPr sz="1800">
              <a:solidFill>
                <a:srgbClr val="006C86"/>
              </a:solidFill>
              <a:latin typeface="Gill Sans"/>
              <a:ea typeface="Gill Sans"/>
              <a:cs typeface="Gill Sans"/>
              <a:sym typeface="Gill Sans"/>
            </a:endParaRPr>
          </a:p>
        </p:txBody>
      </p:sp>
      <p:sp>
        <p:nvSpPr>
          <p:cNvPr id="1291" name="Google Shape;1291;p117"/>
          <p:cNvSpPr/>
          <p:nvPr/>
        </p:nvSpPr>
        <p:spPr>
          <a:xfrm>
            <a:off x="500907" y="3578390"/>
            <a:ext cx="3007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Courses</a:t>
            </a:r>
            <a:endParaRPr sz="1800">
              <a:solidFill>
                <a:srgbClr val="006C86"/>
              </a:solidFill>
              <a:latin typeface="Gill Sans"/>
              <a:ea typeface="Gill Sans"/>
              <a:cs typeface="Gill Sans"/>
              <a:sym typeface="Gill Sans"/>
            </a:endParaRPr>
          </a:p>
        </p:txBody>
      </p:sp>
      <p:graphicFrame>
        <p:nvGraphicFramePr>
          <p:cNvPr id="1292" name="Google Shape;1292;p117"/>
          <p:cNvGraphicFramePr/>
          <p:nvPr/>
        </p:nvGraphicFramePr>
        <p:xfrm>
          <a:off x="191345" y="4070185"/>
          <a:ext cx="3000000" cy="3000000"/>
        </p:xfrm>
        <a:graphic>
          <a:graphicData uri="http://schemas.openxmlformats.org/drawingml/2006/table">
            <a:tbl>
              <a:tblPr>
                <a:noFill/>
                <a:tableStyleId>{B947A643-7587-48E1-AA32-99A9501B46E2}</a:tableStyleId>
              </a:tblPr>
              <a:tblGrid>
                <a:gridCol w="3156425"/>
                <a:gridCol w="2892250"/>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Code(PK)</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CS107</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Computer_Course_5</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293" name="Google Shape;1293;p117"/>
          <p:cNvSpPr/>
          <p:nvPr/>
        </p:nvSpPr>
        <p:spPr>
          <a:xfrm>
            <a:off x="6816080" y="764704"/>
            <a:ext cx="30076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6C86"/>
                </a:solidFill>
                <a:latin typeface="Open Sans"/>
                <a:ea typeface="Open Sans"/>
                <a:cs typeface="Open Sans"/>
                <a:sym typeface="Open Sans"/>
              </a:rPr>
              <a:t>Student_Enrollment</a:t>
            </a:r>
            <a:endParaRPr/>
          </a:p>
        </p:txBody>
      </p:sp>
      <p:graphicFrame>
        <p:nvGraphicFramePr>
          <p:cNvPr id="1294" name="Google Shape;1294;p117"/>
          <p:cNvGraphicFramePr/>
          <p:nvPr/>
        </p:nvGraphicFramePr>
        <p:xfrm>
          <a:off x="6816081" y="1280734"/>
          <a:ext cx="3000000" cy="3000000"/>
        </p:xfrm>
        <a:graphic>
          <a:graphicData uri="http://schemas.openxmlformats.org/drawingml/2006/table">
            <a:tbl>
              <a:tblPr>
                <a:noFill/>
                <a:tableStyleId>{B947A643-7587-48E1-AA32-99A9501B46E2}</a:tableStyleId>
              </a:tblPr>
              <a:tblGrid>
                <a:gridCol w="936100"/>
                <a:gridCol w="1800200"/>
                <a:gridCol w="244827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ID(PK)</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StudentID(FK)</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Code(FK)</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5</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8" name="Shape 1298"/>
        <p:cNvGrpSpPr/>
        <p:nvPr/>
      </p:nvGrpSpPr>
      <p:grpSpPr>
        <a:xfrm>
          <a:off x="0" y="0"/>
          <a:ext cx="0" cy="0"/>
          <a:chOff x="0" y="0"/>
          <a:chExt cx="0" cy="0"/>
        </a:xfrm>
      </p:grpSpPr>
      <p:sp>
        <p:nvSpPr>
          <p:cNvPr descr="One-to-one entity relationship diagram" id="1299" name="Google Shape;1299;p118"/>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00" name="Google Shape;1300;p118"/>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118"/>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Third Normal Form (3NF)</a:t>
            </a:r>
            <a:endParaRPr i="1" sz="3200">
              <a:solidFill>
                <a:srgbClr val="FF9900"/>
              </a:solidFill>
              <a:latin typeface="Arial"/>
              <a:ea typeface="Arial"/>
              <a:cs typeface="Arial"/>
              <a:sym typeface="Arial"/>
            </a:endParaRPr>
          </a:p>
        </p:txBody>
      </p:sp>
      <p:sp>
        <p:nvSpPr>
          <p:cNvPr id="1302" name="Google Shape;1302;p118"/>
          <p:cNvSpPr/>
          <p:nvPr/>
        </p:nvSpPr>
        <p:spPr>
          <a:xfrm>
            <a:off x="479376" y="1916832"/>
            <a:ext cx="1123324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A table is said to be in the Third Normal Form when,</a:t>
            </a:r>
            <a:endParaRPr/>
          </a:p>
          <a:p>
            <a:pPr indent="0" lvl="0" marL="0" marR="0" rtl="0" algn="l">
              <a:spcBef>
                <a:spcPts val="0"/>
              </a:spcBef>
              <a:spcAft>
                <a:spcPts val="0"/>
              </a:spcAft>
              <a:buNone/>
            </a:pPr>
            <a:r>
              <a:t/>
            </a:r>
            <a:endParaRPr b="1" sz="2000">
              <a:solidFill>
                <a:schemeClr val="dk1"/>
              </a:solidFill>
              <a:latin typeface="Palatino Linotype"/>
              <a:ea typeface="Palatino Linotype"/>
              <a:cs typeface="Palatino Linotype"/>
              <a:sym typeface="Palatino Linotype"/>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It is in the Second Normal form.</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Palatino Linotype"/>
                <a:ea typeface="Palatino Linotype"/>
                <a:cs typeface="Palatino Linotype"/>
                <a:sym typeface="Palatino Linotype"/>
              </a:rPr>
              <a:t>And, it doesn't have Transitive Dependency.</a:t>
            </a:r>
            <a:endParaRPr/>
          </a:p>
        </p:txBody>
      </p:sp>
      <p:sp>
        <p:nvSpPr>
          <p:cNvPr id="1303" name="Google Shape;1303;p118"/>
          <p:cNvSpPr txBox="1"/>
          <p:nvPr/>
        </p:nvSpPr>
        <p:spPr>
          <a:xfrm>
            <a:off x="479376" y="4149080"/>
            <a:ext cx="10297144" cy="21390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900"/>
              <a:buFont typeface="Arial"/>
              <a:buChar char="•"/>
            </a:pPr>
            <a:r>
              <a:rPr b="1" i="0" lang="en-IN" sz="1900">
                <a:solidFill>
                  <a:schemeClr val="dk1"/>
                </a:solidFill>
                <a:latin typeface="Palatino Linotype"/>
                <a:ea typeface="Palatino Linotype"/>
                <a:cs typeface="Palatino Linotype"/>
                <a:sym typeface="Palatino Linotype"/>
              </a:rPr>
              <a:t>Transitive dependency</a:t>
            </a:r>
            <a:r>
              <a:rPr b="0" i="0" lang="en-IN" sz="1900">
                <a:solidFill>
                  <a:schemeClr val="dk1"/>
                </a:solidFill>
                <a:latin typeface="Palatino Linotype"/>
                <a:ea typeface="Palatino Linotype"/>
                <a:cs typeface="Palatino Linotype"/>
                <a:sym typeface="Palatino Linotype"/>
              </a:rPr>
              <a:t> is expressing the dependency of A on C when A depends on B and B depends on C.</a:t>
            </a:r>
            <a:endParaRPr/>
          </a:p>
          <a:p>
            <a:pPr indent="0" lvl="0" marL="0" marR="0" rtl="0" algn="l">
              <a:spcBef>
                <a:spcPts val="0"/>
              </a:spcBef>
              <a:spcAft>
                <a:spcPts val="0"/>
              </a:spcAft>
              <a:buNone/>
            </a:pPr>
            <a:r>
              <a:t/>
            </a:r>
            <a:endParaRPr b="0" i="0" sz="19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900"/>
              <a:buFont typeface="Arial"/>
              <a:buChar char="•"/>
            </a:pPr>
            <a:r>
              <a:rPr b="1" i="0" lang="en-IN" sz="1900">
                <a:solidFill>
                  <a:schemeClr val="dk1"/>
                </a:solidFill>
                <a:latin typeface="Palatino Linotype"/>
                <a:ea typeface="Palatino Linotype"/>
                <a:cs typeface="Palatino Linotype"/>
                <a:sym typeface="Palatino Linotype"/>
              </a:rPr>
              <a:t>A functional dependency</a:t>
            </a:r>
            <a:r>
              <a:rPr b="0" i="0" lang="en-IN" sz="1900">
                <a:solidFill>
                  <a:schemeClr val="dk1"/>
                </a:solidFill>
                <a:latin typeface="Palatino Linotype"/>
                <a:ea typeface="Palatino Linotype"/>
                <a:cs typeface="Palatino Linotype"/>
                <a:sym typeface="Palatino Linotype"/>
              </a:rPr>
              <a:t> is an association between two attributes of the same relational database table. One of the attributes is called the determinant and the other attribute is called the determined. For each value of the determinant there is associated one and only one value of the determined.</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7" name="Shape 1307"/>
        <p:cNvGrpSpPr/>
        <p:nvPr/>
      </p:nvGrpSpPr>
      <p:grpSpPr>
        <a:xfrm>
          <a:off x="0" y="0"/>
          <a:ext cx="0" cy="0"/>
          <a:chOff x="0" y="0"/>
          <a:chExt cx="0" cy="0"/>
        </a:xfrm>
      </p:grpSpPr>
      <p:sp>
        <p:nvSpPr>
          <p:cNvPr id="1308" name="Google Shape;1308;p119"/>
          <p:cNvSpPr txBox="1"/>
          <p:nvPr/>
        </p:nvSpPr>
        <p:spPr>
          <a:xfrm>
            <a:off x="2781300" y="23622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309" name="Google Shape;1309;p119"/>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10" name="Google Shape;1310;p119"/>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1" name="Google Shape;1311;p119"/>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Third Normal Form (3NF)</a:t>
            </a:r>
            <a:endParaRPr/>
          </a:p>
        </p:txBody>
      </p:sp>
      <p:sp>
        <p:nvSpPr>
          <p:cNvPr id="1312" name="Google Shape;1312;p119"/>
          <p:cNvSpPr/>
          <p:nvPr/>
        </p:nvSpPr>
        <p:spPr>
          <a:xfrm>
            <a:off x="335360" y="838200"/>
            <a:ext cx="1144927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Column A is said to be functionally dependent on column B if changing the value of A may require a change in the value of B.</a:t>
            </a:r>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Here, the department column is dependent on the professor name column. This is because if in a particular row, we change the name of the professor, we will also have to change the department value.</a:t>
            </a:r>
            <a:endParaRPr sz="1800">
              <a:solidFill>
                <a:schemeClr val="dk1"/>
              </a:solidFill>
              <a:latin typeface="Palatino Linotype"/>
              <a:ea typeface="Palatino Linotype"/>
              <a:cs typeface="Palatino Linotype"/>
              <a:sym typeface="Palatino Linotype"/>
            </a:endParaRPr>
          </a:p>
        </p:txBody>
      </p:sp>
      <p:graphicFrame>
        <p:nvGraphicFramePr>
          <p:cNvPr id="1313" name="Google Shape;1313;p119"/>
          <p:cNvGraphicFramePr/>
          <p:nvPr/>
        </p:nvGraphicFramePr>
        <p:xfrm>
          <a:off x="335360" y="2492896"/>
          <a:ext cx="3000000" cy="3000000"/>
        </p:xfrm>
        <a:graphic>
          <a:graphicData uri="http://schemas.openxmlformats.org/drawingml/2006/table">
            <a:tbl>
              <a:tblPr>
                <a:noFill/>
                <a:tableStyleId>{B947A643-7587-48E1-AA32-99A9501B46E2}</a:tableStyleId>
              </a:tblPr>
              <a:tblGrid>
                <a:gridCol w="2289850"/>
                <a:gridCol w="2671500"/>
                <a:gridCol w="2671500"/>
                <a:gridCol w="381642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venue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Department</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18</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Mathematics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Auditorium building</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Electronics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19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Mathematics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Auditorium building #1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IN" sz="1800" u="none" cap="none" strike="noStrike">
                          <a:solidFill>
                            <a:srgbClr val="222222"/>
                          </a:solidFill>
                          <a:latin typeface="Arial"/>
                          <a:ea typeface="Arial"/>
                          <a:cs typeface="Arial"/>
                          <a:sym typeface="Arial"/>
                        </a:rPr>
                        <a:t>Prof. Smith</a:t>
                      </a:r>
                      <a:endParaRPr sz="1800">
                        <a:solidFill>
                          <a:srgbClr val="222222"/>
                        </a:solidFill>
                        <a:latin typeface="Arial"/>
                        <a:ea typeface="Arial"/>
                        <a:cs typeface="Arial"/>
                        <a:sym typeface="Arial"/>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Computer Science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9F9F9"/>
                    </a:solidFill>
                  </a:tcPr>
                </a:tc>
              </a:tr>
              <a:tr h="22860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CS107</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F9F9"/>
                    </a:solidFill>
                  </a:tcPr>
                </a:tc>
                <a:tc>
                  <a:txBody>
                    <a:bodyPr/>
                    <a:lstStyle/>
                    <a:p>
                      <a:pPr indent="0" lvl="0" marL="0" marR="0" rtl="0" algn="l">
                        <a:spcBef>
                          <a:spcPts val="0"/>
                        </a:spcBef>
                        <a:spcAft>
                          <a:spcPts val="0"/>
                        </a:spcAft>
                        <a:buNone/>
                      </a:pPr>
                      <a:r>
                        <a:rPr b="0" i="0" lang="en-IN" sz="1800" u="none" cap="none" strike="noStrike">
                          <a:solidFill>
                            <a:srgbClr val="222222"/>
                          </a:solidFill>
                          <a:latin typeface="Arial"/>
                          <a:ea typeface="Arial"/>
                          <a:cs typeface="Arial"/>
                          <a:sym typeface="Arial"/>
                        </a:rPr>
                        <a:t>Prof. Smith</a:t>
                      </a:r>
                      <a:endParaRPr sz="1800">
                        <a:solidFill>
                          <a:srgbClr val="222222"/>
                        </a:solidFill>
                        <a:latin typeface="Arial"/>
                        <a:ea typeface="Arial"/>
                        <a:cs typeface="Arial"/>
                        <a:sym typeface="Arial"/>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F9F9"/>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 Science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9F9F9"/>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 name="Shape 183"/>
        <p:cNvGrpSpPr/>
        <p:nvPr/>
      </p:nvGrpSpPr>
      <p:grpSpPr>
        <a:xfrm>
          <a:off x="0" y="0"/>
          <a:ext cx="0" cy="0"/>
          <a:chOff x="0" y="0"/>
          <a:chExt cx="0" cy="0"/>
        </a:xfrm>
      </p:grpSpPr>
      <p:sp>
        <p:nvSpPr>
          <p:cNvPr id="184" name="Google Shape;184;p12"/>
          <p:cNvSpPr txBox="1"/>
          <p:nvPr/>
        </p:nvSpPr>
        <p:spPr>
          <a:xfrm>
            <a:off x="263353" y="116632"/>
            <a:ext cx="2952328" cy="14003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700">
                <a:solidFill>
                  <a:schemeClr val="dk1"/>
                </a:solidFill>
                <a:latin typeface="Arial"/>
                <a:ea typeface="Arial"/>
                <a:cs typeface="Arial"/>
                <a:sym typeface="Arial"/>
              </a:rPr>
              <a:t>struct </a:t>
            </a:r>
            <a:r>
              <a:rPr lang="en-IN" sz="1700">
                <a:solidFill>
                  <a:srgbClr val="006C86"/>
                </a:solidFill>
                <a:latin typeface="Arial"/>
                <a:ea typeface="Arial"/>
                <a:cs typeface="Arial"/>
                <a:sym typeface="Arial"/>
              </a:rPr>
              <a:t>Employee</a:t>
            </a:r>
            <a:r>
              <a:rPr lang="en-IN" sz="17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int emp_no;</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char emp_name[50];</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int salary;</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a:t>
            </a:r>
            <a:r>
              <a:rPr lang="en-IN" sz="1700">
                <a:solidFill>
                  <a:srgbClr val="006C86"/>
                </a:solidFill>
                <a:latin typeface="Arial"/>
                <a:ea typeface="Arial"/>
                <a:cs typeface="Arial"/>
                <a:sym typeface="Arial"/>
              </a:rPr>
              <a:t>emp</a:t>
            </a:r>
            <a:r>
              <a:rPr lang="en-IN" sz="1700">
                <a:solidFill>
                  <a:schemeClr val="dk1"/>
                </a:solidFill>
                <a:latin typeface="Arial"/>
                <a:ea typeface="Arial"/>
                <a:cs typeface="Arial"/>
                <a:sym typeface="Arial"/>
              </a:rPr>
              <a:t>[1000];</a:t>
            </a:r>
            <a:endParaRPr/>
          </a:p>
        </p:txBody>
      </p:sp>
      <p:sp>
        <p:nvSpPr>
          <p:cNvPr id="185" name="Google Shape;185;p12"/>
          <p:cNvSpPr txBox="1"/>
          <p:nvPr/>
        </p:nvSpPr>
        <p:spPr>
          <a:xfrm>
            <a:off x="4007767" y="116632"/>
            <a:ext cx="3888432"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700">
                <a:solidFill>
                  <a:schemeClr val="dk1"/>
                </a:solidFill>
                <a:latin typeface="Arial"/>
                <a:ea typeface="Arial"/>
                <a:cs typeface="Arial"/>
                <a:sym typeface="Arial"/>
              </a:rPr>
              <a:t>struct </a:t>
            </a:r>
            <a:r>
              <a:rPr lang="en-IN" sz="1700">
                <a:solidFill>
                  <a:srgbClr val="006C86"/>
                </a:solidFill>
                <a:latin typeface="Arial"/>
                <a:ea typeface="Arial"/>
                <a:cs typeface="Arial"/>
                <a:sym typeface="Arial"/>
              </a:rPr>
              <a:t>Employee</a:t>
            </a:r>
            <a:r>
              <a:rPr lang="en-IN" sz="17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int emp_no;</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char emp_name[50];</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   int salary;</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700">
                <a:solidFill>
                  <a:schemeClr val="dk1"/>
                </a:solidFill>
                <a:latin typeface="Arial"/>
                <a:ea typeface="Arial"/>
                <a:cs typeface="Arial"/>
                <a:sym typeface="Arial"/>
              </a:rPr>
              <a:t>struct </a:t>
            </a:r>
            <a:r>
              <a:rPr lang="en-IN" sz="1700">
                <a:solidFill>
                  <a:srgbClr val="006C86"/>
                </a:solidFill>
                <a:latin typeface="Arial"/>
                <a:ea typeface="Arial"/>
                <a:cs typeface="Arial"/>
                <a:sym typeface="Arial"/>
              </a:rPr>
              <a:t>Employee emp</a:t>
            </a:r>
            <a:r>
              <a:rPr lang="en-IN" sz="1700">
                <a:solidFill>
                  <a:schemeClr val="dk1"/>
                </a:solidFill>
                <a:latin typeface="Arial"/>
                <a:ea typeface="Arial"/>
                <a:cs typeface="Arial"/>
                <a:sym typeface="Arial"/>
              </a:rPr>
              <a:t>[1000];</a:t>
            </a:r>
            <a:endParaRPr/>
          </a:p>
        </p:txBody>
      </p:sp>
      <p:sp>
        <p:nvSpPr>
          <p:cNvPr id="186" name="Google Shape;186;p12"/>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file-oriented system</a:t>
            </a:r>
            <a:endParaRPr/>
          </a:p>
        </p:txBody>
      </p:sp>
      <p:grpSp>
        <p:nvGrpSpPr>
          <p:cNvPr id="187" name="Google Shape;187;p12"/>
          <p:cNvGrpSpPr/>
          <p:nvPr/>
        </p:nvGrpSpPr>
        <p:grpSpPr>
          <a:xfrm>
            <a:off x="119335" y="1916832"/>
            <a:ext cx="11809309" cy="4884355"/>
            <a:chOff x="7129860" y="4077606"/>
            <a:chExt cx="11546463" cy="4884355"/>
          </a:xfrm>
        </p:grpSpPr>
        <p:sp>
          <p:nvSpPr>
            <p:cNvPr id="188" name="Google Shape;188;p12"/>
            <p:cNvSpPr/>
            <p:nvPr/>
          </p:nvSpPr>
          <p:spPr>
            <a:xfrm>
              <a:off x="7129860" y="4077606"/>
              <a:ext cx="18448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sp>
          <p:nvSpPr>
            <p:cNvPr id="189" name="Google Shape;189;p12"/>
            <p:cNvSpPr txBox="1"/>
            <p:nvPr/>
          </p:nvSpPr>
          <p:spPr>
            <a:xfrm>
              <a:off x="7173268" y="4437646"/>
              <a:ext cx="1799261" cy="3139321"/>
            </a:xfrm>
            <a:prstGeom prst="rect">
              <a:avLst/>
            </a:prstGeom>
            <a:solidFill>
              <a:srgbClr val="F6F7E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a:p>
          </p:txBody>
        </p:sp>
        <p:sp>
          <p:nvSpPr>
            <p:cNvPr id="190" name="Google Shape;190;p12"/>
            <p:cNvSpPr txBox="1"/>
            <p:nvPr/>
          </p:nvSpPr>
          <p:spPr>
            <a:xfrm>
              <a:off x="11677994" y="4437646"/>
              <a:ext cx="2174424" cy="4524315"/>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2000 jerry 4500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p:txBody>
        </p:sp>
        <p:sp>
          <p:nvSpPr>
            <p:cNvPr id="191" name="Google Shape;191;p12"/>
            <p:cNvSpPr txBox="1"/>
            <p:nvPr/>
          </p:nvSpPr>
          <p:spPr>
            <a:xfrm>
              <a:off x="16641561" y="4437646"/>
              <a:ext cx="2034762" cy="3693319"/>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1250 neel 4500</a:t>
              </a:r>
              <a:endParaRPr/>
            </a:p>
          </p:txBody>
        </p:sp>
        <p:sp>
          <p:nvSpPr>
            <p:cNvPr id="192" name="Google Shape;192;p12"/>
            <p:cNvSpPr txBox="1"/>
            <p:nvPr/>
          </p:nvSpPr>
          <p:spPr>
            <a:xfrm>
              <a:off x="14257947" y="4437646"/>
              <a:ext cx="2034763" cy="4524315"/>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sam 500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jerry 2000 4500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p:txBody>
        </p:sp>
        <p:sp>
          <p:nvSpPr>
            <p:cNvPr id="193" name="Google Shape;193;p12"/>
            <p:cNvSpPr/>
            <p:nvPr/>
          </p:nvSpPr>
          <p:spPr>
            <a:xfrm>
              <a:off x="9374951" y="4077606"/>
              <a:ext cx="194084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sp>
          <p:nvSpPr>
            <p:cNvPr id="194" name="Google Shape;194;p12"/>
            <p:cNvSpPr txBox="1"/>
            <p:nvPr/>
          </p:nvSpPr>
          <p:spPr>
            <a:xfrm>
              <a:off x="9374952" y="4437646"/>
              <a:ext cx="1921216" cy="4524315"/>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2000 jerry 4500</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p:txBody>
        </p:sp>
        <p:sp>
          <p:nvSpPr>
            <p:cNvPr id="195" name="Google Shape;195;p12"/>
            <p:cNvSpPr/>
            <p:nvPr/>
          </p:nvSpPr>
          <p:spPr>
            <a:xfrm>
              <a:off x="11677994" y="4077606"/>
              <a:ext cx="21744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sp>
          <p:nvSpPr>
            <p:cNvPr id="196" name="Google Shape;196;p12"/>
            <p:cNvSpPr/>
            <p:nvPr/>
          </p:nvSpPr>
          <p:spPr>
            <a:xfrm>
              <a:off x="14257947" y="4077606"/>
              <a:ext cx="2034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sp>
          <p:nvSpPr>
            <p:cNvPr id="197" name="Google Shape;197;p12"/>
            <p:cNvSpPr/>
            <p:nvPr/>
          </p:nvSpPr>
          <p:spPr>
            <a:xfrm>
              <a:off x="16641561" y="4077606"/>
              <a:ext cx="20347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grpSp>
      <p:sp>
        <p:nvSpPr>
          <p:cNvPr id="198" name="Google Shape;198;p12"/>
          <p:cNvSpPr txBox="1"/>
          <p:nvPr/>
        </p:nvSpPr>
        <p:spPr>
          <a:xfrm>
            <a:off x="8814753" y="510187"/>
            <a:ext cx="18526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000">
                <a:solidFill>
                  <a:srgbClr val="DC525C"/>
                </a:solidFill>
                <a:latin typeface="Arial"/>
                <a:ea typeface="Arial"/>
                <a:cs typeface="Arial"/>
                <a:sym typeface="Arial"/>
              </a:rPr>
              <a:t>File Anomalies</a:t>
            </a:r>
            <a:endParaRPr i="1" sz="2000">
              <a:solidFill>
                <a:schemeClr val="dk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7" name="Shape 1317"/>
        <p:cNvGrpSpPr/>
        <p:nvPr/>
      </p:nvGrpSpPr>
      <p:grpSpPr>
        <a:xfrm>
          <a:off x="0" y="0"/>
          <a:ext cx="0" cy="0"/>
          <a:chOff x="0" y="0"/>
          <a:chExt cx="0" cy="0"/>
        </a:xfrm>
      </p:grpSpPr>
      <p:sp>
        <p:nvSpPr>
          <p:cNvPr descr="One-to-one entity relationship diagram" id="1318" name="Google Shape;1318;p120"/>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19" name="Google Shape;1319;p120"/>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0" name="Google Shape;1320;p120"/>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Third Normal Form (3NF)</a:t>
            </a:r>
            <a:endParaRPr/>
          </a:p>
        </p:txBody>
      </p:sp>
      <p:sp>
        <p:nvSpPr>
          <p:cNvPr id="1321" name="Google Shape;1321;p120"/>
          <p:cNvSpPr/>
          <p:nvPr/>
        </p:nvSpPr>
        <p:spPr>
          <a:xfrm>
            <a:off x="430841" y="548680"/>
            <a:ext cx="111838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endParaRPr/>
          </a:p>
        </p:txBody>
      </p:sp>
      <p:graphicFrame>
        <p:nvGraphicFramePr>
          <p:cNvPr id="1322" name="Google Shape;1322;p120"/>
          <p:cNvGraphicFramePr/>
          <p:nvPr/>
        </p:nvGraphicFramePr>
        <p:xfrm>
          <a:off x="525262" y="1916832"/>
          <a:ext cx="3000000" cy="3000000"/>
        </p:xfrm>
        <a:graphic>
          <a:graphicData uri="http://schemas.openxmlformats.org/drawingml/2006/table">
            <a:tbl>
              <a:tblPr>
                <a:noFill/>
                <a:tableStyleId>{B947A643-7587-48E1-AA32-99A9501B46E2}</a:tableStyleId>
              </a:tblPr>
              <a:tblGrid>
                <a:gridCol w="3663225"/>
                <a:gridCol w="3663225"/>
                <a:gridCol w="366322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Code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Course Venue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ID</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18</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Auditorium building,</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CS154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19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CS189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Auditorium building #1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CS107</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Lecture Hall #4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graphicFrame>
        <p:nvGraphicFramePr>
          <p:cNvPr id="1323" name="Google Shape;1323;p120"/>
          <p:cNvGraphicFramePr/>
          <p:nvPr/>
        </p:nvGraphicFramePr>
        <p:xfrm>
          <a:off x="525262" y="5013176"/>
          <a:ext cx="3000000" cy="3000000"/>
        </p:xfrm>
        <a:graphic>
          <a:graphicData uri="http://schemas.openxmlformats.org/drawingml/2006/table">
            <a:tbl>
              <a:tblPr>
                <a:noFill/>
                <a:tableStyleId>{B947A643-7587-48E1-AA32-99A9501B46E2}</a:tableStyleId>
              </a:tblPr>
              <a:tblGrid>
                <a:gridCol w="1749025"/>
                <a:gridCol w="2482550"/>
                <a:gridCol w="2689425"/>
                <a:gridCol w="4068625"/>
              </a:tblGrid>
              <a:tr h="0">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ID</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Instructor's Name</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lnSpc>
                          <a:spcPct val="100000"/>
                        </a:lnSpc>
                        <a:spcBef>
                          <a:spcPts val="0"/>
                        </a:spcBef>
                        <a:spcAft>
                          <a:spcPts val="0"/>
                        </a:spcAft>
                        <a:buClr>
                          <a:srgbClr val="222222"/>
                        </a:buClr>
                        <a:buSzPts val="1800"/>
                        <a:buFont typeface="Arial"/>
                        <a:buNone/>
                      </a:pPr>
                      <a:r>
                        <a:rPr b="1" lang="en-IN" sz="1800">
                          <a:solidFill>
                            <a:srgbClr val="222222"/>
                          </a:solidFill>
                          <a:latin typeface="Arial"/>
                          <a:ea typeface="Arial"/>
                          <a:cs typeface="Arial"/>
                          <a:sym typeface="Arial"/>
                        </a:rPr>
                        <a:t>Instructor’s Number</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c>
                  <a:txBody>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Department</a:t>
                      </a:r>
                      <a:endParaRPr/>
                    </a:p>
                  </a:txBody>
                  <a:tcPr marT="76200" marB="76200" marR="57150" marL="571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DDDDD"/>
                      </a:solidFill>
                      <a:prstDash val="solid"/>
                      <a:round/>
                      <a:headEnd len="sm" w="sm" type="none"/>
                      <a:tailEnd len="sm" w="sm" type="none"/>
                    </a:lnB>
                    <a:solidFill>
                      <a:srgbClr val="D9EDF7"/>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Ronald</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+1 6514821924</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Mathematics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FFFFF"/>
                    </a:solidFill>
                  </a:tcPr>
                </a:tc>
              </a:tr>
              <a:tr h="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2</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Prof. John</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+1 6519272918</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Electronics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F3F3F3"/>
                    </a:solidFill>
                  </a:tcPr>
                </a:tc>
              </a:tr>
              <a:tr h="228600">
                <a:tc>
                  <a:txBody>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3</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spcBef>
                          <a:spcPts val="0"/>
                        </a:spcBef>
                        <a:spcAft>
                          <a:spcPts val="0"/>
                        </a:spcAft>
                        <a:buNone/>
                      </a:pPr>
                      <a:r>
                        <a:rPr b="0" i="0" lang="en-IN" sz="1800" u="none" cap="none" strike="noStrike">
                          <a:solidFill>
                            <a:srgbClr val="222222"/>
                          </a:solidFill>
                          <a:latin typeface="Arial"/>
                          <a:ea typeface="Arial"/>
                          <a:cs typeface="Arial"/>
                          <a:sym typeface="Arial"/>
                        </a:rPr>
                        <a:t>Prof. Smith</a:t>
                      </a:r>
                      <a:endParaRPr sz="1800">
                        <a:solidFill>
                          <a:srgbClr val="222222"/>
                        </a:solidFill>
                        <a:latin typeface="Arial"/>
                        <a:ea typeface="Arial"/>
                        <a:cs typeface="Arial"/>
                        <a:sym typeface="Arial"/>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+1 6519272919</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222222"/>
                        </a:buClr>
                        <a:buSzPts val="1800"/>
                        <a:buFont typeface="Arial"/>
                        <a:buNone/>
                      </a:pPr>
                      <a:r>
                        <a:rPr lang="en-IN" sz="1800">
                          <a:solidFill>
                            <a:srgbClr val="222222"/>
                          </a:solidFill>
                          <a:latin typeface="Arial"/>
                          <a:ea typeface="Arial"/>
                          <a:cs typeface="Arial"/>
                          <a:sym typeface="Arial"/>
                        </a:rPr>
                        <a:t>Computer Science Department</a:t>
                      </a:r>
                      <a:endParaRPr/>
                    </a:p>
                  </a:txBody>
                  <a:tcPr marT="76200" marB="76200" marR="57150" marL="5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r>
            </a:tbl>
          </a:graphicData>
        </a:graphic>
      </p:graphicFrame>
      <p:sp>
        <p:nvSpPr>
          <p:cNvPr id="1324" name="Google Shape;1324;p120"/>
          <p:cNvSpPr/>
          <p:nvPr/>
        </p:nvSpPr>
        <p:spPr>
          <a:xfrm>
            <a:off x="405892" y="1556792"/>
            <a:ext cx="100585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41A1A"/>
                </a:solidFill>
                <a:latin typeface="Helvetica Neue"/>
                <a:ea typeface="Helvetica Neue"/>
                <a:cs typeface="Helvetica Neue"/>
                <a:sym typeface="Helvetica Neue"/>
              </a:rPr>
              <a:t>Third normal form avoids this by breaking this into separate tables</a:t>
            </a:r>
            <a:endParaRPr sz="1800">
              <a:solidFill>
                <a:srgbClr val="C41A1A"/>
              </a:solidFill>
              <a:latin typeface="Gill Sans"/>
              <a:ea typeface="Gill Sans"/>
              <a:cs typeface="Gill Sans"/>
              <a:sym typeface="Gill Sans"/>
            </a:endParaRPr>
          </a:p>
        </p:txBody>
      </p:sp>
      <p:sp>
        <p:nvSpPr>
          <p:cNvPr id="1325" name="Google Shape;1325;p120"/>
          <p:cNvSpPr/>
          <p:nvPr/>
        </p:nvSpPr>
        <p:spPr>
          <a:xfrm>
            <a:off x="525262" y="4581128"/>
            <a:ext cx="101552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41A1A"/>
                </a:solidFill>
                <a:latin typeface="Helvetica Neue"/>
                <a:ea typeface="Helvetica Neue"/>
                <a:cs typeface="Helvetica Neue"/>
                <a:sym typeface="Helvetica Neue"/>
              </a:rPr>
              <a:t>Here, the first column is the ID of the professor who’s taking the course.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21"/>
          <p:cNvSpPr txBox="1"/>
          <p:nvPr/>
        </p:nvSpPr>
        <p:spPr>
          <a:xfrm>
            <a:off x="263352" y="566678"/>
            <a:ext cx="11521280" cy="49244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000000"/>
                </a:solidFill>
                <a:latin typeface="Palatino Linotype"/>
                <a:ea typeface="Palatino Linotype"/>
                <a:cs typeface="Palatino Linotype"/>
                <a:sym typeface="Palatino Linotype"/>
              </a:rPr>
              <a:t>R(X, Y, A, B, C)</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1800">
                <a:solidFill>
                  <a:srgbClr val="000000"/>
                </a:solidFill>
                <a:latin typeface="Palatino Linotype"/>
                <a:ea typeface="Palatino Linotype"/>
                <a:cs typeface="Palatino Linotype"/>
                <a:sym typeface="Palatino Linotype"/>
              </a:rPr>
              <a:t>FD: {XY -&gt; A, A -&gt; B, Y -&gt; C }.  Find partial dependency.</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1800">
                <a:solidFill>
                  <a:srgbClr val="000000"/>
                </a:solidFill>
                <a:latin typeface="Palatino Linotype"/>
                <a:ea typeface="Palatino Linotype"/>
                <a:cs typeface="Palatino Linotype"/>
                <a:sym typeface="Palatino Linotype"/>
              </a:rPr>
              <a:t>Where: </a:t>
            </a:r>
            <a:endParaRPr/>
          </a:p>
          <a:p>
            <a:pPr indent="-285750" lvl="1" marL="742950" marR="0" rtl="0" algn="just">
              <a:spcBef>
                <a:spcPts val="0"/>
              </a:spcBef>
              <a:spcAft>
                <a:spcPts val="0"/>
              </a:spcAft>
              <a:buClr>
                <a:srgbClr val="000000"/>
              </a:buClr>
              <a:buSzPts val="1800"/>
              <a:buFont typeface="Arial"/>
              <a:buChar char="•"/>
            </a:pPr>
            <a:r>
              <a:rPr b="0" i="0" lang="en-IN" sz="1800" u="none" cap="none" strike="noStrike">
                <a:solidFill>
                  <a:srgbClr val="000000"/>
                </a:solidFill>
                <a:latin typeface="Palatino Linotype"/>
                <a:ea typeface="Palatino Linotype"/>
                <a:cs typeface="Palatino Linotype"/>
                <a:sym typeface="Palatino Linotype"/>
              </a:rPr>
              <a:t>XY is the only candidate key.</a:t>
            </a:r>
            <a:endParaRPr/>
          </a:p>
          <a:p>
            <a:pPr indent="-285750" lvl="1" marL="742950" marR="0" rtl="0" algn="just">
              <a:spcBef>
                <a:spcPts val="0"/>
              </a:spcBef>
              <a:spcAft>
                <a:spcPts val="0"/>
              </a:spcAft>
              <a:buClr>
                <a:srgbClr val="000000"/>
              </a:buClr>
              <a:buSzPts val="1800"/>
              <a:buFont typeface="Arial"/>
              <a:buChar char="•"/>
            </a:pPr>
            <a:r>
              <a:rPr b="0" i="0" lang="en-IN" sz="1800" u="none" cap="none" strike="noStrike">
                <a:solidFill>
                  <a:srgbClr val="000000"/>
                </a:solidFill>
                <a:latin typeface="Palatino Linotype"/>
                <a:ea typeface="Palatino Linotype"/>
                <a:cs typeface="Palatino Linotype"/>
                <a:sym typeface="Palatino Linotype"/>
              </a:rPr>
              <a:t>key attributes =X, Y and</a:t>
            </a:r>
            <a:endParaRPr/>
          </a:p>
          <a:p>
            <a:pPr indent="-285750" lvl="1" marL="742950" marR="0" rtl="0" algn="just">
              <a:spcBef>
                <a:spcPts val="0"/>
              </a:spcBef>
              <a:spcAft>
                <a:spcPts val="0"/>
              </a:spcAft>
              <a:buClr>
                <a:srgbClr val="000000"/>
              </a:buClr>
              <a:buSzPts val="1800"/>
              <a:buFont typeface="Arial"/>
              <a:buChar char="•"/>
            </a:pPr>
            <a:r>
              <a:rPr b="0" i="0" lang="en-IN" sz="1800" u="none" cap="none" strike="noStrike">
                <a:solidFill>
                  <a:srgbClr val="000000"/>
                </a:solidFill>
                <a:latin typeface="Palatino Linotype"/>
                <a:ea typeface="Palatino Linotype"/>
                <a:cs typeface="Palatino Linotype"/>
                <a:sym typeface="Palatino Linotype"/>
              </a:rPr>
              <a:t>non-key attributes = A, B, C.</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lang="en-IN" sz="2200">
                <a:solidFill>
                  <a:srgbClr val="FF0000"/>
                </a:solidFill>
                <a:latin typeface="Palatino Linotype"/>
                <a:ea typeface="Palatino Linotype"/>
                <a:cs typeface="Palatino Linotype"/>
                <a:sym typeface="Palatino Linotype"/>
              </a:rPr>
              <a:t>Note:</a:t>
            </a:r>
            <a:endParaRPr/>
          </a:p>
          <a:p>
            <a:pPr indent="0" lvl="0" marL="0" marR="0" rtl="0" algn="just">
              <a:spcBef>
                <a:spcPts val="0"/>
              </a:spcBef>
              <a:spcAft>
                <a:spcPts val="0"/>
              </a:spcAft>
              <a:buNone/>
            </a:pPr>
            <a:r>
              <a:t/>
            </a:r>
            <a:endParaRPr sz="400">
              <a:solidFill>
                <a:srgbClr val="FF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1" i="0" lang="en-IN" sz="1800">
                <a:solidFill>
                  <a:srgbClr val="000000"/>
                </a:solidFill>
                <a:latin typeface="Palatino Linotype"/>
                <a:ea typeface="Palatino Linotype"/>
                <a:cs typeface="Palatino Linotype"/>
                <a:sym typeface="Palatino Linotype"/>
              </a:rPr>
              <a:t>Key attributes </a:t>
            </a:r>
            <a:r>
              <a:rPr b="0" i="0" lang="en-IN" sz="1800">
                <a:solidFill>
                  <a:srgbClr val="000000"/>
                </a:solidFill>
                <a:latin typeface="Palatino Linotype"/>
                <a:ea typeface="Palatino Linotype"/>
                <a:cs typeface="Palatino Linotype"/>
                <a:sym typeface="Palatino Linotype"/>
              </a:rPr>
              <a:t>are also called </a:t>
            </a:r>
            <a:r>
              <a:rPr b="1" i="0" lang="en-IN" sz="1800">
                <a:solidFill>
                  <a:srgbClr val="000000"/>
                </a:solidFill>
                <a:latin typeface="Palatino Linotype"/>
                <a:ea typeface="Palatino Linotype"/>
                <a:cs typeface="Palatino Linotype"/>
                <a:sym typeface="Palatino Linotype"/>
              </a:rPr>
              <a:t>prime attributes </a:t>
            </a:r>
            <a:r>
              <a:rPr b="0" i="0" lang="en-IN" sz="1800">
                <a:solidFill>
                  <a:srgbClr val="000000"/>
                </a:solidFill>
                <a:latin typeface="Palatino Linotype"/>
                <a:ea typeface="Palatino Linotype"/>
                <a:cs typeface="Palatino Linotype"/>
                <a:sym typeface="Palatino Linotype"/>
              </a:rPr>
              <a:t>and </a:t>
            </a:r>
            <a:r>
              <a:rPr b="1" i="0" lang="en-IN" sz="1800">
                <a:solidFill>
                  <a:srgbClr val="000000"/>
                </a:solidFill>
                <a:latin typeface="Palatino Linotype"/>
                <a:ea typeface="Palatino Linotype"/>
                <a:cs typeface="Palatino Linotype"/>
                <a:sym typeface="Palatino Linotype"/>
              </a:rPr>
              <a:t>non-key attributes </a:t>
            </a:r>
            <a:r>
              <a:rPr b="0" i="0" lang="en-IN" sz="1800">
                <a:solidFill>
                  <a:srgbClr val="000000"/>
                </a:solidFill>
                <a:latin typeface="Palatino Linotype"/>
                <a:ea typeface="Palatino Linotype"/>
                <a:cs typeface="Palatino Linotype"/>
                <a:sym typeface="Palatino Linotype"/>
              </a:rPr>
              <a:t>are also called </a:t>
            </a:r>
            <a:r>
              <a:rPr b="1" i="0" lang="en-IN" sz="1800">
                <a:solidFill>
                  <a:srgbClr val="000000"/>
                </a:solidFill>
                <a:latin typeface="Palatino Linotype"/>
                <a:ea typeface="Palatino Linotype"/>
                <a:cs typeface="Palatino Linotype"/>
                <a:sym typeface="Palatino Linotype"/>
              </a:rPr>
              <a:t>non-prime attributes</a:t>
            </a:r>
            <a:r>
              <a:rPr b="0" i="0" lang="en-IN" sz="1800">
                <a:solidFill>
                  <a:srgbClr val="000000"/>
                </a:solidFill>
                <a:latin typeface="Palatino Linotype"/>
                <a:ea typeface="Palatino Linotype"/>
                <a:cs typeface="Palatino Linotype"/>
                <a:sym typeface="Palatino Linotype"/>
              </a:rPr>
              <a:t>.</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1800">
                <a:solidFill>
                  <a:srgbClr val="000000"/>
                </a:solidFill>
                <a:latin typeface="Palatino Linotype"/>
                <a:ea typeface="Palatino Linotype"/>
                <a:cs typeface="Palatino Linotype"/>
                <a:sym typeface="Palatino Linotype"/>
              </a:rPr>
              <a:t>XY -&gt; A is not a partial dependency // it is full dependency.</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1800">
                <a:solidFill>
                  <a:srgbClr val="000000"/>
                </a:solidFill>
                <a:latin typeface="Palatino Linotype"/>
                <a:ea typeface="Palatino Linotype"/>
                <a:cs typeface="Palatino Linotype"/>
                <a:sym typeface="Palatino Linotype"/>
              </a:rPr>
              <a:t>A -&gt; B is not a partial dependency //it is full dependency.</a:t>
            </a:r>
            <a:endParaRPr/>
          </a:p>
          <a:p>
            <a:pPr indent="0" lvl="0" marL="0" marR="0" rtl="0" algn="just">
              <a:spcBef>
                <a:spcPts val="0"/>
              </a:spcBef>
              <a:spcAft>
                <a:spcPts val="0"/>
              </a:spcAft>
              <a:buNone/>
            </a:pPr>
            <a:r>
              <a:t/>
            </a:r>
            <a:endParaRPr b="0" i="0" sz="1800">
              <a:solidFill>
                <a:srgbClr val="000000"/>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1800">
                <a:solidFill>
                  <a:srgbClr val="000000"/>
                </a:solidFill>
                <a:latin typeface="Palatino Linotype"/>
                <a:ea typeface="Palatino Linotype"/>
                <a:cs typeface="Palatino Linotype"/>
                <a:sym typeface="Palatino Linotype"/>
              </a:rPr>
              <a:t>Y -&gt; C is a partial dependency, since Y is a part of the candidate key and C is a non-key attribute.</a:t>
            </a:r>
            <a:endParaRPr/>
          </a:p>
        </p:txBody>
      </p:sp>
      <p:sp>
        <p:nvSpPr>
          <p:cNvPr id="1331" name="Google Shape;1331;p121"/>
          <p:cNvSpPr/>
          <p:nvPr/>
        </p:nvSpPr>
        <p:spPr>
          <a:xfrm>
            <a:off x="795" y="2"/>
            <a:ext cx="12190413"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Partial Dependency</a:t>
            </a:r>
            <a:endParaRPr i="1" sz="3200">
              <a:solidFill>
                <a:srgbClr val="FF99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335" name="Shape 1335"/>
        <p:cNvGrpSpPr/>
        <p:nvPr/>
      </p:nvGrpSpPr>
      <p:grpSpPr>
        <a:xfrm>
          <a:off x="0" y="0"/>
          <a:ext cx="0" cy="0"/>
          <a:chOff x="0" y="0"/>
          <a:chExt cx="0" cy="0"/>
        </a:xfrm>
      </p:grpSpPr>
      <p:sp>
        <p:nvSpPr>
          <p:cNvPr id="1336" name="Google Shape;1336;p122"/>
          <p:cNvSpPr txBox="1"/>
          <p:nvPr/>
        </p:nvSpPr>
        <p:spPr>
          <a:xfrm>
            <a:off x="2781300" y="23622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337" name="Google Shape;1337;p122"/>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38" name="Google Shape;1338;p122"/>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9" name="Google Shape;1339;p122"/>
          <p:cNvSpPr/>
          <p:nvPr/>
        </p:nvSpPr>
        <p:spPr>
          <a:xfrm>
            <a:off x="2667000" y="3"/>
            <a:ext cx="6858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Third Normal Form (3NF)</a:t>
            </a:r>
            <a:endParaRPr i="1" sz="3200">
              <a:solidFill>
                <a:srgbClr val="FF9900"/>
              </a:solidFill>
              <a:latin typeface="Arial"/>
              <a:ea typeface="Arial"/>
              <a:cs typeface="Arial"/>
              <a:sym typeface="Arial"/>
            </a:endParaRPr>
          </a:p>
        </p:txBody>
      </p:sp>
      <p:sp>
        <p:nvSpPr>
          <p:cNvPr id="1340" name="Google Shape;1340;p122"/>
          <p:cNvSpPr/>
          <p:nvPr/>
        </p:nvSpPr>
        <p:spPr>
          <a:xfrm>
            <a:off x="407368" y="1065074"/>
            <a:ext cx="11305256" cy="1574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Therefore, in the third normal form, the following conditions are required:</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127000" lvl="0" marL="0" marR="0" rtl="0" algn="l">
              <a:lnSpc>
                <a:spcPct val="150000"/>
              </a:lnSpc>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The table should be in the second normal form.</a:t>
            </a:r>
            <a:endParaRPr/>
          </a:p>
          <a:p>
            <a:pPr indent="-127000" lvl="0" marL="0" marR="0" rtl="0" algn="l">
              <a:lnSpc>
                <a:spcPct val="150000"/>
              </a:lnSpc>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There should not be any functional dependency.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344" name="Shape 1344"/>
        <p:cNvGrpSpPr/>
        <p:nvPr/>
      </p:nvGrpSpPr>
      <p:grpSpPr>
        <a:xfrm>
          <a:off x="0" y="0"/>
          <a:ext cx="0" cy="0"/>
          <a:chOff x="0" y="0"/>
          <a:chExt cx="0" cy="0"/>
        </a:xfrm>
      </p:grpSpPr>
      <p:sp>
        <p:nvSpPr>
          <p:cNvPr id="1345" name="Google Shape;1345;p123"/>
          <p:cNvSpPr txBox="1"/>
          <p:nvPr/>
        </p:nvSpPr>
        <p:spPr>
          <a:xfrm>
            <a:off x="2781300" y="2362200"/>
            <a:ext cx="66294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346" name="Google Shape;1346;p123"/>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47" name="Google Shape;1347;p123"/>
          <p:cNvSpPr/>
          <p:nvPr/>
        </p:nvSpPr>
        <p:spPr>
          <a:xfrm>
            <a:off x="2783682" y="-144463"/>
            <a:ext cx="2286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1348" name="Google Shape;1348;p123"/>
          <p:cNvGraphicFramePr/>
          <p:nvPr/>
        </p:nvGraphicFramePr>
        <p:xfrm>
          <a:off x="299356" y="3345435"/>
          <a:ext cx="3000000" cy="3000000"/>
        </p:xfrm>
        <a:graphic>
          <a:graphicData uri="http://schemas.openxmlformats.org/drawingml/2006/table">
            <a:tbl>
              <a:tblPr>
                <a:noFill/>
                <a:tableStyleId>{5B2CD956-DA17-4E6D-ADF1-A14761063EF8}</a:tableStyleId>
              </a:tblPr>
              <a:tblGrid>
                <a:gridCol w="2211875"/>
                <a:gridCol w="2440700"/>
                <a:gridCol w="2516975"/>
                <a:gridCol w="2495250"/>
                <a:gridCol w="1928500"/>
              </a:tblGrid>
              <a:tr h="463025">
                <a:tc>
                  <a:txBody>
                    <a:bodyPr/>
                    <a:lstStyle/>
                    <a:p>
                      <a:pPr indent="0" lvl="0" marL="0" marR="0" rtl="0" algn="ctr">
                        <a:spcBef>
                          <a:spcPts val="0"/>
                        </a:spcBef>
                        <a:spcAft>
                          <a:spcPts val="0"/>
                        </a:spcAft>
                        <a:buNone/>
                      </a:pPr>
                      <a:r>
                        <a:rPr lang="en-IN" sz="2000" u="none" strike="noStrike">
                          <a:solidFill>
                            <a:srgbClr val="C00000"/>
                          </a:solidFill>
                        </a:rPr>
                        <a:t>Salesman Name</a:t>
                      </a:r>
                      <a:endParaRPr b="0" i="0" sz="2000" u="none" strike="noStrike">
                        <a:solidFill>
                          <a:srgbClr val="C00000"/>
                        </a:solidFill>
                        <a:latin typeface="Arial"/>
                        <a:ea typeface="Arial"/>
                        <a:cs typeface="Arial"/>
                        <a:sym typeface="Arial"/>
                      </a:endParaRPr>
                    </a:p>
                  </a:txBody>
                  <a:tcPr marT="9525" marB="0" marR="7150" marL="7150" anchor="ctr"/>
                </a:tc>
                <a:tc>
                  <a:txBody>
                    <a:bodyPr/>
                    <a:lstStyle/>
                    <a:p>
                      <a:pPr indent="0" lvl="0" marL="0" marR="0" rtl="0" algn="ctr">
                        <a:spcBef>
                          <a:spcPts val="0"/>
                        </a:spcBef>
                        <a:spcAft>
                          <a:spcPts val="0"/>
                        </a:spcAft>
                        <a:buNone/>
                      </a:pPr>
                      <a:r>
                        <a:rPr lang="en-IN" sz="2000" u="none" strike="noStrike">
                          <a:solidFill>
                            <a:srgbClr val="C00000"/>
                          </a:solidFill>
                        </a:rPr>
                        <a:t>Region1</a:t>
                      </a:r>
                      <a:endParaRPr b="0" i="0" sz="2000" u="none" strike="noStrike">
                        <a:solidFill>
                          <a:srgbClr val="C00000"/>
                        </a:solidFill>
                        <a:latin typeface="Arial"/>
                        <a:ea typeface="Arial"/>
                        <a:cs typeface="Arial"/>
                        <a:sym typeface="Arial"/>
                      </a:endParaRPr>
                    </a:p>
                  </a:txBody>
                  <a:tcPr marT="9525" marB="0" marR="7150" marL="7150" anchor="ctr"/>
                </a:tc>
                <a:tc>
                  <a:txBody>
                    <a:bodyPr/>
                    <a:lstStyle/>
                    <a:p>
                      <a:pPr indent="0" lvl="0" marL="0" marR="0" rtl="0" algn="ctr">
                        <a:spcBef>
                          <a:spcPts val="0"/>
                        </a:spcBef>
                        <a:spcAft>
                          <a:spcPts val="0"/>
                        </a:spcAft>
                        <a:buNone/>
                      </a:pPr>
                      <a:r>
                        <a:rPr lang="en-IN" sz="2000" u="none" strike="noStrike">
                          <a:solidFill>
                            <a:srgbClr val="C00000"/>
                          </a:solidFill>
                        </a:rPr>
                        <a:t>Region2</a:t>
                      </a:r>
                      <a:endParaRPr b="0" i="0" sz="2000" u="none" strike="noStrike">
                        <a:solidFill>
                          <a:srgbClr val="C00000"/>
                        </a:solidFill>
                        <a:latin typeface="Arial"/>
                        <a:ea typeface="Arial"/>
                        <a:cs typeface="Arial"/>
                        <a:sym typeface="Arial"/>
                      </a:endParaRPr>
                    </a:p>
                  </a:txBody>
                  <a:tcPr marT="9525" marB="0" marR="7150" marL="7150" anchor="ctr"/>
                </a:tc>
                <a:tc>
                  <a:txBody>
                    <a:bodyPr/>
                    <a:lstStyle/>
                    <a:p>
                      <a:pPr indent="0" lvl="0" marL="0" marR="0" rtl="0" algn="ctr">
                        <a:spcBef>
                          <a:spcPts val="0"/>
                        </a:spcBef>
                        <a:spcAft>
                          <a:spcPts val="0"/>
                        </a:spcAft>
                        <a:buNone/>
                      </a:pPr>
                      <a:r>
                        <a:rPr lang="en-IN" sz="2000" u="none" strike="noStrike">
                          <a:solidFill>
                            <a:srgbClr val="C00000"/>
                          </a:solidFill>
                        </a:rPr>
                        <a:t>Region3</a:t>
                      </a:r>
                      <a:endParaRPr b="0" i="0" sz="2000" u="none" strike="noStrike">
                        <a:solidFill>
                          <a:srgbClr val="C00000"/>
                        </a:solidFill>
                        <a:latin typeface="Arial"/>
                        <a:ea typeface="Arial"/>
                        <a:cs typeface="Arial"/>
                        <a:sym typeface="Arial"/>
                      </a:endParaRPr>
                    </a:p>
                  </a:txBody>
                  <a:tcPr marT="9525" marB="0" marR="7150" marL="7150" anchor="ctr"/>
                </a:tc>
                <a:tc>
                  <a:txBody>
                    <a:bodyPr/>
                    <a:lstStyle/>
                    <a:p>
                      <a:pPr indent="0" lvl="0" marL="0" marR="0" rtl="0" algn="ctr">
                        <a:spcBef>
                          <a:spcPts val="0"/>
                        </a:spcBef>
                        <a:spcAft>
                          <a:spcPts val="0"/>
                        </a:spcAft>
                        <a:buNone/>
                      </a:pPr>
                      <a:r>
                        <a:rPr lang="en-IN" sz="2000" u="none" strike="noStrike">
                          <a:solidFill>
                            <a:srgbClr val="C00000"/>
                          </a:solidFill>
                        </a:rPr>
                        <a:t>Region4</a:t>
                      </a:r>
                      <a:endParaRPr b="0" i="0" sz="2000" u="none" strike="noStrike">
                        <a:solidFill>
                          <a:srgbClr val="C00000"/>
                        </a:solidFill>
                        <a:latin typeface="Arial"/>
                        <a:ea typeface="Arial"/>
                        <a:cs typeface="Arial"/>
                        <a:sym typeface="Arial"/>
                      </a:endParaRPr>
                    </a:p>
                  </a:txBody>
                  <a:tcPr marT="9525" marB="0" marR="7150" marL="7150" anchor="ctr"/>
                </a:tc>
              </a:tr>
              <a:tr h="418125">
                <a:tc>
                  <a:txBody>
                    <a:bodyPr/>
                    <a:lstStyle/>
                    <a:p>
                      <a:pPr indent="0" lvl="0" marL="0" marR="0" rtl="0" algn="l">
                        <a:spcBef>
                          <a:spcPts val="0"/>
                        </a:spcBef>
                        <a:spcAft>
                          <a:spcPts val="0"/>
                        </a:spcAft>
                        <a:buNone/>
                      </a:pPr>
                      <a:r>
                        <a:rPr lang="en-IN" sz="1800" u="none" strike="noStrike"/>
                        <a:t>  Saleel</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Car, Bus </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Car, Bus,</a:t>
                      </a:r>
                      <a:r>
                        <a:rPr lang="en-IN" sz="1800" u="none" strike="noStrike"/>
                        <a:t> Cycle</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Cycle, M</a:t>
                      </a:r>
                      <a:r>
                        <a:rPr b="0" i="0" lang="en-IN" sz="1800" u="none" strike="noStrike">
                          <a:solidFill>
                            <a:schemeClr val="dk1"/>
                          </a:solidFill>
                          <a:latin typeface="Gill Sans"/>
                          <a:ea typeface="Gill Sans"/>
                          <a:cs typeface="Gill Sans"/>
                          <a:sym typeface="Gill Sans"/>
                        </a:rPr>
                        <a:t>otorcycle</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Car</a:t>
                      </a:r>
                      <a:endParaRPr/>
                    </a:p>
                  </a:txBody>
                  <a:tcPr marT="9525" marB="0" marR="7150" marL="7150" anchor="ctr"/>
                </a:tc>
              </a:tr>
              <a:tr h="418125">
                <a:tc>
                  <a:txBody>
                    <a:bodyPr/>
                    <a:lstStyle/>
                    <a:p>
                      <a:pPr indent="0" lvl="0" marL="0" marR="0" rtl="0" algn="l">
                        <a:spcBef>
                          <a:spcPts val="0"/>
                        </a:spcBef>
                        <a:spcAft>
                          <a:spcPts val="0"/>
                        </a:spcAft>
                        <a:buNone/>
                      </a:pPr>
                      <a:r>
                        <a:rPr lang="en-IN" sz="1800" u="none" strike="noStrike"/>
                        <a:t>  Rahul</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chemeClr val="dk1"/>
                          </a:solidFill>
                          <a:latin typeface="Gill Sans"/>
                          <a:ea typeface="Gill Sans"/>
                          <a:cs typeface="Gill Sans"/>
                          <a:sym typeface="Gill Sans"/>
                        </a:rPr>
                        <a:t>Shirt,</a:t>
                      </a:r>
                      <a:r>
                        <a:rPr b="0" i="0" lang="en-IN" sz="1800" u="none" strike="noStrike">
                          <a:solidFill>
                            <a:schemeClr val="dk1"/>
                          </a:solidFill>
                          <a:latin typeface="Gill Sans"/>
                          <a:ea typeface="Gill Sans"/>
                          <a:cs typeface="Gill Sans"/>
                          <a:sym typeface="Gill Sans"/>
                        </a:rPr>
                        <a:t> Pant, Gloves</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Gloves, Book, Pencil</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Pencil, Notebook</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Keyboard, Mouse</a:t>
                      </a:r>
                      <a:endParaRPr b="0" i="0" sz="1800" u="none" strike="noStrike">
                        <a:solidFill>
                          <a:srgbClr val="000000"/>
                        </a:solidFill>
                        <a:latin typeface="Arial"/>
                        <a:ea typeface="Arial"/>
                        <a:cs typeface="Arial"/>
                        <a:sym typeface="Arial"/>
                      </a:endParaRPr>
                    </a:p>
                  </a:txBody>
                  <a:tcPr marT="9525" marB="0" marR="7150" marL="7150" anchor="ctr"/>
                </a:tc>
              </a:tr>
              <a:tr h="418125">
                <a:tc>
                  <a:txBody>
                    <a:bodyPr/>
                    <a:lstStyle/>
                    <a:p>
                      <a:pPr indent="0" lvl="0" marL="0" marR="0" rtl="0" algn="l">
                        <a:spcBef>
                          <a:spcPts val="0"/>
                        </a:spcBef>
                        <a:spcAft>
                          <a:spcPts val="0"/>
                        </a:spcAft>
                        <a:buNone/>
                      </a:pPr>
                      <a:r>
                        <a:rPr lang="en-IN" sz="1800" u="none" strike="noStrike"/>
                        <a:t>  Omkar</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Keyboard,</a:t>
                      </a:r>
                      <a:r>
                        <a:rPr lang="en-IN" sz="1800" u="none" strike="noStrike"/>
                        <a:t> Mouse</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Pen Drives, CD</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Monitors, Scanners</a:t>
                      </a:r>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Scanner, CD</a:t>
                      </a:r>
                      <a:endParaRPr/>
                    </a:p>
                  </a:txBody>
                  <a:tcPr marT="9525" marB="0" marR="7150" marL="7150" anchor="ctr"/>
                </a:tc>
              </a:tr>
              <a:tr h="418125">
                <a:tc>
                  <a:txBody>
                    <a:bodyPr/>
                    <a:lstStyle/>
                    <a:p>
                      <a:pPr indent="0" lvl="0" marL="0" marR="0" rtl="0" algn="l">
                        <a:spcBef>
                          <a:spcPts val="0"/>
                        </a:spcBef>
                        <a:spcAft>
                          <a:spcPts val="0"/>
                        </a:spcAft>
                        <a:buNone/>
                      </a:pPr>
                      <a:r>
                        <a:rPr lang="en-IN" sz="1800" u="none" strike="noStrike"/>
                        <a:t>  Ninad</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lang="en-IN" sz="1800" u="none" strike="noStrike"/>
                        <a:t>Photos,</a:t>
                      </a:r>
                      <a:r>
                        <a:rPr lang="en-IN" sz="1800" u="none" strike="noStrike"/>
                        <a:t> Photo Frames</a:t>
                      </a:r>
                      <a:endParaRPr b="0" i="0" sz="1800" u="none" strike="noStrike">
                        <a:solidFill>
                          <a:srgbClr val="000000"/>
                        </a:solidFill>
                        <a:latin typeface="Arial"/>
                        <a:ea typeface="Arial"/>
                        <a:cs typeface="Arial"/>
                        <a:sym typeface="Arial"/>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Shirt, Pants, Gloves</a:t>
                      </a:r>
                      <a:endParaRPr/>
                    </a:p>
                  </a:txBody>
                  <a:tcPr marT="9525" marB="0" marR="7150" marL="7150" anchor="ctr"/>
                </a:tc>
                <a:tc>
                  <a:txBody>
                    <a:bodyPr/>
                    <a:lstStyle/>
                    <a:p>
                      <a:pPr indent="0" lvl="0" marL="0" marR="0" rtl="0" algn="l">
                        <a:spcBef>
                          <a:spcPts val="0"/>
                        </a:spcBef>
                        <a:spcAft>
                          <a:spcPts val="0"/>
                        </a:spcAft>
                        <a:buNone/>
                      </a:pPr>
                      <a:r>
                        <a:rPr b="0" i="0" lang="en-IN" sz="1800" u="none" strike="noStrike">
                          <a:solidFill>
                            <a:srgbClr val="000000"/>
                          </a:solidFill>
                          <a:latin typeface="Arial"/>
                          <a:ea typeface="Arial"/>
                          <a:cs typeface="Arial"/>
                          <a:sym typeface="Arial"/>
                        </a:rPr>
                        <a:t>Cycle, Motorcycle</a:t>
                      </a:r>
                      <a:endParaRPr/>
                    </a:p>
                  </a:txBody>
                  <a:tcPr marT="9525" marB="0" marR="7150" marL="7150" anchor="ctr"/>
                </a:tc>
                <a:tc>
                  <a:txBody>
                    <a:bodyPr/>
                    <a:lstStyle/>
                    <a:p>
                      <a:pPr indent="0" lvl="0" marL="0" marR="0" rtl="0" algn="l">
                        <a:spcBef>
                          <a:spcPts val="0"/>
                        </a:spcBef>
                        <a:spcAft>
                          <a:spcPts val="0"/>
                        </a:spcAft>
                        <a:buNone/>
                      </a:pPr>
                      <a:r>
                        <a:rPr lang="en-IN" sz="1800" u="none" strike="noStrike"/>
                        <a:t>Bus, Cycle, Car</a:t>
                      </a:r>
                      <a:endParaRPr b="0" i="0" sz="1800" u="none" strike="noStrike">
                        <a:solidFill>
                          <a:srgbClr val="000000"/>
                        </a:solidFill>
                        <a:latin typeface="Arial"/>
                        <a:ea typeface="Arial"/>
                        <a:cs typeface="Arial"/>
                        <a:sym typeface="Arial"/>
                      </a:endParaRPr>
                    </a:p>
                  </a:txBody>
                  <a:tcPr marT="9525" marB="0" marR="7150" marL="7150" anchor="ctr"/>
                </a:tc>
              </a:tr>
            </a:tbl>
          </a:graphicData>
        </a:graphic>
      </p:graphicFrame>
      <p:sp>
        <p:nvSpPr>
          <p:cNvPr id="1349" name="Google Shape;1349;p123"/>
          <p:cNvSpPr txBox="1"/>
          <p:nvPr/>
        </p:nvSpPr>
        <p:spPr>
          <a:xfrm>
            <a:off x="1695451" y="160338"/>
            <a:ext cx="419627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C41A1A"/>
                </a:solidFill>
                <a:latin typeface="Gill Sans"/>
                <a:ea typeface="Gill Sans"/>
                <a:cs typeface="Gill Sans"/>
                <a:sym typeface="Gill Sans"/>
              </a:rPr>
              <a:t>If this is the data the convert in in 3NF</a:t>
            </a:r>
            <a:endParaRPr/>
          </a:p>
        </p:txBody>
      </p:sp>
      <p:sp>
        <p:nvSpPr>
          <p:cNvPr id="1350" name="Google Shape;1350;p123"/>
          <p:cNvSpPr txBox="1"/>
          <p:nvPr/>
        </p:nvSpPr>
        <p:spPr>
          <a:xfrm>
            <a:off x="1695450" y="802722"/>
            <a:ext cx="8743950"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Business Rules.</a:t>
            </a:r>
            <a:endParaRPr/>
          </a:p>
          <a:p>
            <a:pPr indent="0" lvl="0" marL="0" marR="0" rtl="0" algn="l">
              <a:spcBef>
                <a:spcPts val="0"/>
              </a:spcBef>
              <a:spcAft>
                <a:spcPts val="0"/>
              </a:spcAft>
              <a:buNone/>
            </a:pPr>
            <a:r>
              <a:t/>
            </a:r>
            <a:endParaRPr sz="2000">
              <a:solidFill>
                <a:schemeClr val="dk1"/>
              </a:solidFill>
              <a:latin typeface="Gill Sans"/>
              <a:ea typeface="Gill Sans"/>
              <a:cs typeface="Gill Sans"/>
              <a:sym typeface="Gill Sans"/>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Gill Sans"/>
                <a:ea typeface="Gill Sans"/>
                <a:cs typeface="Gill Sans"/>
                <a:sym typeface="Gill Sans"/>
              </a:rPr>
              <a:t>A salesman can sale one or many products.</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Gill Sans"/>
                <a:ea typeface="Gill Sans"/>
                <a:cs typeface="Gill Sans"/>
                <a:sym typeface="Gill Sans"/>
              </a:rPr>
              <a:t>A salesman can sale a product in one or many regions.</a:t>
            </a:r>
            <a:endParaRPr/>
          </a:p>
          <a:p>
            <a:pPr indent="-457200" lvl="0" marL="457200" marR="0" rtl="0" algn="l">
              <a:lnSpc>
                <a:spcPct val="150000"/>
              </a:lnSpc>
              <a:spcBef>
                <a:spcPts val="0"/>
              </a:spcBef>
              <a:spcAft>
                <a:spcPts val="0"/>
              </a:spcAft>
              <a:buClr>
                <a:schemeClr val="dk1"/>
              </a:buClr>
              <a:buSzPts val="2000"/>
              <a:buFont typeface="Bookman Old Style"/>
              <a:buAutoNum type="arabicPeriod"/>
            </a:pPr>
            <a:r>
              <a:rPr lang="en-IN" sz="2000">
                <a:solidFill>
                  <a:schemeClr val="dk1"/>
                </a:solidFill>
                <a:latin typeface="Gill Sans"/>
                <a:ea typeface="Gill Sans"/>
                <a:cs typeface="Gill Sans"/>
                <a:sym typeface="Gill Sans"/>
              </a:rPr>
              <a:t>A product can be sold in one or may regions.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4" name="Shape 1354"/>
        <p:cNvGrpSpPr/>
        <p:nvPr/>
      </p:nvGrpSpPr>
      <p:grpSpPr>
        <a:xfrm>
          <a:off x="0" y="0"/>
          <a:ext cx="0" cy="0"/>
          <a:chOff x="0" y="0"/>
          <a:chExt cx="0" cy="0"/>
        </a:xfrm>
      </p:grpSpPr>
      <p:sp>
        <p:nvSpPr>
          <p:cNvPr id="1355" name="Google Shape;1355;p124"/>
          <p:cNvSpPr/>
          <p:nvPr/>
        </p:nvSpPr>
        <p:spPr>
          <a:xfrm>
            <a:off x="1524596" y="1371603"/>
            <a:ext cx="914281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3200">
                <a:solidFill>
                  <a:schemeClr val="dk1"/>
                </a:solidFill>
                <a:latin typeface="Arial"/>
                <a:ea typeface="Arial"/>
                <a:cs typeface="Arial"/>
                <a:sym typeface="Arial"/>
              </a:rPr>
              <a:t>MySQL</a:t>
            </a:r>
            <a:r>
              <a:rPr lang="en-IN" sz="3200">
                <a:solidFill>
                  <a:schemeClr val="dk1"/>
                </a:solidFill>
                <a:latin typeface="Arial"/>
                <a:ea typeface="Arial"/>
                <a:cs typeface="Arial"/>
                <a:sym typeface="Arial"/>
              </a:rPr>
              <a:t> </a:t>
            </a:r>
            <a:r>
              <a:rPr lang="en-IN" sz="2800">
                <a:solidFill>
                  <a:schemeClr val="dk1"/>
                </a:solidFill>
                <a:latin typeface="Arial"/>
                <a:ea typeface="Arial"/>
                <a:cs typeface="Arial"/>
                <a:sym typeface="Arial"/>
              </a:rPr>
              <a:t>is the most popular </a:t>
            </a:r>
            <a:r>
              <a:rPr b="1" lang="en-IN" sz="3200">
                <a:solidFill>
                  <a:schemeClr val="dk1"/>
                </a:solidFill>
                <a:latin typeface="Arial"/>
                <a:ea typeface="Arial"/>
                <a:cs typeface="Arial"/>
                <a:sym typeface="Arial"/>
              </a:rPr>
              <a:t>Open Source</a:t>
            </a:r>
            <a:r>
              <a:rPr b="1" lang="en-IN" sz="2800">
                <a:solidFill>
                  <a:schemeClr val="dk1"/>
                </a:solidFill>
                <a:latin typeface="Arial"/>
                <a:ea typeface="Arial"/>
                <a:cs typeface="Arial"/>
                <a:sym typeface="Arial"/>
              </a:rPr>
              <a:t> </a:t>
            </a:r>
            <a:endParaRPr/>
          </a:p>
          <a:p>
            <a:pPr indent="0" lvl="0" marL="0" marR="0" rtl="0" algn="ctr">
              <a:spcBef>
                <a:spcPts val="0"/>
              </a:spcBef>
              <a:spcAft>
                <a:spcPts val="0"/>
              </a:spcAft>
              <a:buNone/>
            </a:pPr>
            <a:r>
              <a:rPr lang="en-IN" sz="2800">
                <a:solidFill>
                  <a:schemeClr val="dk1"/>
                </a:solidFill>
                <a:latin typeface="Arial"/>
                <a:ea typeface="Arial"/>
                <a:cs typeface="Arial"/>
                <a:sym typeface="Arial"/>
              </a:rPr>
              <a:t>Relational Database Management System.</a:t>
            </a:r>
            <a:endParaRPr b="1" sz="3600">
              <a:solidFill>
                <a:schemeClr val="dk1"/>
              </a:solidFill>
              <a:latin typeface="Arial"/>
              <a:ea typeface="Arial"/>
              <a:cs typeface="Arial"/>
              <a:sym typeface="Arial"/>
            </a:endParaRPr>
          </a:p>
        </p:txBody>
      </p:sp>
      <p:sp>
        <p:nvSpPr>
          <p:cNvPr id="1356" name="Google Shape;1356;p124"/>
          <p:cNvSpPr/>
          <p:nvPr/>
        </p:nvSpPr>
        <p:spPr>
          <a:xfrm>
            <a:off x="1524596" y="4"/>
            <a:ext cx="914281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MySQL  </a:t>
            </a:r>
            <a:endParaRPr/>
          </a:p>
        </p:txBody>
      </p:sp>
      <p:sp>
        <p:nvSpPr>
          <p:cNvPr id="1357" name="Google Shape;1357;p124"/>
          <p:cNvSpPr/>
          <p:nvPr/>
        </p:nvSpPr>
        <p:spPr>
          <a:xfrm>
            <a:off x="1753167" y="2819400"/>
            <a:ext cx="868566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400">
                <a:solidFill>
                  <a:schemeClr val="dk1"/>
                </a:solidFill>
                <a:latin typeface="Arial"/>
                <a:ea typeface="Arial"/>
                <a:cs typeface="Arial"/>
                <a:sym typeface="Arial"/>
              </a:rPr>
              <a:t>MySQL was created by a Swedish company - MySQL AB that was founded in 1995. It was acquired by Sun Microsystems in 2008; Sun was in turn acquired by Oracle Corporation in 2010.</a:t>
            </a:r>
            <a:endParaRPr/>
          </a:p>
        </p:txBody>
      </p:sp>
      <p:pic>
        <p:nvPicPr>
          <p:cNvPr id="1358" name="Google Shape;1358;p124"/>
          <p:cNvPicPr preferRelativeResize="0"/>
          <p:nvPr/>
        </p:nvPicPr>
        <p:blipFill rotWithShape="1">
          <a:blip r:embed="rId3">
            <a:alphaModFix/>
          </a:blip>
          <a:srcRect b="0" l="0" r="0" t="0"/>
          <a:stretch/>
        </p:blipFill>
        <p:spPr>
          <a:xfrm>
            <a:off x="7608168" y="4470735"/>
            <a:ext cx="4202657" cy="2185666"/>
          </a:xfrm>
          <a:prstGeom prst="rect">
            <a:avLst/>
          </a:prstGeom>
          <a:noFill/>
          <a:ln>
            <a:noFill/>
          </a:ln>
        </p:spPr>
      </p:pic>
      <p:sp>
        <p:nvSpPr>
          <p:cNvPr id="1359" name="Google Shape;1359;p124"/>
          <p:cNvSpPr txBox="1"/>
          <p:nvPr/>
        </p:nvSpPr>
        <p:spPr>
          <a:xfrm>
            <a:off x="119336" y="3740839"/>
            <a:ext cx="1065718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When you use MySQL, you’re actually using at least two programmes. One program is the MySQL server </a:t>
            </a:r>
            <a:r>
              <a:rPr lang="en-IN" sz="2800">
                <a:solidFill>
                  <a:schemeClr val="dk1"/>
                </a:solidFill>
                <a:latin typeface="Gill Sans"/>
                <a:ea typeface="Gill Sans"/>
                <a:cs typeface="Gill Sans"/>
                <a:sym typeface="Gill Sans"/>
              </a:rPr>
              <a:t>(</a:t>
            </a:r>
            <a:r>
              <a:rPr i="1" lang="en-IN" sz="3200">
                <a:solidFill>
                  <a:srgbClr val="FF0000"/>
                </a:solidFill>
                <a:latin typeface="Gill Sans"/>
                <a:ea typeface="Gill Sans"/>
                <a:cs typeface="Gill Sans"/>
                <a:sym typeface="Gill Sans"/>
              </a:rPr>
              <a:t>mysqld.exe</a:t>
            </a:r>
            <a:r>
              <a:rPr lang="en-IN" sz="2800">
                <a:solidFill>
                  <a:schemeClr val="dk1"/>
                </a:solidFill>
                <a:latin typeface="Gill Sans"/>
                <a:ea typeface="Gill Sans"/>
                <a:cs typeface="Gill Sans"/>
                <a:sym typeface="Gill Sans"/>
              </a:rPr>
              <a:t>)</a:t>
            </a:r>
            <a:r>
              <a:rPr i="1" lang="en-IN" sz="2000">
                <a:solidFill>
                  <a:schemeClr val="dk1"/>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and other program is MySQL client program </a:t>
            </a:r>
            <a:r>
              <a:rPr lang="en-IN" sz="2800">
                <a:solidFill>
                  <a:schemeClr val="dk1"/>
                </a:solidFill>
                <a:latin typeface="Gill Sans"/>
                <a:ea typeface="Gill Sans"/>
                <a:cs typeface="Gill Sans"/>
                <a:sym typeface="Gill Sans"/>
              </a:rPr>
              <a:t>(</a:t>
            </a:r>
            <a:r>
              <a:rPr i="1" lang="en-IN" sz="3200">
                <a:solidFill>
                  <a:srgbClr val="FF0000"/>
                </a:solidFill>
                <a:latin typeface="Gill Sans"/>
                <a:ea typeface="Gill Sans"/>
                <a:cs typeface="Gill Sans"/>
                <a:sym typeface="Gill Sans"/>
              </a:rPr>
              <a:t>mysql.exe</a:t>
            </a:r>
            <a:r>
              <a:rPr lang="en-IN" sz="2800">
                <a:solidFill>
                  <a:schemeClr val="dk1"/>
                </a:solidFill>
                <a:latin typeface="Gill Sans"/>
                <a:ea typeface="Gill Sans"/>
                <a:cs typeface="Gill Sans"/>
                <a:sym typeface="Gill Sans"/>
              </a:rPr>
              <a:t>)</a:t>
            </a:r>
            <a:r>
              <a:rPr lang="en-IN" sz="2000">
                <a:solidFill>
                  <a:schemeClr val="dk1"/>
                </a:solidFill>
                <a:latin typeface="Gill Sans"/>
                <a:ea typeface="Gill Sans"/>
                <a:cs typeface="Gill Sans"/>
                <a:sym typeface="Gill Sans"/>
              </a:rPr>
              <a:t>  that connects to the database server.</a:t>
            </a:r>
            <a:endParaRPr i="1" sz="2000">
              <a:solidFill>
                <a:schemeClr val="dk1"/>
              </a:solidFill>
              <a:latin typeface="Gill Sans"/>
              <a:ea typeface="Gill Sans"/>
              <a:cs typeface="Gill Sans"/>
              <a:sym typeface="Gill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3" name="Shape 1363"/>
        <p:cNvGrpSpPr/>
        <p:nvPr/>
      </p:nvGrpSpPr>
      <p:grpSpPr>
        <a:xfrm>
          <a:off x="0" y="0"/>
          <a:ext cx="0" cy="0"/>
          <a:chOff x="0" y="0"/>
          <a:chExt cx="0" cy="0"/>
        </a:xfrm>
      </p:grpSpPr>
      <p:sp>
        <p:nvSpPr>
          <p:cNvPr id="1364" name="Google Shape;1364;p125"/>
          <p:cNvSpPr txBox="1"/>
          <p:nvPr/>
        </p:nvSpPr>
        <p:spPr>
          <a:xfrm>
            <a:off x="1676977" y="2362200"/>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SQL?</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8" name="Shape 1368"/>
        <p:cNvGrpSpPr/>
        <p:nvPr/>
      </p:nvGrpSpPr>
      <p:grpSpPr>
        <a:xfrm>
          <a:off x="0" y="0"/>
          <a:ext cx="0" cy="0"/>
          <a:chOff x="0" y="0"/>
          <a:chExt cx="0" cy="0"/>
        </a:xfrm>
      </p:grpSpPr>
      <p:sp>
        <p:nvSpPr>
          <p:cNvPr id="1369" name="Google Shape;1369;p126"/>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1370" name="Google Shape;1370;p126"/>
          <p:cNvSpPr/>
          <p:nvPr/>
        </p:nvSpPr>
        <p:spPr>
          <a:xfrm>
            <a:off x="1680150"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71" name="Google Shape;1371;p126"/>
          <p:cNvSpPr/>
          <p:nvPr/>
        </p:nvSpPr>
        <p:spPr>
          <a:xfrm>
            <a:off x="1680150"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2" name="Google Shape;1372;p126"/>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sql?</a:t>
            </a:r>
            <a:endParaRPr/>
          </a:p>
        </p:txBody>
      </p:sp>
      <p:sp>
        <p:nvSpPr>
          <p:cNvPr id="1373" name="Google Shape;1373;p126"/>
          <p:cNvSpPr/>
          <p:nvPr/>
        </p:nvSpPr>
        <p:spPr>
          <a:xfrm>
            <a:off x="335360" y="1220559"/>
            <a:ext cx="1144927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chemeClr val="dk1"/>
                </a:solidFill>
                <a:latin typeface="Quattrocento Sans"/>
                <a:ea typeface="Quattrocento Sans"/>
                <a:cs typeface="Quattrocento Sans"/>
                <a:sym typeface="Quattrocento Sans"/>
              </a:rPr>
              <a:t>SQL (</a:t>
            </a:r>
            <a:r>
              <a:rPr b="1" lang="en-IN" sz="2400">
                <a:solidFill>
                  <a:schemeClr val="dk1"/>
                </a:solidFill>
                <a:latin typeface="Quattrocento Sans"/>
                <a:ea typeface="Quattrocento Sans"/>
                <a:cs typeface="Quattrocento Sans"/>
                <a:sym typeface="Quattrocento Sans"/>
              </a:rPr>
              <a:t>Structured Query Language</a:t>
            </a:r>
            <a:r>
              <a:rPr lang="en-IN" sz="2400">
                <a:solidFill>
                  <a:schemeClr val="dk1"/>
                </a:solidFill>
                <a:latin typeface="Quattrocento Sans"/>
                <a:ea typeface="Quattrocento Sans"/>
                <a:cs typeface="Quattrocento Sans"/>
                <a:sym typeface="Quattrocento Sans"/>
              </a:rPr>
              <a:t>) is a database language designed and developed for managing data in relational database management systems (</a:t>
            </a:r>
            <a:r>
              <a:rPr b="1" lang="en-IN" sz="2400">
                <a:solidFill>
                  <a:schemeClr val="dk1"/>
                </a:solidFill>
                <a:latin typeface="Quattrocento Sans"/>
                <a:ea typeface="Quattrocento Sans"/>
                <a:cs typeface="Quattrocento Sans"/>
                <a:sym typeface="Quattrocento Sans"/>
              </a:rPr>
              <a:t>RDBMS</a:t>
            </a:r>
            <a:r>
              <a:rPr lang="en-IN" sz="2400">
                <a:solidFill>
                  <a:schemeClr val="dk1"/>
                </a:solidFill>
                <a:latin typeface="Quattrocento Sans"/>
                <a:ea typeface="Quattrocento Sans"/>
                <a:cs typeface="Quattrocento Sans"/>
                <a:sym typeface="Quattrocento Sans"/>
              </a:rPr>
              <a:t>). SQL is common language for all Relational Databases.</a:t>
            </a:r>
            <a:endParaRPr/>
          </a:p>
        </p:txBody>
      </p:sp>
      <p:pic>
        <p:nvPicPr>
          <p:cNvPr descr="Related image" id="1374" name="Google Shape;1374;p126"/>
          <p:cNvPicPr preferRelativeResize="0"/>
          <p:nvPr/>
        </p:nvPicPr>
        <p:blipFill rotWithShape="1">
          <a:blip r:embed="rId3">
            <a:alphaModFix/>
          </a:blip>
          <a:srcRect b="0" l="0" r="0" t="0"/>
          <a:stretch/>
        </p:blipFill>
        <p:spPr>
          <a:xfrm>
            <a:off x="1524596" y="2966115"/>
            <a:ext cx="8838048" cy="3463560"/>
          </a:xfrm>
          <a:prstGeom prst="rect">
            <a:avLst/>
          </a:prstGeom>
          <a:noFill/>
          <a:ln>
            <a:noFill/>
          </a:ln>
        </p:spPr>
      </p:pic>
      <p:sp>
        <p:nvSpPr>
          <p:cNvPr id="1375" name="Google Shape;1375;p126"/>
          <p:cNvSpPr txBox="1"/>
          <p:nvPr/>
        </p:nvSpPr>
        <p:spPr>
          <a:xfrm>
            <a:off x="89038" y="139279"/>
            <a:ext cx="6727042"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6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EXPLICIT</a:t>
            </a:r>
            <a:r>
              <a:rPr b="1" lang="en-IN" sz="1800">
                <a:solidFill>
                  <a:srgbClr val="C00000"/>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or</a:t>
            </a:r>
            <a:r>
              <a:rPr b="1" lang="en-IN" sz="1800">
                <a:solidFill>
                  <a:srgbClr val="C00000"/>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IMPLICIT</a:t>
            </a:r>
            <a:r>
              <a:rPr b="1" lang="en-IN" sz="1800">
                <a:solidFill>
                  <a:srgbClr val="C00000"/>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commit</a:t>
            </a:r>
            <a:r>
              <a:rPr b="1" lang="en-IN" sz="1800">
                <a:solidFill>
                  <a:srgbClr val="C00000"/>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will commit the data.</a:t>
            </a:r>
            <a:r>
              <a:rPr b="1" lang="en-IN" sz="1800">
                <a:solidFill>
                  <a:srgbClr val="C00000"/>
                </a:solidFill>
                <a:latin typeface="Palatino Linotype"/>
                <a:ea typeface="Palatino Linotype"/>
                <a:cs typeface="Palatino Linotype"/>
                <a:sym typeface="Palatino Linotype"/>
              </a:rPr>
              <a:t> </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9" name="Shape 1379"/>
        <p:cNvGrpSpPr/>
        <p:nvPr/>
      </p:nvGrpSpPr>
      <p:grpSpPr>
        <a:xfrm>
          <a:off x="0" y="0"/>
          <a:ext cx="0" cy="0"/>
          <a:chOff x="0" y="0"/>
          <a:chExt cx="0" cy="0"/>
        </a:xfrm>
      </p:grpSpPr>
      <p:pic>
        <p:nvPicPr>
          <p:cNvPr descr="https://cdncontribute.geeksforgeeks.org/wp-content/uploads/sql-commands.jpg" id="1380" name="Google Shape;1380;p127"/>
          <p:cNvPicPr preferRelativeResize="0"/>
          <p:nvPr/>
        </p:nvPicPr>
        <p:blipFill rotWithShape="1">
          <a:blip r:embed="rId3">
            <a:alphaModFix/>
          </a:blip>
          <a:srcRect b="0" l="0" r="0" t="0"/>
          <a:stretch/>
        </p:blipFill>
        <p:spPr>
          <a:xfrm>
            <a:off x="794" y="1014952"/>
            <a:ext cx="12190413" cy="4286256"/>
          </a:xfrm>
          <a:prstGeom prst="rect">
            <a:avLst/>
          </a:prstGeom>
          <a:noFill/>
          <a:ln>
            <a:noFill/>
          </a:ln>
        </p:spPr>
      </p:pic>
      <p:sp>
        <p:nvSpPr>
          <p:cNvPr descr="One-to-one entity relationship diagram" id="1381" name="Google Shape;1381;p127"/>
          <p:cNvSpPr/>
          <p:nvPr/>
        </p:nvSpPr>
        <p:spPr>
          <a:xfrm>
            <a:off x="1680150"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82" name="Google Shape;1382;p127"/>
          <p:cNvSpPr/>
          <p:nvPr/>
        </p:nvSpPr>
        <p:spPr>
          <a:xfrm>
            <a:off x="1680150"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3" name="Google Shape;1383;p127"/>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sql?</a:t>
            </a:r>
            <a:endParaRPr/>
          </a:p>
        </p:txBody>
      </p:sp>
      <p:sp>
        <p:nvSpPr>
          <p:cNvPr id="1384" name="Google Shape;1384;p127"/>
          <p:cNvSpPr/>
          <p:nvPr/>
        </p:nvSpPr>
        <p:spPr>
          <a:xfrm>
            <a:off x="227349" y="4289028"/>
            <a:ext cx="11737303"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i="1" sz="800">
              <a:solidFill>
                <a:srgbClr val="006C86"/>
              </a:solidFill>
              <a:latin typeface="Open Sans"/>
              <a:ea typeface="Open Sans"/>
              <a:cs typeface="Open Sans"/>
              <a:sym typeface="Open Sans"/>
            </a:endParaRPr>
          </a:p>
          <a:p>
            <a:pPr indent="-342900" lvl="0" marL="342900" marR="0" rtl="0" algn="l">
              <a:spcBef>
                <a:spcPts val="0"/>
              </a:spcBef>
              <a:spcAft>
                <a:spcPts val="0"/>
              </a:spcAft>
              <a:buClr>
                <a:srgbClr val="303030"/>
              </a:buClr>
              <a:buSzPts val="1800"/>
              <a:buFont typeface="Arial"/>
              <a:buChar char="•"/>
            </a:pPr>
            <a:r>
              <a:rPr lang="en-IN" sz="1800">
                <a:solidFill>
                  <a:srgbClr val="303030"/>
                </a:solidFill>
                <a:latin typeface="Palatino Linotype"/>
                <a:ea typeface="Palatino Linotype"/>
                <a:cs typeface="Palatino Linotype"/>
                <a:sym typeface="Palatino Linotype"/>
              </a:rPr>
              <a:t>A </a:t>
            </a:r>
            <a:r>
              <a:rPr b="1" lang="en-IN" sz="1800">
                <a:solidFill>
                  <a:srgbClr val="303030"/>
                </a:solidFill>
                <a:latin typeface="Palatino Linotype"/>
                <a:ea typeface="Palatino Linotype"/>
                <a:cs typeface="Palatino Linotype"/>
                <a:sym typeface="Palatino Linotype"/>
              </a:rPr>
              <a:t>NULL</a:t>
            </a:r>
            <a:r>
              <a:rPr lang="en-IN" sz="1800">
                <a:solidFill>
                  <a:srgbClr val="303030"/>
                </a:solidFill>
                <a:latin typeface="Palatino Linotype"/>
                <a:ea typeface="Palatino Linotype"/>
                <a:cs typeface="Palatino Linotype"/>
                <a:sym typeface="Palatino Linotype"/>
              </a:rPr>
              <a:t> value is not treated as a </a:t>
            </a:r>
            <a:r>
              <a:rPr b="1" lang="en-IN" sz="1800">
                <a:solidFill>
                  <a:srgbClr val="303030"/>
                </a:solidFill>
                <a:latin typeface="Palatino Linotype"/>
                <a:ea typeface="Palatino Linotype"/>
                <a:cs typeface="Palatino Linotype"/>
                <a:sym typeface="Palatino Linotype"/>
              </a:rPr>
              <a:t>blank</a:t>
            </a:r>
            <a:r>
              <a:rPr lang="en-IN" sz="1800">
                <a:solidFill>
                  <a:srgbClr val="303030"/>
                </a:solidFill>
                <a:latin typeface="Palatino Linotype"/>
                <a:ea typeface="Palatino Linotype"/>
                <a:cs typeface="Palatino Linotype"/>
                <a:sym typeface="Palatino Linotype"/>
              </a:rPr>
              <a:t> or </a:t>
            </a:r>
            <a:r>
              <a:rPr b="1" lang="en-IN" sz="1800">
                <a:solidFill>
                  <a:srgbClr val="303030"/>
                </a:solidFill>
                <a:latin typeface="Palatino Linotype"/>
                <a:ea typeface="Palatino Linotype"/>
                <a:cs typeface="Palatino Linotype"/>
                <a:sym typeface="Palatino Linotype"/>
              </a:rPr>
              <a:t>0</a:t>
            </a:r>
            <a:r>
              <a:rPr lang="en-IN" sz="1800">
                <a:solidFill>
                  <a:srgbClr val="303030"/>
                </a:solidFill>
                <a:latin typeface="Palatino Linotype"/>
                <a:ea typeface="Palatino Linotype"/>
                <a:cs typeface="Palatino Linotype"/>
                <a:sym typeface="Palatino Linotype"/>
              </a:rPr>
              <a:t>. Null or NULL is a special marker used in Structured Query Language to indicate that a data value does not exist in the database.</a:t>
            </a:r>
            <a:endParaRPr sz="1800">
              <a:solidFill>
                <a:srgbClr val="303030"/>
              </a:solidFill>
              <a:latin typeface="Palatino Linotype"/>
              <a:ea typeface="Palatino Linotype"/>
              <a:cs typeface="Palatino Linotype"/>
              <a:sym typeface="Palatino Linotype"/>
            </a:endParaRPr>
          </a:p>
          <a:p>
            <a:pPr indent="-292100" lvl="0" marL="342900" marR="0" rtl="0" algn="l">
              <a:spcBef>
                <a:spcPts val="0"/>
              </a:spcBef>
              <a:spcAft>
                <a:spcPts val="0"/>
              </a:spcAft>
              <a:buClr>
                <a:schemeClr val="dk1"/>
              </a:buClr>
              <a:buSzPts val="800"/>
              <a:buFont typeface="Arial"/>
              <a:buNone/>
            </a:pPr>
            <a:r>
              <a:t/>
            </a:r>
            <a:endParaRPr sz="800">
              <a:solidFill>
                <a:srgbClr val="303030"/>
              </a:solidFill>
              <a:latin typeface="Palatino Linotype"/>
              <a:ea typeface="Palatino Linotype"/>
              <a:cs typeface="Palatino Linotype"/>
              <a:sym typeface="Palatino Linotype"/>
            </a:endParaRPr>
          </a:p>
          <a:p>
            <a:pPr indent="-342900" lvl="0" marL="342900" marR="0" rtl="0" algn="l">
              <a:spcBef>
                <a:spcPts val="0"/>
              </a:spcBef>
              <a:spcAft>
                <a:spcPts val="0"/>
              </a:spcAft>
              <a:buClr>
                <a:srgbClr val="284249"/>
              </a:buClr>
              <a:buSzPts val="1800"/>
              <a:buFont typeface="Arial"/>
              <a:buChar char="•"/>
            </a:pPr>
            <a:r>
              <a:rPr b="1" lang="en-IN" sz="1800">
                <a:solidFill>
                  <a:srgbClr val="284249"/>
                </a:solidFill>
                <a:latin typeface="Palatino Linotype"/>
                <a:ea typeface="Palatino Linotype"/>
                <a:cs typeface="Palatino Linotype"/>
                <a:sym typeface="Palatino Linotype"/>
              </a:rPr>
              <a:t>Degree d(R)</a:t>
            </a:r>
            <a:r>
              <a:rPr lang="en-IN" sz="1800">
                <a:solidFill>
                  <a:srgbClr val="303030"/>
                </a:solidFill>
                <a:latin typeface="Palatino Linotype"/>
                <a:ea typeface="Palatino Linotype"/>
                <a:cs typeface="Palatino Linotype"/>
                <a:sym typeface="Palatino Linotype"/>
              </a:rPr>
              <a:t>: Total no. of attributes/columns present in a relation/table is called degree of the relation and is denoted by </a:t>
            </a:r>
            <a:r>
              <a:rPr b="1" lang="en-IN" sz="1800">
                <a:solidFill>
                  <a:srgbClr val="303030"/>
                </a:solidFill>
                <a:latin typeface="Palatino Linotype"/>
                <a:ea typeface="Palatino Linotype"/>
                <a:cs typeface="Palatino Linotype"/>
                <a:sym typeface="Palatino Linotype"/>
              </a:rPr>
              <a:t>d(R).</a:t>
            </a:r>
            <a:endParaRPr/>
          </a:p>
          <a:p>
            <a:pPr indent="-292100" lvl="0" marL="342900" marR="0" rtl="0" algn="l">
              <a:spcBef>
                <a:spcPts val="0"/>
              </a:spcBef>
              <a:spcAft>
                <a:spcPts val="0"/>
              </a:spcAft>
              <a:buClr>
                <a:schemeClr val="dk1"/>
              </a:buClr>
              <a:buSzPts val="800"/>
              <a:buFont typeface="Arial"/>
              <a:buNone/>
            </a:pPr>
            <a:r>
              <a:t/>
            </a:r>
            <a:endParaRPr b="1" i="1" sz="800">
              <a:solidFill>
                <a:srgbClr val="006C86"/>
              </a:solidFill>
              <a:latin typeface="Palatino Linotype"/>
              <a:ea typeface="Palatino Linotype"/>
              <a:cs typeface="Palatino Linotype"/>
              <a:sym typeface="Palatino Linotype"/>
            </a:endParaRPr>
          </a:p>
          <a:p>
            <a:pPr indent="-342900" lvl="0" marL="342900" marR="0" rtl="0" algn="l">
              <a:spcBef>
                <a:spcPts val="0"/>
              </a:spcBef>
              <a:spcAft>
                <a:spcPts val="0"/>
              </a:spcAft>
              <a:buClr>
                <a:srgbClr val="303030"/>
              </a:buClr>
              <a:buSzPts val="1800"/>
              <a:buFont typeface="Arial"/>
              <a:buChar char="•"/>
            </a:pPr>
            <a:r>
              <a:rPr b="1" lang="en-IN" sz="1800">
                <a:solidFill>
                  <a:srgbClr val="303030"/>
                </a:solidFill>
                <a:latin typeface="Palatino Linotype"/>
                <a:ea typeface="Palatino Linotype"/>
                <a:cs typeface="Palatino Linotype"/>
                <a:sym typeface="Palatino Linotype"/>
              </a:rPr>
              <a:t>Cardinality |R|</a:t>
            </a:r>
            <a:r>
              <a:rPr lang="en-IN" sz="1800">
                <a:solidFill>
                  <a:srgbClr val="303030"/>
                </a:solidFill>
                <a:latin typeface="Palatino Linotype"/>
                <a:ea typeface="Palatino Linotype"/>
                <a:cs typeface="Palatino Linotype"/>
                <a:sym typeface="Palatino Linotype"/>
              </a:rPr>
              <a:t>: Total no. of tuples present in a relation or Rows present in a table, is called cardinality of a relation and is denoted by </a:t>
            </a:r>
            <a:r>
              <a:rPr b="1" lang="en-IN" sz="1800">
                <a:solidFill>
                  <a:srgbClr val="303030"/>
                </a:solidFill>
                <a:latin typeface="Palatino Linotype"/>
                <a:ea typeface="Palatino Linotype"/>
                <a:cs typeface="Palatino Linotype"/>
                <a:sym typeface="Palatino Linotype"/>
              </a:rPr>
              <a:t>|R|.</a:t>
            </a:r>
            <a:endParaRPr b="1" sz="1800">
              <a:solidFill>
                <a:schemeClr val="dk1"/>
              </a:solidFill>
              <a:latin typeface="Palatino Linotype"/>
              <a:ea typeface="Palatino Linotype"/>
              <a:cs typeface="Palatino Linotype"/>
              <a:sym typeface="Palatino Linotype"/>
            </a:endParaRPr>
          </a:p>
        </p:txBody>
      </p:sp>
      <p:sp>
        <p:nvSpPr>
          <p:cNvPr id="1385" name="Google Shape;1385;p127"/>
          <p:cNvSpPr txBox="1"/>
          <p:nvPr/>
        </p:nvSpPr>
        <p:spPr>
          <a:xfrm>
            <a:off x="13094" y="116632"/>
            <a:ext cx="93193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An EXPLICIT commit happens when we execute an SQL "COMMIT" command.</a:t>
            </a:r>
            <a:endParaRPr/>
          </a:p>
          <a:p>
            <a:pPr indent="-247650" lvl="0" marL="285750" marR="0" rtl="0" algn="l">
              <a:spcBef>
                <a:spcPts val="0"/>
              </a:spcBef>
              <a:spcAft>
                <a:spcPts val="0"/>
              </a:spcAft>
              <a:buClr>
                <a:schemeClr val="dk1"/>
              </a:buClr>
              <a:buSzPts val="600"/>
              <a:buFont typeface="Arial"/>
              <a:buNone/>
            </a:pPr>
            <a:r>
              <a:t/>
            </a:r>
            <a:endParaRPr b="1" sz="6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An IMPLICIT commits occur without running a "COMMIT" command. </a:t>
            </a:r>
            <a:endParaRPr b="1" sz="1800">
              <a:solidFill>
                <a:schemeClr val="dk1"/>
              </a:solidFill>
              <a:latin typeface="Palatino Linotype"/>
              <a:ea typeface="Palatino Linotype"/>
              <a:cs typeface="Palatino Linotype"/>
              <a:sym typeface="Palatino Linoty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9" name="Shape 1389"/>
        <p:cNvGrpSpPr/>
        <p:nvPr/>
      </p:nvGrpSpPr>
      <p:grpSpPr>
        <a:xfrm>
          <a:off x="0" y="0"/>
          <a:ext cx="0" cy="0"/>
          <a:chOff x="0" y="0"/>
          <a:chExt cx="0" cy="0"/>
        </a:xfrm>
      </p:grpSpPr>
      <p:sp>
        <p:nvSpPr>
          <p:cNvPr descr="One-to-one entity relationship diagram" id="1390" name="Google Shape;1390;p12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391" name="Google Shape;1391;p12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2" name="Google Shape;1392;p128"/>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comments in mysql</a:t>
            </a:r>
            <a:endParaRPr/>
          </a:p>
        </p:txBody>
      </p:sp>
      <p:sp>
        <p:nvSpPr>
          <p:cNvPr id="1393" name="Google Shape;1393;p128"/>
          <p:cNvSpPr/>
          <p:nvPr/>
        </p:nvSpPr>
        <p:spPr>
          <a:xfrm>
            <a:off x="407368" y="1196752"/>
            <a:ext cx="10108232" cy="156337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200"/>
              <a:buFont typeface="Arial"/>
              <a:buChar char="•"/>
            </a:pPr>
            <a:r>
              <a:rPr lang="en-IN" sz="2200">
                <a:solidFill>
                  <a:schemeClr val="dk1"/>
                </a:solidFill>
                <a:latin typeface="Palatino Linotype"/>
                <a:ea typeface="Palatino Linotype"/>
                <a:cs typeface="Palatino Linotype"/>
                <a:sym typeface="Palatino Linotype"/>
              </a:rPr>
              <a:t>From a </a:t>
            </a:r>
            <a:r>
              <a:rPr b="1" lang="en-IN" sz="2200">
                <a:solidFill>
                  <a:srgbClr val="FF0000"/>
                </a:solidFill>
                <a:latin typeface="Palatino Linotype"/>
                <a:ea typeface="Palatino Linotype"/>
                <a:cs typeface="Palatino Linotype"/>
                <a:sym typeface="Palatino Linotype"/>
              </a:rPr>
              <a:t>#</a:t>
            </a:r>
            <a:r>
              <a:rPr lang="en-IN" sz="2200">
                <a:solidFill>
                  <a:schemeClr val="dk1"/>
                </a:solidFill>
                <a:latin typeface="Palatino Linotype"/>
                <a:ea typeface="Palatino Linotype"/>
                <a:cs typeface="Palatino Linotype"/>
                <a:sym typeface="Palatino Linotype"/>
              </a:rPr>
              <a:t> character to the end of the line.</a:t>
            </a:r>
            <a:endParaRPr/>
          </a:p>
          <a:p>
            <a:pPr indent="-342900" lvl="0" marL="342900" marR="0" rtl="0" algn="l">
              <a:lnSpc>
                <a:spcPct val="150000"/>
              </a:lnSpc>
              <a:spcBef>
                <a:spcPts val="0"/>
              </a:spcBef>
              <a:spcAft>
                <a:spcPts val="0"/>
              </a:spcAft>
              <a:buClr>
                <a:schemeClr val="dk1"/>
              </a:buClr>
              <a:buSzPts val="2200"/>
              <a:buFont typeface="Arial"/>
              <a:buChar char="•"/>
            </a:pPr>
            <a:r>
              <a:rPr lang="en-IN" sz="2200">
                <a:solidFill>
                  <a:schemeClr val="dk1"/>
                </a:solidFill>
                <a:latin typeface="Palatino Linotype"/>
                <a:ea typeface="Palatino Linotype"/>
                <a:cs typeface="Palatino Linotype"/>
                <a:sym typeface="Palatino Linotype"/>
              </a:rPr>
              <a:t>From a </a:t>
            </a:r>
            <a:r>
              <a:rPr b="1" lang="en-IN" sz="2200">
                <a:solidFill>
                  <a:srgbClr val="FF0000"/>
                </a:solidFill>
                <a:latin typeface="Palatino Linotype"/>
                <a:ea typeface="Palatino Linotype"/>
                <a:cs typeface="Palatino Linotype"/>
                <a:sym typeface="Palatino Linotype"/>
              </a:rPr>
              <a:t>--</a:t>
            </a:r>
            <a:r>
              <a:rPr lang="en-IN" sz="2200">
                <a:solidFill>
                  <a:schemeClr val="dk1"/>
                </a:solidFill>
                <a:latin typeface="Palatino Linotype"/>
                <a:ea typeface="Palatino Linotype"/>
                <a:cs typeface="Palatino Linotype"/>
                <a:sym typeface="Palatino Linotype"/>
              </a:rPr>
              <a:t>  sequence to the end of the line.</a:t>
            </a:r>
            <a:endParaRPr/>
          </a:p>
          <a:p>
            <a:pPr indent="-342900" lvl="0" marL="342900" marR="0" rtl="0" algn="l">
              <a:lnSpc>
                <a:spcPct val="150000"/>
              </a:lnSpc>
              <a:spcBef>
                <a:spcPts val="0"/>
              </a:spcBef>
              <a:spcAft>
                <a:spcPts val="0"/>
              </a:spcAft>
              <a:buClr>
                <a:schemeClr val="dk1"/>
              </a:buClr>
              <a:buSzPts val="2200"/>
              <a:buFont typeface="Arial"/>
              <a:buChar char="•"/>
            </a:pPr>
            <a:r>
              <a:rPr lang="en-IN" sz="2200">
                <a:solidFill>
                  <a:schemeClr val="dk1"/>
                </a:solidFill>
                <a:latin typeface="Palatino Linotype"/>
                <a:ea typeface="Palatino Linotype"/>
                <a:cs typeface="Palatino Linotype"/>
                <a:sym typeface="Palatino Linotype"/>
              </a:rPr>
              <a:t>From a </a:t>
            </a:r>
            <a:r>
              <a:rPr b="1" lang="en-IN" sz="2200">
                <a:solidFill>
                  <a:srgbClr val="FF0000"/>
                </a:solidFill>
                <a:latin typeface="Palatino Linotype"/>
                <a:ea typeface="Palatino Linotype"/>
                <a:cs typeface="Palatino Linotype"/>
                <a:sym typeface="Palatino Linotype"/>
              </a:rPr>
              <a:t>/*</a:t>
            </a:r>
            <a:r>
              <a:rPr lang="en-IN" sz="2200">
                <a:solidFill>
                  <a:schemeClr val="dk1"/>
                </a:solidFill>
                <a:latin typeface="Palatino Linotype"/>
                <a:ea typeface="Palatino Linotype"/>
                <a:cs typeface="Palatino Linotype"/>
                <a:sym typeface="Palatino Linotype"/>
              </a:rPr>
              <a:t> sequence to the following </a:t>
            </a:r>
            <a:r>
              <a:rPr b="1" lang="en-IN" sz="2200">
                <a:solidFill>
                  <a:srgbClr val="FF0000"/>
                </a:solidFill>
                <a:latin typeface="Palatino Linotype"/>
                <a:ea typeface="Palatino Linotype"/>
                <a:cs typeface="Palatino Linotype"/>
                <a:sym typeface="Palatino Linotype"/>
              </a:rPr>
              <a:t>*/</a:t>
            </a:r>
            <a:r>
              <a:rPr lang="en-IN" sz="2200">
                <a:solidFill>
                  <a:schemeClr val="dk1"/>
                </a:solidFill>
                <a:latin typeface="Palatino Linotype"/>
                <a:ea typeface="Palatino Linotype"/>
                <a:cs typeface="Palatino Linotype"/>
                <a:sym typeface="Palatino Linotype"/>
              </a:rPr>
              <a:t> sequence.</a:t>
            </a:r>
            <a:endParaRPr/>
          </a:p>
        </p:txBody>
      </p:sp>
      <p:graphicFrame>
        <p:nvGraphicFramePr>
          <p:cNvPr id="1394" name="Google Shape;1394;p128"/>
          <p:cNvGraphicFramePr/>
          <p:nvPr/>
        </p:nvGraphicFramePr>
        <p:xfrm>
          <a:off x="407368" y="4092486"/>
          <a:ext cx="3000000" cy="3000000"/>
        </p:xfrm>
        <a:graphic>
          <a:graphicData uri="http://schemas.openxmlformats.org/drawingml/2006/table">
            <a:tbl>
              <a:tblPr bandRow="1" firstRow="1">
                <a:noFill/>
                <a:tableStyleId>{929609C1-8A00-4330-9E14-D2BBF970845E}</a:tableStyleId>
              </a:tblPr>
              <a:tblGrid>
                <a:gridCol w="4680525"/>
                <a:gridCol w="1584175"/>
              </a:tblGrid>
              <a:tr h="370850">
                <a:tc>
                  <a:txBody>
                    <a:bodyPr/>
                    <a:lstStyle/>
                    <a:p>
                      <a:pPr indent="0" lvl="0" marL="0" marR="0" rtl="0" algn="l">
                        <a:spcBef>
                          <a:spcPts val="0"/>
                        </a:spcBef>
                        <a:spcAft>
                          <a:spcPts val="0"/>
                        </a:spcAft>
                        <a:buNone/>
                      </a:pPr>
                      <a:r>
                        <a:rPr b="0" i="0" lang="en-IN" sz="2000">
                          <a:solidFill>
                            <a:srgbClr val="0077AA"/>
                          </a:solidFill>
                          <a:latin typeface="Arial"/>
                          <a:ea typeface="Arial"/>
                          <a:cs typeface="Arial"/>
                          <a:sym typeface="Arial"/>
                        </a:rPr>
                        <a:t>Reconnect</a:t>
                      </a:r>
                      <a:r>
                        <a:rPr b="0" i="0" lang="en-IN" sz="2000">
                          <a:solidFill>
                            <a:schemeClr val="dk1"/>
                          </a:solidFill>
                          <a:latin typeface="Arial"/>
                          <a:ea typeface="Arial"/>
                          <a:cs typeface="Arial"/>
                          <a:sym typeface="Arial"/>
                        </a:rPr>
                        <a:t> to the </a:t>
                      </a:r>
                      <a:r>
                        <a:rPr b="0" i="0" lang="en-IN" sz="2000">
                          <a:solidFill>
                            <a:srgbClr val="0077AA"/>
                          </a:solidFill>
                          <a:latin typeface="Arial"/>
                          <a:ea typeface="Arial"/>
                          <a:cs typeface="Arial"/>
                          <a:sym typeface="Arial"/>
                        </a:rPr>
                        <a:t>server</a:t>
                      </a:r>
                      <a:endParaRPr/>
                    </a:p>
                  </a:txBody>
                  <a:tcPr marT="45725" marB="45725" marR="91450" marL="91450"/>
                </a:tc>
                <a:tc>
                  <a:txBody>
                    <a:bodyPr/>
                    <a:lstStyle/>
                    <a:p>
                      <a:pPr indent="0" lvl="0" marL="0" marR="0" rtl="0" algn="l">
                        <a:spcBef>
                          <a:spcPts val="0"/>
                        </a:spcBef>
                        <a:spcAft>
                          <a:spcPts val="0"/>
                        </a:spcAft>
                        <a:buNone/>
                      </a:pPr>
                      <a:r>
                        <a:rPr b="1" i="0" lang="en-IN" sz="2200">
                          <a:solidFill>
                            <a:srgbClr val="473935"/>
                          </a:solidFill>
                          <a:latin typeface="Arial"/>
                          <a:ea typeface="Arial"/>
                          <a:cs typeface="Arial"/>
                          <a:sym typeface="Arial"/>
                        </a:rPr>
                        <a:t>  \r</a:t>
                      </a:r>
                      <a:endParaRPr b="1" i="0" sz="2200">
                        <a:solidFill>
                          <a:srgbClr val="473935"/>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rgbClr val="0077AA"/>
                        </a:buClr>
                        <a:buSzPts val="2000"/>
                        <a:buFont typeface="Arial"/>
                        <a:buNone/>
                      </a:pPr>
                      <a:r>
                        <a:rPr b="0" i="0" lang="en-IN" sz="2000">
                          <a:solidFill>
                            <a:srgbClr val="0077AA"/>
                          </a:solidFill>
                          <a:latin typeface="Arial"/>
                          <a:ea typeface="Arial"/>
                          <a:cs typeface="Arial"/>
                          <a:sym typeface="Arial"/>
                        </a:rPr>
                        <a:t>Execute</a:t>
                      </a:r>
                      <a:r>
                        <a:rPr b="0" i="0" lang="en-IN" sz="2000">
                          <a:solidFill>
                            <a:srgbClr val="000000"/>
                          </a:solidFill>
                          <a:latin typeface="Arial"/>
                          <a:ea typeface="Arial"/>
                          <a:cs typeface="Arial"/>
                          <a:sym typeface="Arial"/>
                        </a:rPr>
                        <a:t> a </a:t>
                      </a:r>
                      <a:r>
                        <a:rPr b="0" i="0" lang="en-IN" sz="2000">
                          <a:solidFill>
                            <a:srgbClr val="0077AA"/>
                          </a:solidFill>
                          <a:latin typeface="Arial"/>
                          <a:ea typeface="Arial"/>
                          <a:cs typeface="Arial"/>
                          <a:sym typeface="Arial"/>
                        </a:rPr>
                        <a:t>system</a:t>
                      </a:r>
                      <a:r>
                        <a:rPr b="0" i="0" lang="en-IN" sz="2000">
                          <a:solidFill>
                            <a:srgbClr val="000000"/>
                          </a:solidFill>
                          <a:latin typeface="Arial"/>
                          <a:ea typeface="Arial"/>
                          <a:cs typeface="Arial"/>
                          <a:sym typeface="Arial"/>
                        </a:rPr>
                        <a:t> shell command</a:t>
                      </a:r>
                      <a:endParaRPr/>
                    </a:p>
                  </a:txBody>
                  <a:tcPr marT="45725" marB="45725" marR="91450" marL="91450"/>
                </a:tc>
                <a:tc>
                  <a:txBody>
                    <a:bodyPr/>
                    <a:lstStyle/>
                    <a:p>
                      <a:pPr indent="0" lvl="0" marL="0" marR="0" rtl="0" algn="l">
                        <a:spcBef>
                          <a:spcPts val="0"/>
                        </a:spcBef>
                        <a:spcAft>
                          <a:spcPts val="0"/>
                        </a:spcAft>
                        <a:buNone/>
                      </a:pPr>
                      <a:r>
                        <a:rPr b="1" i="0" lang="en-IN" sz="2200">
                          <a:solidFill>
                            <a:srgbClr val="473935"/>
                          </a:solidFill>
                          <a:latin typeface="Arial"/>
                          <a:ea typeface="Arial"/>
                          <a:cs typeface="Arial"/>
                          <a:sym typeface="Arial"/>
                        </a:rPr>
                        <a:t>  \!</a:t>
                      </a:r>
                      <a:endParaRPr b="1" i="0" sz="2200">
                        <a:solidFill>
                          <a:srgbClr val="473935"/>
                        </a:solidFill>
                        <a:latin typeface="Arial"/>
                        <a:ea typeface="Arial"/>
                        <a:cs typeface="Arial"/>
                        <a:sym typeface="Arial"/>
                      </a:endParaRPr>
                    </a:p>
                  </a:txBody>
                  <a:tcPr marT="45725" marB="45725" marR="91450" marL="91450"/>
                </a:tc>
              </a:tr>
              <a:tr h="174825">
                <a:tc>
                  <a:txBody>
                    <a:bodyPr/>
                    <a:lstStyle/>
                    <a:p>
                      <a:pPr indent="0" lvl="0" marL="0" marR="0" rtl="0" algn="l">
                        <a:lnSpc>
                          <a:spcPct val="100000"/>
                        </a:lnSpc>
                        <a:spcBef>
                          <a:spcPts val="0"/>
                        </a:spcBef>
                        <a:spcAft>
                          <a:spcPts val="0"/>
                        </a:spcAft>
                        <a:buClr>
                          <a:srgbClr val="0077AA"/>
                        </a:buClr>
                        <a:buSzPts val="2000"/>
                        <a:buFont typeface="Arial"/>
                        <a:buNone/>
                      </a:pPr>
                      <a:r>
                        <a:rPr b="0" i="0" lang="en-IN" sz="2000">
                          <a:solidFill>
                            <a:srgbClr val="0077AA"/>
                          </a:solidFill>
                          <a:latin typeface="Arial"/>
                          <a:ea typeface="Arial"/>
                          <a:cs typeface="Arial"/>
                          <a:sym typeface="Arial"/>
                        </a:rPr>
                        <a:t>Exit</a:t>
                      </a:r>
                      <a:r>
                        <a:rPr b="0" i="0" lang="en-IN" sz="2000">
                          <a:solidFill>
                            <a:schemeClr val="dk1"/>
                          </a:solidFill>
                          <a:latin typeface="Arial"/>
                          <a:ea typeface="Arial"/>
                          <a:cs typeface="Arial"/>
                          <a:sym typeface="Arial"/>
                        </a:rPr>
                        <a:t> mysql</a:t>
                      </a:r>
                      <a:endParaRPr b="0" i="0" sz="2000">
                        <a:solidFill>
                          <a:srgbClr val="000000"/>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i="0" lang="en-IN" sz="2200">
                          <a:solidFill>
                            <a:srgbClr val="473935"/>
                          </a:solidFill>
                          <a:latin typeface="Arial"/>
                          <a:ea typeface="Arial"/>
                          <a:cs typeface="Arial"/>
                          <a:sym typeface="Arial"/>
                        </a:rPr>
                        <a:t>  \q</a:t>
                      </a:r>
                      <a:endParaRPr b="1" i="0" sz="2200">
                        <a:solidFill>
                          <a:srgbClr val="473935"/>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398" name="Shape 1398"/>
        <p:cNvGrpSpPr/>
        <p:nvPr/>
      </p:nvGrpSpPr>
      <p:grpSpPr>
        <a:xfrm>
          <a:off x="0" y="0"/>
          <a:ext cx="0" cy="0"/>
          <a:chOff x="0" y="0"/>
          <a:chExt cx="0" cy="0"/>
        </a:xfrm>
      </p:grpSpPr>
      <p:sp>
        <p:nvSpPr>
          <p:cNvPr id="1399" name="Google Shape;1399;p129"/>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Tablespace, Control files, Data files</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sp>
        <p:nvSpPr>
          <p:cNvPr id="203" name="Google Shape;203;p13"/>
          <p:cNvSpPr txBox="1"/>
          <p:nvPr/>
        </p:nvSpPr>
        <p:spPr>
          <a:xfrm>
            <a:off x="119336" y="-27384"/>
            <a:ext cx="5544616" cy="17030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C0C0C"/>
              </a:buClr>
              <a:buSzPts val="1800"/>
              <a:buFont typeface="Arial"/>
              <a:buChar char="•"/>
            </a:pPr>
            <a:r>
              <a:rPr lang="en-IN" sz="1800">
                <a:solidFill>
                  <a:srgbClr val="0C0C0C"/>
                </a:solidFill>
                <a:latin typeface="Arial"/>
                <a:ea typeface="Arial"/>
                <a:cs typeface="Arial"/>
                <a:sym typeface="Arial"/>
              </a:rPr>
              <a:t>Create/Open an existing file</a:t>
            </a:r>
            <a:endParaRPr/>
          </a:p>
          <a:p>
            <a:pPr indent="-285750" lvl="0" marL="285750" marR="0" rtl="0" algn="l">
              <a:lnSpc>
                <a:spcPct val="150000"/>
              </a:lnSpc>
              <a:spcBef>
                <a:spcPts val="0"/>
              </a:spcBef>
              <a:spcAft>
                <a:spcPts val="0"/>
              </a:spcAft>
              <a:buClr>
                <a:srgbClr val="0C0C0C"/>
              </a:buClr>
              <a:buSzPts val="1800"/>
              <a:buFont typeface="Arial"/>
              <a:buChar char="•"/>
            </a:pPr>
            <a:r>
              <a:rPr lang="en-IN" sz="1800">
                <a:solidFill>
                  <a:srgbClr val="0C0C0C"/>
                </a:solidFill>
                <a:latin typeface="Arial"/>
                <a:ea typeface="Arial"/>
                <a:cs typeface="Arial"/>
                <a:sym typeface="Arial"/>
              </a:rPr>
              <a:t>Reading from file</a:t>
            </a:r>
            <a:endParaRPr/>
          </a:p>
          <a:p>
            <a:pPr indent="-285750" lvl="0" marL="285750" marR="0" rtl="0" algn="l">
              <a:lnSpc>
                <a:spcPct val="150000"/>
              </a:lnSpc>
              <a:spcBef>
                <a:spcPts val="0"/>
              </a:spcBef>
              <a:spcAft>
                <a:spcPts val="0"/>
              </a:spcAft>
              <a:buClr>
                <a:srgbClr val="0C0C0C"/>
              </a:buClr>
              <a:buSzPts val="1800"/>
              <a:buFont typeface="Arial"/>
              <a:buChar char="•"/>
            </a:pPr>
            <a:r>
              <a:rPr lang="en-IN" sz="1800">
                <a:solidFill>
                  <a:srgbClr val="0C0C0C"/>
                </a:solidFill>
                <a:latin typeface="Arial"/>
                <a:ea typeface="Arial"/>
                <a:cs typeface="Arial"/>
                <a:sym typeface="Arial"/>
              </a:rPr>
              <a:t>Writing to a file</a:t>
            </a:r>
            <a:endParaRPr/>
          </a:p>
          <a:p>
            <a:pPr indent="-285750" lvl="0" marL="285750" marR="0" rtl="0" algn="l">
              <a:lnSpc>
                <a:spcPct val="150000"/>
              </a:lnSpc>
              <a:spcBef>
                <a:spcPts val="0"/>
              </a:spcBef>
              <a:spcAft>
                <a:spcPts val="0"/>
              </a:spcAft>
              <a:buClr>
                <a:srgbClr val="0C0C0C"/>
              </a:buClr>
              <a:buSzPts val="1800"/>
              <a:buFont typeface="Arial"/>
              <a:buChar char="•"/>
            </a:pPr>
            <a:r>
              <a:rPr lang="en-IN" sz="1800">
                <a:solidFill>
                  <a:srgbClr val="0C0C0C"/>
                </a:solidFill>
                <a:latin typeface="Arial"/>
                <a:ea typeface="Arial"/>
                <a:cs typeface="Arial"/>
                <a:sym typeface="Arial"/>
              </a:rPr>
              <a:t>Closing a file</a:t>
            </a:r>
            <a:endParaRPr/>
          </a:p>
        </p:txBody>
      </p:sp>
      <p:sp>
        <p:nvSpPr>
          <p:cNvPr id="204" name="Google Shape;204;p13"/>
          <p:cNvSpPr txBox="1"/>
          <p:nvPr/>
        </p:nvSpPr>
        <p:spPr>
          <a:xfrm>
            <a:off x="8814753" y="510187"/>
            <a:ext cx="18526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000">
                <a:solidFill>
                  <a:srgbClr val="DC525C"/>
                </a:solidFill>
                <a:latin typeface="Arial"/>
                <a:ea typeface="Arial"/>
                <a:cs typeface="Arial"/>
                <a:sym typeface="Arial"/>
              </a:rPr>
              <a:t>File Anomalies</a:t>
            </a:r>
            <a:endParaRPr i="1" sz="2000">
              <a:solidFill>
                <a:schemeClr val="dk1"/>
              </a:solidFill>
              <a:latin typeface="Arial"/>
              <a:ea typeface="Arial"/>
              <a:cs typeface="Arial"/>
              <a:sym typeface="Arial"/>
            </a:endParaRPr>
          </a:p>
        </p:txBody>
      </p:sp>
      <p:sp>
        <p:nvSpPr>
          <p:cNvPr id="205" name="Google Shape;205;p13"/>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file-oriented system</a:t>
            </a:r>
            <a:endParaRPr/>
          </a:p>
        </p:txBody>
      </p:sp>
      <p:grpSp>
        <p:nvGrpSpPr>
          <p:cNvPr id="206" name="Google Shape;206;p13"/>
          <p:cNvGrpSpPr/>
          <p:nvPr/>
        </p:nvGrpSpPr>
        <p:grpSpPr>
          <a:xfrm>
            <a:off x="119335" y="1909490"/>
            <a:ext cx="11863904" cy="3508653"/>
            <a:chOff x="119335" y="1909490"/>
            <a:chExt cx="11863904" cy="3508653"/>
          </a:xfrm>
        </p:grpSpPr>
        <p:grpSp>
          <p:nvGrpSpPr>
            <p:cNvPr id="207" name="Google Shape;207;p13"/>
            <p:cNvGrpSpPr/>
            <p:nvPr/>
          </p:nvGrpSpPr>
          <p:grpSpPr>
            <a:xfrm>
              <a:off x="2423593" y="1909490"/>
              <a:ext cx="9559646" cy="3508653"/>
              <a:chOff x="2423593" y="1909490"/>
              <a:chExt cx="9559646" cy="3508653"/>
            </a:xfrm>
          </p:grpSpPr>
          <p:grpSp>
            <p:nvGrpSpPr>
              <p:cNvPr id="208" name="Google Shape;208;p13"/>
              <p:cNvGrpSpPr/>
              <p:nvPr/>
            </p:nvGrpSpPr>
            <p:grpSpPr>
              <a:xfrm>
                <a:off x="2423593" y="1909490"/>
                <a:ext cx="9559646" cy="1292661"/>
                <a:chOff x="2567609" y="1979531"/>
                <a:chExt cx="9559646" cy="1292661"/>
              </a:xfrm>
            </p:grpSpPr>
            <p:grpSp>
              <p:nvGrpSpPr>
                <p:cNvPr id="209" name="Google Shape;209;p13"/>
                <p:cNvGrpSpPr/>
                <p:nvPr/>
              </p:nvGrpSpPr>
              <p:grpSpPr>
                <a:xfrm>
                  <a:off x="2567609" y="1979531"/>
                  <a:ext cx="9559646" cy="1292661"/>
                  <a:chOff x="2423592" y="2484894"/>
                  <a:chExt cx="9559646" cy="1111152"/>
                </a:xfrm>
              </p:grpSpPr>
              <p:sp>
                <p:nvSpPr>
                  <p:cNvPr id="210" name="Google Shape;210;p13"/>
                  <p:cNvSpPr txBox="1"/>
                  <p:nvPr/>
                </p:nvSpPr>
                <p:spPr>
                  <a:xfrm>
                    <a:off x="2423592" y="2802366"/>
                    <a:ext cx="1808524" cy="793680"/>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File Name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Type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Location</a:t>
                    </a:r>
                    <a:endParaRPr/>
                  </a:p>
                </p:txBody>
              </p:sp>
              <p:sp>
                <p:nvSpPr>
                  <p:cNvPr id="211" name="Google Shape;211;p13"/>
                  <p:cNvSpPr/>
                  <p:nvPr/>
                </p:nvSpPr>
                <p:spPr>
                  <a:xfrm>
                    <a:off x="9802597" y="2492896"/>
                    <a:ext cx="2180641" cy="3174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search emp_name</a:t>
                    </a:r>
                    <a:endParaRPr sz="1800">
                      <a:solidFill>
                        <a:srgbClr val="0070C0"/>
                      </a:solidFill>
                      <a:latin typeface="Arial"/>
                      <a:ea typeface="Arial"/>
                      <a:cs typeface="Arial"/>
                      <a:sym typeface="Arial"/>
                    </a:endParaRPr>
                  </a:p>
                </p:txBody>
              </p:sp>
              <p:sp>
                <p:nvSpPr>
                  <p:cNvPr id="212" name="Google Shape;212;p13"/>
                  <p:cNvSpPr/>
                  <p:nvPr/>
                </p:nvSpPr>
                <p:spPr>
                  <a:xfrm>
                    <a:off x="4533926" y="2484894"/>
                    <a:ext cx="2375555" cy="3174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file permissions</a:t>
                    </a:r>
                    <a:endParaRPr/>
                  </a:p>
                </p:txBody>
              </p:sp>
              <p:sp>
                <p:nvSpPr>
                  <p:cNvPr id="213" name="Google Shape;213;p13"/>
                  <p:cNvSpPr/>
                  <p:nvPr/>
                </p:nvSpPr>
                <p:spPr>
                  <a:xfrm>
                    <a:off x="7328591" y="2492896"/>
                    <a:ext cx="2055607" cy="3174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search empl ID=1</a:t>
                    </a:r>
                    <a:endParaRPr sz="1800">
                      <a:solidFill>
                        <a:srgbClr val="0070C0"/>
                      </a:solidFill>
                      <a:latin typeface="Arial"/>
                      <a:ea typeface="Arial"/>
                      <a:cs typeface="Arial"/>
                      <a:sym typeface="Arial"/>
                    </a:endParaRPr>
                  </a:p>
                </p:txBody>
              </p:sp>
              <p:sp>
                <p:nvSpPr>
                  <p:cNvPr id="214" name="Google Shape;214;p13"/>
                  <p:cNvSpPr/>
                  <p:nvPr/>
                </p:nvSpPr>
                <p:spPr>
                  <a:xfrm>
                    <a:off x="2423593" y="2484894"/>
                    <a:ext cx="1808524" cy="3174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file attributes</a:t>
                    </a:r>
                    <a:endParaRPr/>
                  </a:p>
                </p:txBody>
              </p:sp>
            </p:grpSp>
            <p:sp>
              <p:nvSpPr>
                <p:cNvPr id="215" name="Google Shape;215;p13"/>
                <p:cNvSpPr txBox="1"/>
                <p:nvPr/>
              </p:nvSpPr>
              <p:spPr>
                <a:xfrm>
                  <a:off x="4677944" y="2348879"/>
                  <a:ext cx="2376264" cy="646331"/>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File permissions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Share permissions</a:t>
                  </a:r>
                  <a:endParaRPr/>
                </a:p>
              </p:txBody>
            </p:sp>
          </p:grpSp>
          <p:sp>
            <p:nvSpPr>
              <p:cNvPr id="216" name="Google Shape;216;p13"/>
              <p:cNvSpPr txBox="1"/>
              <p:nvPr/>
            </p:nvSpPr>
            <p:spPr>
              <a:xfrm>
                <a:off x="7327881" y="2278822"/>
                <a:ext cx="1840220" cy="3139321"/>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a:p>
            </p:txBody>
          </p:sp>
          <p:sp>
            <p:nvSpPr>
              <p:cNvPr id="217" name="Google Shape;217;p13"/>
              <p:cNvSpPr txBox="1"/>
              <p:nvPr/>
            </p:nvSpPr>
            <p:spPr>
              <a:xfrm>
                <a:off x="9802598" y="2278822"/>
                <a:ext cx="1840220" cy="3139321"/>
              </a:xfrm>
              <a:prstGeom prst="rect">
                <a:avLst/>
              </a:prstGeom>
              <a:noFill/>
              <a:ln cap="flat" cmpd="sng" w="19050">
                <a:solidFill>
                  <a:srgbClr val="CAA49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a:p>
            </p:txBody>
          </p:sp>
        </p:grpSp>
        <p:sp>
          <p:nvSpPr>
            <p:cNvPr id="218" name="Google Shape;218;p13"/>
            <p:cNvSpPr/>
            <p:nvPr/>
          </p:nvSpPr>
          <p:spPr>
            <a:xfrm>
              <a:off x="119335" y="1916832"/>
              <a:ext cx="18868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0C0"/>
                  </a:solidFill>
                  <a:latin typeface="Arial"/>
                  <a:ea typeface="Arial"/>
                  <a:cs typeface="Arial"/>
                  <a:sym typeface="Arial"/>
                </a:rPr>
                <a:t>c:\employee.txt</a:t>
              </a:r>
              <a:endParaRPr sz="1800">
                <a:solidFill>
                  <a:srgbClr val="0070C0"/>
                </a:solidFill>
                <a:latin typeface="Arial"/>
                <a:ea typeface="Arial"/>
                <a:cs typeface="Arial"/>
                <a:sym typeface="Arial"/>
              </a:endParaRPr>
            </a:p>
          </p:txBody>
        </p:sp>
        <p:sp>
          <p:nvSpPr>
            <p:cNvPr id="219" name="Google Shape;219;p13"/>
            <p:cNvSpPr txBox="1"/>
            <p:nvPr/>
          </p:nvSpPr>
          <p:spPr>
            <a:xfrm>
              <a:off x="163731" y="2276872"/>
              <a:ext cx="1840220" cy="3139321"/>
            </a:xfrm>
            <a:prstGeom prst="rect">
              <a:avLst/>
            </a:prstGeom>
            <a:solidFill>
              <a:srgbClr val="F6F7E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1   suraj 4000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   ramesh 6000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   rajan 4500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500 sam 3500</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1000 amit 2300</a:t>
              </a:r>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403" name="Shape 1403"/>
        <p:cNvGrpSpPr/>
        <p:nvPr/>
      </p:nvGrpSpPr>
      <p:grpSpPr>
        <a:xfrm>
          <a:off x="0" y="0"/>
          <a:ext cx="0" cy="0"/>
          <a:chOff x="0" y="0"/>
          <a:chExt cx="0" cy="0"/>
        </a:xfrm>
      </p:grpSpPr>
      <p:sp>
        <p:nvSpPr>
          <p:cNvPr descr="One-to-one entity relationship diagram" id="1404" name="Google Shape;1404;p130"/>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405" name="Google Shape;1405;p130"/>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6" name="Google Shape;1406;p130"/>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database storage structures</a:t>
            </a:r>
            <a:endParaRPr/>
          </a:p>
        </p:txBody>
      </p:sp>
      <p:sp>
        <p:nvSpPr>
          <p:cNvPr id="1407" name="Google Shape;1407;p130"/>
          <p:cNvSpPr/>
          <p:nvPr/>
        </p:nvSpPr>
        <p:spPr>
          <a:xfrm>
            <a:off x="1593588" y="773652"/>
            <a:ext cx="33059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Gill Sans"/>
                <a:ea typeface="Gill Sans"/>
                <a:cs typeface="Gill Sans"/>
                <a:sym typeface="Gill Sans"/>
              </a:rPr>
              <a:t>SHOW VARIABLES </a:t>
            </a:r>
            <a:r>
              <a:rPr lang="en-IN" sz="1800">
                <a:solidFill>
                  <a:srgbClr val="A67F59"/>
                </a:solidFill>
                <a:latin typeface="Arial"/>
                <a:ea typeface="Arial"/>
                <a:cs typeface="Arial"/>
                <a:sym typeface="Arial"/>
              </a:rPr>
              <a:t>LIKE</a:t>
            </a:r>
            <a:r>
              <a:rPr lang="en-IN" sz="1800">
                <a:solidFill>
                  <a:srgbClr val="006C86"/>
                </a:solidFill>
                <a:latin typeface="Gill Sans"/>
                <a:ea typeface="Gill Sans"/>
                <a:cs typeface="Gill Sans"/>
                <a:sym typeface="Gill Sans"/>
              </a:rPr>
              <a:t> </a:t>
            </a:r>
            <a:r>
              <a:rPr lang="en-IN" sz="1800">
                <a:solidFill>
                  <a:srgbClr val="92D050"/>
                </a:solidFill>
                <a:latin typeface="Gill Sans"/>
                <a:ea typeface="Gill Sans"/>
                <a:cs typeface="Gill Sans"/>
                <a:sym typeface="Gill Sans"/>
              </a:rPr>
              <a:t>'datadir</a:t>
            </a:r>
            <a:r>
              <a:rPr lang="en-IN" sz="1800">
                <a:solidFill>
                  <a:srgbClr val="006C86"/>
                </a:solidFill>
                <a:latin typeface="Gill Sans"/>
                <a:ea typeface="Gill Sans"/>
                <a:cs typeface="Gill Sans"/>
                <a:sym typeface="Gill Sans"/>
              </a:rPr>
              <a: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1" name="Shape 1411"/>
        <p:cNvGrpSpPr/>
        <p:nvPr/>
      </p:nvGrpSpPr>
      <p:grpSpPr>
        <a:xfrm>
          <a:off x="0" y="0"/>
          <a:ext cx="0" cy="0"/>
          <a:chOff x="0" y="0"/>
          <a:chExt cx="0" cy="0"/>
        </a:xfrm>
      </p:grpSpPr>
      <p:sp>
        <p:nvSpPr>
          <p:cNvPr id="1412" name="Google Shape;1412;p131"/>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Login to MySQL</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6" name="Shape 1416"/>
        <p:cNvGrpSpPr/>
        <p:nvPr/>
      </p:nvGrpSpPr>
      <p:grpSpPr>
        <a:xfrm>
          <a:off x="0" y="0"/>
          <a:ext cx="0" cy="0"/>
          <a:chOff x="0" y="0"/>
          <a:chExt cx="0" cy="0"/>
        </a:xfrm>
      </p:grpSpPr>
      <p:sp>
        <p:nvSpPr>
          <p:cNvPr descr="One-to-one entity relationship diagram" id="1417" name="Google Shape;1417;p13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1418" name="Google Shape;1418;p13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9" name="Google Shape;1419;p13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login</a:t>
            </a:r>
            <a:endParaRPr i="1" sz="3200">
              <a:solidFill>
                <a:srgbClr val="FF9900"/>
              </a:solidFill>
              <a:latin typeface="Arial"/>
              <a:ea typeface="Arial"/>
              <a:cs typeface="Arial"/>
              <a:sym typeface="Arial"/>
            </a:endParaRPr>
          </a:p>
        </p:txBody>
      </p:sp>
      <p:sp>
        <p:nvSpPr>
          <p:cNvPr id="1420" name="Google Shape;1420;p132"/>
          <p:cNvSpPr/>
          <p:nvPr/>
        </p:nvSpPr>
        <p:spPr>
          <a:xfrm>
            <a:off x="263352" y="824008"/>
            <a:ext cx="11593288" cy="246599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100"/>
              <a:buFont typeface="Noto Sans Symbols"/>
              <a:buChar char="▪"/>
            </a:pPr>
            <a:r>
              <a:rPr lang="en-IN" sz="2100">
                <a:solidFill>
                  <a:schemeClr val="dk1"/>
                </a:solidFill>
                <a:latin typeface="Arial"/>
                <a:ea typeface="Arial"/>
                <a:cs typeface="Arial"/>
                <a:sym typeface="Arial"/>
              </a:rPr>
              <a:t>C:\&gt; mysql</a:t>
            </a:r>
            <a:r>
              <a:rPr lang="en-IN" sz="2100">
                <a:solidFill>
                  <a:srgbClr val="006C86"/>
                </a:solidFill>
                <a:latin typeface="Arial"/>
                <a:ea typeface="Arial"/>
                <a:cs typeface="Arial"/>
                <a:sym typeface="Arial"/>
              </a:rPr>
              <a:t> -h</a:t>
            </a:r>
            <a:r>
              <a:rPr lang="en-IN" sz="2100">
                <a:solidFill>
                  <a:schemeClr val="dk1"/>
                </a:solidFill>
                <a:latin typeface="Arial"/>
                <a:ea typeface="Arial"/>
                <a:cs typeface="Arial"/>
                <a:sym typeface="Arial"/>
              </a:rPr>
              <a:t>localhost</a:t>
            </a:r>
            <a:r>
              <a:rPr lang="en-IN" sz="2100">
                <a:solidFill>
                  <a:srgbClr val="006C86"/>
                </a:solidFill>
                <a:latin typeface="Arial"/>
                <a:ea typeface="Arial"/>
                <a:cs typeface="Arial"/>
                <a:sym typeface="Arial"/>
              </a:rPr>
              <a:t> -P</a:t>
            </a:r>
            <a:r>
              <a:rPr lang="en-IN" sz="2100">
                <a:solidFill>
                  <a:schemeClr val="dk1"/>
                </a:solidFill>
                <a:latin typeface="Arial"/>
                <a:ea typeface="Arial"/>
                <a:cs typeface="Arial"/>
                <a:sym typeface="Arial"/>
              </a:rPr>
              <a:t>3307</a:t>
            </a:r>
            <a:r>
              <a:rPr lang="en-IN" sz="2100">
                <a:solidFill>
                  <a:srgbClr val="006C86"/>
                </a:solidFill>
                <a:latin typeface="Arial"/>
                <a:ea typeface="Arial"/>
                <a:cs typeface="Arial"/>
                <a:sym typeface="Arial"/>
              </a:rPr>
              <a:t> -u</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-p</a:t>
            </a:r>
            <a:endParaRPr/>
          </a:p>
          <a:p>
            <a:pPr indent="-342900" lvl="0" marL="342900" marR="0" rtl="0" algn="l">
              <a:lnSpc>
                <a:spcPct val="150000"/>
              </a:lnSpc>
              <a:spcBef>
                <a:spcPts val="0"/>
              </a:spcBef>
              <a:spcAft>
                <a:spcPts val="0"/>
              </a:spcAft>
              <a:buClr>
                <a:schemeClr val="dk1"/>
              </a:buClr>
              <a:buSzPts val="2100"/>
              <a:buFont typeface="Noto Sans Symbols"/>
              <a:buChar char="▪"/>
            </a:pPr>
            <a:r>
              <a:rPr lang="en-IN" sz="2100">
                <a:solidFill>
                  <a:schemeClr val="dk1"/>
                </a:solidFill>
                <a:latin typeface="Arial"/>
                <a:ea typeface="Arial"/>
                <a:cs typeface="Arial"/>
                <a:sym typeface="Arial"/>
              </a:rPr>
              <a:t>C:\&gt; mysql</a:t>
            </a:r>
            <a:r>
              <a:rPr lang="en-IN" sz="2100">
                <a:solidFill>
                  <a:srgbClr val="006C86"/>
                </a:solidFill>
                <a:latin typeface="Arial"/>
                <a:ea typeface="Arial"/>
                <a:cs typeface="Arial"/>
                <a:sym typeface="Arial"/>
              </a:rPr>
              <a:t> -h</a:t>
            </a:r>
            <a:r>
              <a:rPr lang="en-IN" sz="2100">
                <a:solidFill>
                  <a:schemeClr val="dk1"/>
                </a:solidFill>
                <a:latin typeface="Arial"/>
                <a:ea typeface="Arial"/>
                <a:cs typeface="Arial"/>
                <a:sym typeface="Arial"/>
              </a:rPr>
              <a:t>127.0.0.1</a:t>
            </a:r>
            <a:r>
              <a:rPr lang="en-IN" sz="2100">
                <a:solidFill>
                  <a:srgbClr val="006C86"/>
                </a:solidFill>
                <a:latin typeface="Arial"/>
                <a:ea typeface="Arial"/>
                <a:cs typeface="Arial"/>
                <a:sym typeface="Arial"/>
              </a:rPr>
              <a:t> -P</a:t>
            </a:r>
            <a:r>
              <a:rPr lang="en-IN" sz="2100">
                <a:solidFill>
                  <a:schemeClr val="dk1"/>
                </a:solidFill>
                <a:latin typeface="Arial"/>
                <a:ea typeface="Arial"/>
                <a:cs typeface="Arial"/>
                <a:sym typeface="Arial"/>
              </a:rPr>
              <a:t>3307</a:t>
            </a:r>
            <a:r>
              <a:rPr lang="en-IN" sz="2100">
                <a:solidFill>
                  <a:srgbClr val="006C86"/>
                </a:solidFill>
                <a:latin typeface="Arial"/>
                <a:ea typeface="Arial"/>
                <a:cs typeface="Arial"/>
                <a:sym typeface="Arial"/>
              </a:rPr>
              <a:t> -u</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-p [</a:t>
            </a:r>
            <a:r>
              <a:rPr i="1" lang="en-IN" sz="2100">
                <a:solidFill>
                  <a:schemeClr val="dk1"/>
                </a:solidFill>
                <a:latin typeface="Arial"/>
                <a:ea typeface="Arial"/>
                <a:cs typeface="Arial"/>
                <a:sym typeface="Arial"/>
              </a:rPr>
              <a:t>database_name</a:t>
            </a:r>
            <a:r>
              <a:rPr lang="en-IN" sz="2100">
                <a:solidFill>
                  <a:srgbClr val="006C86"/>
                </a:solidFill>
                <a:latin typeface="Arial"/>
                <a:ea typeface="Arial"/>
                <a:cs typeface="Arial"/>
                <a:sym typeface="Arial"/>
              </a:rPr>
              <a:t>]</a:t>
            </a:r>
            <a:endParaRPr/>
          </a:p>
          <a:p>
            <a:pPr indent="-342900" lvl="0" marL="342900" marR="0" rtl="0" algn="l">
              <a:lnSpc>
                <a:spcPct val="150000"/>
              </a:lnSpc>
              <a:spcBef>
                <a:spcPts val="0"/>
              </a:spcBef>
              <a:spcAft>
                <a:spcPts val="0"/>
              </a:spcAft>
              <a:buClr>
                <a:schemeClr val="dk1"/>
              </a:buClr>
              <a:buSzPts val="2100"/>
              <a:buFont typeface="Noto Sans Symbols"/>
              <a:buChar char="▪"/>
            </a:pPr>
            <a:r>
              <a:rPr lang="en-IN" sz="2100">
                <a:solidFill>
                  <a:schemeClr val="dk1"/>
                </a:solidFill>
                <a:latin typeface="Arial"/>
                <a:ea typeface="Arial"/>
                <a:cs typeface="Arial"/>
                <a:sym typeface="Arial"/>
              </a:rPr>
              <a:t>C:\&gt; mysql</a:t>
            </a:r>
            <a:r>
              <a:rPr lang="en-IN" sz="2100">
                <a:solidFill>
                  <a:srgbClr val="006C86"/>
                </a:solidFill>
                <a:latin typeface="Arial"/>
                <a:ea typeface="Arial"/>
                <a:cs typeface="Arial"/>
                <a:sym typeface="Arial"/>
              </a:rPr>
              <a:t> -h</a:t>
            </a:r>
            <a:r>
              <a:rPr lang="en-IN" sz="2100">
                <a:solidFill>
                  <a:schemeClr val="dk1"/>
                </a:solidFill>
                <a:latin typeface="Arial"/>
                <a:ea typeface="Arial"/>
                <a:cs typeface="Arial"/>
                <a:sym typeface="Arial"/>
              </a:rPr>
              <a:t>192.168.100.14</a:t>
            </a:r>
            <a:r>
              <a:rPr lang="en-IN" sz="2100">
                <a:solidFill>
                  <a:srgbClr val="006C86"/>
                </a:solidFill>
                <a:latin typeface="Arial"/>
                <a:ea typeface="Arial"/>
                <a:cs typeface="Arial"/>
                <a:sym typeface="Arial"/>
              </a:rPr>
              <a:t> -P</a:t>
            </a:r>
            <a:r>
              <a:rPr lang="en-IN" sz="2100">
                <a:solidFill>
                  <a:schemeClr val="dk1"/>
                </a:solidFill>
                <a:latin typeface="Arial"/>
                <a:ea typeface="Arial"/>
                <a:cs typeface="Arial"/>
                <a:sym typeface="Arial"/>
              </a:rPr>
              <a:t>3307</a:t>
            </a:r>
            <a:r>
              <a:rPr lang="en-IN" sz="2100">
                <a:solidFill>
                  <a:srgbClr val="006C86"/>
                </a:solidFill>
                <a:latin typeface="Arial"/>
                <a:ea typeface="Arial"/>
                <a:cs typeface="Arial"/>
                <a:sym typeface="Arial"/>
              </a:rPr>
              <a:t> -u</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-p</a:t>
            </a:r>
            <a:r>
              <a:rPr lang="en-IN" sz="2100">
                <a:solidFill>
                  <a:schemeClr val="dk1"/>
                </a:solidFill>
                <a:latin typeface="Arial"/>
                <a:ea typeface="Arial"/>
                <a:cs typeface="Arial"/>
                <a:sym typeface="Arial"/>
              </a:rPr>
              <a:t>saleel</a:t>
            </a:r>
            <a:r>
              <a:rPr lang="en-IN" sz="2100">
                <a:solidFill>
                  <a:srgbClr val="006C86"/>
                </a:solidFill>
                <a:latin typeface="Arial"/>
                <a:ea typeface="Arial"/>
                <a:cs typeface="Arial"/>
                <a:sym typeface="Arial"/>
              </a:rPr>
              <a:t> [</a:t>
            </a:r>
            <a:r>
              <a:rPr i="1" lang="en-IN" sz="2100">
                <a:solidFill>
                  <a:schemeClr val="dk1"/>
                </a:solidFill>
                <a:latin typeface="Arial"/>
                <a:ea typeface="Arial"/>
                <a:cs typeface="Arial"/>
                <a:sym typeface="Arial"/>
              </a:rPr>
              <a:t>database_name</a:t>
            </a:r>
            <a:r>
              <a:rPr lang="en-IN" sz="2100">
                <a:solidFill>
                  <a:srgbClr val="006C86"/>
                </a:solidFill>
                <a:latin typeface="Arial"/>
                <a:ea typeface="Arial"/>
                <a:cs typeface="Arial"/>
                <a:sym typeface="Arial"/>
              </a:rPr>
              <a:t>]</a:t>
            </a:r>
            <a:endParaRPr/>
          </a:p>
          <a:p>
            <a:pPr indent="-342900" lvl="0" marL="342900" marR="0" rtl="0" algn="l">
              <a:lnSpc>
                <a:spcPct val="150000"/>
              </a:lnSpc>
              <a:spcBef>
                <a:spcPts val="0"/>
              </a:spcBef>
              <a:spcAft>
                <a:spcPts val="0"/>
              </a:spcAft>
              <a:buClr>
                <a:schemeClr val="dk1"/>
              </a:buClr>
              <a:buSzPts val="2100"/>
              <a:buFont typeface="Noto Sans Symbols"/>
              <a:buChar char="▪"/>
            </a:pPr>
            <a:r>
              <a:rPr lang="en-IN" sz="2100">
                <a:solidFill>
                  <a:schemeClr val="dk1"/>
                </a:solidFill>
                <a:latin typeface="Arial"/>
                <a:ea typeface="Arial"/>
                <a:cs typeface="Arial"/>
                <a:sym typeface="Arial"/>
              </a:rPr>
              <a:t>C:\&gt; mysql</a:t>
            </a:r>
            <a:r>
              <a:rPr lang="en-IN" sz="2100">
                <a:solidFill>
                  <a:srgbClr val="006C86"/>
                </a:solidFill>
                <a:latin typeface="Arial"/>
                <a:ea typeface="Arial"/>
                <a:cs typeface="Arial"/>
                <a:sym typeface="Arial"/>
              </a:rPr>
              <a:t> --host </a:t>
            </a:r>
            <a:r>
              <a:rPr lang="en-IN" sz="2100">
                <a:solidFill>
                  <a:schemeClr val="dk1"/>
                </a:solidFill>
                <a:latin typeface="Arial"/>
                <a:ea typeface="Arial"/>
                <a:cs typeface="Arial"/>
                <a:sym typeface="Arial"/>
              </a:rPr>
              <a:t>localhost</a:t>
            </a:r>
            <a:r>
              <a:rPr lang="en-IN" sz="2100">
                <a:solidFill>
                  <a:srgbClr val="006C86"/>
                </a:solidFill>
                <a:latin typeface="Arial"/>
                <a:ea typeface="Arial"/>
                <a:cs typeface="Arial"/>
                <a:sym typeface="Arial"/>
              </a:rPr>
              <a:t> --port </a:t>
            </a:r>
            <a:r>
              <a:rPr lang="en-IN" sz="2100">
                <a:solidFill>
                  <a:schemeClr val="dk1"/>
                </a:solidFill>
                <a:latin typeface="Arial"/>
                <a:ea typeface="Arial"/>
                <a:cs typeface="Arial"/>
                <a:sym typeface="Arial"/>
              </a:rPr>
              <a:t>3306</a:t>
            </a:r>
            <a:r>
              <a:rPr lang="en-IN" sz="2100">
                <a:solidFill>
                  <a:srgbClr val="006C86"/>
                </a:solidFill>
                <a:latin typeface="Arial"/>
                <a:ea typeface="Arial"/>
                <a:cs typeface="Arial"/>
                <a:sym typeface="Arial"/>
              </a:rPr>
              <a:t> --user </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--password</a:t>
            </a:r>
            <a:r>
              <a:rPr lang="en-IN" sz="2100">
                <a:solidFill>
                  <a:srgbClr val="FD8603"/>
                </a:solidFill>
                <a:latin typeface="Arial"/>
                <a:ea typeface="Arial"/>
                <a:cs typeface="Arial"/>
                <a:sym typeface="Arial"/>
              </a:rPr>
              <a:t>=</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a:t>
            </a:r>
            <a:r>
              <a:rPr i="1" lang="en-IN" sz="2100">
                <a:solidFill>
                  <a:schemeClr val="dk1"/>
                </a:solidFill>
                <a:latin typeface="Arial"/>
                <a:ea typeface="Arial"/>
                <a:cs typeface="Arial"/>
                <a:sym typeface="Arial"/>
              </a:rPr>
              <a:t>database_name</a:t>
            </a:r>
            <a:r>
              <a:rPr lang="en-IN" sz="2100">
                <a:solidFill>
                  <a:srgbClr val="006C86"/>
                </a:solidFill>
                <a:latin typeface="Arial"/>
                <a:ea typeface="Arial"/>
                <a:cs typeface="Arial"/>
                <a:sym typeface="Arial"/>
              </a:rPr>
              <a:t>]</a:t>
            </a:r>
            <a:endParaRPr/>
          </a:p>
          <a:p>
            <a:pPr indent="-342900" lvl="0" marL="342900" marR="0" rtl="0" algn="l">
              <a:lnSpc>
                <a:spcPct val="150000"/>
              </a:lnSpc>
              <a:spcBef>
                <a:spcPts val="0"/>
              </a:spcBef>
              <a:spcAft>
                <a:spcPts val="0"/>
              </a:spcAft>
              <a:buClr>
                <a:schemeClr val="dk1"/>
              </a:buClr>
              <a:buSzPts val="2100"/>
              <a:buFont typeface="Noto Sans Symbols"/>
              <a:buChar char="▪"/>
            </a:pPr>
            <a:r>
              <a:rPr lang="en-IN" sz="2100">
                <a:solidFill>
                  <a:schemeClr val="dk1"/>
                </a:solidFill>
                <a:latin typeface="Arial"/>
                <a:ea typeface="Arial"/>
                <a:cs typeface="Arial"/>
                <a:sym typeface="Arial"/>
              </a:rPr>
              <a:t>C:\&gt; mysql</a:t>
            </a:r>
            <a:r>
              <a:rPr lang="en-IN" sz="2100">
                <a:solidFill>
                  <a:srgbClr val="006C86"/>
                </a:solidFill>
                <a:latin typeface="Arial"/>
                <a:ea typeface="Arial"/>
                <a:cs typeface="Arial"/>
                <a:sym typeface="Arial"/>
              </a:rPr>
              <a:t> --host</a:t>
            </a:r>
            <a:r>
              <a:rPr lang="en-IN" sz="2100">
                <a:solidFill>
                  <a:srgbClr val="FD8603"/>
                </a:solidFill>
                <a:latin typeface="Arial"/>
                <a:ea typeface="Arial"/>
                <a:cs typeface="Arial"/>
                <a:sym typeface="Arial"/>
              </a:rPr>
              <a:t>=</a:t>
            </a:r>
            <a:r>
              <a:rPr lang="en-IN" sz="2100">
                <a:solidFill>
                  <a:schemeClr val="dk1"/>
                </a:solidFill>
                <a:latin typeface="Arial"/>
                <a:ea typeface="Arial"/>
                <a:cs typeface="Arial"/>
                <a:sym typeface="Arial"/>
              </a:rPr>
              <a:t>localhost</a:t>
            </a:r>
            <a:r>
              <a:rPr lang="en-IN" sz="2100">
                <a:solidFill>
                  <a:srgbClr val="006C86"/>
                </a:solidFill>
                <a:latin typeface="Arial"/>
                <a:ea typeface="Arial"/>
                <a:cs typeface="Arial"/>
                <a:sym typeface="Arial"/>
              </a:rPr>
              <a:t> --port</a:t>
            </a:r>
            <a:r>
              <a:rPr lang="en-IN" sz="2100">
                <a:solidFill>
                  <a:srgbClr val="FD8603"/>
                </a:solidFill>
                <a:latin typeface="Arial"/>
                <a:ea typeface="Arial"/>
                <a:cs typeface="Arial"/>
                <a:sym typeface="Arial"/>
              </a:rPr>
              <a:t>=</a:t>
            </a:r>
            <a:r>
              <a:rPr lang="en-IN" sz="2100">
                <a:solidFill>
                  <a:schemeClr val="dk1"/>
                </a:solidFill>
                <a:latin typeface="Arial"/>
                <a:ea typeface="Arial"/>
                <a:cs typeface="Arial"/>
                <a:sym typeface="Arial"/>
              </a:rPr>
              <a:t>3306</a:t>
            </a:r>
            <a:r>
              <a:rPr lang="en-IN" sz="2100">
                <a:solidFill>
                  <a:srgbClr val="006C86"/>
                </a:solidFill>
                <a:latin typeface="Arial"/>
                <a:ea typeface="Arial"/>
                <a:cs typeface="Arial"/>
                <a:sym typeface="Arial"/>
              </a:rPr>
              <a:t> --user</a:t>
            </a:r>
            <a:r>
              <a:rPr lang="en-IN" sz="2100">
                <a:solidFill>
                  <a:srgbClr val="FD8603"/>
                </a:solidFill>
                <a:latin typeface="Arial"/>
                <a:ea typeface="Arial"/>
                <a:cs typeface="Arial"/>
                <a:sym typeface="Arial"/>
              </a:rPr>
              <a:t>=</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--password</a:t>
            </a:r>
            <a:r>
              <a:rPr lang="en-IN" sz="2100">
                <a:solidFill>
                  <a:srgbClr val="FD8603"/>
                </a:solidFill>
                <a:latin typeface="Arial"/>
                <a:ea typeface="Arial"/>
                <a:cs typeface="Arial"/>
                <a:sym typeface="Arial"/>
              </a:rPr>
              <a:t>=</a:t>
            </a:r>
            <a:r>
              <a:rPr lang="en-IN" sz="2100">
                <a:solidFill>
                  <a:schemeClr val="dk1"/>
                </a:solidFill>
                <a:latin typeface="Arial"/>
                <a:ea typeface="Arial"/>
                <a:cs typeface="Arial"/>
                <a:sym typeface="Arial"/>
              </a:rPr>
              <a:t>ROOT</a:t>
            </a:r>
            <a:r>
              <a:rPr lang="en-IN" sz="2100">
                <a:solidFill>
                  <a:srgbClr val="006C86"/>
                </a:solidFill>
                <a:latin typeface="Arial"/>
                <a:ea typeface="Arial"/>
                <a:cs typeface="Arial"/>
                <a:sym typeface="Arial"/>
              </a:rPr>
              <a:t> [</a:t>
            </a:r>
            <a:r>
              <a:rPr i="1" lang="en-IN" sz="2100">
                <a:solidFill>
                  <a:schemeClr val="dk1"/>
                </a:solidFill>
                <a:latin typeface="Arial"/>
                <a:ea typeface="Arial"/>
                <a:cs typeface="Arial"/>
                <a:sym typeface="Arial"/>
              </a:rPr>
              <a:t>database_name</a:t>
            </a:r>
            <a:r>
              <a:rPr lang="en-IN" sz="2100">
                <a:solidFill>
                  <a:srgbClr val="006C86"/>
                </a:solidFill>
                <a:latin typeface="Arial"/>
                <a:ea typeface="Arial"/>
                <a:cs typeface="Arial"/>
                <a:sym typeface="Arial"/>
              </a:rPr>
              <a:t>]</a:t>
            </a:r>
            <a:endParaRPr/>
          </a:p>
        </p:txBody>
      </p:sp>
      <p:sp>
        <p:nvSpPr>
          <p:cNvPr id="1421" name="Google Shape;1421;p132"/>
          <p:cNvSpPr/>
          <p:nvPr/>
        </p:nvSpPr>
        <p:spPr>
          <a:xfrm>
            <a:off x="289299" y="197868"/>
            <a:ext cx="5626861" cy="430887"/>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FF00"/>
                </a:solidFill>
                <a:latin typeface="Consolas"/>
                <a:ea typeface="Consolas"/>
                <a:cs typeface="Consolas"/>
                <a:sym typeface="Consolas"/>
              </a:rPr>
              <a:t>Default port for MySQL Server: </a:t>
            </a:r>
            <a:r>
              <a:rPr b="1" lang="en-IN" sz="2200">
                <a:solidFill>
                  <a:srgbClr val="FFFF00"/>
                </a:solidFill>
                <a:latin typeface="Consolas"/>
                <a:ea typeface="Consolas"/>
                <a:cs typeface="Consolas"/>
                <a:sym typeface="Consolas"/>
              </a:rPr>
              <a:t>3306</a:t>
            </a:r>
            <a:endParaRPr b="1" sz="2200">
              <a:solidFill>
                <a:srgbClr val="FFFF00"/>
              </a:solidFill>
              <a:latin typeface="Consolas"/>
              <a:ea typeface="Consolas"/>
              <a:cs typeface="Consolas"/>
              <a:sym typeface="Consolas"/>
            </a:endParaRPr>
          </a:p>
        </p:txBody>
      </p:sp>
      <p:pic>
        <p:nvPicPr>
          <p:cNvPr id="1422" name="Google Shape;1422;p132"/>
          <p:cNvPicPr preferRelativeResize="0"/>
          <p:nvPr/>
        </p:nvPicPr>
        <p:blipFill rotWithShape="1">
          <a:blip r:embed="rId3">
            <a:alphaModFix/>
          </a:blip>
          <a:srcRect b="0" l="0" r="0" t="0"/>
          <a:stretch/>
        </p:blipFill>
        <p:spPr>
          <a:xfrm>
            <a:off x="289298" y="3717032"/>
            <a:ext cx="10378701" cy="3036238"/>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426" name="Shape 1426"/>
        <p:cNvGrpSpPr/>
        <p:nvPr/>
      </p:nvGrpSpPr>
      <p:grpSpPr>
        <a:xfrm>
          <a:off x="0" y="0"/>
          <a:ext cx="0" cy="0"/>
          <a:chOff x="0" y="0"/>
          <a:chExt cx="0" cy="0"/>
        </a:xfrm>
      </p:grpSpPr>
      <p:sp>
        <p:nvSpPr>
          <p:cNvPr id="1427" name="Google Shape;1427;p133"/>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STORAGE ENGINES</a:t>
            </a:r>
            <a:endParaRPr sz="4800">
              <a:solidFill>
                <a:srgbClr val="DC525C"/>
              </a:solidFill>
              <a:latin typeface="Quattrocento Sans"/>
              <a:ea typeface="Quattrocento Sans"/>
              <a:cs typeface="Quattrocento Sans"/>
              <a:sym typeface="Quattrocento Sans"/>
            </a:endParaRPr>
          </a:p>
        </p:txBody>
      </p:sp>
      <p:sp>
        <p:nvSpPr>
          <p:cNvPr id="1428" name="Google Shape;1428;p133"/>
          <p:cNvSpPr/>
          <p:nvPr/>
        </p:nvSpPr>
        <p:spPr>
          <a:xfrm>
            <a:off x="394247" y="3276600"/>
            <a:ext cx="1117643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rgbClr val="000000"/>
                </a:solidFill>
                <a:latin typeface="Palatino Linotype"/>
                <a:ea typeface="Palatino Linotype"/>
                <a:cs typeface="Palatino Linotype"/>
                <a:sym typeface="Palatino Linotype"/>
              </a:rPr>
              <a:t>A storage engine is a software module that a database management system uses to create, read, update data from a database. There are two types of storage engines in MySQL: </a:t>
            </a:r>
            <a:r>
              <a:rPr b="1" lang="en-IN" sz="2000">
                <a:solidFill>
                  <a:srgbClr val="000000"/>
                </a:solidFill>
                <a:latin typeface="Palatino Linotype"/>
                <a:ea typeface="Palatino Linotype"/>
                <a:cs typeface="Palatino Linotype"/>
                <a:sym typeface="Palatino Linotype"/>
              </a:rPr>
              <a:t>transactional </a:t>
            </a:r>
            <a:r>
              <a:rPr lang="en-IN" sz="2000">
                <a:solidFill>
                  <a:srgbClr val="000000"/>
                </a:solidFill>
                <a:latin typeface="Palatino Linotype"/>
                <a:ea typeface="Palatino Linotype"/>
                <a:cs typeface="Palatino Linotype"/>
                <a:sym typeface="Palatino Linotype"/>
              </a:rPr>
              <a:t>and</a:t>
            </a:r>
            <a:r>
              <a:rPr b="1" lang="en-IN" sz="2000">
                <a:solidFill>
                  <a:srgbClr val="000000"/>
                </a:solidFill>
                <a:latin typeface="Palatino Linotype"/>
                <a:ea typeface="Palatino Linotype"/>
                <a:cs typeface="Palatino Linotype"/>
                <a:sym typeface="Palatino Linotype"/>
              </a:rPr>
              <a:t> non-transactional.</a:t>
            </a:r>
            <a:endParaRPr b="1" sz="2000">
              <a:solidFill>
                <a:schemeClr val="dk1"/>
              </a:solidFill>
              <a:latin typeface="Palatino Linotype"/>
              <a:ea typeface="Palatino Linotype"/>
              <a:cs typeface="Palatino Linotype"/>
              <a:sym typeface="Palatino Linotype"/>
            </a:endParaRPr>
          </a:p>
        </p:txBody>
      </p:sp>
      <p:sp>
        <p:nvSpPr>
          <p:cNvPr id="1429" name="Google Shape;1429;p133"/>
          <p:cNvSpPr/>
          <p:nvPr/>
        </p:nvSpPr>
        <p:spPr>
          <a:xfrm>
            <a:off x="396794" y="190381"/>
            <a:ext cx="11336096" cy="96853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Before MySQL version 5.5, MyISAM is the default storage engine.</a:t>
            </a:r>
            <a:endParaRPr/>
          </a:p>
          <a:p>
            <a:pPr indent="-285750" lvl="0" marL="285750" marR="0" rtl="0" algn="l">
              <a:lnSpc>
                <a:spcPct val="1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From version 5.5, MySQL uses InnoDB</a:t>
            </a:r>
            <a:r>
              <a:rPr b="1" i="1" lang="en-IN" sz="2000">
                <a:solidFill>
                  <a:srgbClr val="284249"/>
                </a:solidFill>
                <a:latin typeface="Palatino Linotype"/>
                <a:ea typeface="Palatino Linotype"/>
                <a:cs typeface="Palatino Linotype"/>
                <a:sym typeface="Palatino Linotype"/>
              </a:rPr>
              <a:t> </a:t>
            </a:r>
            <a:r>
              <a:rPr lang="en-IN" sz="2000">
                <a:solidFill>
                  <a:srgbClr val="284249"/>
                </a:solidFill>
                <a:latin typeface="Palatino Linotype"/>
                <a:ea typeface="Palatino Linotype"/>
                <a:cs typeface="Palatino Linotype"/>
                <a:sym typeface="Palatino Linotype"/>
              </a:rPr>
              <a:t>as the default storage engine.</a:t>
            </a:r>
            <a:endParaRPr/>
          </a:p>
        </p:txBody>
      </p:sp>
      <p:graphicFrame>
        <p:nvGraphicFramePr>
          <p:cNvPr id="1430" name="Google Shape;1430;p133"/>
          <p:cNvGraphicFramePr/>
          <p:nvPr/>
        </p:nvGraphicFramePr>
        <p:xfrm>
          <a:off x="849695" y="4599136"/>
          <a:ext cx="3000000" cy="3000000"/>
        </p:xfrm>
        <a:graphic>
          <a:graphicData uri="http://schemas.openxmlformats.org/drawingml/2006/table">
            <a:tbl>
              <a:tblPr bandRow="1" firstRow="1">
                <a:noFill/>
                <a:tableStyleId>{2ECE4753-D92F-4253-8522-69CDB6B3DF24}</a:tableStyleId>
              </a:tblPr>
              <a:tblGrid>
                <a:gridCol w="5162075"/>
                <a:gridCol w="5162075"/>
              </a:tblGrid>
              <a:tr h="370850">
                <a:tc>
                  <a:txBody>
                    <a:bodyPr/>
                    <a:lstStyle/>
                    <a:p>
                      <a:pPr indent="0" lvl="0" marL="0" marR="0" rtl="0" algn="ctr">
                        <a:spcBef>
                          <a:spcPts val="0"/>
                        </a:spcBef>
                        <a:spcAft>
                          <a:spcPts val="0"/>
                        </a:spcAft>
                        <a:buNone/>
                      </a:pPr>
                      <a:r>
                        <a:rPr lang="en-IN" sz="1800"/>
                        <a:t>Storage Engine</a:t>
                      </a:r>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Gill Sans"/>
                        <a:buNone/>
                      </a:pPr>
                      <a:r>
                        <a:rPr lang="en-IN" sz="1800"/>
                        <a:t>File on disk</a:t>
                      </a:r>
                      <a:endParaRPr/>
                    </a:p>
                  </a:txBody>
                  <a:tcPr marT="45725" marB="45725" marR="91450" marL="91450"/>
                </a:tc>
              </a:tr>
              <a:tr h="370850">
                <a:tc>
                  <a:txBody>
                    <a:bodyPr/>
                    <a:lstStyle/>
                    <a:p>
                      <a:pPr indent="0" lvl="0" marL="0" marR="0" rtl="0" algn="l">
                        <a:spcBef>
                          <a:spcPts val="0"/>
                        </a:spcBef>
                        <a:spcAft>
                          <a:spcPts val="0"/>
                        </a:spcAft>
                        <a:buNone/>
                      </a:pPr>
                      <a:r>
                        <a:rPr lang="en-IN" sz="1800"/>
                        <a:t>MEMORY </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Gill Sans"/>
                        <a:buNone/>
                      </a:pPr>
                      <a:r>
                        <a:rPr lang="en-IN" sz="1800"/>
                        <a:t>Data is not stores on the</a:t>
                      </a:r>
                      <a:r>
                        <a:rPr lang="en-IN" sz="1800"/>
                        <a:t> disk</a:t>
                      </a:r>
                      <a:endParaRPr sz="1800"/>
                    </a:p>
                  </a:txBody>
                  <a:tcPr marT="45725" marB="45725" marR="91450" marL="91450"/>
                </a:tc>
              </a:tr>
              <a:tr h="370850">
                <a:tc>
                  <a:txBody>
                    <a:bodyPr/>
                    <a:lstStyle/>
                    <a:p>
                      <a:pPr indent="0" lvl="0" marL="0" marR="0" rtl="0" algn="l">
                        <a:spcBef>
                          <a:spcPts val="0"/>
                        </a:spcBef>
                        <a:spcAft>
                          <a:spcPts val="0"/>
                        </a:spcAft>
                        <a:buNone/>
                      </a:pPr>
                      <a:r>
                        <a:rPr lang="en-IN" sz="1800"/>
                        <a:t>InnoDB</a:t>
                      </a:r>
                      <a:endParaRPr/>
                    </a:p>
                  </a:txBody>
                  <a:tcPr marT="45725" marB="45725" marR="91450" marL="91450"/>
                </a:tc>
                <a:tc>
                  <a:txBody>
                    <a:bodyPr/>
                    <a:lstStyle/>
                    <a:p>
                      <a:pPr indent="0" lvl="0" marL="0" marR="0" rtl="0" algn="l">
                        <a:spcBef>
                          <a:spcPts val="0"/>
                        </a:spcBef>
                        <a:spcAft>
                          <a:spcPts val="0"/>
                        </a:spcAft>
                        <a:buNone/>
                      </a:pPr>
                      <a:r>
                        <a:rPr lang="en-IN" sz="1800"/>
                        <a:t>.idb (data and index)</a:t>
                      </a:r>
                      <a:endParaRPr/>
                    </a:p>
                  </a:txBody>
                  <a:tcPr marT="45725" marB="45725" marR="91450" marL="91450"/>
                </a:tc>
              </a:tr>
              <a:tr h="370850">
                <a:tc>
                  <a:txBody>
                    <a:bodyPr/>
                    <a:lstStyle/>
                    <a:p>
                      <a:pPr indent="0" lvl="0" marL="0" marR="0" rtl="0" algn="l">
                        <a:spcBef>
                          <a:spcPts val="0"/>
                        </a:spcBef>
                        <a:spcAft>
                          <a:spcPts val="0"/>
                        </a:spcAft>
                        <a:buNone/>
                      </a:pPr>
                      <a:r>
                        <a:rPr lang="en-IN" sz="1800"/>
                        <a:t>MyISAM</a:t>
                      </a:r>
                      <a:endParaRPr/>
                    </a:p>
                  </a:txBody>
                  <a:tcPr marT="45725" marB="45725" marR="91450" marL="91450"/>
                </a:tc>
                <a:tc>
                  <a:txBody>
                    <a:bodyPr/>
                    <a:lstStyle/>
                    <a:p>
                      <a:pPr indent="0" lvl="0" marL="0" marR="0" rtl="0" algn="l">
                        <a:spcBef>
                          <a:spcPts val="0"/>
                        </a:spcBef>
                        <a:spcAft>
                          <a:spcPts val="0"/>
                        </a:spcAft>
                        <a:buNone/>
                      </a:pPr>
                      <a:r>
                        <a:rPr lang="en-IN" sz="1800"/>
                        <a:t>MYD (data), .MYI (index)</a:t>
                      </a:r>
                      <a:endParaRPr/>
                    </a:p>
                  </a:txBody>
                  <a:tcPr marT="45725" marB="45725" marR="91450" marL="91450"/>
                </a:tc>
              </a:tr>
              <a:tr h="370850">
                <a:tc>
                  <a:txBody>
                    <a:bodyPr/>
                    <a:lstStyle/>
                    <a:p>
                      <a:pPr indent="0" lvl="0" marL="0" marR="0" rtl="0" algn="l">
                        <a:spcBef>
                          <a:spcPts val="0"/>
                        </a:spcBef>
                        <a:spcAft>
                          <a:spcPts val="0"/>
                        </a:spcAft>
                        <a:buNone/>
                      </a:pPr>
                      <a:r>
                        <a:rPr lang="en-IN" sz="1800"/>
                        <a:t>CSV</a:t>
                      </a:r>
                      <a:endParaRPr/>
                    </a:p>
                  </a:txBody>
                  <a:tcPr marT="45725" marB="45725" marR="91450" marL="91450"/>
                </a:tc>
                <a:tc>
                  <a:txBody>
                    <a:bodyPr/>
                    <a:lstStyle/>
                    <a:p>
                      <a:pPr indent="0" lvl="0" marL="0" marR="0" rtl="0" algn="l">
                        <a:spcBef>
                          <a:spcPts val="0"/>
                        </a:spcBef>
                        <a:spcAft>
                          <a:spcPts val="0"/>
                        </a:spcAft>
                        <a:buNone/>
                      </a:pPr>
                      <a:r>
                        <a:rPr lang="en-IN" sz="1800"/>
                        <a:t>.CSV (data), CSM (metadata)</a:t>
                      </a:r>
                      <a:endParaRPr/>
                    </a:p>
                  </a:txBody>
                  <a:tcPr marT="45725" marB="45725" marR="91450" marL="91450"/>
                </a:tc>
              </a:tr>
            </a:tbl>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4" name="Shape 1434"/>
        <p:cNvGrpSpPr/>
        <p:nvPr/>
      </p:nvGrpSpPr>
      <p:grpSpPr>
        <a:xfrm>
          <a:off x="0" y="0"/>
          <a:ext cx="0" cy="0"/>
          <a:chOff x="0" y="0"/>
          <a:chExt cx="0" cy="0"/>
        </a:xfrm>
      </p:grpSpPr>
      <p:sp>
        <p:nvSpPr>
          <p:cNvPr id="1435" name="Google Shape;1435;p134"/>
          <p:cNvSpPr txBox="1"/>
          <p:nvPr>
            <p:ph type="title"/>
          </p:nvPr>
        </p:nvSpPr>
        <p:spPr>
          <a:xfrm>
            <a:off x="1524000" y="228600"/>
            <a:ext cx="4876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ENGINES Syntax</a:t>
            </a:r>
            <a:endParaRPr/>
          </a:p>
        </p:txBody>
      </p:sp>
      <p:sp>
        <p:nvSpPr>
          <p:cNvPr id="1436" name="Google Shape;1436;p134"/>
          <p:cNvSpPr/>
          <p:nvPr/>
        </p:nvSpPr>
        <p:spPr>
          <a:xfrm>
            <a:off x="133913" y="1425714"/>
            <a:ext cx="11634817"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 </a:t>
            </a:r>
            <a:r>
              <a:rPr lang="en-IN" sz="1800">
                <a:solidFill>
                  <a:srgbClr val="A67F59"/>
                </a:solidFill>
                <a:latin typeface="Arial"/>
                <a:ea typeface="Arial"/>
                <a:cs typeface="Arial"/>
                <a:sym typeface="Arial"/>
              </a:rPr>
              <a:t>[STORAGE] </a:t>
            </a:r>
            <a:r>
              <a:rPr lang="en-IN" sz="2000">
                <a:solidFill>
                  <a:srgbClr val="0077AA"/>
                </a:solidFill>
                <a:latin typeface="Arial"/>
                <a:ea typeface="Arial"/>
                <a:cs typeface="Arial"/>
                <a:sym typeface="Arial"/>
              </a:rPr>
              <a:t>ENGINES</a:t>
            </a:r>
            <a:endParaRPr sz="2000">
              <a:solidFill>
                <a:srgbClr val="0077AA"/>
              </a:solidFill>
              <a:latin typeface="Arial"/>
              <a:ea typeface="Arial"/>
              <a:cs typeface="Arial"/>
              <a:sym typeface="Arial"/>
            </a:endParaRPr>
          </a:p>
        </p:txBody>
      </p:sp>
      <p:sp>
        <p:nvSpPr>
          <p:cNvPr id="1437" name="Google Shape;1437;p134"/>
          <p:cNvSpPr/>
          <p:nvPr/>
        </p:nvSpPr>
        <p:spPr>
          <a:xfrm>
            <a:off x="335360" y="3200039"/>
            <a:ext cx="4755100" cy="96795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0C0"/>
              </a:buClr>
              <a:buSzPts val="2000"/>
              <a:buFont typeface="Arial"/>
              <a:buChar char="•"/>
            </a:pPr>
            <a:r>
              <a:rPr lang="en-IN" sz="2000">
                <a:solidFill>
                  <a:srgbClr val="0070C0"/>
                </a:solidFill>
                <a:latin typeface="Arial"/>
                <a:ea typeface="Arial"/>
                <a:cs typeface="Arial"/>
                <a:sym typeface="Arial"/>
              </a:rPr>
              <a:t>show </a:t>
            </a:r>
            <a:r>
              <a:rPr lang="en-IN" sz="2000">
                <a:solidFill>
                  <a:schemeClr val="dk1"/>
                </a:solidFill>
                <a:latin typeface="Arial"/>
                <a:ea typeface="Arial"/>
                <a:cs typeface="Arial"/>
                <a:sym typeface="Arial"/>
              </a:rPr>
              <a:t>engines</a:t>
            </a:r>
            <a:r>
              <a:rPr lang="en-IN" sz="2000">
                <a:solidFill>
                  <a:srgbClr val="0070C0"/>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0C0"/>
              </a:buClr>
              <a:buSzPts val="2000"/>
              <a:buFont typeface="Arial"/>
              <a:buChar char="•"/>
            </a:pPr>
            <a:r>
              <a:rPr lang="en-IN" sz="2000">
                <a:solidFill>
                  <a:srgbClr val="0070C0"/>
                </a:solidFill>
                <a:latin typeface="Arial"/>
                <a:ea typeface="Arial"/>
                <a:cs typeface="Arial"/>
                <a:sym typeface="Arial"/>
              </a:rPr>
              <a:t>show </a:t>
            </a:r>
            <a:r>
              <a:rPr lang="en-IN" sz="2000">
                <a:solidFill>
                  <a:schemeClr val="dk1"/>
                </a:solidFill>
                <a:latin typeface="Arial"/>
                <a:ea typeface="Arial"/>
                <a:cs typeface="Arial"/>
                <a:sym typeface="Arial"/>
              </a:rPr>
              <a:t>STORAGE</a:t>
            </a:r>
            <a:r>
              <a:rPr lang="en-IN" sz="2000">
                <a:solidFill>
                  <a:srgbClr val="0070C0"/>
                </a:solidFill>
                <a:latin typeface="Arial"/>
                <a:ea typeface="Arial"/>
                <a:cs typeface="Arial"/>
                <a:sym typeface="Arial"/>
              </a:rPr>
              <a:t> </a:t>
            </a:r>
            <a:r>
              <a:rPr lang="en-IN" sz="2000">
                <a:solidFill>
                  <a:schemeClr val="dk1"/>
                </a:solidFill>
                <a:latin typeface="Arial"/>
                <a:ea typeface="Arial"/>
                <a:cs typeface="Arial"/>
                <a:sym typeface="Arial"/>
              </a:rPr>
              <a:t>engines</a:t>
            </a:r>
            <a:r>
              <a:rPr lang="en-IN" sz="2000">
                <a:solidFill>
                  <a:srgbClr val="0070C0"/>
                </a:solidFill>
                <a:latin typeface="Arial"/>
                <a:ea typeface="Arial"/>
                <a:cs typeface="Arial"/>
                <a:sym typeface="Arial"/>
              </a:rPr>
              <a:t>;</a:t>
            </a:r>
            <a:endParaRPr/>
          </a:p>
        </p:txBody>
      </p:sp>
      <p:sp>
        <p:nvSpPr>
          <p:cNvPr id="1438" name="Google Shape;1438;p134"/>
          <p:cNvSpPr/>
          <p:nvPr/>
        </p:nvSpPr>
        <p:spPr>
          <a:xfrm>
            <a:off x="6553200" y="2830708"/>
            <a:ext cx="4038600" cy="369332"/>
          </a:xfrm>
          <a:prstGeom prst="rect">
            <a:avLst/>
          </a:prstGeom>
          <a:solidFill>
            <a:srgbClr val="0070C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F2F2F2"/>
                </a:solidFill>
                <a:latin typeface="Arial"/>
                <a:ea typeface="Arial"/>
                <a:cs typeface="Arial"/>
                <a:sym typeface="Arial"/>
              </a:rPr>
              <a:t>INFORMATION_SCHEMA.ENGINES</a:t>
            </a:r>
            <a:endParaRPr/>
          </a:p>
        </p:txBody>
      </p:sp>
      <p:sp>
        <p:nvSpPr>
          <p:cNvPr id="1439" name="Google Shape;1439;p134"/>
          <p:cNvSpPr/>
          <p:nvPr/>
        </p:nvSpPr>
        <p:spPr>
          <a:xfrm>
            <a:off x="172013" y="1918573"/>
            <a:ext cx="11634817"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Arial"/>
                <a:ea typeface="Arial"/>
                <a:cs typeface="Arial"/>
                <a:sym typeface="Arial"/>
              </a:rPr>
              <a:t>SHOW ENGINES displays status information about the server's storage engines. This is particularly useful for checking whether a storage engine is supported, or to see what the default engine is.</a:t>
            </a:r>
            <a:endParaRPr/>
          </a:p>
        </p:txBody>
      </p:sp>
      <p:sp>
        <p:nvSpPr>
          <p:cNvPr id="1440" name="Google Shape;1440;p134"/>
          <p:cNvSpPr/>
          <p:nvPr/>
        </p:nvSpPr>
        <p:spPr>
          <a:xfrm>
            <a:off x="119336" y="4574255"/>
            <a:ext cx="11737304" cy="646331"/>
          </a:xfrm>
          <a:prstGeom prst="rect">
            <a:avLst/>
          </a:prstGeom>
          <a:solidFill>
            <a:srgbClr val="F6F7E3"/>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rgbClr val="0070C0"/>
                </a:solidFill>
                <a:latin typeface="Arial"/>
                <a:ea typeface="Arial"/>
                <a:cs typeface="Arial"/>
                <a:sym typeface="Arial"/>
              </a:rPr>
              <a:t>INFORMATION_SCHEMA</a:t>
            </a:r>
            <a:r>
              <a:rPr lang="en-IN" sz="1800">
                <a:solidFill>
                  <a:schemeClr val="dk1"/>
                </a:solidFill>
                <a:latin typeface="Arial"/>
                <a:ea typeface="Arial"/>
                <a:cs typeface="Arial"/>
                <a:sym typeface="Arial"/>
              </a:rPr>
              <a:t> provides access to database metadata, information about the MySQL server such as the name of a database or table, the data type of a column, or access privileges.</a:t>
            </a:r>
            <a:endParaRPr/>
          </a:p>
        </p:txBody>
      </p:sp>
      <p:sp>
        <p:nvSpPr>
          <p:cNvPr id="1441" name="Google Shape;1441;p134"/>
          <p:cNvSpPr/>
          <p:nvPr/>
        </p:nvSpPr>
        <p:spPr>
          <a:xfrm>
            <a:off x="6400800" y="76201"/>
            <a:ext cx="5599856" cy="923330"/>
          </a:xfrm>
          <a:prstGeom prst="rect">
            <a:avLst/>
          </a:prstGeom>
          <a:solidFill>
            <a:srgbClr val="CFFF2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000000"/>
                </a:solidFill>
                <a:latin typeface="georgia"/>
                <a:ea typeface="georgia"/>
                <a:cs typeface="georgia"/>
                <a:sym typeface="georgia"/>
              </a:rPr>
              <a:t>For MySQL 5.5 and later, the default storage engine is </a:t>
            </a:r>
            <a:r>
              <a:rPr i="1" lang="en-IN" sz="1800">
                <a:solidFill>
                  <a:srgbClr val="000000"/>
                </a:solidFill>
                <a:latin typeface="georgia"/>
                <a:ea typeface="georgia"/>
                <a:cs typeface="georgia"/>
                <a:sym typeface="georgia"/>
              </a:rPr>
              <a:t>InnoDB</a:t>
            </a:r>
            <a:r>
              <a:rPr lang="en-IN" sz="1800">
                <a:solidFill>
                  <a:srgbClr val="000000"/>
                </a:solidFill>
                <a:latin typeface="georgia"/>
                <a:ea typeface="georgia"/>
                <a:cs typeface="georgia"/>
                <a:sym typeface="georgia"/>
              </a:rPr>
              <a:t>. The default storage engine for MySQL prior to version 5.5 was </a:t>
            </a:r>
            <a:r>
              <a:rPr i="1" lang="en-IN" sz="1800">
                <a:solidFill>
                  <a:srgbClr val="000000"/>
                </a:solidFill>
                <a:latin typeface="georgia"/>
                <a:ea typeface="georgia"/>
                <a:cs typeface="georgia"/>
                <a:sym typeface="georgia"/>
              </a:rPr>
              <a:t>MyISAM</a:t>
            </a:r>
            <a:r>
              <a:rPr lang="en-IN" sz="1800">
                <a:solidFill>
                  <a:srgbClr val="000000"/>
                </a:solidFill>
                <a:latin typeface="georgia"/>
                <a:ea typeface="georgia"/>
                <a:cs typeface="georgia"/>
                <a:sym typeface="georgia"/>
              </a:rPr>
              <a:t>.</a:t>
            </a:r>
            <a:endParaRPr sz="1800">
              <a:solidFill>
                <a:schemeClr val="dk1"/>
              </a:solidFill>
              <a:latin typeface="Gill Sans"/>
              <a:ea typeface="Gill Sans"/>
              <a:cs typeface="Gill Sans"/>
              <a:sym typeface="Gill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445" name="Shape 1445"/>
        <p:cNvGrpSpPr/>
        <p:nvPr/>
      </p:nvGrpSpPr>
      <p:grpSpPr>
        <a:xfrm>
          <a:off x="0" y="0"/>
          <a:ext cx="0" cy="0"/>
          <a:chOff x="0" y="0"/>
          <a:chExt cx="0" cy="0"/>
        </a:xfrm>
      </p:grpSpPr>
      <p:pic>
        <p:nvPicPr>
          <p:cNvPr id="1446" name="Google Shape;1446;p135"/>
          <p:cNvPicPr preferRelativeResize="0"/>
          <p:nvPr/>
        </p:nvPicPr>
        <p:blipFill rotWithShape="1">
          <a:blip r:embed="rId3">
            <a:alphaModFix/>
          </a:blip>
          <a:srcRect b="0" l="0" r="0" t="0"/>
          <a:stretch/>
        </p:blipFill>
        <p:spPr>
          <a:xfrm>
            <a:off x="263352" y="1052736"/>
            <a:ext cx="11665296" cy="5122228"/>
          </a:xfrm>
          <a:prstGeom prst="rect">
            <a:avLst/>
          </a:prstGeom>
          <a:noFill/>
          <a:ln>
            <a:noFill/>
          </a:ln>
        </p:spPr>
      </p:pic>
      <p:sp>
        <p:nvSpPr>
          <p:cNvPr id="1447" name="Google Shape;1447;p135"/>
          <p:cNvSpPr txBox="1"/>
          <p:nvPr>
            <p:ph type="title"/>
          </p:nvPr>
        </p:nvSpPr>
        <p:spPr>
          <a:xfrm>
            <a:off x="609600" y="198679"/>
            <a:ext cx="10972800" cy="61632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ENGINES</a:t>
            </a:r>
            <a:endParaRPr/>
          </a:p>
        </p:txBody>
      </p:sp>
      <p:sp>
        <p:nvSpPr>
          <p:cNvPr id="1448" name="Google Shape;1448;p135"/>
          <p:cNvSpPr/>
          <p:nvPr/>
        </p:nvSpPr>
        <p:spPr>
          <a:xfrm>
            <a:off x="119336" y="6205264"/>
            <a:ext cx="6172200" cy="50629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SET DEFAULT_STORAGE_ENGINE </a:t>
            </a:r>
            <a:r>
              <a:rPr lang="en-IN" sz="2000">
                <a:solidFill>
                  <a:srgbClr val="945D4A"/>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669900"/>
                </a:solidFill>
                <a:latin typeface="Arial"/>
                <a:ea typeface="Arial"/>
                <a:cs typeface="Arial"/>
                <a:sym typeface="Arial"/>
              </a:rPr>
              <a:t>MyISAM</a:t>
            </a:r>
            <a:r>
              <a:rPr lang="en-IN" sz="2000">
                <a:solidFill>
                  <a:schemeClr val="dk1"/>
                </a:solidFill>
                <a:latin typeface="Arial"/>
                <a:ea typeface="Arial"/>
                <a:cs typeface="Arial"/>
                <a:sym typeface="Arial"/>
              </a:rPr>
              <a:t>;</a:t>
            </a:r>
            <a:endParaRPr/>
          </a:p>
        </p:txBody>
      </p:sp>
      <p:sp>
        <p:nvSpPr>
          <p:cNvPr id="1449" name="Google Shape;1449;p135"/>
          <p:cNvSpPr/>
          <p:nvPr/>
        </p:nvSpPr>
        <p:spPr>
          <a:xfrm>
            <a:off x="8832304" y="332656"/>
            <a:ext cx="3096344"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0C0"/>
              </a:buClr>
              <a:buSzPts val="2000"/>
              <a:buFont typeface="Arial"/>
              <a:buChar char="•"/>
            </a:pPr>
            <a:r>
              <a:rPr lang="en-IN" sz="2000">
                <a:solidFill>
                  <a:srgbClr val="0070C0"/>
                </a:solidFill>
                <a:latin typeface="Arial"/>
                <a:ea typeface="Arial"/>
                <a:cs typeface="Arial"/>
                <a:sym typeface="Arial"/>
              </a:rPr>
              <a:t>show </a:t>
            </a:r>
            <a:r>
              <a:rPr lang="en-IN" sz="2000">
                <a:solidFill>
                  <a:schemeClr val="dk1"/>
                </a:solidFill>
                <a:latin typeface="Arial"/>
                <a:ea typeface="Arial"/>
                <a:cs typeface="Arial"/>
                <a:sym typeface="Arial"/>
              </a:rPr>
              <a:t>engines;</a:t>
            </a:r>
            <a:endParaRPr/>
          </a:p>
          <a:p>
            <a:pPr indent="-342900" lvl="0" marL="342900" marR="0" rtl="0" algn="l">
              <a:spcBef>
                <a:spcPts val="0"/>
              </a:spcBef>
              <a:spcAft>
                <a:spcPts val="0"/>
              </a:spcAft>
              <a:buClr>
                <a:srgbClr val="0070C0"/>
              </a:buClr>
              <a:buSzPts val="2000"/>
              <a:buFont typeface="Arial"/>
              <a:buChar char="•"/>
            </a:pPr>
            <a:r>
              <a:rPr lang="en-IN" sz="2000">
                <a:solidFill>
                  <a:srgbClr val="0070C0"/>
                </a:solidFill>
                <a:latin typeface="Arial"/>
                <a:ea typeface="Arial"/>
                <a:cs typeface="Arial"/>
                <a:sym typeface="Arial"/>
              </a:rPr>
              <a:t>show </a:t>
            </a:r>
            <a:r>
              <a:rPr lang="en-IN" sz="2000">
                <a:solidFill>
                  <a:schemeClr val="dk1"/>
                </a:solidFill>
                <a:latin typeface="Arial"/>
                <a:ea typeface="Arial"/>
                <a:cs typeface="Arial"/>
                <a:sym typeface="Arial"/>
              </a:rPr>
              <a:t>STORAGE</a:t>
            </a:r>
            <a:r>
              <a:rPr lang="en-IN" sz="2000">
                <a:solidFill>
                  <a:srgbClr val="0070C0"/>
                </a:solidFill>
                <a:latin typeface="Arial"/>
                <a:ea typeface="Arial"/>
                <a:cs typeface="Arial"/>
                <a:sym typeface="Arial"/>
              </a:rPr>
              <a:t> </a:t>
            </a:r>
            <a:r>
              <a:rPr lang="en-IN" sz="2000">
                <a:solidFill>
                  <a:schemeClr val="dk1"/>
                </a:solidFill>
                <a:latin typeface="Arial"/>
                <a:ea typeface="Arial"/>
                <a:cs typeface="Arial"/>
                <a:sym typeface="Arial"/>
              </a:rPr>
              <a:t>engines;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453" name="Shape 1453"/>
        <p:cNvGrpSpPr/>
        <p:nvPr/>
      </p:nvGrpSpPr>
      <p:grpSpPr>
        <a:xfrm>
          <a:off x="0" y="0"/>
          <a:ext cx="0" cy="0"/>
          <a:chOff x="0" y="0"/>
          <a:chExt cx="0" cy="0"/>
        </a:xfrm>
      </p:grpSpPr>
      <p:sp>
        <p:nvSpPr>
          <p:cNvPr id="1454" name="Google Shape;1454;p136"/>
          <p:cNvSpPr txBox="1"/>
          <p:nvPr>
            <p:ph type="title"/>
          </p:nvPr>
        </p:nvSpPr>
        <p:spPr>
          <a:xfrm>
            <a:off x="551384" y="228600"/>
            <a:ext cx="82296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ENGINES</a:t>
            </a:r>
            <a:endParaRPr/>
          </a:p>
        </p:txBody>
      </p:sp>
      <p:sp>
        <p:nvSpPr>
          <p:cNvPr id="1455" name="Google Shape;1455;p136"/>
          <p:cNvSpPr/>
          <p:nvPr/>
        </p:nvSpPr>
        <p:spPr>
          <a:xfrm>
            <a:off x="263352" y="1391484"/>
            <a:ext cx="11593288" cy="3277820"/>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84249"/>
              </a:buClr>
              <a:buSzPts val="1800"/>
              <a:buFont typeface="Arial"/>
              <a:buChar char="•"/>
            </a:pPr>
            <a:r>
              <a:rPr b="1" lang="en-IN" sz="1800">
                <a:solidFill>
                  <a:srgbClr val="284249"/>
                </a:solidFill>
                <a:latin typeface="Palatino Linotype"/>
                <a:ea typeface="Palatino Linotype"/>
                <a:cs typeface="Palatino Linotype"/>
                <a:sym typeface="Palatino Linotype"/>
              </a:rPr>
              <a:t>InnoDB</a:t>
            </a:r>
            <a:r>
              <a:rPr lang="en-IN" sz="1800">
                <a:solidFill>
                  <a:srgbClr val="284249"/>
                </a:solidFill>
                <a:latin typeface="Palatino Linotype"/>
                <a:ea typeface="Palatino Linotype"/>
                <a:cs typeface="Palatino Linotype"/>
                <a:sym typeface="Palatino Linotype"/>
              </a:rPr>
              <a:t> is the most widely used storage engine with transaction support. It is the only engine which provides foreign key referential integrity constraint. Oracle recommends using InnoDB for tables except for specialized use cases.</a:t>
            </a:r>
            <a:endParaRPr/>
          </a:p>
          <a:p>
            <a:pPr indent="-285750" lvl="0" marL="342900" marR="0" rtl="0" algn="just">
              <a:spcBef>
                <a:spcPts val="0"/>
              </a:spcBef>
              <a:spcAft>
                <a:spcPts val="0"/>
              </a:spcAft>
              <a:buClr>
                <a:schemeClr val="dk1"/>
              </a:buClr>
              <a:buSzPts val="900"/>
              <a:buFont typeface="Arial"/>
              <a:buNone/>
            </a:pPr>
            <a:r>
              <a:t/>
            </a:r>
            <a:endParaRPr sz="900">
              <a:solidFill>
                <a:srgbClr val="284249"/>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284249"/>
              </a:buClr>
              <a:buSzPts val="1800"/>
              <a:buFont typeface="Arial"/>
              <a:buChar char="•"/>
            </a:pPr>
            <a:r>
              <a:rPr b="1" lang="en-IN" sz="1800">
                <a:solidFill>
                  <a:srgbClr val="284249"/>
                </a:solidFill>
                <a:latin typeface="Palatino Linotype"/>
                <a:ea typeface="Palatino Linotype"/>
                <a:cs typeface="Palatino Linotype"/>
                <a:sym typeface="Palatino Linotype"/>
              </a:rPr>
              <a:t>MyISAM</a:t>
            </a:r>
            <a:r>
              <a:rPr lang="en-IN" sz="1800">
                <a:solidFill>
                  <a:srgbClr val="284249"/>
                </a:solidFill>
                <a:latin typeface="Palatino Linotype"/>
                <a:ea typeface="Palatino Linotype"/>
                <a:cs typeface="Palatino Linotype"/>
                <a:sym typeface="Palatino Linotype"/>
              </a:rPr>
              <a:t> is the original storage engine. It is a fast storage engine. It does not support transactions. MyISAM provides table-level locking. It is used mostly in Web and data warehousing.</a:t>
            </a:r>
            <a:endParaRPr/>
          </a:p>
          <a:p>
            <a:pPr indent="-285750" lvl="0" marL="342900" marR="0" rtl="0" algn="just">
              <a:spcBef>
                <a:spcPts val="0"/>
              </a:spcBef>
              <a:spcAft>
                <a:spcPts val="0"/>
              </a:spcAft>
              <a:buClr>
                <a:schemeClr val="dk1"/>
              </a:buClr>
              <a:buSzPts val="900"/>
              <a:buFont typeface="Arial"/>
              <a:buNone/>
            </a:pPr>
            <a:r>
              <a:t/>
            </a:r>
            <a:endParaRPr sz="900">
              <a:solidFill>
                <a:srgbClr val="284249"/>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284249"/>
              </a:buClr>
              <a:buSzPts val="1800"/>
              <a:buFont typeface="Arial"/>
              <a:buChar char="•"/>
            </a:pPr>
            <a:r>
              <a:rPr b="1" lang="en-IN" sz="1800">
                <a:solidFill>
                  <a:srgbClr val="284249"/>
                </a:solidFill>
                <a:latin typeface="Palatino Linotype"/>
                <a:ea typeface="Palatino Linotype"/>
                <a:cs typeface="Palatino Linotype"/>
                <a:sym typeface="Palatino Linotype"/>
              </a:rPr>
              <a:t>Memory</a:t>
            </a:r>
            <a:r>
              <a:rPr lang="en-IN" sz="1800">
                <a:solidFill>
                  <a:srgbClr val="284249"/>
                </a:solidFill>
                <a:latin typeface="Palatino Linotype"/>
                <a:ea typeface="Palatino Linotype"/>
                <a:cs typeface="Palatino Linotype"/>
                <a:sym typeface="Palatino Linotype"/>
              </a:rPr>
              <a:t> storage engine creates tables in memory. It is the fastest engine. It provides table-level locking. It does not support transactions. Memory storage engine is ideal for creating temporary tables or quick lookups. The data is lost when the database is re-started.</a:t>
            </a:r>
            <a:endParaRPr/>
          </a:p>
          <a:p>
            <a:pPr indent="-285750" lvl="0" marL="342900" marR="0" rtl="0" algn="just">
              <a:spcBef>
                <a:spcPts val="0"/>
              </a:spcBef>
              <a:spcAft>
                <a:spcPts val="0"/>
              </a:spcAft>
              <a:buClr>
                <a:schemeClr val="dk1"/>
              </a:buClr>
              <a:buSzPts val="900"/>
              <a:buFont typeface="Arial"/>
              <a:buNone/>
            </a:pPr>
            <a:r>
              <a:t/>
            </a:r>
            <a:endParaRPr sz="900">
              <a:solidFill>
                <a:srgbClr val="284249"/>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284249"/>
              </a:buClr>
              <a:buSzPts val="1800"/>
              <a:buFont typeface="Arial"/>
              <a:buChar char="•"/>
            </a:pPr>
            <a:r>
              <a:rPr b="1" lang="en-IN" sz="1800">
                <a:solidFill>
                  <a:srgbClr val="284249"/>
                </a:solidFill>
                <a:latin typeface="Palatino Linotype"/>
                <a:ea typeface="Palatino Linotype"/>
                <a:cs typeface="Palatino Linotype"/>
                <a:sym typeface="Palatino Linotype"/>
              </a:rPr>
              <a:t>CSV</a:t>
            </a:r>
            <a:r>
              <a:rPr lang="en-IN" sz="1800">
                <a:solidFill>
                  <a:srgbClr val="284249"/>
                </a:solidFill>
                <a:latin typeface="Palatino Linotype"/>
                <a:ea typeface="Palatino Linotype"/>
                <a:cs typeface="Palatino Linotype"/>
                <a:sym typeface="Palatino Linotype"/>
              </a:rPr>
              <a:t> stores data in CSV files. It provides great flexibility because data in this format is easily integrated into other applications.</a:t>
            </a:r>
            <a:endParaRPr/>
          </a:p>
        </p:txBody>
      </p:sp>
      <p:sp>
        <p:nvSpPr>
          <p:cNvPr id="1456" name="Google Shape;1456;p136"/>
          <p:cNvSpPr txBox="1"/>
          <p:nvPr/>
        </p:nvSpPr>
        <p:spPr>
          <a:xfrm>
            <a:off x="4419600" y="76200"/>
            <a:ext cx="61722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rgbClr val="2658E6"/>
                </a:solidFill>
                <a:latin typeface="Gill Sans"/>
                <a:ea typeface="Gill Sans"/>
                <a:cs typeface="Gill Sans"/>
                <a:sym typeface="Gill Sans"/>
              </a:rPr>
              <a:t> MEMORY tables are visible to another client, but TEMPORARY tables are not visible to another client.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460" name="Shape 1460"/>
        <p:cNvGrpSpPr/>
        <p:nvPr/>
      </p:nvGrpSpPr>
      <p:grpSpPr>
        <a:xfrm>
          <a:off x="0" y="0"/>
          <a:ext cx="0" cy="0"/>
          <a:chOff x="0" y="0"/>
          <a:chExt cx="0" cy="0"/>
        </a:xfrm>
      </p:grpSpPr>
      <p:sp>
        <p:nvSpPr>
          <p:cNvPr id="1461" name="Google Shape;1461;p137"/>
          <p:cNvSpPr txBox="1"/>
          <p:nvPr>
            <p:ph type="title"/>
          </p:nvPr>
        </p:nvSpPr>
        <p:spPr>
          <a:xfrm>
            <a:off x="1981200" y="228600"/>
            <a:ext cx="82296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ENGINES</a:t>
            </a:r>
            <a:endParaRPr/>
          </a:p>
        </p:txBody>
      </p:sp>
      <p:sp>
        <p:nvSpPr>
          <p:cNvPr id="1462" name="Google Shape;1462;p137"/>
          <p:cNvSpPr txBox="1"/>
          <p:nvPr/>
        </p:nvSpPr>
        <p:spPr>
          <a:xfrm>
            <a:off x="5108376" y="76200"/>
            <a:ext cx="6172200" cy="70788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658E6"/>
              </a:buClr>
              <a:buSzPts val="2000"/>
              <a:buFont typeface="Arial"/>
              <a:buChar char="•"/>
            </a:pPr>
            <a:r>
              <a:rPr lang="en-IN" sz="2000">
                <a:solidFill>
                  <a:srgbClr val="2658E6"/>
                </a:solidFill>
                <a:latin typeface="Gill Sans"/>
                <a:ea typeface="Gill Sans"/>
                <a:cs typeface="Gill Sans"/>
                <a:sym typeface="Gill Sans"/>
              </a:rPr>
              <a:t>MEMORY tables are visible to another client, but</a:t>
            </a:r>
            <a:endParaRPr/>
          </a:p>
          <a:p>
            <a:pPr indent="-342900" lvl="0" marL="342900" marR="0" rtl="0" algn="just">
              <a:spcBef>
                <a:spcPts val="0"/>
              </a:spcBef>
              <a:spcAft>
                <a:spcPts val="0"/>
              </a:spcAft>
              <a:buClr>
                <a:srgbClr val="2658E6"/>
              </a:buClr>
              <a:buSzPts val="2000"/>
              <a:buFont typeface="Arial"/>
              <a:buChar char="•"/>
            </a:pPr>
            <a:r>
              <a:rPr lang="en-IN" sz="2000">
                <a:solidFill>
                  <a:srgbClr val="2658E6"/>
                </a:solidFill>
                <a:latin typeface="Gill Sans"/>
                <a:ea typeface="Gill Sans"/>
                <a:cs typeface="Gill Sans"/>
                <a:sym typeface="Gill Sans"/>
              </a:rPr>
              <a:t> TEMPORARY tables are not visible to another client.</a:t>
            </a:r>
            <a:endParaRPr/>
          </a:p>
        </p:txBody>
      </p:sp>
      <p:sp>
        <p:nvSpPr>
          <p:cNvPr id="1463" name="Google Shape;1463;p137"/>
          <p:cNvSpPr/>
          <p:nvPr/>
        </p:nvSpPr>
        <p:spPr>
          <a:xfrm>
            <a:off x="411118" y="1295400"/>
            <a:ext cx="112221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6C86"/>
                </a:solidFill>
                <a:latin typeface="Arial"/>
                <a:ea typeface="Arial"/>
                <a:cs typeface="Arial"/>
                <a:sym typeface="Arial"/>
              </a:rPr>
              <a:t>In the case of InnoDB, it is used to store the tables in tablespace whereas, in the case of MyISAM, it stores each MyISAM table in a separate file.</a:t>
            </a:r>
            <a:endParaRPr/>
          </a:p>
        </p:txBody>
      </p:sp>
      <p:sp>
        <p:nvSpPr>
          <p:cNvPr id="1464" name="Google Shape;1464;p137"/>
          <p:cNvSpPr/>
          <p:nvPr/>
        </p:nvSpPr>
        <p:spPr>
          <a:xfrm>
            <a:off x="411118" y="2133600"/>
            <a:ext cx="10927179"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In my.ini do this changes.</a:t>
            </a:r>
            <a:br>
              <a:rPr lang="en-IN"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marR="0" rtl="0" algn="l">
              <a:spcBef>
                <a:spcPts val="0"/>
              </a:spcBef>
              <a:spcAft>
                <a:spcPts val="0"/>
              </a:spcAft>
              <a:buNone/>
            </a:pPr>
            <a:r>
              <a:rPr lang="en-IN" sz="18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mysqld</a:t>
            </a:r>
            <a:r>
              <a:rPr lang="en-IN" sz="1800">
                <a:solidFill>
                  <a:srgbClr val="000000"/>
                </a:solidFill>
                <a:latin typeface="Arial"/>
                <a:ea typeface="Arial"/>
                <a:cs typeface="Arial"/>
                <a:sym typeface="Arial"/>
              </a:rPr>
              <a:t>]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innodb_file_per_table = 1</a:t>
            </a:r>
            <a:endParaRPr/>
          </a:p>
        </p:txBody>
      </p:sp>
      <p:sp>
        <p:nvSpPr>
          <p:cNvPr id="1465" name="Google Shape;1465;p137"/>
          <p:cNvSpPr/>
          <p:nvPr/>
        </p:nvSpPr>
        <p:spPr>
          <a:xfrm>
            <a:off x="411118" y="3866272"/>
            <a:ext cx="1136237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6C86"/>
                </a:solidFill>
                <a:latin typeface="Arial"/>
                <a:ea typeface="Arial"/>
                <a:cs typeface="Arial"/>
                <a:sym typeface="Arial"/>
              </a:rPr>
              <a:t>Tablespace: A data file that can hold data for one or more InnoDB tables and associated indexes. </a:t>
            </a:r>
            <a:endParaRPr/>
          </a:p>
          <a:p>
            <a:pPr indent="-457200" lvl="0" marL="457200" marR="0" rtl="0" algn="l">
              <a:spcBef>
                <a:spcPts val="0"/>
              </a:spcBef>
              <a:spcAft>
                <a:spcPts val="0"/>
              </a:spcAft>
              <a:buClr>
                <a:srgbClr val="006C86"/>
              </a:buClr>
              <a:buSzPts val="2000"/>
              <a:buFont typeface="Arial"/>
              <a:buAutoNum type="alphaLcPeriod"/>
            </a:pPr>
            <a:r>
              <a:rPr lang="en-IN" sz="2000">
                <a:solidFill>
                  <a:srgbClr val="006C86"/>
                </a:solidFill>
                <a:latin typeface="Arial"/>
                <a:ea typeface="Arial"/>
                <a:cs typeface="Arial"/>
                <a:sym typeface="Arial"/>
              </a:rPr>
              <a:t>System tablespace </a:t>
            </a:r>
            <a:endParaRPr/>
          </a:p>
          <a:p>
            <a:pPr indent="-457200" lvl="0" marL="457200" marR="0" rtl="0" algn="l">
              <a:spcBef>
                <a:spcPts val="0"/>
              </a:spcBef>
              <a:spcAft>
                <a:spcPts val="0"/>
              </a:spcAft>
              <a:buClr>
                <a:srgbClr val="006C86"/>
              </a:buClr>
              <a:buSzPts val="2000"/>
              <a:buFont typeface="Arial"/>
              <a:buAutoNum type="alphaLcPeriod"/>
            </a:pPr>
            <a:r>
              <a:rPr lang="en-IN" sz="2000">
                <a:solidFill>
                  <a:srgbClr val="006C86"/>
                </a:solidFill>
                <a:latin typeface="Arial"/>
                <a:ea typeface="Arial"/>
                <a:cs typeface="Arial"/>
                <a:sym typeface="Arial"/>
              </a:rPr>
              <a:t>File per tablespace </a:t>
            </a:r>
            <a:endParaRPr/>
          </a:p>
          <a:p>
            <a:pPr indent="-457200" lvl="0" marL="457200" marR="0" rtl="0" algn="l">
              <a:spcBef>
                <a:spcPts val="0"/>
              </a:spcBef>
              <a:spcAft>
                <a:spcPts val="0"/>
              </a:spcAft>
              <a:buClr>
                <a:srgbClr val="006C86"/>
              </a:buClr>
              <a:buSzPts val="2000"/>
              <a:buFont typeface="Arial"/>
              <a:buAutoNum type="alphaLcPeriod"/>
            </a:pPr>
            <a:r>
              <a:rPr lang="en-IN" sz="2000">
                <a:solidFill>
                  <a:srgbClr val="006C86"/>
                </a:solidFill>
                <a:latin typeface="Arial"/>
                <a:ea typeface="Arial"/>
                <a:cs typeface="Arial"/>
                <a:sym typeface="Arial"/>
              </a:rPr>
              <a:t>General tablespace</a:t>
            </a:r>
            <a:endParaRPr/>
          </a:p>
          <a:p>
            <a:pPr indent="0" lvl="0" marL="0" marR="0" rtl="0" algn="l">
              <a:spcBef>
                <a:spcPts val="0"/>
              </a:spcBef>
              <a:spcAft>
                <a:spcPts val="0"/>
              </a:spcAft>
              <a:buNone/>
            </a:pPr>
            <a:r>
              <a:t/>
            </a:r>
            <a:endParaRPr sz="2000">
              <a:solidFill>
                <a:srgbClr val="006C86"/>
              </a:solidFill>
              <a:latin typeface="Arial"/>
              <a:ea typeface="Arial"/>
              <a:cs typeface="Arial"/>
              <a:sym typeface="Arial"/>
            </a:endParaRPr>
          </a:p>
          <a:p>
            <a:pPr indent="0" lvl="0" marL="0" marR="0" rtl="0" algn="l">
              <a:spcBef>
                <a:spcPts val="0"/>
              </a:spcBef>
              <a:spcAft>
                <a:spcPts val="0"/>
              </a:spcAft>
              <a:buNone/>
            </a:pPr>
            <a:r>
              <a:rPr lang="en-IN" sz="2000">
                <a:solidFill>
                  <a:srgbClr val="006C86"/>
                </a:solidFill>
                <a:latin typeface="Arial"/>
                <a:ea typeface="Arial"/>
                <a:cs typeface="Arial"/>
                <a:sym typeface="Arial"/>
              </a:rPr>
              <a:t>Note:- By default, InnoDB contains only one tablespace called the System tablespace whose identifier is 0</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9" name="Shape 1469"/>
        <p:cNvGrpSpPr/>
        <p:nvPr/>
      </p:nvGrpSpPr>
      <p:grpSpPr>
        <a:xfrm>
          <a:off x="0" y="0"/>
          <a:ext cx="0" cy="0"/>
          <a:chOff x="0" y="0"/>
          <a:chExt cx="0" cy="0"/>
        </a:xfrm>
      </p:grpSpPr>
      <p:sp>
        <p:nvSpPr>
          <p:cNvPr id="1470" name="Google Shape;1470;p138"/>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SHOW DATABASES</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4" name="Shape 1474"/>
        <p:cNvGrpSpPr/>
        <p:nvPr/>
      </p:nvGrpSpPr>
      <p:grpSpPr>
        <a:xfrm>
          <a:off x="0" y="0"/>
          <a:ext cx="0" cy="0"/>
          <a:chOff x="0" y="0"/>
          <a:chExt cx="0" cy="0"/>
        </a:xfrm>
      </p:grpSpPr>
      <p:sp>
        <p:nvSpPr>
          <p:cNvPr id="1475" name="Google Shape;1475;p139"/>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DATABASES Syntax</a:t>
            </a:r>
            <a:endParaRPr/>
          </a:p>
        </p:txBody>
      </p:sp>
      <p:sp>
        <p:nvSpPr>
          <p:cNvPr id="1476" name="Google Shape;1476;p139"/>
          <p:cNvSpPr/>
          <p:nvPr/>
        </p:nvSpPr>
        <p:spPr>
          <a:xfrm>
            <a:off x="609600" y="2819400"/>
            <a:ext cx="990600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SHOW </a:t>
            </a:r>
            <a:r>
              <a:rPr lang="en-IN" sz="1800">
                <a:solidFill>
                  <a:schemeClr val="dk1"/>
                </a:solidFill>
                <a:latin typeface="Arial"/>
                <a:ea typeface="Arial"/>
                <a:cs typeface="Arial"/>
                <a:sym typeface="Arial"/>
              </a:rPr>
              <a:t>DATABASES;</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SHOW </a:t>
            </a:r>
            <a:r>
              <a:rPr lang="en-IN" sz="1800">
                <a:solidFill>
                  <a:schemeClr val="dk1"/>
                </a:solidFill>
                <a:latin typeface="Arial"/>
                <a:ea typeface="Arial"/>
                <a:cs typeface="Arial"/>
                <a:sym typeface="Arial"/>
              </a:rPr>
              <a:t>SCHEMAS;</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SHOW </a:t>
            </a:r>
            <a:r>
              <a:rPr lang="en-IN" sz="1800">
                <a:solidFill>
                  <a:schemeClr val="dk1"/>
                </a:solidFill>
                <a:latin typeface="Arial"/>
                <a:ea typeface="Arial"/>
                <a:cs typeface="Arial"/>
                <a:sym typeface="Arial"/>
              </a:rPr>
              <a:t>DATABASES</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LIKE</a:t>
            </a:r>
            <a:r>
              <a:rPr lang="en-IN" sz="1800">
                <a:solidFill>
                  <a:srgbClr val="0077AA"/>
                </a:solidFill>
                <a:latin typeface="Arial"/>
                <a:ea typeface="Arial"/>
                <a:cs typeface="Arial"/>
                <a:sym typeface="Arial"/>
              </a:rPr>
              <a:t> </a:t>
            </a:r>
            <a:r>
              <a:rPr lang="en-IN" sz="1800">
                <a:solidFill>
                  <a:srgbClr val="669900"/>
                </a:solidFill>
                <a:latin typeface="Arial"/>
                <a:ea typeface="Arial"/>
                <a:cs typeface="Arial"/>
                <a:sym typeface="Arial"/>
              </a:rPr>
              <a:t>'U%'</a:t>
            </a:r>
            <a:r>
              <a:rPr lang="en-IN" sz="1800">
                <a:solidFill>
                  <a:schemeClr val="dk1"/>
                </a:solidFill>
                <a:latin typeface="Arial"/>
                <a:ea typeface="Arial"/>
                <a:cs typeface="Arial"/>
                <a:sym typeface="Arial"/>
              </a:rPr>
              <a:t>;</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SHOW </a:t>
            </a:r>
            <a:r>
              <a:rPr lang="en-IN" sz="1800">
                <a:solidFill>
                  <a:schemeClr val="dk1"/>
                </a:solidFill>
                <a:latin typeface="Arial"/>
                <a:ea typeface="Arial"/>
                <a:cs typeface="Arial"/>
                <a:sym typeface="Arial"/>
              </a:rPr>
              <a:t>SCHEMAS</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LIKE</a:t>
            </a:r>
            <a:r>
              <a:rPr lang="en-IN" sz="1800">
                <a:solidFill>
                  <a:srgbClr val="0077AA"/>
                </a:solidFill>
                <a:latin typeface="Arial"/>
                <a:ea typeface="Arial"/>
                <a:cs typeface="Arial"/>
                <a:sym typeface="Arial"/>
              </a:rPr>
              <a:t> </a:t>
            </a:r>
            <a:r>
              <a:rPr lang="en-IN" sz="1800">
                <a:solidFill>
                  <a:srgbClr val="669900"/>
                </a:solidFill>
                <a:latin typeface="Arial"/>
                <a:ea typeface="Arial"/>
                <a:cs typeface="Arial"/>
                <a:sym typeface="Arial"/>
              </a:rPr>
              <a:t>'U%'</a:t>
            </a:r>
            <a:r>
              <a:rPr lang="en-IN" sz="1800">
                <a:solidFill>
                  <a:schemeClr val="dk1"/>
                </a:solidFill>
                <a:latin typeface="Arial"/>
                <a:ea typeface="Arial"/>
                <a:cs typeface="Arial"/>
                <a:sym typeface="Arial"/>
              </a:rPr>
              <a:t>;</a:t>
            </a:r>
            <a:endParaRPr/>
          </a:p>
        </p:txBody>
      </p:sp>
      <p:sp>
        <p:nvSpPr>
          <p:cNvPr id="1477" name="Google Shape;1477;p139"/>
          <p:cNvSpPr/>
          <p:nvPr/>
        </p:nvSpPr>
        <p:spPr>
          <a:xfrm>
            <a:off x="533400" y="2103903"/>
            <a:ext cx="6477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7F7F7F"/>
                </a:solidFill>
                <a:latin typeface="Arial"/>
                <a:ea typeface="Arial"/>
                <a:cs typeface="Arial"/>
                <a:sym typeface="Arial"/>
              </a:rPr>
              <a:t>SHOW SCHEMAS is a synonym for SHOW DATABASES.</a:t>
            </a:r>
            <a:endParaRPr/>
          </a:p>
        </p:txBody>
      </p:sp>
      <p:sp>
        <p:nvSpPr>
          <p:cNvPr id="1478" name="Google Shape;1478;p139"/>
          <p:cNvSpPr/>
          <p:nvPr/>
        </p:nvSpPr>
        <p:spPr>
          <a:xfrm>
            <a:off x="609600" y="1411070"/>
            <a:ext cx="698659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DATABASES</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SCHEMAS</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A67F59"/>
                </a:solidFill>
                <a:latin typeface="Arial"/>
                <a:ea typeface="Arial"/>
                <a:cs typeface="Arial"/>
                <a:sym typeface="Arial"/>
              </a:rPr>
              <a:t>LIKE</a:t>
            </a:r>
            <a:r>
              <a:rPr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i="1" lang="en-IN" sz="2000">
                <a:solidFill>
                  <a:srgbClr val="669900"/>
                </a:solidFill>
                <a:latin typeface="Arial"/>
                <a:ea typeface="Arial"/>
                <a:cs typeface="Arial"/>
                <a:sym typeface="Arial"/>
              </a:rPr>
              <a:t>pattern</a:t>
            </a:r>
            <a:r>
              <a:rPr lang="en-IN" sz="2000">
                <a:solidFill>
                  <a:srgbClr val="669900"/>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
        <p:nvSpPr>
          <p:cNvPr id="1479" name="Google Shape;1479;p139"/>
          <p:cNvSpPr txBox="1"/>
          <p:nvPr/>
        </p:nvSpPr>
        <p:spPr>
          <a:xfrm>
            <a:off x="533400" y="5151060"/>
            <a:ext cx="113952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000">
                <a:solidFill>
                  <a:srgbClr val="C74C49"/>
                </a:solidFill>
                <a:latin typeface="Arial"/>
                <a:ea typeface="Arial"/>
                <a:cs typeface="Arial"/>
                <a:sym typeface="Arial"/>
              </a:rPr>
              <a:t>NULL</a:t>
            </a:r>
            <a:r>
              <a:rPr lang="en-IN" sz="2000">
                <a:solidFill>
                  <a:schemeClr val="dk1"/>
                </a:solidFill>
                <a:latin typeface="Arial"/>
                <a:ea typeface="Arial"/>
                <a:cs typeface="Arial"/>
                <a:sym typeface="Arial"/>
              </a:rPr>
              <a:t> means “no database is selected”. Issue the </a:t>
            </a:r>
            <a:r>
              <a:rPr b="1" i="1" lang="en-IN" sz="2000">
                <a:solidFill>
                  <a:srgbClr val="C74C49"/>
                </a:solidFill>
                <a:latin typeface="Arial"/>
                <a:ea typeface="Arial"/>
                <a:cs typeface="Arial"/>
                <a:sym typeface="Arial"/>
              </a:rPr>
              <a:t>USE dbName</a:t>
            </a:r>
            <a:r>
              <a:rPr lang="en-IN" sz="2000">
                <a:solidFill>
                  <a:schemeClr val="dk1"/>
                </a:solidFill>
                <a:latin typeface="Arial"/>
                <a:ea typeface="Arial"/>
                <a:cs typeface="Arial"/>
                <a:sym typeface="Arial"/>
              </a:rPr>
              <a:t> command to select the database.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sp>
        <p:nvSpPr>
          <p:cNvPr id="224" name="Google Shape;224;p14"/>
          <p:cNvSpPr/>
          <p:nvPr/>
        </p:nvSpPr>
        <p:spPr>
          <a:xfrm>
            <a:off x="214484" y="622429"/>
            <a:ext cx="117141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A </a:t>
            </a:r>
            <a:r>
              <a:rPr b="1" lang="en-IN" sz="1800">
                <a:solidFill>
                  <a:schemeClr val="dk1"/>
                </a:solidFill>
                <a:latin typeface="Palatino Linotype"/>
                <a:ea typeface="Palatino Linotype"/>
                <a:cs typeface="Palatino Linotype"/>
                <a:sym typeface="Palatino Linotype"/>
              </a:rPr>
              <a:t>flat file</a:t>
            </a:r>
            <a:r>
              <a:rPr lang="en-IN" sz="1800">
                <a:solidFill>
                  <a:schemeClr val="dk1"/>
                </a:solidFill>
                <a:latin typeface="Palatino Linotype"/>
                <a:ea typeface="Palatino Linotype"/>
                <a:cs typeface="Palatino Linotype"/>
                <a:sym typeface="Palatino Linotype"/>
              </a:rPr>
              <a:t> database is a database that stores data in a plain text </a:t>
            </a:r>
            <a:r>
              <a:rPr b="1" lang="en-IN" sz="1800">
                <a:solidFill>
                  <a:schemeClr val="dk1"/>
                </a:solidFill>
                <a:latin typeface="Palatino Linotype"/>
                <a:ea typeface="Palatino Linotype"/>
                <a:cs typeface="Palatino Linotype"/>
                <a:sym typeface="Palatino Linotype"/>
              </a:rPr>
              <a:t>file (</a:t>
            </a:r>
            <a:r>
              <a:rPr lang="en-IN" sz="1800">
                <a:solidFill>
                  <a:srgbClr val="C00000"/>
                </a:solidFill>
                <a:latin typeface="Palatino Linotype"/>
                <a:ea typeface="Palatino Linotype"/>
                <a:cs typeface="Palatino Linotype"/>
                <a:sym typeface="Palatino Linotype"/>
              </a:rPr>
              <a:t>e.g.</a:t>
            </a:r>
            <a:r>
              <a:rPr b="1" lang="en-IN" sz="1800">
                <a:solidFill>
                  <a:srgbClr val="00B0F0"/>
                </a:solidFill>
                <a:latin typeface="Palatino Linotype"/>
                <a:ea typeface="Palatino Linotype"/>
                <a:cs typeface="Palatino Linotype"/>
                <a:sym typeface="Palatino Linotype"/>
              </a:rPr>
              <a:t> *.txt, *.csv</a:t>
            </a:r>
            <a:r>
              <a:rPr b="1" lang="en-IN" sz="1800">
                <a:solidFill>
                  <a:schemeClr val="dk1"/>
                </a:solidFill>
                <a:latin typeface="Palatino Linotype"/>
                <a:ea typeface="Palatino Linotype"/>
                <a:cs typeface="Palatino Linotype"/>
                <a:sym typeface="Palatino Linotype"/>
              </a:rPr>
              <a:t>,</a:t>
            </a:r>
            <a:r>
              <a:rPr b="1" lang="en-IN" sz="1800">
                <a:solidFill>
                  <a:srgbClr val="00B0F0"/>
                </a:solidFill>
                <a:latin typeface="Palatino Linotype"/>
                <a:ea typeface="Palatino Linotype"/>
                <a:cs typeface="Palatino Linotype"/>
                <a:sym typeface="Palatino Linotype"/>
              </a:rPr>
              <a:t>  *.tsv</a:t>
            </a:r>
            <a:r>
              <a:rPr b="1" lang="en-IN" sz="1800">
                <a:solidFill>
                  <a:schemeClr val="dk1"/>
                </a:solidFill>
                <a:latin typeface="Palatino Linotype"/>
                <a:ea typeface="Palatino Linotype"/>
                <a:cs typeface="Palatino Linotype"/>
                <a:sym typeface="Palatino Linotype"/>
              </a:rPr>
              <a:t> etc. </a:t>
            </a:r>
            <a:r>
              <a:rPr lang="en-IN" sz="1800">
                <a:solidFill>
                  <a:schemeClr val="dk1"/>
                </a:solidFill>
                <a:latin typeface="Palatino Linotype"/>
                <a:ea typeface="Palatino Linotype"/>
                <a:cs typeface="Palatino Linotype"/>
                <a:sym typeface="Palatino Linotype"/>
              </a:rPr>
              <a:t>format</a:t>
            </a:r>
            <a:r>
              <a:rPr b="1" lang="en-IN" sz="1800">
                <a:solidFill>
                  <a:schemeClr val="dk1"/>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Each line of the text </a:t>
            </a:r>
            <a:r>
              <a:rPr b="1" lang="en-IN" sz="1800">
                <a:solidFill>
                  <a:schemeClr val="dk1"/>
                </a:solidFill>
                <a:latin typeface="Palatino Linotype"/>
                <a:ea typeface="Palatino Linotype"/>
                <a:cs typeface="Palatino Linotype"/>
                <a:sym typeface="Palatino Linotype"/>
              </a:rPr>
              <a:t>file</a:t>
            </a:r>
            <a:r>
              <a:rPr lang="en-IN" sz="1800">
                <a:solidFill>
                  <a:schemeClr val="dk1"/>
                </a:solidFill>
                <a:latin typeface="Palatino Linotype"/>
                <a:ea typeface="Palatino Linotype"/>
                <a:cs typeface="Palatino Linotype"/>
                <a:sym typeface="Palatino Linotype"/>
              </a:rPr>
              <a:t> holds one record, with fields separated by delimiters, such as </a:t>
            </a:r>
            <a:r>
              <a:rPr b="1" lang="en-IN" sz="1800">
                <a:solidFill>
                  <a:schemeClr val="dk1"/>
                </a:solidFill>
                <a:latin typeface="Palatino Linotype"/>
                <a:ea typeface="Palatino Linotype"/>
                <a:cs typeface="Palatino Linotype"/>
                <a:sym typeface="Palatino Linotype"/>
              </a:rPr>
              <a:t>commas</a:t>
            </a:r>
            <a:r>
              <a:rPr lang="en-IN" sz="1800">
                <a:solidFill>
                  <a:schemeClr val="dk1"/>
                </a:solidFill>
                <a:latin typeface="Palatino Linotype"/>
                <a:ea typeface="Palatino Linotype"/>
                <a:cs typeface="Palatino Linotype"/>
                <a:sym typeface="Palatino Linotype"/>
              </a:rPr>
              <a:t> or </a:t>
            </a:r>
            <a:r>
              <a:rPr b="1" lang="en-IN" sz="1800">
                <a:solidFill>
                  <a:schemeClr val="dk1"/>
                </a:solidFill>
                <a:latin typeface="Palatino Linotype"/>
                <a:ea typeface="Palatino Linotype"/>
                <a:cs typeface="Palatino Linotype"/>
                <a:sym typeface="Palatino Linotype"/>
              </a:rPr>
              <a:t>tabs</a:t>
            </a:r>
            <a:r>
              <a:rPr lang="en-IN" sz="1800">
                <a:solidFill>
                  <a:schemeClr val="dk1"/>
                </a:solidFill>
                <a:latin typeface="Palatino Linotype"/>
                <a:ea typeface="Palatino Linotype"/>
                <a:cs typeface="Palatino Linotype"/>
                <a:sym typeface="Palatino Linotype"/>
              </a:rPr>
              <a:t>.</a:t>
            </a:r>
            <a:endParaRPr/>
          </a:p>
        </p:txBody>
      </p:sp>
      <p:pic>
        <p:nvPicPr>
          <p:cNvPr id="225" name="Google Shape;225;p14"/>
          <p:cNvPicPr preferRelativeResize="0"/>
          <p:nvPr/>
        </p:nvPicPr>
        <p:blipFill rotWithShape="1">
          <a:blip r:embed="rId3">
            <a:alphaModFix/>
          </a:blip>
          <a:srcRect b="0" l="0" r="0" t="0"/>
          <a:stretch/>
        </p:blipFill>
        <p:spPr>
          <a:xfrm>
            <a:off x="78859" y="4044265"/>
            <a:ext cx="5844473" cy="1829147"/>
          </a:xfrm>
          <a:prstGeom prst="rect">
            <a:avLst/>
          </a:prstGeom>
          <a:noFill/>
          <a:ln>
            <a:noFill/>
          </a:ln>
        </p:spPr>
      </p:pic>
      <p:sp>
        <p:nvSpPr>
          <p:cNvPr id="226" name="Google Shape;226;p14"/>
          <p:cNvSpPr txBox="1"/>
          <p:nvPr/>
        </p:nvSpPr>
        <p:spPr>
          <a:xfrm>
            <a:off x="6095999" y="1412776"/>
            <a:ext cx="6017142"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Gill Sans"/>
                <a:ea typeface="Gill Sans"/>
                <a:cs typeface="Gill Sans"/>
                <a:sym typeface="Gill Sans"/>
              </a:rPr>
              <a:t>The Zen of Python, </a:t>
            </a:r>
            <a:endParaRPr/>
          </a:p>
          <a:p>
            <a:pPr indent="0" lvl="0" marL="0" marR="0" rtl="0" algn="l">
              <a:spcBef>
                <a:spcPts val="0"/>
              </a:spcBef>
              <a:spcAft>
                <a:spcPts val="0"/>
              </a:spcAft>
              <a:buNone/>
            </a:pPr>
            <a:r>
              <a:t/>
            </a:r>
            <a:endParaRPr sz="1600">
              <a:solidFill>
                <a:schemeClr val="dk1"/>
              </a:solidFill>
              <a:latin typeface="Gill Sans"/>
              <a:ea typeface="Gill Sans"/>
              <a:cs typeface="Gill Sans"/>
              <a:sym typeface="Gill Sans"/>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Beautiful is better than ugly.</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Explicit is better than implicit.</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Simple is better than complex.</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Complex is better than complicated.</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Flat is better than nested.</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Sparse is better than dense.</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Readability counts.</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Special cases aren't special enough to break the rules.</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Although practicality beats purity.</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Errors should never pass silently.</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Unless explicitly silenced.</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In the face of ambiguity, refuse the temptation to guess.</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There should be one-- and preferably only one --obvious way to do it.</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Although that way may not be obvious at first unless you're Dutch.</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Now is better than never.</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Although never is often better than *right* now.</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If the implementation is hard to explain, it's a bad idea.</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If the implementation is easy to explain, it may be a good idea.</a:t>
            </a:r>
            <a:endParaRPr/>
          </a:p>
          <a:p>
            <a:pPr indent="0" lvl="0" marL="0" marR="0" rtl="0" algn="l">
              <a:spcBef>
                <a:spcPts val="0"/>
              </a:spcBef>
              <a:spcAft>
                <a:spcPts val="0"/>
              </a:spcAft>
              <a:buNone/>
            </a:pPr>
            <a:r>
              <a:rPr lang="en-IN" sz="1600">
                <a:solidFill>
                  <a:schemeClr val="dk1"/>
                </a:solidFill>
                <a:latin typeface="Gill Sans"/>
                <a:ea typeface="Gill Sans"/>
                <a:cs typeface="Gill Sans"/>
                <a:sym typeface="Gill Sans"/>
              </a:rPr>
              <a:t>Namespaces are one honking great idea -- let's do more of those!</a:t>
            </a:r>
            <a:endParaRPr/>
          </a:p>
        </p:txBody>
      </p:sp>
      <p:sp>
        <p:nvSpPr>
          <p:cNvPr id="227" name="Google Shape;227;p14"/>
          <p:cNvSpPr/>
          <p:nvPr/>
        </p:nvSpPr>
        <p:spPr>
          <a:xfrm>
            <a:off x="78859" y="1490008"/>
            <a:ext cx="6017141"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1 rajan MG Road Pune MH 34500</a:t>
            </a:r>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2 rahul patil SSG Lane Pune MH 54000</a:t>
            </a:r>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3 suraj raj k Deccan Gymkhana Pune MH 22000</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4, S M Kumar, Mg Road Pune MH, 32000</a:t>
            </a:r>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5, S M Kumar, Mg Road, Pune, MH, 32000</a:t>
            </a:r>
            <a:endParaRPr/>
          </a:p>
        </p:txBody>
      </p:sp>
      <p:sp>
        <p:nvSpPr>
          <p:cNvPr id="228" name="Google Shape;228;p14"/>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file-oriented system</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83" name="Shape 1483"/>
        <p:cNvGrpSpPr/>
        <p:nvPr/>
      </p:nvGrpSpPr>
      <p:grpSpPr>
        <a:xfrm>
          <a:off x="0" y="0"/>
          <a:ext cx="0" cy="0"/>
          <a:chOff x="0" y="0"/>
          <a:chExt cx="0" cy="0"/>
        </a:xfrm>
      </p:grpSpPr>
      <p:pic>
        <p:nvPicPr>
          <p:cNvPr id="1484" name="Google Shape;1484;p140"/>
          <p:cNvPicPr preferRelativeResize="0"/>
          <p:nvPr/>
        </p:nvPicPr>
        <p:blipFill rotWithShape="1">
          <a:blip r:embed="rId3">
            <a:alphaModFix/>
          </a:blip>
          <a:srcRect b="0" l="0" r="0" t="0"/>
          <a:stretch/>
        </p:blipFill>
        <p:spPr>
          <a:xfrm>
            <a:off x="5609517" y="42062"/>
            <a:ext cx="5544642" cy="3386938"/>
          </a:xfrm>
          <a:prstGeom prst="rect">
            <a:avLst/>
          </a:prstGeom>
          <a:noFill/>
          <a:ln>
            <a:noFill/>
          </a:ln>
        </p:spPr>
      </p:pic>
      <p:sp>
        <p:nvSpPr>
          <p:cNvPr id="1485" name="Google Shape;1485;p140"/>
          <p:cNvSpPr txBox="1"/>
          <p:nvPr/>
        </p:nvSpPr>
        <p:spPr>
          <a:xfrm>
            <a:off x="1676400" y="2778948"/>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USE DATABASES</a:t>
            </a:r>
            <a:endParaRPr sz="4600">
              <a:solidFill>
                <a:srgbClr val="DC525C"/>
              </a:solidFill>
              <a:latin typeface="Quattrocento Sans"/>
              <a:ea typeface="Quattrocento Sans"/>
              <a:cs typeface="Quattrocento Sans"/>
              <a:sym typeface="Quattrocento Sans"/>
            </a:endParaRPr>
          </a:p>
        </p:txBody>
      </p:sp>
      <p:sp>
        <p:nvSpPr>
          <p:cNvPr id="1486" name="Google Shape;1486;p140"/>
          <p:cNvSpPr/>
          <p:nvPr/>
        </p:nvSpPr>
        <p:spPr>
          <a:xfrm>
            <a:off x="407368" y="3717032"/>
            <a:ext cx="11449272"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a:t>
            </a:r>
            <a:r>
              <a:rPr b="1" lang="en-IN" sz="2000">
                <a:solidFill>
                  <a:schemeClr val="dk1"/>
                </a:solidFill>
                <a:latin typeface="Palatino Linotype"/>
                <a:ea typeface="Palatino Linotype"/>
                <a:cs typeface="Palatino Linotype"/>
                <a:sym typeface="Palatino Linotype"/>
              </a:rPr>
              <a:t>USE</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db_name</a:t>
            </a:r>
            <a:r>
              <a:rPr lang="en-IN" sz="2000">
                <a:solidFill>
                  <a:schemeClr val="dk1"/>
                </a:solidFill>
                <a:latin typeface="Palatino Linotype"/>
                <a:ea typeface="Palatino Linotype"/>
                <a:cs typeface="Palatino Linotype"/>
                <a:sym typeface="Palatino Linotype"/>
              </a:rPr>
              <a:t> statement tells MySQL to use the db_name database as the default (current) database for subsequent statements. The database remains the default until the end of the session or another </a:t>
            </a:r>
            <a:r>
              <a:rPr b="1" lang="en-IN" sz="2000">
                <a:solidFill>
                  <a:schemeClr val="dk1"/>
                </a:solidFill>
                <a:latin typeface="Palatino Linotype"/>
                <a:ea typeface="Palatino Linotype"/>
                <a:cs typeface="Palatino Linotype"/>
                <a:sym typeface="Palatino Linotype"/>
              </a:rPr>
              <a:t>USE</a:t>
            </a:r>
            <a:r>
              <a:rPr lang="en-IN" sz="2000">
                <a:solidFill>
                  <a:schemeClr val="dk1"/>
                </a:solidFill>
                <a:latin typeface="Palatino Linotype"/>
                <a:ea typeface="Palatino Linotype"/>
                <a:cs typeface="Palatino Linotype"/>
                <a:sym typeface="Palatino Linotype"/>
              </a:rPr>
              <a:t> statement is issued.</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0" name="Shape 1490"/>
        <p:cNvGrpSpPr/>
        <p:nvPr/>
      </p:nvGrpSpPr>
      <p:grpSpPr>
        <a:xfrm>
          <a:off x="0" y="0"/>
          <a:ext cx="0" cy="0"/>
          <a:chOff x="0" y="0"/>
          <a:chExt cx="0" cy="0"/>
        </a:xfrm>
      </p:grpSpPr>
      <p:sp>
        <p:nvSpPr>
          <p:cNvPr id="1491" name="Google Shape;1491;p141"/>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USE DATABASES Syntax</a:t>
            </a:r>
            <a:endParaRPr/>
          </a:p>
        </p:txBody>
      </p:sp>
      <p:sp>
        <p:nvSpPr>
          <p:cNvPr id="1492" name="Google Shape;1492;p141"/>
          <p:cNvSpPr/>
          <p:nvPr/>
        </p:nvSpPr>
        <p:spPr>
          <a:xfrm>
            <a:off x="590419" y="3861048"/>
            <a:ext cx="8839200"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USE </a:t>
            </a:r>
            <a:r>
              <a:rPr lang="en-IN" sz="1800">
                <a:solidFill>
                  <a:schemeClr val="dk1"/>
                </a:solidFill>
                <a:latin typeface="Arial"/>
                <a:ea typeface="Arial"/>
                <a:cs typeface="Arial"/>
                <a:sym typeface="Arial"/>
              </a:rPr>
              <a:t>db1</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\U </a:t>
            </a:r>
            <a:r>
              <a:rPr lang="en-IN" sz="1800">
                <a:solidFill>
                  <a:schemeClr val="dk1"/>
                </a:solidFill>
                <a:latin typeface="Arial"/>
                <a:ea typeface="Arial"/>
                <a:cs typeface="Arial"/>
                <a:sym typeface="Arial"/>
              </a:rPr>
              <a:t>db1</a:t>
            </a:r>
            <a:endParaRPr/>
          </a:p>
        </p:txBody>
      </p:sp>
      <p:sp>
        <p:nvSpPr>
          <p:cNvPr id="1493" name="Google Shape;1493;p141"/>
          <p:cNvSpPr/>
          <p:nvPr/>
        </p:nvSpPr>
        <p:spPr>
          <a:xfrm>
            <a:off x="620734" y="2322601"/>
            <a:ext cx="64770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Gill Sans"/>
                <a:ea typeface="Gill Sans"/>
                <a:cs typeface="Gill Sans"/>
                <a:sym typeface="Gill Sans"/>
              </a:rPr>
              <a:t>Note:</a:t>
            </a:r>
            <a:endParaRPr/>
          </a:p>
          <a:p>
            <a:pPr indent="0" lvl="0" marL="0" marR="0" rtl="0" algn="l">
              <a:spcBef>
                <a:spcPts val="0"/>
              </a:spcBef>
              <a:spcAft>
                <a:spcPts val="0"/>
              </a:spcAft>
              <a:buNone/>
            </a:pPr>
            <a:r>
              <a:t/>
            </a:r>
            <a:endParaRPr b="1" sz="800">
              <a:solidFill>
                <a:srgbClr val="7F7F7F"/>
              </a:solidFill>
              <a:latin typeface="Arial"/>
              <a:ea typeface="Arial"/>
              <a:cs typeface="Arial"/>
              <a:sym typeface="Arial"/>
            </a:endParaRPr>
          </a:p>
          <a:p>
            <a:pPr indent="-285750" lvl="0" marL="285750" marR="0" rtl="0" algn="l">
              <a:spcBef>
                <a:spcPts val="0"/>
              </a:spcBef>
              <a:spcAft>
                <a:spcPts val="0"/>
              </a:spcAft>
              <a:buClr>
                <a:srgbClr val="7F7F7F"/>
              </a:buClr>
              <a:buSzPts val="1800"/>
              <a:buFont typeface="Arial"/>
              <a:buChar char="•"/>
            </a:pPr>
            <a:r>
              <a:rPr b="1" lang="en-IN" sz="1800">
                <a:solidFill>
                  <a:srgbClr val="7F7F7F"/>
                </a:solidFill>
                <a:latin typeface="Arial"/>
                <a:ea typeface="Arial"/>
                <a:cs typeface="Arial"/>
                <a:sym typeface="Arial"/>
              </a:rPr>
              <a:t>USE, does not require a semicolon.</a:t>
            </a:r>
            <a:endParaRPr/>
          </a:p>
          <a:p>
            <a:pPr indent="-247650" lvl="0" marL="285750" marR="0" rtl="0" algn="l">
              <a:spcBef>
                <a:spcPts val="0"/>
              </a:spcBef>
              <a:spcAft>
                <a:spcPts val="0"/>
              </a:spcAft>
              <a:buClr>
                <a:schemeClr val="dk1"/>
              </a:buClr>
              <a:buSzPts val="600"/>
              <a:buFont typeface="Arial"/>
              <a:buNone/>
            </a:pPr>
            <a:r>
              <a:t/>
            </a:r>
            <a:endParaRPr b="1" sz="600">
              <a:solidFill>
                <a:srgbClr val="7F7F7F"/>
              </a:solidFill>
              <a:latin typeface="Arial"/>
              <a:ea typeface="Arial"/>
              <a:cs typeface="Arial"/>
              <a:sym typeface="Arial"/>
            </a:endParaRPr>
          </a:p>
          <a:p>
            <a:pPr indent="-285750" lvl="0" marL="285750" marR="0" rtl="0" algn="l">
              <a:spcBef>
                <a:spcPts val="0"/>
              </a:spcBef>
              <a:spcAft>
                <a:spcPts val="0"/>
              </a:spcAft>
              <a:buClr>
                <a:srgbClr val="7F7F7F"/>
              </a:buClr>
              <a:buSzPts val="1800"/>
              <a:buFont typeface="Arial"/>
              <a:buChar char="•"/>
            </a:pPr>
            <a:r>
              <a:rPr b="1" lang="en-IN" sz="1800">
                <a:solidFill>
                  <a:srgbClr val="7F7F7F"/>
                </a:solidFill>
                <a:latin typeface="Arial"/>
                <a:ea typeface="Arial"/>
                <a:cs typeface="Arial"/>
                <a:sym typeface="Arial"/>
              </a:rPr>
              <a:t>USE must be followed by a database name.</a:t>
            </a:r>
            <a:endParaRPr/>
          </a:p>
        </p:txBody>
      </p:sp>
      <p:sp>
        <p:nvSpPr>
          <p:cNvPr id="1494" name="Google Shape;1494;p141"/>
          <p:cNvSpPr/>
          <p:nvPr/>
        </p:nvSpPr>
        <p:spPr>
          <a:xfrm>
            <a:off x="609600" y="1364902"/>
            <a:ext cx="163057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USE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db_name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\U</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db_name</a:t>
            </a:r>
            <a:endParaRPr sz="2000">
              <a:solidFill>
                <a:schemeClr val="dk1"/>
              </a:solidFill>
              <a:latin typeface="Gill Sans"/>
              <a:ea typeface="Gill Sans"/>
              <a:cs typeface="Gill Sans"/>
              <a:sym typeface="Gill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8" name="Shape 1498"/>
        <p:cNvGrpSpPr/>
        <p:nvPr/>
      </p:nvGrpSpPr>
      <p:grpSpPr>
        <a:xfrm>
          <a:off x="0" y="0"/>
          <a:ext cx="0" cy="0"/>
          <a:chOff x="0" y="0"/>
          <a:chExt cx="0" cy="0"/>
        </a:xfrm>
      </p:grpSpPr>
      <p:sp>
        <p:nvSpPr>
          <p:cNvPr id="1499" name="Google Shape;1499;p142"/>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DATABASE  </a:t>
            </a:r>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ALTER DATABASE</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3" name="Shape 1503"/>
        <p:cNvGrpSpPr/>
        <p:nvPr/>
      </p:nvGrpSpPr>
      <p:grpSpPr>
        <a:xfrm>
          <a:off x="0" y="0"/>
          <a:ext cx="0" cy="0"/>
          <a:chOff x="0" y="0"/>
          <a:chExt cx="0" cy="0"/>
        </a:xfrm>
      </p:grpSpPr>
      <p:sp>
        <p:nvSpPr>
          <p:cNvPr id="1504" name="Google Shape;1504;p14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 alter database</a:t>
            </a:r>
            <a:endParaRPr/>
          </a:p>
        </p:txBody>
      </p:sp>
      <p:sp>
        <p:nvSpPr>
          <p:cNvPr id="1505" name="Google Shape;1505;p143"/>
          <p:cNvSpPr/>
          <p:nvPr/>
        </p:nvSpPr>
        <p:spPr>
          <a:xfrm>
            <a:off x="263352" y="2924944"/>
            <a:ext cx="8839199" cy="8803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CREATE DATABASE </a:t>
            </a:r>
            <a:r>
              <a:rPr lang="en-IN" sz="1800">
                <a:solidFill>
                  <a:schemeClr val="dk1"/>
                </a:solidFill>
                <a:latin typeface="Arial"/>
                <a:ea typeface="Arial"/>
                <a:cs typeface="Arial"/>
                <a:sym typeface="Arial"/>
              </a:rPr>
              <a:t>db1;</a:t>
            </a:r>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CREATE DATABASE </a:t>
            </a:r>
            <a:r>
              <a:rPr lang="en-IN" sz="1800">
                <a:solidFill>
                  <a:srgbClr val="A67F59"/>
                </a:solidFill>
                <a:latin typeface="Arial"/>
                <a:ea typeface="Arial"/>
                <a:cs typeface="Arial"/>
                <a:sym typeface="Arial"/>
              </a:rPr>
              <a:t>IF NOT EXISTS </a:t>
            </a:r>
            <a:r>
              <a:rPr lang="en-IN" sz="1800">
                <a:solidFill>
                  <a:schemeClr val="dk1"/>
                </a:solidFill>
                <a:latin typeface="Arial"/>
                <a:ea typeface="Arial"/>
                <a:cs typeface="Arial"/>
                <a:sym typeface="Arial"/>
              </a:rPr>
              <a:t>db1;</a:t>
            </a:r>
            <a:endParaRPr/>
          </a:p>
        </p:txBody>
      </p:sp>
      <p:sp>
        <p:nvSpPr>
          <p:cNvPr id="1506" name="Google Shape;1506;p143"/>
          <p:cNvSpPr/>
          <p:nvPr/>
        </p:nvSpPr>
        <p:spPr>
          <a:xfrm>
            <a:off x="263352" y="703184"/>
            <a:ext cx="11593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CREATE DATABASE creates a database with the given name. To use this statement, you need the CREATE privilege for the database.</a:t>
            </a:r>
            <a:endParaRPr/>
          </a:p>
        </p:txBody>
      </p:sp>
      <p:sp>
        <p:nvSpPr>
          <p:cNvPr id="1507" name="Google Shape;1507;p143"/>
          <p:cNvSpPr/>
          <p:nvPr/>
        </p:nvSpPr>
        <p:spPr>
          <a:xfrm>
            <a:off x="263352" y="2411596"/>
            <a:ext cx="81369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6A564F"/>
                </a:solidFill>
                <a:latin typeface="Arial"/>
                <a:ea typeface="Arial"/>
                <a:cs typeface="Arial"/>
                <a:sym typeface="Arial"/>
              </a:rPr>
              <a:t>CREATE SCHEMA is a synonym for CREATE DATABASE.</a:t>
            </a:r>
            <a:endParaRPr/>
          </a:p>
        </p:txBody>
      </p:sp>
      <p:sp>
        <p:nvSpPr>
          <p:cNvPr id="1508" name="Google Shape;1508;p143"/>
          <p:cNvSpPr txBox="1"/>
          <p:nvPr/>
        </p:nvSpPr>
        <p:spPr>
          <a:xfrm>
            <a:off x="253774" y="4021337"/>
            <a:ext cx="8938570" cy="8803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ALTER DATABASE </a:t>
            </a:r>
            <a:r>
              <a:rPr lang="en-IN" sz="1800">
                <a:solidFill>
                  <a:schemeClr val="dk1"/>
                </a:solidFill>
                <a:latin typeface="Arial"/>
                <a:ea typeface="Arial"/>
                <a:cs typeface="Arial"/>
                <a:sym typeface="Arial"/>
              </a:rPr>
              <a:t>db1 </a:t>
            </a:r>
            <a:r>
              <a:rPr lang="en-IN" sz="1800">
                <a:solidFill>
                  <a:srgbClr val="0070C0"/>
                </a:solidFill>
                <a:latin typeface="Arial"/>
                <a:ea typeface="Arial"/>
                <a:cs typeface="Arial"/>
                <a:sym typeface="Arial"/>
              </a:rPr>
              <a:t>READ</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ONLY</a:t>
            </a:r>
            <a:r>
              <a:rPr lang="en-IN" sz="1800">
                <a:solidFill>
                  <a:schemeClr val="dk1"/>
                </a:solidFill>
                <a:latin typeface="Arial"/>
                <a:ea typeface="Arial"/>
                <a:cs typeface="Arial"/>
                <a:sym typeface="Arial"/>
              </a:rPr>
              <a:t> = 0; </a:t>
            </a:r>
            <a:r>
              <a:rPr lang="en-IN" sz="1800">
                <a:solidFill>
                  <a:srgbClr val="41C60C"/>
                </a:solidFill>
                <a:latin typeface="Arial"/>
                <a:ea typeface="Arial"/>
                <a:cs typeface="Arial"/>
                <a:sym typeface="Arial"/>
              </a:rPr>
              <a:t>// is in read write mode.</a:t>
            </a:r>
            <a:endParaRPr sz="1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DATABASE</a:t>
            </a:r>
            <a:r>
              <a:rPr lang="en-IN" sz="1800">
                <a:solidFill>
                  <a:schemeClr val="dk1"/>
                </a:solidFill>
                <a:latin typeface="Arial"/>
                <a:ea typeface="Arial"/>
                <a:cs typeface="Arial"/>
                <a:sym typeface="Arial"/>
              </a:rPr>
              <a:t> db1 </a:t>
            </a:r>
            <a:r>
              <a:rPr lang="en-IN" sz="1800">
                <a:solidFill>
                  <a:srgbClr val="0070C0"/>
                </a:solidFill>
                <a:latin typeface="Arial"/>
                <a:ea typeface="Arial"/>
                <a:cs typeface="Arial"/>
                <a:sym typeface="Arial"/>
              </a:rPr>
              <a:t>READ</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ONLY</a:t>
            </a:r>
            <a:r>
              <a:rPr lang="en-IN" sz="1800">
                <a:solidFill>
                  <a:schemeClr val="dk1"/>
                </a:solidFill>
                <a:latin typeface="Arial"/>
                <a:ea typeface="Arial"/>
                <a:cs typeface="Arial"/>
                <a:sym typeface="Arial"/>
              </a:rPr>
              <a:t> = 1;  </a:t>
            </a:r>
            <a:r>
              <a:rPr lang="en-IN" sz="1800">
                <a:solidFill>
                  <a:srgbClr val="41C60C"/>
                </a:solidFill>
                <a:latin typeface="Arial"/>
                <a:ea typeface="Arial"/>
                <a:cs typeface="Arial"/>
                <a:sym typeface="Arial"/>
              </a:rPr>
              <a:t>// is in read only mode.</a:t>
            </a:r>
            <a:endParaRPr sz="1800">
              <a:solidFill>
                <a:srgbClr val="41C60C"/>
              </a:solidFill>
              <a:latin typeface="Arial"/>
              <a:ea typeface="Arial"/>
              <a:cs typeface="Arial"/>
              <a:sym typeface="Arial"/>
            </a:endParaRPr>
          </a:p>
        </p:txBody>
      </p:sp>
      <p:sp>
        <p:nvSpPr>
          <p:cNvPr id="1509" name="Google Shape;1509;p143"/>
          <p:cNvSpPr txBox="1"/>
          <p:nvPr/>
        </p:nvSpPr>
        <p:spPr>
          <a:xfrm>
            <a:off x="263352" y="4931307"/>
            <a:ext cx="1159328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a:t>
            </a:r>
            <a:r>
              <a:rPr b="1" i="1" lang="en-IN" sz="1800">
                <a:solidFill>
                  <a:schemeClr val="dk1"/>
                </a:solidFill>
                <a:latin typeface="Arial"/>
                <a:ea typeface="Arial"/>
                <a:cs typeface="Arial"/>
                <a:sym typeface="Arial"/>
              </a:rPr>
              <a:t>not</a:t>
            </a:r>
            <a:r>
              <a:rPr lang="en-IN" sz="1800">
                <a:solidFill>
                  <a:schemeClr val="dk1"/>
                </a:solidFill>
                <a:latin typeface="Arial"/>
                <a:ea typeface="Arial"/>
                <a:cs typeface="Arial"/>
                <a:sym typeface="Arial"/>
              </a:rPr>
              <a:t> possible to Create, Alter, Drop any object, and Write (Insert, Update, and Delete rows) in a read-only database.</a:t>
            </a:r>
            <a:endParaRPr/>
          </a:p>
          <a:p>
            <a:pPr indent="-133350" lvl="0" marL="1714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TEMPORARY tables; it is possible to create, alter, drop, and write (Insert, Update, and Delete rows) to TEMPORARY tables in a read-only database.</a:t>
            </a:r>
            <a:endParaRPr/>
          </a:p>
        </p:txBody>
      </p:sp>
      <p:sp>
        <p:nvSpPr>
          <p:cNvPr id="1510" name="Google Shape;1510;p143"/>
          <p:cNvSpPr/>
          <p:nvPr/>
        </p:nvSpPr>
        <p:spPr>
          <a:xfrm>
            <a:off x="263352" y="1435423"/>
            <a:ext cx="8773885"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{DATABASE | SCHEMA} [IF NOT EXISTS] db_name</a:t>
            </a:r>
            <a:endParaRPr/>
          </a:p>
          <a:p>
            <a:pPr indent="0" lvl="0" marL="0" marR="0" rtl="0" algn="l">
              <a:spcBef>
                <a:spcPts val="0"/>
              </a:spcBef>
              <a:spcAft>
                <a:spcPts val="0"/>
              </a:spcAft>
              <a:buNone/>
            </a:pPr>
            <a:r>
              <a:t/>
            </a:r>
            <a:endParaRPr sz="4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ALTER {DATABASE | SCHEMA} [db_name] READ ONLY [=] { 0 | 1}</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4" name="Shape 1514"/>
        <p:cNvGrpSpPr/>
        <p:nvPr/>
      </p:nvGrpSpPr>
      <p:grpSpPr>
        <a:xfrm>
          <a:off x="0" y="0"/>
          <a:ext cx="0" cy="0"/>
          <a:chOff x="0" y="0"/>
          <a:chExt cx="0" cy="0"/>
        </a:xfrm>
      </p:grpSpPr>
      <p:sp>
        <p:nvSpPr>
          <p:cNvPr id="1515" name="Google Shape;1515;p144"/>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DATABASE</a:t>
            </a:r>
            <a:endParaRPr sz="4600">
              <a:solidFill>
                <a:srgbClr val="DC525C"/>
              </a:solidFill>
              <a:latin typeface="Quattrocento Sans"/>
              <a:ea typeface="Quattrocento Sans"/>
              <a:cs typeface="Quattrocento Sans"/>
              <a:sym typeface="Quattrocento Sans"/>
            </a:endParaRPr>
          </a:p>
        </p:txBody>
      </p:sp>
      <p:sp>
        <p:nvSpPr>
          <p:cNvPr id="1516" name="Google Shape;1516;p144"/>
          <p:cNvSpPr/>
          <p:nvPr/>
        </p:nvSpPr>
        <p:spPr>
          <a:xfrm>
            <a:off x="911424" y="3276600"/>
            <a:ext cx="1051316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If the default database is dropped, the default database is unset (the DATABASE() function returns NULL).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0" name="Shape 1520"/>
        <p:cNvGrpSpPr/>
        <p:nvPr/>
      </p:nvGrpSpPr>
      <p:grpSpPr>
        <a:xfrm>
          <a:off x="0" y="0"/>
          <a:ext cx="0" cy="0"/>
          <a:chOff x="0" y="0"/>
          <a:chExt cx="0" cy="0"/>
        </a:xfrm>
      </p:grpSpPr>
      <p:sp>
        <p:nvSpPr>
          <p:cNvPr id="1521" name="Google Shape;1521;p14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database</a:t>
            </a:r>
            <a:endParaRPr/>
          </a:p>
        </p:txBody>
      </p:sp>
      <p:sp>
        <p:nvSpPr>
          <p:cNvPr id="1522" name="Google Shape;1522;p145"/>
          <p:cNvSpPr/>
          <p:nvPr/>
        </p:nvSpPr>
        <p:spPr>
          <a:xfrm>
            <a:off x="407368" y="1745158"/>
            <a:ext cx="87738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DROP {DATABASE | SCHEMA} [IF EXISTS] db_name</a:t>
            </a:r>
            <a:endParaRPr/>
          </a:p>
        </p:txBody>
      </p:sp>
      <p:sp>
        <p:nvSpPr>
          <p:cNvPr id="1523" name="Google Shape;1523;p145"/>
          <p:cNvSpPr/>
          <p:nvPr/>
        </p:nvSpPr>
        <p:spPr>
          <a:xfrm>
            <a:off x="407368" y="3645024"/>
            <a:ext cx="8839199" cy="87857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70C0"/>
                </a:solidFill>
                <a:latin typeface="Arial"/>
                <a:ea typeface="Arial"/>
                <a:cs typeface="Arial"/>
                <a:sym typeface="Arial"/>
              </a:rPr>
              <a:t>DROP DATABASE </a:t>
            </a:r>
            <a:r>
              <a:rPr lang="en-IN" sz="1800">
                <a:solidFill>
                  <a:schemeClr val="dk1"/>
                </a:solidFill>
                <a:latin typeface="Arial"/>
                <a:ea typeface="Arial"/>
                <a:cs typeface="Arial"/>
                <a:sym typeface="Arial"/>
              </a:rPr>
              <a:t>db1;</a:t>
            </a:r>
            <a:endParaRPr/>
          </a:p>
          <a:p>
            <a:pPr indent="0" lvl="0" marL="0" marR="0" rtl="0" algn="l">
              <a:lnSpc>
                <a:spcPct val="150000"/>
              </a:lnSpc>
              <a:spcBef>
                <a:spcPts val="0"/>
              </a:spcBef>
              <a:spcAft>
                <a:spcPts val="0"/>
              </a:spcAft>
              <a:buNone/>
            </a:pPr>
            <a:r>
              <a:rPr lang="en-IN" sz="1800">
                <a:solidFill>
                  <a:srgbClr val="0070C0"/>
                </a:solidFill>
                <a:latin typeface="Arial"/>
                <a:ea typeface="Arial"/>
                <a:cs typeface="Arial"/>
                <a:sym typeface="Arial"/>
              </a:rPr>
              <a:t>DROP DATABASE </a:t>
            </a:r>
            <a:r>
              <a:rPr lang="en-IN" sz="1800">
                <a:solidFill>
                  <a:srgbClr val="A67F59"/>
                </a:solidFill>
                <a:latin typeface="Arial"/>
                <a:ea typeface="Arial"/>
                <a:cs typeface="Arial"/>
                <a:sym typeface="Arial"/>
              </a:rPr>
              <a:t>IF</a:t>
            </a:r>
            <a:r>
              <a:rPr lang="en-IN" sz="1800">
                <a:solidFill>
                  <a:srgbClr val="0070C0"/>
                </a:solidFill>
                <a:latin typeface="Arial"/>
                <a:ea typeface="Arial"/>
                <a:cs typeface="Arial"/>
                <a:sym typeface="Arial"/>
              </a:rPr>
              <a:t> </a:t>
            </a:r>
            <a:r>
              <a:rPr lang="en-IN" sz="1800">
                <a:solidFill>
                  <a:srgbClr val="A67F59"/>
                </a:solidFill>
                <a:latin typeface="Arial"/>
                <a:ea typeface="Arial"/>
                <a:cs typeface="Arial"/>
                <a:sym typeface="Arial"/>
              </a:rPr>
              <a:t>EXISTS</a:t>
            </a:r>
            <a:r>
              <a:rPr lang="en-IN" sz="1800">
                <a:solidFill>
                  <a:srgbClr val="0070C0"/>
                </a:solidFill>
                <a:latin typeface="Arial"/>
                <a:ea typeface="Arial"/>
                <a:cs typeface="Arial"/>
                <a:sym typeface="Arial"/>
              </a:rPr>
              <a:t> </a:t>
            </a:r>
            <a:r>
              <a:rPr lang="en-IN" sz="1800">
                <a:solidFill>
                  <a:schemeClr val="dk1"/>
                </a:solidFill>
                <a:latin typeface="Arial"/>
                <a:ea typeface="Arial"/>
                <a:cs typeface="Arial"/>
                <a:sym typeface="Arial"/>
              </a:rPr>
              <a:t>db1;</a:t>
            </a:r>
            <a:endParaRPr/>
          </a:p>
        </p:txBody>
      </p:sp>
      <p:sp>
        <p:nvSpPr>
          <p:cNvPr id="1524" name="Google Shape;1524;p145"/>
          <p:cNvSpPr/>
          <p:nvPr/>
        </p:nvSpPr>
        <p:spPr>
          <a:xfrm>
            <a:off x="407368" y="703183"/>
            <a:ext cx="113052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DROP DATABASE drops all tables in the database and deletes the database. Be very careful with this statement! To use DROP DATABASE, you need the DROP privilege on the database.</a:t>
            </a:r>
            <a:endParaRPr/>
          </a:p>
        </p:txBody>
      </p:sp>
      <p:sp>
        <p:nvSpPr>
          <p:cNvPr id="1525" name="Google Shape;1525;p145"/>
          <p:cNvSpPr/>
          <p:nvPr/>
        </p:nvSpPr>
        <p:spPr>
          <a:xfrm>
            <a:off x="407368" y="2617644"/>
            <a:ext cx="6477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7F7F7F"/>
                </a:solidFill>
                <a:latin typeface="Arial"/>
                <a:ea typeface="Arial"/>
                <a:cs typeface="Arial"/>
                <a:sym typeface="Arial"/>
              </a:rPr>
              <a:t>DROP SCHEMA is a synonym for DROP DATABASE.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29" name="Shape 1529"/>
        <p:cNvGrpSpPr/>
        <p:nvPr/>
      </p:nvGrpSpPr>
      <p:grpSpPr>
        <a:xfrm>
          <a:off x="0" y="0"/>
          <a:ext cx="0" cy="0"/>
          <a:chOff x="0" y="0"/>
          <a:chExt cx="0" cy="0"/>
        </a:xfrm>
      </p:grpSpPr>
      <p:sp>
        <p:nvSpPr>
          <p:cNvPr id="1530" name="Google Shape;1530;p146"/>
          <p:cNvSpPr txBox="1"/>
          <p:nvPr/>
        </p:nvSpPr>
        <p:spPr>
          <a:xfrm>
            <a:off x="1676400" y="2362200"/>
            <a:ext cx="8839200" cy="1295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Information Functions</a:t>
            </a:r>
            <a:endParaRPr/>
          </a:p>
          <a:p>
            <a:pPr indent="0" lvl="0" marL="0" marR="0" rtl="0" algn="ctr">
              <a:spcBef>
                <a:spcPts val="0"/>
              </a:spcBef>
              <a:spcAft>
                <a:spcPts val="0"/>
              </a:spcAft>
              <a:buNone/>
            </a:pPr>
            <a:r>
              <a:rPr lang="en-IN" sz="2000">
                <a:solidFill>
                  <a:schemeClr val="dk1"/>
                </a:solidFill>
                <a:latin typeface="Palatino Linotype"/>
                <a:ea typeface="Palatino Linotype"/>
                <a:cs typeface="Palatino Linotype"/>
                <a:sym typeface="Palatino Linotype"/>
              </a:rPr>
              <a:t>Use these function with SELECT statement</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34" name="Shape 1534"/>
        <p:cNvGrpSpPr/>
        <p:nvPr/>
      </p:nvGrpSpPr>
      <p:grpSpPr>
        <a:xfrm>
          <a:off x="0" y="0"/>
          <a:ext cx="0" cy="0"/>
          <a:chOff x="0" y="0"/>
          <a:chExt cx="0" cy="0"/>
        </a:xfrm>
      </p:grpSpPr>
      <p:sp>
        <p:nvSpPr>
          <p:cNvPr id="1535" name="Google Shape;1535;p147"/>
          <p:cNvSpPr/>
          <p:nvPr/>
        </p:nvSpPr>
        <p:spPr>
          <a:xfrm>
            <a:off x="335360" y="982464"/>
            <a:ext cx="11521280" cy="44627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FOUND_ROWS()</a:t>
            </a:r>
            <a:r>
              <a:rPr lang="en-IN" sz="1800">
                <a:solidFill>
                  <a:schemeClr val="dk1"/>
                </a:solidFill>
                <a:latin typeface="Palatino Linotype"/>
                <a:ea typeface="Palatino Linotype"/>
                <a:cs typeface="Palatino Linotype"/>
                <a:sym typeface="Palatino Linotype"/>
              </a:rPr>
              <a:t>  - For a SELECT with a LIMIT clause, the number of rows that would be returned were there no LIMIT clause</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0" i="0" lang="en-IN" sz="1800" u="none" cap="none" strike="noStrike">
                <a:solidFill>
                  <a:srgbClr val="A67F59"/>
                </a:solidFill>
                <a:latin typeface="Arial"/>
                <a:ea typeface="Arial"/>
                <a:cs typeface="Arial"/>
                <a:sym typeface="Arial"/>
              </a:rPr>
              <a:t>*</a:t>
            </a:r>
            <a:r>
              <a:rPr b="0" i="0" lang="en-IN" sz="1800" u="none" cap="none" strike="noStrike">
                <a:solidFill>
                  <a:schemeClr val="dk1"/>
                </a:solidFill>
                <a:latin typeface="Arial"/>
                <a:ea typeface="Arial"/>
                <a:cs typeface="Arial"/>
                <a:sym typeface="Arial"/>
              </a:rPr>
              <a:t> </a:t>
            </a:r>
            <a:r>
              <a:rPr b="0" i="0" lang="en-IN" sz="1800" u="none" cap="none" strike="noStrike">
                <a:solidFill>
                  <a:srgbClr val="0077AA"/>
                </a:solidFill>
                <a:latin typeface="Arial"/>
                <a:ea typeface="Arial"/>
                <a:cs typeface="Arial"/>
                <a:sym typeface="Arial"/>
              </a:rPr>
              <a:t>FORM</a:t>
            </a:r>
            <a:r>
              <a:rPr b="0" i="0" lang="en-IN" sz="1800" u="none" cap="none" strike="noStrike">
                <a:solidFill>
                  <a:schemeClr val="dk1"/>
                </a:solidFill>
                <a:latin typeface="Arial"/>
                <a:ea typeface="Arial"/>
                <a:cs typeface="Arial"/>
                <a:sym typeface="Arial"/>
              </a:rPr>
              <a:t> emp; </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1" i="0" lang="en-IN" sz="1800" u="none" cap="none" strike="noStrike">
                <a:solidFill>
                  <a:schemeClr val="dk1"/>
                </a:solidFill>
                <a:latin typeface="Arial"/>
                <a:ea typeface="Arial"/>
                <a:cs typeface="Arial"/>
                <a:sym typeface="Arial"/>
              </a:rPr>
              <a:t>FOUND_ROWS()</a:t>
            </a:r>
            <a:r>
              <a:rPr b="0" i="0" lang="en-IN" sz="1800" u="none" cap="none" strike="noStrike">
                <a:solidFill>
                  <a:schemeClr val="dk1"/>
                </a:solidFill>
                <a:latin typeface="Arial"/>
                <a:ea typeface="Arial"/>
                <a:cs typeface="Arial"/>
                <a:sym typeface="Arial"/>
              </a:rPr>
              <a: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LAST_INSERT_ID()</a:t>
            </a:r>
            <a:r>
              <a:rPr lang="en-IN" sz="1800">
                <a:solidFill>
                  <a:schemeClr val="dk1"/>
                </a:solidFill>
                <a:latin typeface="Palatino Linotype"/>
                <a:ea typeface="Palatino Linotype"/>
                <a:cs typeface="Palatino Linotype"/>
                <a:sym typeface="Palatino Linotype"/>
              </a:rPr>
              <a:t> - Value of the AUTOINCREMENT column for the last INSERT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ROW_COUNT()</a:t>
            </a:r>
            <a:r>
              <a:rPr lang="en-IN" sz="1800">
                <a:solidFill>
                  <a:schemeClr val="dk1"/>
                </a:solidFill>
                <a:latin typeface="Palatino Linotype"/>
                <a:ea typeface="Palatino Linotype"/>
                <a:cs typeface="Palatino Linotype"/>
                <a:sym typeface="Palatino Linotype"/>
              </a:rPr>
              <a:t> - The number of rows updated.</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0" i="0" lang="en-IN" sz="1800" u="none" cap="none" strike="noStrike">
                <a:solidFill>
                  <a:srgbClr val="A67F59"/>
                </a:solidFill>
                <a:latin typeface="Arial"/>
                <a:ea typeface="Arial"/>
                <a:cs typeface="Arial"/>
                <a:sym typeface="Arial"/>
              </a:rPr>
              <a:t>*</a:t>
            </a:r>
            <a:r>
              <a:rPr b="0" i="0" lang="en-IN" sz="1800" u="none" cap="none" strike="noStrike">
                <a:solidFill>
                  <a:schemeClr val="dk1"/>
                </a:solidFill>
                <a:latin typeface="Arial"/>
                <a:ea typeface="Arial"/>
                <a:cs typeface="Arial"/>
                <a:sym typeface="Arial"/>
              </a:rPr>
              <a:t> </a:t>
            </a:r>
            <a:r>
              <a:rPr b="0" i="0" lang="en-IN" sz="1800" u="none" cap="none" strike="noStrike">
                <a:solidFill>
                  <a:srgbClr val="0077AA"/>
                </a:solidFill>
                <a:latin typeface="Arial"/>
                <a:ea typeface="Arial"/>
                <a:cs typeface="Arial"/>
                <a:sym typeface="Arial"/>
              </a:rPr>
              <a:t>FORM</a:t>
            </a:r>
            <a:r>
              <a:rPr b="0" i="0" lang="en-IN" sz="1800" u="none" cap="none" strike="noStrike">
                <a:solidFill>
                  <a:schemeClr val="dk1"/>
                </a:solidFill>
                <a:latin typeface="Arial"/>
                <a:ea typeface="Arial"/>
                <a:cs typeface="Arial"/>
                <a:sym typeface="Arial"/>
              </a:rPr>
              <a:t> emp; </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1" i="0" lang="en-IN" sz="1800" u="none" cap="none" strike="noStrike">
                <a:solidFill>
                  <a:schemeClr val="dk1"/>
                </a:solidFill>
                <a:latin typeface="Arial"/>
                <a:ea typeface="Arial"/>
                <a:cs typeface="Arial"/>
                <a:sym typeface="Arial"/>
              </a:rPr>
              <a:t>ROW_COUNT();</a:t>
            </a:r>
            <a:endParaRPr b="1" i="0" sz="1800" u="none" cap="none" strike="noStrike">
              <a:solidFill>
                <a:schemeClr val="dk1"/>
              </a:solidFill>
              <a:latin typeface="Palatino Linotype"/>
              <a:ea typeface="Palatino Linotype"/>
              <a:cs typeface="Palatino Linotype"/>
              <a:sym typeface="Palatino Linotype"/>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DATABASE()</a:t>
            </a:r>
            <a:r>
              <a:rPr lang="en-IN" sz="1800">
                <a:solidFill>
                  <a:schemeClr val="dk1"/>
                </a:solidFill>
                <a:latin typeface="Palatino Linotype"/>
                <a:ea typeface="Palatino Linotype"/>
                <a:cs typeface="Palatino Linotype"/>
                <a:sym typeface="Palatino Linotype"/>
              </a:rPr>
              <a:t> - Return the default (current) database name</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rgbClr val="0077AA"/>
                </a:solidFill>
                <a:latin typeface="Palatino Linotype"/>
                <a:ea typeface="Palatino Linotype"/>
                <a:cs typeface="Palatino Linotype"/>
                <a:sym typeface="Palatino Linotype"/>
              </a:rPr>
              <a:t> </a:t>
            </a:r>
            <a:r>
              <a:rPr b="1" i="0" lang="en-IN" sz="1800" u="none" cap="none" strike="noStrike">
                <a:solidFill>
                  <a:schemeClr val="dk1"/>
                </a:solidFill>
                <a:latin typeface="Palatino Linotype"/>
                <a:ea typeface="Palatino Linotype"/>
                <a:cs typeface="Palatino Linotype"/>
                <a:sym typeface="Palatino Linotype"/>
              </a:rPr>
              <a:t>DATABASE()</a:t>
            </a:r>
            <a:r>
              <a:rPr b="0" i="0" lang="en-IN" sz="1800" u="none" cap="none" strike="noStrike">
                <a:solidFill>
                  <a:schemeClr val="dk1"/>
                </a:solidFill>
                <a:latin typeface="Arial"/>
                <a:ea typeface="Arial"/>
                <a:cs typeface="Arial"/>
                <a:sym typeface="Arial"/>
              </a:rPr>
              <a:t>;</a:t>
            </a:r>
            <a:endParaRPr b="0" i="0" sz="1800" u="none" cap="none" strike="noStrike">
              <a:solidFill>
                <a:schemeClr val="dk1"/>
              </a:solidFill>
              <a:latin typeface="Palatino Linotype"/>
              <a:ea typeface="Palatino Linotype"/>
              <a:cs typeface="Palatino Linotype"/>
              <a:sym typeface="Palatino Linotype"/>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SCHEMA()</a:t>
            </a:r>
            <a:r>
              <a:rPr lang="en-IN" sz="1800">
                <a:solidFill>
                  <a:schemeClr val="dk1"/>
                </a:solidFill>
                <a:latin typeface="Palatino Linotype"/>
                <a:ea typeface="Palatino Linotype"/>
                <a:cs typeface="Palatino Linotype"/>
                <a:sym typeface="Palatino Linotype"/>
              </a:rPr>
              <a:t> - Synonym for DATABASE()</a:t>
            </a:r>
            <a:endParaRPr/>
          </a:p>
        </p:txBody>
      </p:sp>
      <p:sp>
        <p:nvSpPr>
          <p:cNvPr id="1536" name="Google Shape;1536;p14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information function</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40" name="Shape 1540"/>
        <p:cNvGrpSpPr/>
        <p:nvPr/>
      </p:nvGrpSpPr>
      <p:grpSpPr>
        <a:xfrm>
          <a:off x="0" y="0"/>
          <a:ext cx="0" cy="0"/>
          <a:chOff x="0" y="0"/>
          <a:chExt cx="0" cy="0"/>
        </a:xfrm>
      </p:grpSpPr>
      <p:sp>
        <p:nvSpPr>
          <p:cNvPr id="1541" name="Google Shape;1541;p148"/>
          <p:cNvSpPr/>
          <p:nvPr/>
        </p:nvSpPr>
        <p:spPr>
          <a:xfrm>
            <a:off x="336796" y="982800"/>
            <a:ext cx="10972800" cy="34778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CURRENT_USER(), CURRENT_USER</a:t>
            </a:r>
            <a:r>
              <a:rPr lang="en-IN" sz="1800">
                <a:solidFill>
                  <a:schemeClr val="dk1"/>
                </a:solidFill>
                <a:latin typeface="Palatino Linotype"/>
                <a:ea typeface="Palatino Linotype"/>
                <a:cs typeface="Palatino Linotype"/>
                <a:sym typeface="Palatino Linotype"/>
              </a:rPr>
              <a:t> - The authenticated user name and host name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USER()</a:t>
            </a:r>
            <a:r>
              <a:rPr lang="en-IN" sz="1800">
                <a:solidFill>
                  <a:schemeClr val="dk1"/>
                </a:solidFill>
                <a:latin typeface="Palatino Linotype"/>
                <a:ea typeface="Palatino Linotype"/>
                <a:cs typeface="Palatino Linotype"/>
                <a:sym typeface="Palatino Linotype"/>
              </a:rPr>
              <a:t> - The user name and host name provided by the client</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rgbClr val="0077AA"/>
                </a:solidFill>
                <a:latin typeface="Palatino Linotype"/>
                <a:ea typeface="Palatino Linotype"/>
                <a:cs typeface="Palatino Linotype"/>
                <a:sym typeface="Palatino Linotype"/>
              </a:rPr>
              <a:t> </a:t>
            </a:r>
            <a:r>
              <a:rPr b="1" i="0" lang="en-IN" sz="1800" u="none" cap="none" strike="noStrike">
                <a:solidFill>
                  <a:schemeClr val="dk1"/>
                </a:solidFill>
                <a:latin typeface="Arial"/>
                <a:ea typeface="Arial"/>
                <a:cs typeface="Arial"/>
                <a:sym typeface="Arial"/>
              </a:rPr>
              <a:t>USER()</a:t>
            </a:r>
            <a:r>
              <a:rPr b="0" i="0" lang="en-IN" sz="1800" u="none" cap="none" strike="noStrike">
                <a:solidFill>
                  <a:schemeClr val="dk1"/>
                </a:solidFill>
                <a:latin typeface="Arial"/>
                <a:ea typeface="Arial"/>
                <a:cs typeface="Arial"/>
                <a:sym typeface="Arial"/>
              </a:rPr>
              <a: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SESSION_USER()</a:t>
            </a:r>
            <a:r>
              <a:rPr lang="en-IN" sz="1800">
                <a:solidFill>
                  <a:schemeClr val="dk1"/>
                </a:solidFill>
                <a:latin typeface="Palatino Linotype"/>
                <a:ea typeface="Palatino Linotype"/>
                <a:cs typeface="Palatino Linotype"/>
                <a:sym typeface="Palatino Linotype"/>
              </a:rPr>
              <a:t> - Synonym for USER()</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SYSTEM_USER()</a:t>
            </a:r>
            <a:r>
              <a:rPr lang="en-IN" sz="1800">
                <a:solidFill>
                  <a:schemeClr val="dk1"/>
                </a:solidFill>
                <a:latin typeface="Palatino Linotype"/>
                <a:ea typeface="Palatino Linotype"/>
                <a:cs typeface="Palatino Linotype"/>
                <a:sym typeface="Palatino Linotype"/>
              </a:rPr>
              <a:t> - Synonym for USER()</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VERSION()</a:t>
            </a:r>
            <a:r>
              <a:rPr lang="en-IN" sz="1800">
                <a:solidFill>
                  <a:schemeClr val="dk1"/>
                </a:solidFill>
                <a:latin typeface="Palatino Linotype"/>
                <a:ea typeface="Palatino Linotype"/>
                <a:cs typeface="Palatino Linotype"/>
                <a:sym typeface="Palatino Linotype"/>
              </a:rPr>
              <a:t> - Return a string that indicates the MySQL server version</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171450" lvl="1" marL="628650" marR="0" rtl="0" algn="l">
              <a:spcBef>
                <a:spcPts val="0"/>
              </a:spcBef>
              <a:spcAft>
                <a:spcPts val="0"/>
              </a:spcAft>
              <a:buClr>
                <a:srgbClr val="0077AA"/>
              </a:buClr>
              <a:buSzPts val="1800"/>
              <a:buFont typeface="Arial"/>
              <a:buChar char="•"/>
            </a:pP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1" i="0" lang="en-IN" sz="1800" u="none" cap="none" strike="noStrike">
                <a:solidFill>
                  <a:schemeClr val="dk1"/>
                </a:solidFill>
                <a:latin typeface="Arial"/>
                <a:ea typeface="Arial"/>
                <a:cs typeface="Arial"/>
                <a:sym typeface="Arial"/>
              </a:rPr>
              <a:t>VERSION()</a:t>
            </a:r>
            <a:r>
              <a:rPr b="0" i="0" lang="en-IN" sz="1800" u="none" cap="none" strike="noStrike">
                <a:solidFill>
                  <a:schemeClr val="dk1"/>
                </a:solidFill>
                <a:latin typeface="Arial"/>
                <a:ea typeface="Arial"/>
                <a:cs typeface="Arial"/>
                <a:sym typeface="Arial"/>
              </a:rPr>
              <a: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CONNECTION_ID()</a:t>
            </a:r>
            <a:r>
              <a:rPr lang="en-IN" sz="1800">
                <a:solidFill>
                  <a:schemeClr val="dk1"/>
                </a:solidFill>
                <a:latin typeface="Palatino Linotype"/>
                <a:ea typeface="Palatino Linotype"/>
                <a:cs typeface="Palatino Linotype"/>
                <a:sym typeface="Palatino Linotype"/>
              </a:rPr>
              <a:t> - Return the connection ID (thread ID) for the connection</a:t>
            </a:r>
            <a:endParaRPr/>
          </a:p>
        </p:txBody>
      </p:sp>
      <p:sp>
        <p:nvSpPr>
          <p:cNvPr id="1542" name="Google Shape;1542;p14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information function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46" name="Shape 1546"/>
        <p:cNvGrpSpPr/>
        <p:nvPr/>
      </p:nvGrpSpPr>
      <p:grpSpPr>
        <a:xfrm>
          <a:off x="0" y="0"/>
          <a:ext cx="0" cy="0"/>
          <a:chOff x="0" y="0"/>
          <a:chExt cx="0" cy="0"/>
        </a:xfrm>
      </p:grpSpPr>
      <p:sp>
        <p:nvSpPr>
          <p:cNvPr id="1547" name="Google Shape;1547;p149"/>
          <p:cNvSpPr txBox="1"/>
          <p:nvPr/>
        </p:nvSpPr>
        <p:spPr>
          <a:xfrm>
            <a:off x="1676400" y="2362200"/>
            <a:ext cx="8839200" cy="8524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mysqlshow.exe</a:t>
            </a:r>
            <a:endParaRPr sz="2800">
              <a:solidFill>
                <a:srgbClr val="DC525C"/>
              </a:solidFill>
              <a:latin typeface="Quattrocento Sans"/>
              <a:ea typeface="Quattrocento Sans"/>
              <a:cs typeface="Quattrocento Sans"/>
              <a:sym typeface="Quattrocento Sans"/>
            </a:endParaRPr>
          </a:p>
        </p:txBody>
      </p:sp>
      <p:sp>
        <p:nvSpPr>
          <p:cNvPr id="1548" name="Google Shape;1548;p149"/>
          <p:cNvSpPr/>
          <p:nvPr/>
        </p:nvSpPr>
        <p:spPr>
          <a:xfrm>
            <a:off x="3024166" y="3357562"/>
            <a:ext cx="64294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Gill Sans"/>
                <a:ea typeface="Gill Sans"/>
                <a:cs typeface="Gill Sans"/>
                <a:sym typeface="Gill Sans"/>
              </a:rPr>
              <a:t>.</a:t>
            </a:r>
            <a:endParaRPr/>
          </a:p>
        </p:txBody>
      </p:sp>
      <p:sp>
        <p:nvSpPr>
          <p:cNvPr id="1549" name="Google Shape;1549;p149"/>
          <p:cNvSpPr/>
          <p:nvPr/>
        </p:nvSpPr>
        <p:spPr>
          <a:xfrm>
            <a:off x="479376" y="3284984"/>
            <a:ext cx="113772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mysqlshow client can be used to quickly see which databases exist, their tables, or a table's columns or indexes</a:t>
            </a:r>
            <a:endParaRPr/>
          </a:p>
        </p:txBody>
      </p:sp>
      <p:sp>
        <p:nvSpPr>
          <p:cNvPr id="1550" name="Google Shape;1550;p149"/>
          <p:cNvSpPr/>
          <p:nvPr/>
        </p:nvSpPr>
        <p:spPr>
          <a:xfrm>
            <a:off x="479376" y="548680"/>
            <a:ext cx="7500990"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945D4A"/>
                </a:solidFill>
                <a:latin typeface="Gill Sans"/>
                <a:ea typeface="Gill Sans"/>
                <a:cs typeface="Gill Sans"/>
                <a:sym typeface="Gill Sans"/>
              </a:rPr>
              <a:t>mysqlshow [</a:t>
            </a:r>
            <a:r>
              <a:rPr i="1" lang="en-IN" sz="2200">
                <a:solidFill>
                  <a:srgbClr val="945D4A"/>
                </a:solidFill>
                <a:latin typeface="Gill Sans"/>
                <a:ea typeface="Gill Sans"/>
                <a:cs typeface="Gill Sans"/>
                <a:sym typeface="Gill Sans"/>
              </a:rPr>
              <a:t>options</a:t>
            </a:r>
            <a:r>
              <a:rPr lang="en-IN" sz="2200">
                <a:solidFill>
                  <a:srgbClr val="945D4A"/>
                </a:solidFill>
                <a:latin typeface="Gill Sans"/>
                <a:ea typeface="Gill Sans"/>
                <a:cs typeface="Gill Sans"/>
                <a:sym typeface="Gill Sans"/>
              </a:rPr>
              <a:t>] [</a:t>
            </a:r>
            <a:r>
              <a:rPr i="1" lang="en-IN" sz="2200">
                <a:solidFill>
                  <a:srgbClr val="945D4A"/>
                </a:solidFill>
                <a:latin typeface="Gill Sans"/>
                <a:ea typeface="Gill Sans"/>
                <a:cs typeface="Gill Sans"/>
                <a:sym typeface="Gill Sans"/>
              </a:rPr>
              <a:t>db_name</a:t>
            </a:r>
            <a:r>
              <a:rPr lang="en-IN" sz="2200">
                <a:solidFill>
                  <a:srgbClr val="945D4A"/>
                </a:solidFill>
                <a:latin typeface="Gill Sans"/>
                <a:ea typeface="Gill Sans"/>
                <a:cs typeface="Gill Sans"/>
                <a:sym typeface="Gill Sans"/>
              </a:rPr>
              <a:t> [</a:t>
            </a:r>
            <a:r>
              <a:rPr i="1" lang="en-IN" sz="2200">
                <a:solidFill>
                  <a:srgbClr val="945D4A"/>
                </a:solidFill>
                <a:latin typeface="Gill Sans"/>
                <a:ea typeface="Gill Sans"/>
                <a:cs typeface="Gill Sans"/>
                <a:sym typeface="Gill Sans"/>
              </a:rPr>
              <a:t>tbl_name</a:t>
            </a:r>
            <a:r>
              <a:rPr lang="en-IN" sz="2200">
                <a:solidFill>
                  <a:srgbClr val="945D4A"/>
                </a:solidFill>
                <a:latin typeface="Gill Sans"/>
                <a:ea typeface="Gill Sans"/>
                <a:cs typeface="Gill Sans"/>
                <a:sym typeface="Gill Sans"/>
              </a:rPr>
              <a:t> [</a:t>
            </a:r>
            <a:r>
              <a:rPr i="1" lang="en-IN" sz="2200">
                <a:solidFill>
                  <a:srgbClr val="945D4A"/>
                </a:solidFill>
                <a:latin typeface="Gill Sans"/>
                <a:ea typeface="Gill Sans"/>
                <a:cs typeface="Gill Sans"/>
                <a:sym typeface="Gill Sans"/>
              </a:rPr>
              <a:t>col_name</a:t>
            </a:r>
            <a:r>
              <a:rPr lang="en-IN" sz="2200">
                <a:solidFill>
                  <a:srgbClr val="945D4A"/>
                </a:solidFill>
                <a:latin typeface="Gill Sans"/>
                <a:ea typeface="Gill Sans"/>
                <a:cs typeface="Gill Sans"/>
                <a:sym typeface="Gill Sans"/>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2" name="Shape 232"/>
        <p:cNvGrpSpPr/>
        <p:nvPr/>
      </p:nvGrpSpPr>
      <p:grpSpPr>
        <a:xfrm>
          <a:off x="0" y="0"/>
          <a:ext cx="0" cy="0"/>
          <a:chOff x="0" y="0"/>
          <a:chExt cx="0" cy="0"/>
        </a:xfrm>
      </p:grpSpPr>
      <p:sp>
        <p:nvSpPr>
          <p:cNvPr id="233" name="Google Shape;233;p15"/>
          <p:cNvSpPr/>
          <p:nvPr/>
        </p:nvSpPr>
        <p:spPr>
          <a:xfrm>
            <a:off x="1524596" y="2"/>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advantages of file-oriented system</a:t>
            </a:r>
            <a:endParaRPr/>
          </a:p>
        </p:txBody>
      </p:sp>
      <p:sp>
        <p:nvSpPr>
          <p:cNvPr id="234" name="Google Shape;234;p15"/>
          <p:cNvSpPr/>
          <p:nvPr/>
        </p:nvSpPr>
        <p:spPr>
          <a:xfrm>
            <a:off x="335360" y="836712"/>
            <a:ext cx="115212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biggest advantage of file-based storage is that anyone can understand the system.</a:t>
            </a:r>
            <a:endParaRPr/>
          </a:p>
        </p:txBody>
      </p:sp>
      <p:sp>
        <p:nvSpPr>
          <p:cNvPr id="235" name="Google Shape;235;p15"/>
          <p:cNvSpPr/>
          <p:nvPr/>
        </p:nvSpPr>
        <p:spPr>
          <a:xfrm>
            <a:off x="119337" y="1844824"/>
            <a:ext cx="11637137"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Backup</a:t>
            </a:r>
            <a:r>
              <a:rPr lang="en-IN" sz="1800">
                <a:solidFill>
                  <a:schemeClr val="dk1"/>
                </a:solidFill>
                <a:latin typeface="Palatino Linotype"/>
                <a:ea typeface="Palatino Linotype"/>
                <a:cs typeface="Palatino Linotype"/>
                <a:sym typeface="Palatino Linotype"/>
              </a:rPr>
              <a:t>: It is possible to take faster and automatic back-up of database stored in files of computer-based systems.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 retrieval: </a:t>
            </a:r>
            <a:r>
              <a:rPr lang="en-IN" sz="1800">
                <a:solidFill>
                  <a:schemeClr val="dk1"/>
                </a:solidFill>
                <a:latin typeface="Palatino Linotype"/>
                <a:ea typeface="Palatino Linotype"/>
                <a:cs typeface="Palatino Linotype"/>
                <a:sym typeface="Palatino Linotype"/>
              </a:rPr>
              <a:t>It is possible to retrieve data stored in files in easy and efficient way.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Editing</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It is easy to edit any information stored in computers in form of files.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Remote</a:t>
            </a:r>
            <a:r>
              <a:rPr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access</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It is possible to access data remote location.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Sharing</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The files stored in systems can be shared among multiple users at a same time.</a:t>
            </a:r>
            <a:endParaRPr sz="1800">
              <a:solidFill>
                <a:schemeClr val="dk1"/>
              </a:solidFill>
              <a:latin typeface="Palatino Linotype"/>
              <a:ea typeface="Palatino Linotype"/>
              <a:cs typeface="Palatino Linotype"/>
              <a:sym typeface="Palatino Linotype"/>
            </a:endParaRPr>
          </a:p>
        </p:txBody>
      </p:sp>
      <p:sp>
        <p:nvSpPr>
          <p:cNvPr id="236" name="Google Shape;236;p15"/>
          <p:cNvSpPr/>
          <p:nvPr/>
        </p:nvSpPr>
        <p:spPr>
          <a:xfrm>
            <a:off x="335360" y="1340768"/>
            <a:ext cx="45365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000000"/>
                </a:solidFill>
                <a:latin typeface="Palatino Linotype"/>
                <a:ea typeface="Palatino Linotype"/>
                <a:cs typeface="Palatino Linotype"/>
                <a:sym typeface="Palatino Linotype"/>
              </a:rPr>
              <a:t>Advantage of File-oriented system</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54" name="Shape 1554"/>
        <p:cNvGrpSpPr/>
        <p:nvPr/>
      </p:nvGrpSpPr>
      <p:grpSpPr>
        <a:xfrm>
          <a:off x="0" y="0"/>
          <a:ext cx="0" cy="0"/>
          <a:chOff x="0" y="0"/>
          <a:chExt cx="0" cy="0"/>
        </a:xfrm>
      </p:grpSpPr>
      <p:sp>
        <p:nvSpPr>
          <p:cNvPr id="1555" name="Google Shape;1555;p15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mysqlshow.exe</a:t>
            </a:r>
            <a:endParaRPr/>
          </a:p>
        </p:txBody>
      </p:sp>
      <p:sp>
        <p:nvSpPr>
          <p:cNvPr id="1556" name="Google Shape;1556;p150"/>
          <p:cNvSpPr/>
          <p:nvPr/>
        </p:nvSpPr>
        <p:spPr>
          <a:xfrm>
            <a:off x="695400" y="812267"/>
            <a:ext cx="883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006C86"/>
                </a:solidFill>
                <a:latin typeface="Gill Sans"/>
                <a:ea typeface="Gill Sans"/>
                <a:cs typeface="Gill Sans"/>
                <a:sym typeface="Gill Sans"/>
              </a:rPr>
              <a:t>mysqlshow</a:t>
            </a:r>
            <a:r>
              <a:rPr lang="en-IN" sz="2400">
                <a:solidFill>
                  <a:schemeClr val="dk1"/>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 Get Quick Info On MySQL DB, Table, Column and Indexes</a:t>
            </a:r>
            <a:endParaRPr/>
          </a:p>
        </p:txBody>
      </p:sp>
      <p:sp>
        <p:nvSpPr>
          <p:cNvPr id="1557" name="Google Shape;1557;p150"/>
          <p:cNvSpPr/>
          <p:nvPr/>
        </p:nvSpPr>
        <p:spPr>
          <a:xfrm>
            <a:off x="695400" y="1460361"/>
            <a:ext cx="10729192" cy="410727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available databases]</a:t>
            </a:r>
            <a:endParaRPr sz="1800">
              <a:solidFill>
                <a:srgbClr val="0070C0"/>
              </a:solidFill>
              <a:latin typeface="Arial"/>
              <a:ea typeface="Arial"/>
              <a:cs typeface="Arial"/>
              <a:sym typeface="Arial"/>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1800">
                <a:solidFill>
                  <a:srgbClr val="0070C0"/>
                </a:solidFill>
                <a:latin typeface="Arial"/>
                <a:ea typeface="Arial"/>
                <a:cs typeface="Arial"/>
                <a:sym typeface="Arial"/>
              </a:rPr>
              <a:t>	</a:t>
            </a:r>
            <a:endParaRPr sz="1800">
              <a:solidFill>
                <a:srgbClr val="00B050"/>
              </a:solidFill>
              <a:latin typeface="Arial"/>
              <a:ea typeface="Arial"/>
              <a:cs typeface="Arial"/>
              <a:sym typeface="Arial"/>
            </a:endParaRPr>
          </a:p>
          <a:p>
            <a:pPr indent="0" lvl="0" marL="0" marR="0" rtl="0" algn="l">
              <a:lnSpc>
                <a:spcPct val="150000"/>
              </a:lnSpc>
              <a:spcBef>
                <a:spcPts val="0"/>
              </a:spcBef>
              <a:spcAft>
                <a:spcPts val="0"/>
              </a:spcAft>
              <a:buNone/>
            </a:pPr>
            <a:r>
              <a:t/>
            </a:r>
            <a:endParaRPr sz="800">
              <a:solidFill>
                <a:srgbClr val="00B050"/>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all tables in a database]</a:t>
            </a:r>
            <a:endParaRPr sz="1800">
              <a:solidFill>
                <a:srgbClr val="0070C0"/>
              </a:solidFill>
              <a:latin typeface="Arial"/>
              <a:ea typeface="Arial"/>
              <a:cs typeface="Arial"/>
              <a:sym typeface="Arial"/>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a:t>
            </a:r>
            <a:r>
              <a:rPr lang="en-IN" sz="2000">
                <a:solidFill>
                  <a:srgbClr val="006C86"/>
                </a:solidFill>
                <a:latin typeface="Arial"/>
                <a:ea typeface="Arial"/>
                <a:cs typeface="Arial"/>
                <a:sym typeface="Arial"/>
              </a:rPr>
              <a:t> </a:t>
            </a:r>
            <a:r>
              <a:rPr lang="en-IN" sz="1800">
                <a:solidFill>
                  <a:srgbClr val="669900"/>
                </a:solidFill>
                <a:latin typeface="Arial"/>
                <a:ea typeface="Arial"/>
                <a:cs typeface="Arial"/>
                <a:sym typeface="Arial"/>
              </a:rPr>
              <a:t>	</a:t>
            </a:r>
            <a:endParaRPr/>
          </a:p>
          <a:p>
            <a:pPr indent="0" lvl="0" marL="0" marR="0" rtl="0" algn="l">
              <a:lnSpc>
                <a:spcPct val="150000"/>
              </a:lnSpc>
              <a:spcBef>
                <a:spcPts val="0"/>
              </a:spcBef>
              <a:spcAft>
                <a:spcPts val="0"/>
              </a:spcAft>
              <a:buNone/>
            </a:pPr>
            <a:r>
              <a:t/>
            </a:r>
            <a:endParaRPr sz="800">
              <a:solidFill>
                <a:srgbClr val="00B050"/>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tables along with number of columns in a database]</a:t>
            </a:r>
            <a:endParaRPr sz="1800">
              <a:solidFill>
                <a:srgbClr val="0070C0"/>
              </a:solidFill>
              <a:latin typeface="Arial"/>
              <a:ea typeface="Arial"/>
              <a:cs typeface="Arial"/>
              <a:sym typeface="Arial"/>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 –v</a:t>
            </a:r>
            <a:endParaRPr/>
          </a:p>
          <a:p>
            <a:pPr indent="0" lvl="0" marL="0" marR="0" rtl="0" algn="l">
              <a:lnSpc>
                <a:spcPct val="150000"/>
              </a:lnSpc>
              <a:spcBef>
                <a:spcPts val="0"/>
              </a:spcBef>
              <a:spcAft>
                <a:spcPts val="0"/>
              </a:spcAft>
              <a:buNone/>
            </a:pPr>
            <a:r>
              <a:t/>
            </a:r>
            <a:endParaRPr sz="800">
              <a:solidFill>
                <a:srgbClr val="633E31"/>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total number of columns and rows of all tables in a database]</a:t>
            </a:r>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 –v –v</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61" name="Shape 1561"/>
        <p:cNvGrpSpPr/>
        <p:nvPr/>
      </p:nvGrpSpPr>
      <p:grpSpPr>
        <a:xfrm>
          <a:off x="0" y="0"/>
          <a:ext cx="0" cy="0"/>
          <a:chOff x="0" y="0"/>
          <a:chExt cx="0" cy="0"/>
        </a:xfrm>
      </p:grpSpPr>
      <p:sp>
        <p:nvSpPr>
          <p:cNvPr id="1562" name="Google Shape;1562;p15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mysqlshow.exe</a:t>
            </a:r>
            <a:endParaRPr/>
          </a:p>
        </p:txBody>
      </p:sp>
      <p:sp>
        <p:nvSpPr>
          <p:cNvPr id="1563" name="Google Shape;1563;p151"/>
          <p:cNvSpPr/>
          <p:nvPr/>
        </p:nvSpPr>
        <p:spPr>
          <a:xfrm>
            <a:off x="695400" y="1459359"/>
            <a:ext cx="10801200" cy="304544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all columns of a table]</a:t>
            </a:r>
            <a:endParaRPr sz="1800">
              <a:solidFill>
                <a:srgbClr val="00B050"/>
              </a:solidFill>
              <a:latin typeface="Arial"/>
              <a:ea typeface="Arial"/>
              <a:cs typeface="Arial"/>
              <a:sym typeface="Arial"/>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 emp</a:t>
            </a:r>
            <a:endParaRPr/>
          </a:p>
          <a:p>
            <a:pPr indent="0" lvl="0" marL="0" marR="0" rtl="0" algn="l">
              <a:lnSpc>
                <a:spcPct val="150000"/>
              </a:lnSpc>
              <a:spcBef>
                <a:spcPts val="0"/>
              </a:spcBef>
              <a:spcAft>
                <a:spcPts val="0"/>
              </a:spcAft>
              <a:buNone/>
            </a:pPr>
            <a:r>
              <a:t/>
            </a:r>
            <a:endParaRPr sz="800">
              <a:solidFill>
                <a:srgbClr val="00B050"/>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details about a specific column from a table]</a:t>
            </a:r>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 emp empno</a:t>
            </a:r>
            <a:endParaRPr sz="20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800">
              <a:solidFill>
                <a:srgbClr val="633E31"/>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B050"/>
                </a:solidFill>
                <a:latin typeface="Arial"/>
                <a:ea typeface="Arial"/>
                <a:cs typeface="Arial"/>
                <a:sym typeface="Arial"/>
              </a:rPr>
              <a:t>[Display both indexes and columns of a table]</a:t>
            </a:r>
            <a:endParaRPr/>
          </a:p>
          <a:p>
            <a:pPr indent="-285750" lvl="0" marL="285750" marR="0" rtl="0" algn="l">
              <a:lnSpc>
                <a:spcPct val="150000"/>
              </a:lnSpc>
              <a:spcBef>
                <a:spcPts val="0"/>
              </a:spcBef>
              <a:spcAft>
                <a:spcPts val="0"/>
              </a:spcAft>
              <a:buClr>
                <a:srgbClr val="006C86"/>
              </a:buClr>
              <a:buSzPts val="2000"/>
              <a:buFont typeface="Arial"/>
              <a:buChar char="•"/>
            </a:pPr>
            <a:r>
              <a:rPr lang="en-IN" sz="2000">
                <a:solidFill>
                  <a:srgbClr val="006C86"/>
                </a:solidFill>
                <a:latin typeface="Arial"/>
                <a:ea typeface="Arial"/>
                <a:cs typeface="Arial"/>
                <a:sym typeface="Arial"/>
              </a:rPr>
              <a:t>C:\&gt; mysqlshow -hlocalhost -P3306 -uroot -proot </a:t>
            </a:r>
            <a:r>
              <a:rPr lang="en-IN" sz="2000">
                <a:solidFill>
                  <a:schemeClr val="dk1"/>
                </a:solidFill>
                <a:latin typeface="Arial"/>
                <a:ea typeface="Arial"/>
                <a:cs typeface="Arial"/>
                <a:sym typeface="Arial"/>
              </a:rPr>
              <a:t>db1 emp –k</a:t>
            </a:r>
            <a:endParaRPr/>
          </a:p>
        </p:txBody>
      </p:sp>
      <p:sp>
        <p:nvSpPr>
          <p:cNvPr id="1564" name="Google Shape;1564;p151"/>
          <p:cNvSpPr/>
          <p:nvPr/>
        </p:nvSpPr>
        <p:spPr>
          <a:xfrm>
            <a:off x="695400" y="812267"/>
            <a:ext cx="88392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006C86"/>
                </a:solidFill>
                <a:latin typeface="Gill Sans"/>
                <a:ea typeface="Gill Sans"/>
                <a:cs typeface="Gill Sans"/>
                <a:sym typeface="Gill Sans"/>
              </a:rPr>
              <a:t>mysqlshow</a:t>
            </a:r>
            <a:r>
              <a:rPr lang="en-IN" sz="2400">
                <a:solidFill>
                  <a:schemeClr val="dk1"/>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 Get Quick Info On MySQL DB, Table, Column and Indexes</a:t>
            </a:r>
            <a:endParaRPr sz="2000">
              <a:solidFill>
                <a:schemeClr val="dk1"/>
              </a:solidFill>
              <a:latin typeface="Gill Sans"/>
              <a:ea typeface="Gill Sans"/>
              <a:cs typeface="Gill Sans"/>
              <a:sym typeface="Gill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8" name="Shape 1568"/>
        <p:cNvGrpSpPr/>
        <p:nvPr/>
      </p:nvGrpSpPr>
      <p:grpSpPr>
        <a:xfrm>
          <a:off x="0" y="0"/>
          <a:ext cx="0" cy="0"/>
          <a:chOff x="0" y="0"/>
          <a:chExt cx="0" cy="0"/>
        </a:xfrm>
      </p:grpSpPr>
      <p:sp>
        <p:nvSpPr>
          <p:cNvPr id="1569" name="Google Shape;1569;p152"/>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Source Command</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3" name="Shape 1573"/>
        <p:cNvGrpSpPr/>
        <p:nvPr/>
      </p:nvGrpSpPr>
      <p:grpSpPr>
        <a:xfrm>
          <a:off x="0" y="0"/>
          <a:ext cx="0" cy="0"/>
          <a:chOff x="0" y="0"/>
          <a:chExt cx="0" cy="0"/>
        </a:xfrm>
      </p:grpSpPr>
      <p:sp>
        <p:nvSpPr>
          <p:cNvPr id="1574" name="Google Shape;1574;p15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Source command</a:t>
            </a:r>
            <a:endParaRPr/>
          </a:p>
        </p:txBody>
      </p:sp>
      <p:sp>
        <p:nvSpPr>
          <p:cNvPr id="1575" name="Google Shape;1575;p153"/>
          <p:cNvSpPr/>
          <p:nvPr/>
        </p:nvSpPr>
        <p:spPr>
          <a:xfrm>
            <a:off x="1741714" y="762000"/>
            <a:ext cx="8686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You can execute an SQL script file using the source command or \. command</a:t>
            </a:r>
            <a:endParaRPr/>
          </a:p>
        </p:txBody>
      </p:sp>
      <p:sp>
        <p:nvSpPr>
          <p:cNvPr id="1576" name="Google Shape;1576;p153"/>
          <p:cNvSpPr/>
          <p:nvPr/>
        </p:nvSpPr>
        <p:spPr>
          <a:xfrm>
            <a:off x="1763487" y="2131875"/>
            <a:ext cx="8719457" cy="1668405"/>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t>
            </a:r>
            <a:r>
              <a:rPr lang="en-IN" sz="1800">
                <a:solidFill>
                  <a:srgbClr val="262626"/>
                </a:solidFill>
                <a:latin typeface="Arial"/>
                <a:ea typeface="Arial"/>
                <a:cs typeface="Arial"/>
                <a:sym typeface="Arial"/>
              </a:rPr>
              <a:t> 'D:\mysqldemobld7.sql'</a:t>
            </a:r>
            <a:endParaRPr/>
          </a:p>
          <a:p>
            <a:pPr indent="-342900" lvl="0" marL="342900" marR="0" rtl="0" algn="l">
              <a:lnSpc>
                <a:spcPct val="2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SOURCE</a:t>
            </a:r>
            <a:r>
              <a:rPr lang="en-IN" sz="1800">
                <a:solidFill>
                  <a:srgbClr val="262626"/>
                </a:solidFill>
                <a:latin typeface="Arial"/>
                <a:ea typeface="Arial"/>
                <a:cs typeface="Arial"/>
                <a:sym typeface="Arial"/>
              </a:rPr>
              <a:t> 'D:\mysqldemobld7.sql'</a:t>
            </a:r>
            <a:endParaRPr/>
          </a:p>
          <a:p>
            <a:pPr indent="-342900" lvl="0" marL="342900" marR="0" rtl="0" algn="l">
              <a:lnSpc>
                <a:spcPct val="2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SOURCE</a:t>
            </a:r>
            <a:r>
              <a:rPr lang="en-IN" sz="1800">
                <a:solidFill>
                  <a:srgbClr val="262626"/>
                </a:solidFill>
                <a:latin typeface="Arial"/>
                <a:ea typeface="Arial"/>
                <a:cs typeface="Arial"/>
                <a:sym typeface="Arial"/>
              </a:rPr>
              <a:t> //infoserver1/infodomain1/Everyone/DBT/mysqldemobld7.sql</a:t>
            </a:r>
            <a:endParaRPr/>
          </a:p>
        </p:txBody>
      </p:sp>
      <p:sp>
        <p:nvSpPr>
          <p:cNvPr id="1577" name="Google Shape;1577;p153"/>
          <p:cNvSpPr/>
          <p:nvPr/>
        </p:nvSpPr>
        <p:spPr>
          <a:xfrm>
            <a:off x="1676400" y="1295400"/>
            <a:ext cx="8839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 file_name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source file_name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81" name="Shape 1581"/>
        <p:cNvGrpSpPr/>
        <p:nvPr/>
      </p:nvGrpSpPr>
      <p:grpSpPr>
        <a:xfrm>
          <a:off x="0" y="0"/>
          <a:ext cx="0" cy="0"/>
          <a:chOff x="0" y="0"/>
          <a:chExt cx="0" cy="0"/>
        </a:xfrm>
      </p:grpSpPr>
      <p:sp>
        <p:nvSpPr>
          <p:cNvPr id="1582" name="Google Shape;1582;p154"/>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SHOW COLUMNS </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86" name="Shape 1586"/>
        <p:cNvGrpSpPr/>
        <p:nvPr/>
      </p:nvGrpSpPr>
      <p:grpSpPr>
        <a:xfrm>
          <a:off x="0" y="0"/>
          <a:ext cx="0" cy="0"/>
          <a:chOff x="0" y="0"/>
          <a:chExt cx="0" cy="0"/>
        </a:xfrm>
      </p:grpSpPr>
      <p:sp>
        <p:nvSpPr>
          <p:cNvPr id="1587" name="Google Shape;1587;p155"/>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EMP &amp; DEPT Table structure</a:t>
            </a:r>
            <a:endParaRPr b="1">
              <a:latin typeface="Arial"/>
              <a:ea typeface="Arial"/>
              <a:cs typeface="Arial"/>
              <a:sym typeface="Arial"/>
            </a:endParaRPr>
          </a:p>
        </p:txBody>
      </p:sp>
      <p:pic>
        <p:nvPicPr>
          <p:cNvPr id="1588" name="Google Shape;1588;p155"/>
          <p:cNvPicPr preferRelativeResize="0"/>
          <p:nvPr/>
        </p:nvPicPr>
        <p:blipFill rotWithShape="1">
          <a:blip r:embed="rId3">
            <a:alphaModFix/>
          </a:blip>
          <a:srcRect b="0" l="0" r="0" t="0"/>
          <a:stretch/>
        </p:blipFill>
        <p:spPr>
          <a:xfrm>
            <a:off x="2590800" y="1271650"/>
            <a:ext cx="6325084" cy="3086778"/>
          </a:xfrm>
          <a:prstGeom prst="rect">
            <a:avLst/>
          </a:prstGeom>
          <a:noFill/>
          <a:ln>
            <a:noFill/>
          </a:ln>
        </p:spPr>
      </p:pic>
      <p:pic>
        <p:nvPicPr>
          <p:cNvPr id="1589" name="Google Shape;1589;p155"/>
          <p:cNvPicPr preferRelativeResize="0"/>
          <p:nvPr/>
        </p:nvPicPr>
        <p:blipFill rotWithShape="1">
          <a:blip r:embed="rId4">
            <a:alphaModFix/>
          </a:blip>
          <a:srcRect b="0" l="0" r="0" t="0"/>
          <a:stretch/>
        </p:blipFill>
        <p:spPr>
          <a:xfrm>
            <a:off x="2590800" y="4477293"/>
            <a:ext cx="6325084" cy="1805057"/>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93" name="Shape 1593"/>
        <p:cNvGrpSpPr/>
        <p:nvPr/>
      </p:nvGrpSpPr>
      <p:grpSpPr>
        <a:xfrm>
          <a:off x="0" y="0"/>
          <a:ext cx="0" cy="0"/>
          <a:chOff x="0" y="0"/>
          <a:chExt cx="0" cy="0"/>
        </a:xfrm>
      </p:grpSpPr>
      <p:sp>
        <p:nvSpPr>
          <p:cNvPr id="1594" name="Google Shape;1594;p156"/>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COLUMNS Syntax</a:t>
            </a:r>
            <a:endParaRPr/>
          </a:p>
        </p:txBody>
      </p:sp>
      <p:sp>
        <p:nvSpPr>
          <p:cNvPr id="1595" name="Google Shape;1595;p156"/>
          <p:cNvSpPr/>
          <p:nvPr/>
        </p:nvSpPr>
        <p:spPr>
          <a:xfrm>
            <a:off x="609600" y="2637980"/>
            <a:ext cx="9906000" cy="30008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FROM </a:t>
            </a:r>
            <a:r>
              <a:rPr lang="en-IN" sz="1800">
                <a:solidFill>
                  <a:schemeClr val="dk1"/>
                </a:solidFill>
                <a:latin typeface="Arial"/>
                <a:ea typeface="Arial"/>
                <a:cs typeface="Arial"/>
                <a:sym typeface="Arial"/>
              </a:rPr>
              <a:t>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IN </a:t>
            </a:r>
            <a:r>
              <a:rPr lang="en-IN" sz="1800">
                <a:solidFill>
                  <a:schemeClr val="dk1"/>
                </a:solidFill>
                <a:latin typeface="Arial"/>
                <a:ea typeface="Arial"/>
                <a:cs typeface="Arial"/>
                <a:sym typeface="Arial"/>
              </a:rPr>
              <a:t>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FULL COLUMNS FROM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 		   </a:t>
            </a:r>
            <a:r>
              <a:rPr lang="en-IN" sz="1800">
                <a:solidFill>
                  <a:srgbClr val="00B050"/>
                </a:solidFill>
                <a:latin typeface="Arial"/>
                <a:ea typeface="Arial"/>
                <a:cs typeface="Arial"/>
                <a:sym typeface="Arial"/>
              </a:rPr>
              <a:t># WITH PRIVILEGES</a:t>
            </a:r>
            <a:r>
              <a:rPr lang="en-IN" sz="1800">
                <a:solidFill>
                  <a:srgbClr val="7D8524"/>
                </a:solidFill>
                <a:latin typeface="Arial"/>
                <a:ea typeface="Arial"/>
                <a:cs typeface="Arial"/>
                <a:sym typeface="Arial"/>
              </a:rPr>
              <a:t>	</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user01;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FROM </a:t>
            </a:r>
            <a:r>
              <a:rPr lang="en-IN" sz="1800">
                <a:solidFill>
                  <a:schemeClr val="dk1"/>
                </a:solidFill>
                <a:latin typeface="Arial"/>
                <a:ea typeface="Arial"/>
                <a:cs typeface="Arial"/>
                <a:sym typeface="Arial"/>
              </a:rPr>
              <a:t>user01.emp;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LIKE 'E%’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 		    </a:t>
            </a:r>
            <a:r>
              <a:rPr lang="en-IN" sz="1800">
                <a:solidFill>
                  <a:srgbClr val="00B050"/>
                </a:solidFill>
                <a:latin typeface="Arial"/>
                <a:ea typeface="Arial"/>
                <a:cs typeface="Arial"/>
                <a:sym typeface="Arial"/>
              </a:rPr>
              <a:t># STARTING WITH E</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COLUMNS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WHERE FIELD IN </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00B050"/>
                </a:solidFill>
                <a:latin typeface="Arial"/>
                <a:ea typeface="Arial"/>
                <a:cs typeface="Arial"/>
                <a:sym typeface="Arial"/>
              </a:rPr>
              <a:t># ONLY ENAME COLUMN</a:t>
            </a:r>
            <a:endParaRPr/>
          </a:p>
        </p:txBody>
      </p:sp>
      <p:sp>
        <p:nvSpPr>
          <p:cNvPr id="1596" name="Google Shape;1596;p156"/>
          <p:cNvSpPr/>
          <p:nvPr/>
        </p:nvSpPr>
        <p:spPr>
          <a:xfrm>
            <a:off x="609600" y="1438871"/>
            <a:ext cx="78626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FULL</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COLUMNS</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FIELDS</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FROM</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IN</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tbl_name</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FROM</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IN</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db_name</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A67F59"/>
                </a:solidFill>
                <a:latin typeface="Arial"/>
                <a:ea typeface="Arial"/>
                <a:cs typeface="Arial"/>
                <a:sym typeface="Arial"/>
              </a:rPr>
              <a:t>LIKE</a:t>
            </a:r>
            <a:r>
              <a:rPr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i="1" lang="en-IN" sz="2000">
                <a:solidFill>
                  <a:srgbClr val="669900"/>
                </a:solidFill>
                <a:latin typeface="Arial"/>
                <a:ea typeface="Arial"/>
                <a:cs typeface="Arial"/>
                <a:sym typeface="Arial"/>
              </a:rPr>
              <a:t>pattern</a:t>
            </a:r>
            <a:r>
              <a:rPr lang="en-IN" sz="2000">
                <a:solidFill>
                  <a:srgbClr val="669900"/>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00" name="Shape 1600"/>
        <p:cNvGrpSpPr/>
        <p:nvPr/>
      </p:nvGrpSpPr>
      <p:grpSpPr>
        <a:xfrm>
          <a:off x="0" y="0"/>
          <a:ext cx="0" cy="0"/>
          <a:chOff x="0" y="0"/>
          <a:chExt cx="0" cy="0"/>
        </a:xfrm>
      </p:grpSpPr>
      <p:sp>
        <p:nvSpPr>
          <p:cNvPr id="1601" name="Google Shape;1601;p157"/>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SHOW TABLES</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05" name="Shape 1605"/>
        <p:cNvGrpSpPr/>
        <p:nvPr/>
      </p:nvGrpSpPr>
      <p:grpSpPr>
        <a:xfrm>
          <a:off x="0" y="0"/>
          <a:ext cx="0" cy="0"/>
          <a:chOff x="0" y="0"/>
          <a:chExt cx="0" cy="0"/>
        </a:xfrm>
      </p:grpSpPr>
      <p:sp>
        <p:nvSpPr>
          <p:cNvPr id="1606" name="Google Shape;1606;p158"/>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TABLES Syntax</a:t>
            </a:r>
            <a:endParaRPr b="1">
              <a:latin typeface="Arial"/>
              <a:ea typeface="Arial"/>
              <a:cs typeface="Arial"/>
              <a:sym typeface="Arial"/>
            </a:endParaRPr>
          </a:p>
        </p:txBody>
      </p:sp>
      <p:sp>
        <p:nvSpPr>
          <p:cNvPr id="1607" name="Google Shape;1607;p158"/>
          <p:cNvSpPr/>
          <p:nvPr/>
        </p:nvSpPr>
        <p:spPr>
          <a:xfrm>
            <a:off x="609600" y="2402176"/>
            <a:ext cx="9906000"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TABLES</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FULL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TABLES</a:t>
            </a:r>
            <a:r>
              <a:rPr lang="en-IN" sz="1800">
                <a:solidFill>
                  <a:schemeClr val="dk1"/>
                </a:solidFill>
                <a:latin typeface="Arial"/>
                <a:ea typeface="Arial"/>
                <a:cs typeface="Arial"/>
                <a:sym typeface="Arial"/>
              </a:rPr>
              <a:t>;    </a:t>
            </a:r>
            <a:r>
              <a:rPr lang="en-IN" sz="1800">
                <a:solidFill>
                  <a:srgbClr val="FF0000"/>
                </a:solidFill>
                <a:latin typeface="Arial"/>
                <a:ea typeface="Arial"/>
                <a:cs typeface="Arial"/>
                <a:sym typeface="Arial"/>
              </a:rPr>
              <a:t>// WITH TABLE TYPE</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USER01;</a:t>
            </a:r>
            <a:endParaRPr sz="1800">
              <a:solidFill>
                <a:srgbClr val="FF0000"/>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TABLES</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TABLES_IN_USER01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'E%' </a:t>
            </a:r>
            <a:r>
              <a:rPr lang="en-IN" sz="1800">
                <a:solidFill>
                  <a:srgbClr val="0077AA"/>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TABLES_IN_USER01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'B%';</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TABLES</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TABLES_IN_USER01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'EMP'</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608" name="Google Shape;1608;p158"/>
          <p:cNvSpPr/>
          <p:nvPr/>
        </p:nvSpPr>
        <p:spPr>
          <a:xfrm>
            <a:off x="609600" y="1411070"/>
            <a:ext cx="79867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FULL</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TABLES</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FROM</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IN</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db_name</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A67F59"/>
                </a:solidFill>
                <a:latin typeface="Arial"/>
                <a:ea typeface="Arial"/>
                <a:cs typeface="Arial"/>
                <a:sym typeface="Arial"/>
              </a:rPr>
              <a:t>LIKE</a:t>
            </a:r>
            <a:r>
              <a:rPr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i="1" lang="en-IN" sz="2000">
                <a:solidFill>
                  <a:srgbClr val="669900"/>
                </a:solidFill>
                <a:latin typeface="Arial"/>
                <a:ea typeface="Arial"/>
                <a:cs typeface="Arial"/>
                <a:sym typeface="Arial"/>
              </a:rPr>
              <a:t>pattern</a:t>
            </a:r>
            <a:r>
              <a:rPr lang="en-IN" sz="2000">
                <a:solidFill>
                  <a:srgbClr val="669900"/>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12" name="Shape 1612"/>
        <p:cNvGrpSpPr/>
        <p:nvPr/>
      </p:nvGrpSpPr>
      <p:grpSpPr>
        <a:xfrm>
          <a:off x="0" y="0"/>
          <a:ext cx="0" cy="0"/>
          <a:chOff x="0" y="0"/>
          <a:chExt cx="0" cy="0"/>
        </a:xfrm>
      </p:grpSpPr>
      <p:sp>
        <p:nvSpPr>
          <p:cNvPr id="1613" name="Google Shape;1613;p159"/>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SHOW TABLES STATUS</a:t>
            </a:r>
            <a:endParaRPr sz="46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0" name="Shape 240"/>
        <p:cNvGrpSpPr/>
        <p:nvPr/>
      </p:nvGrpSpPr>
      <p:grpSpPr>
        <a:xfrm>
          <a:off x="0" y="0"/>
          <a:ext cx="0" cy="0"/>
          <a:chOff x="0" y="0"/>
          <a:chExt cx="0" cy="0"/>
        </a:xfrm>
      </p:grpSpPr>
      <p:sp>
        <p:nvSpPr>
          <p:cNvPr id="241" name="Google Shape;241;p16"/>
          <p:cNvSpPr/>
          <p:nvPr/>
        </p:nvSpPr>
        <p:spPr>
          <a:xfrm>
            <a:off x="1524596" y="2"/>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disadvantage of file-oriented system</a:t>
            </a:r>
            <a:endParaRPr/>
          </a:p>
        </p:txBody>
      </p:sp>
      <p:sp>
        <p:nvSpPr>
          <p:cNvPr id="242" name="Google Shape;242;p16"/>
          <p:cNvSpPr/>
          <p:nvPr/>
        </p:nvSpPr>
        <p:spPr>
          <a:xfrm>
            <a:off x="335360" y="827420"/>
            <a:ext cx="6408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biggest disadvantage of file-based storage is as follows.</a:t>
            </a:r>
            <a:endParaRPr/>
          </a:p>
        </p:txBody>
      </p:sp>
      <p:sp>
        <p:nvSpPr>
          <p:cNvPr id="243" name="Google Shape;243;p16"/>
          <p:cNvSpPr/>
          <p:nvPr/>
        </p:nvSpPr>
        <p:spPr>
          <a:xfrm>
            <a:off x="335360" y="1340768"/>
            <a:ext cx="79928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Disadvantage </a:t>
            </a:r>
            <a:r>
              <a:rPr b="1" lang="en-IN" sz="2000">
                <a:solidFill>
                  <a:srgbClr val="000000"/>
                </a:solidFill>
                <a:latin typeface="Palatino Linotype"/>
                <a:ea typeface="Palatino Linotype"/>
                <a:cs typeface="Palatino Linotype"/>
                <a:sym typeface="Palatino Linotype"/>
              </a:rPr>
              <a:t> of File-oriented system</a:t>
            </a:r>
            <a:endParaRPr/>
          </a:p>
        </p:txBody>
      </p:sp>
      <p:sp>
        <p:nvSpPr>
          <p:cNvPr id="244" name="Google Shape;244;p16"/>
          <p:cNvSpPr/>
          <p:nvPr/>
        </p:nvSpPr>
        <p:spPr>
          <a:xfrm>
            <a:off x="119337" y="1844824"/>
            <a:ext cx="11881319" cy="473975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 redundancy</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It is possible that the same information may be duplicated in different files. This leads to data redundancy results in memory wastage. </a:t>
            </a:r>
            <a:r>
              <a:rPr lang="en-IN" sz="1800">
                <a:solidFill>
                  <a:srgbClr val="006C86"/>
                </a:solidFill>
                <a:latin typeface="Palatino Linotype"/>
                <a:ea typeface="Palatino Linotype"/>
                <a:cs typeface="Palatino Linotype"/>
                <a:sym typeface="Palatino Linotype"/>
              </a:rPr>
              <a:t>(Suppose a</a:t>
            </a:r>
            <a:r>
              <a:rPr b="0" i="0" lang="en-IN" sz="1800">
                <a:solidFill>
                  <a:srgbClr val="006C86"/>
                </a:solidFill>
                <a:latin typeface="Palatino Linotype"/>
                <a:ea typeface="Palatino Linotype"/>
                <a:cs typeface="Palatino Linotype"/>
                <a:sym typeface="Palatino Linotype"/>
              </a:rPr>
              <a:t> </a:t>
            </a:r>
            <a:r>
              <a:rPr lang="en-IN" sz="1800">
                <a:solidFill>
                  <a:srgbClr val="006C86"/>
                </a:solidFill>
                <a:latin typeface="Palatino Linotype"/>
                <a:ea typeface="Palatino Linotype"/>
                <a:cs typeface="Palatino Linotype"/>
                <a:sym typeface="Palatino Linotype"/>
              </a:rPr>
              <a:t>customer having both kind of accounts- saving and current account. In such a situation a customers detail are stored in both the file, saving.txt- file and current.txt- file , which leads to Data Redundancy.)</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a:t>
            </a:r>
            <a:r>
              <a:rPr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inconsistency</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Because of data redundancy, it is possible that data may not be in consistent state. </a:t>
            </a:r>
            <a:r>
              <a:rPr lang="en-IN" sz="1800">
                <a:solidFill>
                  <a:srgbClr val="006C86"/>
                </a:solidFill>
                <a:latin typeface="Palatino Linotype"/>
                <a:ea typeface="Palatino Linotype"/>
                <a:cs typeface="Palatino Linotype"/>
                <a:sym typeface="Palatino Linotype"/>
              </a:rPr>
              <a:t>(Suppose customer changed his/her address. There might be a possibility that address is changed in only one file (saving.txt) and other (current.txt) remain unchanged.)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Limited</a:t>
            </a:r>
            <a:r>
              <a:rPr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data</a:t>
            </a:r>
            <a:r>
              <a:rPr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sharing</a:t>
            </a:r>
            <a:r>
              <a:rPr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Data are scattered in various files and also different files may have different formats </a:t>
            </a:r>
            <a:r>
              <a:rPr lang="en-IN" sz="1800">
                <a:solidFill>
                  <a:srgbClr val="006C86"/>
                </a:solidFill>
                <a:latin typeface="Palatino Linotype"/>
                <a:ea typeface="Palatino Linotype"/>
                <a:cs typeface="Palatino Linotype"/>
                <a:sym typeface="Palatino Linotype"/>
              </a:rPr>
              <a:t>(for example: .txt, .csv, .tsv and .xml) </a:t>
            </a:r>
            <a:r>
              <a:rPr lang="en-IN" sz="1800">
                <a:solidFill>
                  <a:schemeClr val="dk1"/>
                </a:solidFill>
                <a:latin typeface="Palatino Linotype"/>
                <a:ea typeface="Palatino Linotype"/>
                <a:cs typeface="Palatino Linotype"/>
                <a:sym typeface="Palatino Linotype"/>
              </a:rPr>
              <a:t>and these files may be stored in different folders so, due to this it is difficult to share data among different applications.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 Isolation: </a:t>
            </a:r>
            <a:r>
              <a:rPr lang="en-IN" sz="1800">
                <a:solidFill>
                  <a:schemeClr val="dk1"/>
                </a:solidFill>
                <a:latin typeface="Palatino Linotype"/>
                <a:ea typeface="Palatino Linotype"/>
                <a:cs typeface="Palatino Linotype"/>
                <a:sym typeface="Palatino Linotype"/>
              </a:rPr>
              <a:t>Because data are scattered in various files, and files may be in different formats</a:t>
            </a:r>
            <a:r>
              <a:rPr lang="en-IN" sz="1800">
                <a:solidFill>
                  <a:srgbClr val="006C86"/>
                </a:solidFill>
                <a:latin typeface="Palatino Linotype"/>
                <a:ea typeface="Palatino Linotype"/>
                <a:cs typeface="Palatino Linotype"/>
                <a:sym typeface="Palatino Linotype"/>
              </a:rPr>
              <a:t> (for example: .txt, .csv, .tsv and .xml)</a:t>
            </a:r>
            <a:r>
              <a:rPr lang="en-IN" sz="1800">
                <a:solidFill>
                  <a:schemeClr val="dk1"/>
                </a:solidFill>
                <a:latin typeface="Palatino Linotype"/>
                <a:ea typeface="Palatino Linotype"/>
                <a:cs typeface="Palatino Linotype"/>
                <a:sym typeface="Palatino Linotype"/>
              </a:rPr>
              <a:t>, writing new application programs to retrieve the appropriate data is difficult.</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Data</a:t>
            </a:r>
            <a:r>
              <a:rPr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security: </a:t>
            </a:r>
            <a:r>
              <a:rPr lang="en-IN" sz="1800">
                <a:solidFill>
                  <a:schemeClr val="dk1"/>
                </a:solidFill>
                <a:latin typeface="Palatino Linotype"/>
                <a:ea typeface="Palatino Linotype"/>
                <a:cs typeface="Palatino Linotype"/>
                <a:sym typeface="Palatino Linotype"/>
              </a:rPr>
              <a:t>Data should be secured from unauthorized access, </a:t>
            </a:r>
            <a:r>
              <a:rPr lang="en-IN" sz="1800">
                <a:solidFill>
                  <a:srgbClr val="006C86"/>
                </a:solidFill>
                <a:latin typeface="Palatino Linotype"/>
                <a:ea typeface="Palatino Linotype"/>
                <a:cs typeface="Palatino Linotype"/>
                <a:sym typeface="Palatino Linotype"/>
              </a:rPr>
              <a:t>for example a account holder in a bank should not be able to see the account details of another account holder,</a:t>
            </a:r>
            <a:r>
              <a:rPr lang="en-IN" sz="1800">
                <a:solidFill>
                  <a:schemeClr val="dk1"/>
                </a:solidFill>
                <a:latin typeface="Palatino Linotype"/>
                <a:ea typeface="Palatino Linotype"/>
                <a:cs typeface="Palatino Linotype"/>
                <a:sym typeface="Palatino Linotype"/>
              </a:rPr>
              <a:t> such kind of security constraints are difficult to apply in file processing systems.</a:t>
            </a:r>
            <a:endParaRPr/>
          </a:p>
        </p:txBody>
      </p:sp>
      <p:sp>
        <p:nvSpPr>
          <p:cNvPr id="245" name="Google Shape;245;p16"/>
          <p:cNvSpPr txBox="1"/>
          <p:nvPr/>
        </p:nvSpPr>
        <p:spPr>
          <a:xfrm>
            <a:off x="7464152" y="1052736"/>
            <a:ext cx="33843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17" name="Shape 1617"/>
        <p:cNvGrpSpPr/>
        <p:nvPr/>
      </p:nvGrpSpPr>
      <p:grpSpPr>
        <a:xfrm>
          <a:off x="0" y="0"/>
          <a:ext cx="0" cy="0"/>
          <a:chOff x="0" y="0"/>
          <a:chExt cx="0" cy="0"/>
        </a:xfrm>
      </p:grpSpPr>
      <p:sp>
        <p:nvSpPr>
          <p:cNvPr id="1618" name="Google Shape;1618;p160"/>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TABLES STATUS Syntax</a:t>
            </a:r>
            <a:endParaRPr b="1">
              <a:latin typeface="Arial"/>
              <a:ea typeface="Arial"/>
              <a:cs typeface="Arial"/>
              <a:sym typeface="Arial"/>
            </a:endParaRPr>
          </a:p>
        </p:txBody>
      </p:sp>
      <p:sp>
        <p:nvSpPr>
          <p:cNvPr id="1619" name="Google Shape;1619;p160"/>
          <p:cNvSpPr/>
          <p:nvPr/>
        </p:nvSpPr>
        <p:spPr>
          <a:xfrm>
            <a:off x="609600" y="2360474"/>
            <a:ext cx="9906000" cy="17543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STATUS</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STATUS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user01; </a:t>
            </a:r>
            <a:endParaRPr b="1" sz="1800">
              <a:solidFill>
                <a:srgbClr val="FF0000"/>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STATUS</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IN</a:t>
            </a:r>
            <a:r>
              <a:rPr lang="en-IN" sz="1800">
                <a:solidFill>
                  <a:schemeClr val="dk1"/>
                </a:solidFill>
                <a:latin typeface="Arial"/>
                <a:ea typeface="Arial"/>
                <a:cs typeface="Arial"/>
                <a:sym typeface="Arial"/>
              </a:rPr>
              <a:t> user01;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STATUS</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LIKE</a:t>
            </a:r>
            <a:r>
              <a:rPr lang="en-IN" sz="1800">
                <a:solidFill>
                  <a:schemeClr val="dk1"/>
                </a:solidFill>
                <a:latin typeface="Arial"/>
                <a:ea typeface="Arial"/>
                <a:cs typeface="Arial"/>
                <a:sym typeface="Arial"/>
              </a:rPr>
              <a:t> 'emp';</a:t>
            </a:r>
            <a:endParaRPr/>
          </a:p>
        </p:txBody>
      </p:sp>
      <p:sp>
        <p:nvSpPr>
          <p:cNvPr id="1620" name="Google Shape;1620;p160"/>
          <p:cNvSpPr/>
          <p:nvPr/>
        </p:nvSpPr>
        <p:spPr>
          <a:xfrm>
            <a:off x="609600" y="1428572"/>
            <a:ext cx="90147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STATUS</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FROM</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IN</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db_name</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A67F59"/>
                </a:solidFill>
                <a:latin typeface="Arial"/>
                <a:ea typeface="Arial"/>
                <a:cs typeface="Arial"/>
                <a:sym typeface="Arial"/>
              </a:rPr>
              <a:t>LIKE</a:t>
            </a:r>
            <a:r>
              <a:rPr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i="1" lang="en-IN" sz="2000">
                <a:solidFill>
                  <a:srgbClr val="669900"/>
                </a:solidFill>
                <a:latin typeface="Arial"/>
                <a:ea typeface="Arial"/>
                <a:cs typeface="Arial"/>
                <a:sym typeface="Arial"/>
              </a:rPr>
              <a:t>pattern</a:t>
            </a:r>
            <a:r>
              <a:rPr lang="en-IN" sz="2000">
                <a:solidFill>
                  <a:srgbClr val="669900"/>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24" name="Shape 1624"/>
        <p:cNvGrpSpPr/>
        <p:nvPr/>
      </p:nvGrpSpPr>
      <p:grpSpPr>
        <a:xfrm>
          <a:off x="0" y="0"/>
          <a:ext cx="0" cy="0"/>
          <a:chOff x="0" y="0"/>
          <a:chExt cx="0" cy="0"/>
        </a:xfrm>
      </p:grpSpPr>
      <p:sp>
        <p:nvSpPr>
          <p:cNvPr id="1625" name="Google Shape;1625;p161"/>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SHOW VARIABLES</a:t>
            </a:r>
            <a:endParaRPr sz="4800">
              <a:solidFill>
                <a:srgbClr val="DC525C"/>
              </a:solidFill>
              <a:latin typeface="Quattrocento Sans"/>
              <a:ea typeface="Quattrocento Sans"/>
              <a:cs typeface="Quattrocento Sans"/>
              <a:sym typeface="Quattrocento Sans"/>
            </a:endParaRPr>
          </a:p>
        </p:txBody>
      </p:sp>
      <p:sp>
        <p:nvSpPr>
          <p:cNvPr id="1626" name="Google Shape;1626;p161"/>
          <p:cNvSpPr/>
          <p:nvPr/>
        </p:nvSpPr>
        <p:spPr>
          <a:xfrm>
            <a:off x="1689100" y="3200400"/>
            <a:ext cx="88265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Quattrocento Sans"/>
                <a:ea typeface="Quattrocento Sans"/>
                <a:cs typeface="Quattrocento Sans"/>
                <a:sym typeface="Quattrocento Sans"/>
              </a:rPr>
              <a:t>shows the values of MySQL system variables.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30" name="Shape 1630"/>
        <p:cNvGrpSpPr/>
        <p:nvPr/>
      </p:nvGrpSpPr>
      <p:grpSpPr>
        <a:xfrm>
          <a:off x="0" y="0"/>
          <a:ext cx="0" cy="0"/>
          <a:chOff x="0" y="0"/>
          <a:chExt cx="0" cy="0"/>
        </a:xfrm>
      </p:grpSpPr>
      <p:sp>
        <p:nvSpPr>
          <p:cNvPr id="1631" name="Google Shape;1631;p162"/>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VARIABLES Syntax</a:t>
            </a:r>
            <a:endParaRPr b="1">
              <a:latin typeface="Arial"/>
              <a:ea typeface="Arial"/>
              <a:cs typeface="Arial"/>
              <a:sym typeface="Arial"/>
            </a:endParaRPr>
          </a:p>
        </p:txBody>
      </p:sp>
      <p:sp>
        <p:nvSpPr>
          <p:cNvPr id="1632" name="Google Shape;1632;p162"/>
          <p:cNvSpPr/>
          <p:nvPr/>
        </p:nvSpPr>
        <p:spPr>
          <a:xfrm>
            <a:off x="609600" y="1447800"/>
            <a:ext cx="79152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GLOBAL</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SESSION</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VARIABLES</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A67F59"/>
                </a:solidFill>
                <a:latin typeface="Arial"/>
                <a:ea typeface="Arial"/>
                <a:cs typeface="Arial"/>
                <a:sym typeface="Arial"/>
              </a:rPr>
              <a:t>LIKE</a:t>
            </a:r>
            <a:r>
              <a:rPr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i="1" lang="en-IN" sz="2000">
                <a:solidFill>
                  <a:srgbClr val="669900"/>
                </a:solidFill>
                <a:latin typeface="Arial"/>
                <a:ea typeface="Arial"/>
                <a:cs typeface="Arial"/>
                <a:sym typeface="Arial"/>
              </a:rPr>
              <a:t>pattern</a:t>
            </a:r>
            <a:r>
              <a:rPr lang="en-IN" sz="2000">
                <a:solidFill>
                  <a:srgbClr val="669900"/>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
        <p:nvSpPr>
          <p:cNvPr id="1633" name="Google Shape;1633;p162"/>
          <p:cNvSpPr/>
          <p:nvPr/>
        </p:nvSpPr>
        <p:spPr>
          <a:xfrm>
            <a:off x="609600" y="2780928"/>
            <a:ext cx="45659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SET</a:t>
            </a:r>
            <a:r>
              <a:rPr lang="en-IN" sz="1800">
                <a:solidFill>
                  <a:schemeClr val="dk1"/>
                </a:solidFill>
                <a:latin typeface="Gill Sans"/>
                <a:ea typeface="Gill Sans"/>
                <a:cs typeface="Gill Sans"/>
                <a:sym typeface="Gill Sans"/>
              </a:rPr>
              <a:t> </a:t>
            </a:r>
            <a:r>
              <a:rPr i="1" lang="en-IN" sz="1800">
                <a:solidFill>
                  <a:srgbClr val="EE9900"/>
                </a:solidFill>
                <a:latin typeface="Arial"/>
                <a:ea typeface="Arial"/>
                <a:cs typeface="Arial"/>
                <a:sym typeface="Arial"/>
              </a:rPr>
              <a:t>SQL_SAFE_UPDATES </a:t>
            </a:r>
            <a:r>
              <a:rPr lang="en-IN" sz="1800">
                <a:solidFill>
                  <a:srgbClr val="633E31"/>
                </a:solidFill>
                <a:latin typeface="Gill Sans"/>
                <a:ea typeface="Gill Sans"/>
                <a:cs typeface="Gill Sans"/>
                <a:sym typeface="Gill Sans"/>
              </a:rPr>
              <a:t>=</a:t>
            </a:r>
            <a:r>
              <a:rPr lang="en-IN" sz="1800">
                <a:solidFill>
                  <a:schemeClr val="dk1"/>
                </a:solidFill>
                <a:latin typeface="Gill Sans"/>
                <a:ea typeface="Gill Sans"/>
                <a:cs typeface="Gill Sans"/>
                <a:sym typeface="Gill Sans"/>
              </a:rPr>
              <a:t> </a:t>
            </a:r>
            <a:r>
              <a:rPr lang="en-IN" sz="1800">
                <a:solidFill>
                  <a:srgbClr val="669900"/>
                </a:solidFill>
                <a:latin typeface="Arial"/>
                <a:ea typeface="Arial"/>
                <a:cs typeface="Arial"/>
                <a:sym typeface="Arial"/>
              </a:rPr>
              <a:t>0</a:t>
            </a:r>
            <a:r>
              <a:rPr lang="en-IN" sz="1800">
                <a:solidFill>
                  <a:schemeClr val="dk1"/>
                </a:solidFill>
                <a:latin typeface="Gill Sans"/>
                <a:ea typeface="Gill Sans"/>
                <a:cs typeface="Gill Sans"/>
                <a:sym typeface="Gill Sans"/>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SET</a:t>
            </a:r>
            <a:r>
              <a:rPr lang="en-IN" sz="1800">
                <a:solidFill>
                  <a:schemeClr val="dk1"/>
                </a:solidFill>
                <a:latin typeface="Gill Sans"/>
                <a:ea typeface="Gill Sans"/>
                <a:cs typeface="Gill Sans"/>
                <a:sym typeface="Gill Sans"/>
              </a:rPr>
              <a:t> </a:t>
            </a:r>
            <a:r>
              <a:rPr i="1" lang="en-IN" sz="1800">
                <a:solidFill>
                  <a:srgbClr val="EE9900"/>
                </a:solidFill>
                <a:latin typeface="Arial"/>
                <a:ea typeface="Arial"/>
                <a:cs typeface="Arial"/>
                <a:sym typeface="Arial"/>
              </a:rPr>
              <a:t>SQL_SAFE_UPDATES </a:t>
            </a:r>
            <a:r>
              <a:rPr lang="en-IN" sz="1800">
                <a:solidFill>
                  <a:srgbClr val="633E31"/>
                </a:solidFill>
                <a:latin typeface="Gill Sans"/>
                <a:ea typeface="Gill Sans"/>
                <a:cs typeface="Gill Sans"/>
                <a:sym typeface="Gill Sans"/>
              </a:rPr>
              <a:t>=</a:t>
            </a:r>
            <a:r>
              <a:rPr lang="en-IN" sz="1800">
                <a:solidFill>
                  <a:schemeClr val="dk1"/>
                </a:solidFill>
                <a:latin typeface="Gill Sans"/>
                <a:ea typeface="Gill Sans"/>
                <a:cs typeface="Gill Sans"/>
                <a:sym typeface="Gill Sans"/>
              </a:rPr>
              <a:t> </a:t>
            </a:r>
            <a:r>
              <a:rPr lang="en-IN" sz="1800">
                <a:solidFill>
                  <a:srgbClr val="669900"/>
                </a:solidFill>
                <a:latin typeface="Arial"/>
                <a:ea typeface="Arial"/>
                <a:cs typeface="Arial"/>
                <a:sym typeface="Arial"/>
              </a:rPr>
              <a:t>false</a:t>
            </a:r>
            <a:r>
              <a:rPr lang="en-IN" sz="1800">
                <a:solidFill>
                  <a:schemeClr val="dk1"/>
                </a:solidFill>
                <a:latin typeface="Gill Sans"/>
                <a:ea typeface="Gill Sans"/>
                <a:cs typeface="Gill Sans"/>
                <a:sym typeface="Gill Sans"/>
              </a:rPr>
              <a:t>;</a:t>
            </a:r>
            <a:endParaRPr/>
          </a:p>
        </p:txBody>
      </p:sp>
      <p:sp>
        <p:nvSpPr>
          <p:cNvPr id="1634" name="Google Shape;1634;p162"/>
          <p:cNvSpPr/>
          <p:nvPr/>
        </p:nvSpPr>
        <p:spPr>
          <a:xfrm>
            <a:off x="609600" y="3929066"/>
            <a:ext cx="670084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Arial"/>
                <a:ea typeface="Arial"/>
                <a:cs typeface="Arial"/>
                <a:sym typeface="Arial"/>
              </a:rPr>
              <a:t>Enable/Disable :- </a:t>
            </a:r>
            <a:r>
              <a:rPr lang="en-IN" sz="2200">
                <a:solidFill>
                  <a:srgbClr val="669900"/>
                </a:solidFill>
                <a:latin typeface="Arial"/>
                <a:ea typeface="Arial"/>
                <a:cs typeface="Arial"/>
                <a:sym typeface="Arial"/>
              </a:rPr>
              <a:t>1 </a:t>
            </a:r>
            <a:r>
              <a:rPr lang="en-IN" sz="2200">
                <a:solidFill>
                  <a:srgbClr val="595959"/>
                </a:solidFill>
                <a:latin typeface="Arial"/>
                <a:ea typeface="Arial"/>
                <a:cs typeface="Arial"/>
                <a:sym typeface="Arial"/>
              </a:rPr>
              <a:t>(</a:t>
            </a:r>
            <a:r>
              <a:rPr lang="en-IN" sz="2200">
                <a:solidFill>
                  <a:srgbClr val="669900"/>
                </a:solidFill>
                <a:latin typeface="Arial"/>
                <a:ea typeface="Arial"/>
                <a:cs typeface="Arial"/>
                <a:sym typeface="Arial"/>
              </a:rPr>
              <a:t>true</a:t>
            </a:r>
            <a:r>
              <a:rPr lang="en-IN" sz="2200">
                <a:solidFill>
                  <a:srgbClr val="595959"/>
                </a:solidFill>
                <a:latin typeface="Arial"/>
                <a:ea typeface="Arial"/>
                <a:cs typeface="Arial"/>
                <a:sym typeface="Arial"/>
              </a:rPr>
              <a:t>)  /</a:t>
            </a:r>
            <a:r>
              <a:rPr lang="en-IN" sz="2200">
                <a:solidFill>
                  <a:srgbClr val="669900"/>
                </a:solidFill>
                <a:latin typeface="Arial"/>
                <a:ea typeface="Arial"/>
                <a:cs typeface="Arial"/>
                <a:sym typeface="Arial"/>
              </a:rPr>
              <a:t> 0 </a:t>
            </a:r>
            <a:r>
              <a:rPr lang="en-IN" sz="2200">
                <a:solidFill>
                  <a:srgbClr val="595959"/>
                </a:solidFill>
                <a:latin typeface="Arial"/>
                <a:ea typeface="Arial"/>
                <a:cs typeface="Arial"/>
                <a:sym typeface="Arial"/>
              </a:rPr>
              <a:t>(</a:t>
            </a:r>
            <a:r>
              <a:rPr lang="en-IN" sz="2200">
                <a:solidFill>
                  <a:srgbClr val="669900"/>
                </a:solidFill>
                <a:latin typeface="Arial"/>
                <a:ea typeface="Arial"/>
                <a:cs typeface="Arial"/>
                <a:sym typeface="Arial"/>
              </a:rPr>
              <a:t>false</a:t>
            </a:r>
            <a:r>
              <a:rPr lang="en-IN" sz="2200">
                <a:solidFill>
                  <a:srgbClr val="595959"/>
                </a:solidFill>
                <a:latin typeface="Arial"/>
                <a:ea typeface="Arial"/>
                <a:cs typeface="Arial"/>
                <a:sym typeface="Arial"/>
              </a:rPr>
              <a: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38" name="Shape 1638"/>
        <p:cNvGrpSpPr/>
        <p:nvPr/>
      </p:nvGrpSpPr>
      <p:grpSpPr>
        <a:xfrm>
          <a:off x="0" y="0"/>
          <a:ext cx="0" cy="0"/>
          <a:chOff x="0" y="0"/>
          <a:chExt cx="0" cy="0"/>
        </a:xfrm>
      </p:grpSpPr>
      <p:sp>
        <p:nvSpPr>
          <p:cNvPr id="1639" name="Google Shape;1639;p16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explain analyze</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43" name="Shape 1643"/>
        <p:cNvGrpSpPr/>
        <p:nvPr/>
      </p:nvGrpSpPr>
      <p:grpSpPr>
        <a:xfrm>
          <a:off x="0" y="0"/>
          <a:ext cx="0" cy="0"/>
          <a:chOff x="0" y="0"/>
          <a:chExt cx="0" cy="0"/>
        </a:xfrm>
      </p:grpSpPr>
      <p:sp>
        <p:nvSpPr>
          <p:cNvPr id="1644" name="Google Shape;1644;p16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explain</a:t>
            </a:r>
            <a:endParaRPr/>
          </a:p>
        </p:txBody>
      </p:sp>
      <p:sp>
        <p:nvSpPr>
          <p:cNvPr id="1645" name="Google Shape;1645;p164"/>
          <p:cNvSpPr/>
          <p:nvPr/>
        </p:nvSpPr>
        <p:spPr>
          <a:xfrm>
            <a:off x="335361" y="1628800"/>
            <a:ext cx="1018024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{EXPLAIN | DESCRIBE | DESC}</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tbl_name</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col_name</a:t>
            </a:r>
            <a:r>
              <a:rPr lang="en-IN" sz="2000">
                <a:solidFill>
                  <a:srgbClr val="0077AA"/>
                </a:solidFill>
                <a:latin typeface="Arial"/>
                <a:ea typeface="Arial"/>
                <a:cs typeface="Arial"/>
                <a:sym typeface="Arial"/>
              </a:rPr>
              <a:t>]</a:t>
            </a:r>
            <a:endParaRPr/>
          </a:p>
        </p:txBody>
      </p:sp>
      <p:sp>
        <p:nvSpPr>
          <p:cNvPr id="1646" name="Google Shape;1646;p164"/>
          <p:cNvSpPr/>
          <p:nvPr/>
        </p:nvSpPr>
        <p:spPr>
          <a:xfrm>
            <a:off x="335360" y="2878604"/>
            <a:ext cx="9875440" cy="21268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DESC </a:t>
            </a:r>
            <a:r>
              <a:rPr lang="en-IN" sz="1800">
                <a:solidFill>
                  <a:schemeClr val="dk1"/>
                </a:solidFill>
                <a:latin typeface="Arial"/>
                <a:ea typeface="Arial"/>
                <a:cs typeface="Arial"/>
                <a:sym typeface="Arial"/>
              </a:rPr>
              <a:t>emp;</a:t>
            </a:r>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DESC </a:t>
            </a:r>
            <a:r>
              <a:rPr lang="en-IN" sz="1800">
                <a:solidFill>
                  <a:schemeClr val="dk1"/>
                </a:solidFill>
                <a:latin typeface="Arial"/>
                <a:ea typeface="Arial"/>
                <a:cs typeface="Arial"/>
                <a:sym typeface="Arial"/>
              </a:rPr>
              <a:t>emp</a:t>
            </a:r>
            <a:r>
              <a:rPr lang="en-IN" sz="1800">
                <a:solidFill>
                  <a:srgbClr val="0070C0"/>
                </a:solidFill>
                <a:latin typeface="Arial"/>
                <a:ea typeface="Arial"/>
                <a:cs typeface="Arial"/>
                <a:sym typeface="Arial"/>
              </a:rPr>
              <a:t> </a:t>
            </a:r>
            <a:r>
              <a:rPr lang="en-IN" sz="1800">
                <a:solidFill>
                  <a:schemeClr val="dk1"/>
                </a:solidFill>
                <a:latin typeface="Arial"/>
                <a:ea typeface="Arial"/>
                <a:cs typeface="Arial"/>
                <a:sym typeface="Arial"/>
              </a:rPr>
              <a:t>ename;</a:t>
            </a:r>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DESCRIBE </a:t>
            </a:r>
            <a:r>
              <a:rPr lang="en-IN" sz="1800">
                <a:solidFill>
                  <a:schemeClr val="dk1"/>
                </a:solidFill>
                <a:latin typeface="Arial"/>
                <a:ea typeface="Arial"/>
                <a:cs typeface="Arial"/>
                <a:sym typeface="Arial"/>
              </a:rPr>
              <a:t>emp;</a:t>
            </a:r>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EXPLAIN </a:t>
            </a:r>
            <a:r>
              <a:rPr lang="en-IN" sz="1800">
                <a:solidFill>
                  <a:schemeClr val="dk1"/>
                </a:solidFill>
                <a:latin typeface="Arial"/>
                <a:ea typeface="Arial"/>
                <a:cs typeface="Arial"/>
                <a:sym typeface="Arial"/>
              </a:rPr>
              <a:t>emp;</a:t>
            </a:r>
            <a:endParaRPr/>
          </a:p>
          <a:p>
            <a:pPr indent="-285750" lvl="0" marL="285750" marR="0" rtl="0" algn="l">
              <a:lnSpc>
                <a:spcPct val="150000"/>
              </a:lnSpc>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EXPLAIN </a:t>
            </a:r>
            <a:r>
              <a:rPr lang="en-IN" sz="1800">
                <a:solidFill>
                  <a:schemeClr val="dk1"/>
                </a:solidFill>
                <a:latin typeface="Arial"/>
                <a:ea typeface="Arial"/>
                <a:cs typeface="Arial"/>
                <a:sym typeface="Arial"/>
              </a:rPr>
              <a:t>emp</a:t>
            </a:r>
            <a:r>
              <a:rPr lang="en-IN" sz="1800">
                <a:solidFill>
                  <a:srgbClr val="0070C0"/>
                </a:solidFill>
                <a:latin typeface="Arial"/>
                <a:ea typeface="Arial"/>
                <a:cs typeface="Arial"/>
                <a:sym typeface="Arial"/>
              </a:rPr>
              <a:t> </a:t>
            </a:r>
            <a:r>
              <a:rPr lang="en-IN" sz="1800">
                <a:solidFill>
                  <a:schemeClr val="dk1"/>
                </a:solidFill>
                <a:latin typeface="Arial"/>
                <a:ea typeface="Arial"/>
                <a:cs typeface="Arial"/>
                <a:sym typeface="Arial"/>
              </a:rPr>
              <a:t>empno;</a:t>
            </a:r>
            <a:endParaRPr/>
          </a:p>
        </p:txBody>
      </p:sp>
      <p:sp>
        <p:nvSpPr>
          <p:cNvPr id="1647" name="Google Shape;1647;p164"/>
          <p:cNvSpPr/>
          <p:nvPr/>
        </p:nvSpPr>
        <p:spPr>
          <a:xfrm>
            <a:off x="335360" y="703183"/>
            <a:ext cx="11593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DESCRIBE and EXPLAIN statements are synonyms. In practice, the DESCRIBE keyword is more often used to obtain information about table structure, whereas EXPLAIN is used to obtain a query execution plan.</a:t>
            </a:r>
            <a:endParaRPr/>
          </a:p>
        </p:txBody>
      </p:sp>
      <p:sp>
        <p:nvSpPr>
          <p:cNvPr id="1648" name="Google Shape;1648;p164"/>
          <p:cNvSpPr/>
          <p:nvPr/>
        </p:nvSpPr>
        <p:spPr>
          <a:xfrm>
            <a:off x="335360" y="5406668"/>
            <a:ext cx="8686800" cy="338554"/>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 </a:t>
            </a:r>
            <a:r>
              <a:rPr b="1" lang="en-IN" sz="1600">
                <a:solidFill>
                  <a:schemeClr val="dk1"/>
                </a:solidFill>
                <a:latin typeface="Arial"/>
                <a:ea typeface="Arial"/>
                <a:cs typeface="Arial"/>
                <a:sym typeface="Arial"/>
              </a:rPr>
              <a:t>EXPLAIN works with SELECT, DELETE, INSERT, REPLACE, and UPDATE statements.</a:t>
            </a:r>
            <a:endParaRPr sz="1600">
              <a:solidFill>
                <a:schemeClr val="dk1"/>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652" name="Shape 1652"/>
        <p:cNvGrpSpPr/>
        <p:nvPr/>
      </p:nvGrpSpPr>
      <p:grpSpPr>
        <a:xfrm>
          <a:off x="0" y="0"/>
          <a:ext cx="0" cy="0"/>
          <a:chOff x="0" y="0"/>
          <a:chExt cx="0" cy="0"/>
        </a:xfrm>
      </p:grpSpPr>
      <p:sp>
        <p:nvSpPr>
          <p:cNvPr id="1653" name="Google Shape;1653;p165"/>
          <p:cNvSpPr/>
          <p:nvPr/>
        </p:nvSpPr>
        <p:spPr>
          <a:xfrm>
            <a:off x="335361" y="1706702"/>
            <a:ext cx="10180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{EXPLAIN | DESCRIBE | DESC}</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{explainable_stmt}</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explainable_stmt: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SELECT 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DELETE 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INSERT 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REPLACE 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UPDATE 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a:t>
            </a:r>
            <a:endParaRPr/>
          </a:p>
        </p:txBody>
      </p:sp>
      <p:sp>
        <p:nvSpPr>
          <p:cNvPr id="1654" name="Google Shape;1654;p165"/>
          <p:cNvSpPr/>
          <p:nvPr/>
        </p:nvSpPr>
        <p:spPr>
          <a:xfrm>
            <a:off x="396847" y="4833372"/>
            <a:ext cx="9813953" cy="13388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EXPLAIN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ANALYZE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EXPLAIN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ANALYZE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7788</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EXPLAIN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ANALYZE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A67F59"/>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INNER</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JOIN</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USING</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655" name="Google Shape;1655;p16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explain</a:t>
            </a:r>
            <a:endParaRPr/>
          </a:p>
        </p:txBody>
      </p:sp>
      <p:sp>
        <p:nvSpPr>
          <p:cNvPr id="1656" name="Google Shape;1656;p165"/>
          <p:cNvSpPr/>
          <p:nvPr/>
        </p:nvSpPr>
        <p:spPr>
          <a:xfrm>
            <a:off x="335360" y="703183"/>
            <a:ext cx="11593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DESCRIBE and EXPLAIN statements are synonyms. In practice, the DESCRIBE keyword is more often used to obtain information about table structure, whereas EXPLAIN is used to obtain a query execution plan.</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66"/>
          <p:cNvSpPr txBox="1"/>
          <p:nvPr/>
        </p:nvSpPr>
        <p:spPr>
          <a:xfrm>
            <a:off x="1676977" y="1611868"/>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i="1" lang="en-IN" sz="4800">
                <a:solidFill>
                  <a:srgbClr val="DC525C"/>
                </a:solidFill>
                <a:latin typeface="Quattrocento Sans"/>
                <a:ea typeface="Quattrocento Sans"/>
                <a:cs typeface="Quattrocento Sans"/>
                <a:sym typeface="Quattrocento Sans"/>
              </a:rPr>
              <a:t>datatypes</a:t>
            </a:r>
            <a:endParaRPr/>
          </a:p>
        </p:txBody>
      </p:sp>
      <p:graphicFrame>
        <p:nvGraphicFramePr>
          <p:cNvPr id="1662" name="Google Shape;1662;p166"/>
          <p:cNvGraphicFramePr/>
          <p:nvPr/>
        </p:nvGraphicFramePr>
        <p:xfrm>
          <a:off x="1636408" y="2545432"/>
          <a:ext cx="3000000" cy="3000000"/>
        </p:xfrm>
        <a:graphic>
          <a:graphicData uri="http://schemas.openxmlformats.org/drawingml/2006/table">
            <a:tbl>
              <a:tblPr bandRow="1" firstRow="1">
                <a:noFill/>
                <a:tableStyleId>{1A3E9DA3-4178-4B8F-969B-563455214E73}</a:tableStyleId>
              </a:tblPr>
              <a:tblGrid>
                <a:gridCol w="2591675"/>
                <a:gridCol w="451350"/>
                <a:gridCol w="451350"/>
                <a:gridCol w="451350"/>
                <a:gridCol w="451350"/>
                <a:gridCol w="451350"/>
                <a:gridCol w="451350"/>
                <a:gridCol w="451350"/>
                <a:gridCol w="451350"/>
                <a:gridCol w="451350"/>
                <a:gridCol w="451350"/>
                <a:gridCol w="1799775"/>
              </a:tblGrid>
              <a:tr h="370850">
                <a:tc>
                  <a:txBody>
                    <a:bodyPr/>
                    <a:lstStyle/>
                    <a:p>
                      <a:pPr indent="0" lvl="0" marL="0" marR="0" rtl="0" algn="l">
                        <a:spcBef>
                          <a:spcPts val="0"/>
                        </a:spcBef>
                        <a:spcAft>
                          <a:spcPts val="0"/>
                        </a:spcAft>
                        <a:buNone/>
                      </a:pPr>
                      <a:r>
                        <a:rPr lang="en-IN" sz="1800"/>
                        <a:t>ENAME</a:t>
                      </a:r>
                      <a:r>
                        <a:rPr lang="en-IN" sz="1800"/>
                        <a:t> </a:t>
                      </a:r>
                      <a:r>
                        <a:rPr lang="en-IN" sz="1800"/>
                        <a:t>CHAR (10)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t>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A</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l">
                        <a:spcBef>
                          <a:spcPts val="0"/>
                        </a:spcBef>
                        <a:spcAft>
                          <a:spcPts val="0"/>
                        </a:spcAft>
                        <a:buNone/>
                      </a:pPr>
                      <a:r>
                        <a:rPr lang="en-IN" sz="1800"/>
                        <a:t> LENGTH</a:t>
                      </a:r>
                      <a:r>
                        <a:rPr lang="en-IN" sz="1800"/>
                        <a:t> -&gt; 10</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t>ENAME VARCHAR2(10)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t>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A</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 LENGTH -&gt; 6</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63" name="Google Shape;1663;p166"/>
          <p:cNvSpPr/>
          <p:nvPr/>
        </p:nvSpPr>
        <p:spPr>
          <a:xfrm>
            <a:off x="131679" y="167382"/>
            <a:ext cx="612878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89A4"/>
                </a:solidFill>
                <a:latin typeface="arial"/>
                <a:ea typeface="arial"/>
                <a:cs typeface="arial"/>
                <a:sym typeface="arial"/>
              </a:rPr>
              <a:t>The </a:t>
            </a:r>
            <a:r>
              <a:rPr b="1" lang="en-IN" sz="2000">
                <a:solidFill>
                  <a:srgbClr val="0089A4"/>
                </a:solidFill>
                <a:latin typeface="arial"/>
                <a:ea typeface="arial"/>
                <a:cs typeface="arial"/>
                <a:sym typeface="arial"/>
              </a:rPr>
              <a:t>char</a:t>
            </a:r>
            <a:r>
              <a:rPr lang="en-IN" sz="2000">
                <a:solidFill>
                  <a:srgbClr val="0089A4"/>
                </a:solidFill>
                <a:latin typeface="arial"/>
                <a:ea typeface="arial"/>
                <a:cs typeface="arial"/>
                <a:sym typeface="arial"/>
              </a:rPr>
              <a:t> is a fixed-length character data type, </a:t>
            </a:r>
            <a:endParaRPr/>
          </a:p>
          <a:p>
            <a:pPr indent="0" lvl="0" marL="0" marR="0" rtl="0" algn="l">
              <a:spcBef>
                <a:spcPts val="0"/>
              </a:spcBef>
              <a:spcAft>
                <a:spcPts val="0"/>
              </a:spcAft>
              <a:buNone/>
            </a:pPr>
            <a:r>
              <a:rPr lang="en-IN" sz="2000">
                <a:solidFill>
                  <a:srgbClr val="0089A4"/>
                </a:solidFill>
                <a:latin typeface="arial"/>
                <a:ea typeface="arial"/>
                <a:cs typeface="arial"/>
                <a:sym typeface="arial"/>
              </a:rPr>
              <a:t>The </a:t>
            </a:r>
            <a:r>
              <a:rPr b="1" lang="en-IN" sz="2000">
                <a:solidFill>
                  <a:srgbClr val="0089A4"/>
                </a:solidFill>
                <a:latin typeface="arial"/>
                <a:ea typeface="arial"/>
                <a:cs typeface="arial"/>
                <a:sym typeface="arial"/>
              </a:rPr>
              <a:t>varchar</a:t>
            </a:r>
            <a:r>
              <a:rPr lang="en-IN" sz="2000">
                <a:solidFill>
                  <a:srgbClr val="0089A4"/>
                </a:solidFill>
                <a:latin typeface="arial"/>
                <a:ea typeface="arial"/>
                <a:cs typeface="arial"/>
                <a:sym typeface="arial"/>
              </a:rPr>
              <a:t> is a variable-length character data type.</a:t>
            </a:r>
            <a:endParaRPr sz="2000">
              <a:solidFill>
                <a:srgbClr val="0089A4"/>
              </a:solidFill>
              <a:latin typeface="Gill Sans"/>
              <a:ea typeface="Gill Sans"/>
              <a:cs typeface="Gill Sans"/>
              <a:sym typeface="Gill Sans"/>
            </a:endParaRPr>
          </a:p>
        </p:txBody>
      </p:sp>
      <p:graphicFrame>
        <p:nvGraphicFramePr>
          <p:cNvPr id="1664" name="Google Shape;1664;p166"/>
          <p:cNvGraphicFramePr/>
          <p:nvPr/>
        </p:nvGraphicFramePr>
        <p:xfrm>
          <a:off x="1648130" y="4780632"/>
          <a:ext cx="3000000" cy="3000000"/>
        </p:xfrm>
        <a:graphic>
          <a:graphicData uri="http://schemas.openxmlformats.org/drawingml/2006/table">
            <a:tbl>
              <a:tblPr bandRow="1" firstRow="1">
                <a:noFill/>
                <a:tableStyleId>{1A3E9DA3-4178-4B8F-969B-563455214E73}</a:tableStyleId>
              </a:tblPr>
              <a:tblGrid>
                <a:gridCol w="2591675"/>
                <a:gridCol w="451350"/>
                <a:gridCol w="451350"/>
                <a:gridCol w="451350"/>
                <a:gridCol w="451350"/>
                <a:gridCol w="451350"/>
                <a:gridCol w="451350"/>
                <a:gridCol w="451350"/>
                <a:gridCol w="451350"/>
                <a:gridCol w="451350"/>
                <a:gridCol w="451350"/>
                <a:gridCol w="1799775"/>
              </a:tblGrid>
              <a:tr h="370850">
                <a:tc>
                  <a:txBody>
                    <a:bodyPr/>
                    <a:lstStyle/>
                    <a:p>
                      <a:pPr indent="0" lvl="0" marL="0" marR="0" rtl="0" algn="l">
                        <a:spcBef>
                          <a:spcPts val="0"/>
                        </a:spcBef>
                        <a:spcAft>
                          <a:spcPts val="0"/>
                        </a:spcAft>
                        <a:buNone/>
                      </a:pPr>
                      <a:r>
                        <a:rPr lang="en-IN" sz="1800"/>
                        <a:t>ENAME</a:t>
                      </a:r>
                      <a:r>
                        <a:rPr lang="en-IN" sz="1800"/>
                        <a:t> </a:t>
                      </a:r>
                      <a:r>
                        <a:rPr lang="en-IN" sz="1800"/>
                        <a:t>CHAR (10)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t>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A</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IN" sz="1800"/>
                        <a:t> LENGTH</a:t>
                      </a:r>
                      <a:r>
                        <a:rPr lang="en-IN" sz="1800"/>
                        <a:t> -&gt; 6</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0">
                <a:tc>
                  <a:txBody>
                    <a:bodyPr/>
                    <a:lstStyle/>
                    <a:p>
                      <a:pPr indent="0" lvl="0" marL="0" marR="0" rtl="0" algn="l">
                        <a:spcBef>
                          <a:spcPts val="0"/>
                        </a:spcBef>
                        <a:spcAft>
                          <a:spcPts val="0"/>
                        </a:spcAft>
                        <a:buNone/>
                      </a:pPr>
                      <a:r>
                        <a:rPr lang="en-IN" sz="1800"/>
                        <a:t>ENAME VARCHAR(10)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t>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A</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E</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t>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t> LENGTH -&gt; 6</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65" name="Google Shape;1665;p166"/>
          <p:cNvSpPr/>
          <p:nvPr/>
        </p:nvSpPr>
        <p:spPr>
          <a:xfrm>
            <a:off x="1676976" y="4298032"/>
            <a:ext cx="12202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DC525C"/>
                </a:solidFill>
                <a:latin typeface="Quattrocento Sans"/>
                <a:ea typeface="Quattrocento Sans"/>
                <a:cs typeface="Quattrocento Sans"/>
                <a:sym typeface="Quattrocento Sans"/>
              </a:rPr>
              <a:t>In MySQL</a:t>
            </a:r>
            <a:endParaRPr sz="2000">
              <a:solidFill>
                <a:schemeClr val="dk1"/>
              </a:solidFill>
              <a:latin typeface="Gill Sans"/>
              <a:ea typeface="Gill Sans"/>
              <a:cs typeface="Gill Sans"/>
              <a:sym typeface="Gill Sans"/>
            </a:endParaRPr>
          </a:p>
        </p:txBody>
      </p:sp>
      <p:sp>
        <p:nvSpPr>
          <p:cNvPr id="1666" name="Google Shape;1666;p166"/>
          <p:cNvSpPr/>
          <p:nvPr/>
        </p:nvSpPr>
        <p:spPr>
          <a:xfrm>
            <a:off x="3353157" y="3995718"/>
            <a:ext cx="7238058"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arial"/>
                <a:ea typeface="arial"/>
                <a:cs typeface="arial"/>
                <a:sym typeface="arial"/>
              </a:rPr>
              <a:t>When CHAR values are retrieved, the trailing spaces are removed (unless the </a:t>
            </a:r>
            <a:r>
              <a:rPr b="1" i="1" lang="en-IN" sz="1800">
                <a:solidFill>
                  <a:srgbClr val="006C86"/>
                </a:solidFill>
                <a:latin typeface="arial"/>
                <a:ea typeface="arial"/>
                <a:cs typeface="arial"/>
                <a:sym typeface="arial"/>
              </a:rPr>
              <a:t>PAD_CHAR_TO_FULL_LENGTHSQL</a:t>
            </a:r>
            <a:r>
              <a:rPr lang="en-IN" sz="1800">
                <a:solidFill>
                  <a:srgbClr val="006C86"/>
                </a:solidFill>
                <a:latin typeface="arial"/>
                <a:ea typeface="arial"/>
                <a:cs typeface="arial"/>
                <a:sym typeface="arial"/>
              </a:rPr>
              <a:t> mode is enabled)</a:t>
            </a:r>
            <a:endParaRPr/>
          </a:p>
        </p:txBody>
      </p:sp>
      <p:sp>
        <p:nvSpPr>
          <p:cNvPr id="1667" name="Google Shape;1667;p166"/>
          <p:cNvSpPr/>
          <p:nvPr/>
        </p:nvSpPr>
        <p:spPr>
          <a:xfrm>
            <a:off x="6560133" y="97670"/>
            <a:ext cx="5543999" cy="12958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834689"/>
                </a:solidFill>
                <a:latin typeface="Arial"/>
                <a:ea typeface="Arial"/>
                <a:cs typeface="Arial"/>
                <a:sym typeface="Arial"/>
              </a:rPr>
              <a:t>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c1 </a:t>
            </a:r>
            <a:r>
              <a:rPr lang="en-IN" sz="1800">
                <a:solidFill>
                  <a:srgbClr val="473935"/>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668" name="Google Shape;1668;p166"/>
          <p:cNvSpPr txBox="1"/>
          <p:nvPr/>
        </p:nvSpPr>
        <p:spPr>
          <a:xfrm>
            <a:off x="227348" y="5622920"/>
            <a:ext cx="11737304"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The BINARY and VARBINARY types are similar to CHAR and VARCHAR, except that they store binary strings rather than nonbinary strings. That is, they store byte strings rather than character strings.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6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string</a:t>
            </a:r>
            <a:endParaRPr/>
          </a:p>
        </p:txBody>
      </p:sp>
      <p:graphicFrame>
        <p:nvGraphicFramePr>
          <p:cNvPr id="1674" name="Google Shape;1674;p167"/>
          <p:cNvGraphicFramePr/>
          <p:nvPr/>
        </p:nvGraphicFramePr>
        <p:xfrm>
          <a:off x="407368" y="620688"/>
          <a:ext cx="3000000" cy="3000000"/>
        </p:xfrm>
        <a:graphic>
          <a:graphicData uri="http://schemas.openxmlformats.org/drawingml/2006/table">
            <a:tbl>
              <a:tblPr bandRow="1" firstRow="1">
                <a:noFill/>
                <a:tableStyleId>{430BD905-2FF8-4F27-9AEB-2FC49726FF04}</a:tableStyleId>
              </a:tblPr>
              <a:tblGrid>
                <a:gridCol w="3750625"/>
                <a:gridCol w="2270125"/>
                <a:gridCol w="5428525"/>
              </a:tblGrid>
              <a:tr h="281375">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Datatypes</a:t>
                      </a:r>
                      <a:endParaRPr/>
                    </a:p>
                  </a:txBody>
                  <a:tcPr marT="45725" marB="45725" marR="91425" marL="91425"/>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Size</a:t>
                      </a:r>
                      <a:endParaRPr/>
                    </a:p>
                  </a:txBody>
                  <a:tcPr marT="45725" marB="45725" marR="91425" marL="91425"/>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Description</a:t>
                      </a:r>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CHAR [(length)]</a:t>
                      </a:r>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0-255</a:t>
                      </a:r>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VARCHAR (length)</a:t>
                      </a:r>
                      <a:endParaRPr/>
                    </a:p>
                  </a:txBody>
                  <a:tcPr marT="45725" marB="45725" marR="91425" marL="91425" anchor="ctr"/>
                </a:tc>
                <a:tc>
                  <a:txBody>
                    <a:bodyPr/>
                    <a:lstStyle/>
                    <a:p>
                      <a:pPr indent="0" lvl="0" marL="0" marR="0" rtl="0" algn="l">
                        <a:spcBef>
                          <a:spcPts val="0"/>
                        </a:spcBef>
                        <a:spcAft>
                          <a:spcPts val="0"/>
                        </a:spcAft>
                        <a:buNone/>
                      </a:pPr>
                      <a:r>
                        <a:rPr b="0" i="0" lang="en-IN" sz="1800">
                          <a:solidFill>
                            <a:schemeClr val="dk1"/>
                          </a:solidFill>
                          <a:latin typeface="Gill Sans"/>
                          <a:ea typeface="Gill Sans"/>
                          <a:cs typeface="Gill Sans"/>
                          <a:sym typeface="Gill Sans"/>
                        </a:rPr>
                        <a:t>0 to 65,535</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The maximum row size (65,535 bytes, which is shared among all columns.</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TINYTEXT [(length)]</a:t>
                      </a:r>
                      <a:endParaRPr/>
                    </a:p>
                  </a:txBody>
                  <a:tcPr marT="45725" marB="45725" marR="91425" marL="91425" anchor="ctr"/>
                </a:tc>
                <a:tc>
                  <a:txBody>
                    <a:bodyPr/>
                    <a:lstStyle/>
                    <a:p>
                      <a:pPr indent="0" lvl="0" marL="0" marR="0" rtl="0" algn="l">
                        <a:spcBef>
                          <a:spcPts val="0"/>
                        </a:spcBef>
                        <a:spcAft>
                          <a:spcPts val="0"/>
                        </a:spcAft>
                        <a:buNone/>
                      </a:pPr>
                      <a:r>
                        <a:rPr b="0" i="0" lang="en-IN" sz="1600">
                          <a:solidFill>
                            <a:schemeClr val="dk1"/>
                          </a:solidFill>
                          <a:latin typeface="Arial"/>
                          <a:ea typeface="Arial"/>
                          <a:cs typeface="Arial"/>
                          <a:sym typeface="Arial"/>
                        </a:rPr>
                        <a:t>(2</a:t>
                      </a:r>
                      <a:r>
                        <a:rPr b="1" baseline="30000" i="0" lang="en-IN" sz="1600">
                          <a:solidFill>
                            <a:schemeClr val="dk1"/>
                          </a:solidFill>
                          <a:latin typeface="Arial"/>
                          <a:ea typeface="Arial"/>
                          <a:cs typeface="Arial"/>
                          <a:sym typeface="Arial"/>
                        </a:rPr>
                        <a:t>8</a:t>
                      </a:r>
                      <a:r>
                        <a:rPr b="0" i="0" lang="en-IN" sz="1600">
                          <a:solidFill>
                            <a:schemeClr val="dk1"/>
                          </a:solidFill>
                          <a:latin typeface="Arial"/>
                          <a:ea typeface="Arial"/>
                          <a:cs typeface="Arial"/>
                          <a:sym typeface="Arial"/>
                        </a:rPr>
                        <a:t> − 1) bytes</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TEXT [(length)]</a:t>
                      </a:r>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(2</a:t>
                      </a:r>
                      <a:r>
                        <a:rPr b="1" baseline="30000" i="0" lang="en-IN" sz="1600">
                          <a:solidFill>
                            <a:schemeClr val="dk1"/>
                          </a:solidFill>
                          <a:latin typeface="Arial"/>
                          <a:ea typeface="Arial"/>
                          <a:cs typeface="Arial"/>
                          <a:sym typeface="Arial"/>
                        </a:rPr>
                        <a:t>16</a:t>
                      </a:r>
                      <a:r>
                        <a:rPr lang="en-IN" sz="1600">
                          <a:latin typeface="Arial"/>
                          <a:ea typeface="Arial"/>
                          <a:cs typeface="Arial"/>
                          <a:sym typeface="Arial"/>
                        </a:rPr>
                        <a:t> -1) </a:t>
                      </a:r>
                      <a:r>
                        <a:rPr b="0" i="0" lang="en-IN" sz="1600">
                          <a:solidFill>
                            <a:schemeClr val="dk1"/>
                          </a:solidFill>
                          <a:latin typeface="Arial"/>
                          <a:ea typeface="Arial"/>
                          <a:cs typeface="Arial"/>
                          <a:sym typeface="Arial"/>
                        </a:rPr>
                        <a:t>bytes</a:t>
                      </a:r>
                      <a:endParaRPr sz="1600">
                        <a:latin typeface="Arial"/>
                        <a:ea typeface="Arial"/>
                        <a:cs typeface="Arial"/>
                        <a:sym typeface="Arial"/>
                      </a:endParaRPr>
                    </a:p>
                  </a:txBody>
                  <a:tcPr marT="45725" marB="45725" marR="91425" marL="91425" anchor="ctr"/>
                </a:tc>
                <a:tc>
                  <a:txBody>
                    <a:bodyPr/>
                    <a:lstStyle/>
                    <a:p>
                      <a:pPr indent="0" lvl="0" marL="0" marR="0" rtl="0" algn="l">
                        <a:lnSpc>
                          <a:spcPct val="100000"/>
                        </a:lnSpc>
                        <a:spcBef>
                          <a:spcPts val="0"/>
                        </a:spcBef>
                        <a:spcAft>
                          <a:spcPts val="0"/>
                        </a:spcAft>
                        <a:buClr>
                          <a:schemeClr val="dk1"/>
                        </a:buClr>
                        <a:buSzPts val="1600"/>
                        <a:buFont typeface="Arial"/>
                        <a:buNone/>
                      </a:pPr>
                      <a:r>
                        <a:rPr b="0" i="0" lang="en-IN" sz="1600">
                          <a:solidFill>
                            <a:schemeClr val="dk1"/>
                          </a:solidFill>
                          <a:latin typeface="Arial"/>
                          <a:ea typeface="Arial"/>
                          <a:cs typeface="Arial"/>
                          <a:sym typeface="Arial"/>
                        </a:rPr>
                        <a:t>65,535 bytes ~ 64kb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MEDIUMTEXT [(length)]</a:t>
                      </a:r>
                      <a:endParaRPr/>
                    </a:p>
                  </a:txBody>
                  <a:tcPr marT="45725" marB="45725" marR="91425" marL="91425" anchor="ctr"/>
                </a:tc>
                <a:tc>
                  <a:txBody>
                    <a:bodyPr/>
                    <a:lstStyle/>
                    <a:p>
                      <a:pPr indent="0" lvl="0" marL="0" marR="0" rtl="0" algn="l">
                        <a:lnSpc>
                          <a:spcPct val="100000"/>
                        </a:lnSpc>
                        <a:spcBef>
                          <a:spcPts val="0"/>
                        </a:spcBef>
                        <a:spcAft>
                          <a:spcPts val="0"/>
                        </a:spcAft>
                        <a:buClr>
                          <a:schemeClr val="dk1"/>
                        </a:buClr>
                        <a:buSzPts val="1600"/>
                        <a:buFont typeface="Arial"/>
                        <a:buNone/>
                      </a:pPr>
                      <a:r>
                        <a:rPr lang="en-IN" sz="1600">
                          <a:latin typeface="Arial"/>
                          <a:ea typeface="Arial"/>
                          <a:cs typeface="Arial"/>
                          <a:sym typeface="Arial"/>
                        </a:rPr>
                        <a:t>(2</a:t>
                      </a:r>
                      <a:r>
                        <a:rPr b="1" baseline="30000" i="0" lang="en-IN" sz="1600">
                          <a:solidFill>
                            <a:schemeClr val="dk1"/>
                          </a:solidFill>
                          <a:latin typeface="Arial"/>
                          <a:ea typeface="Arial"/>
                          <a:cs typeface="Arial"/>
                          <a:sym typeface="Arial"/>
                        </a:rPr>
                        <a:t>24</a:t>
                      </a:r>
                      <a:r>
                        <a:rPr lang="en-IN" sz="1600">
                          <a:latin typeface="Arial"/>
                          <a:ea typeface="Arial"/>
                          <a:cs typeface="Arial"/>
                          <a:sym typeface="Arial"/>
                        </a:rPr>
                        <a:t> -1) </a:t>
                      </a:r>
                      <a:r>
                        <a:rPr b="0" i="0" lang="en-IN" sz="1600">
                          <a:solidFill>
                            <a:schemeClr val="dk1"/>
                          </a:solidFill>
                          <a:latin typeface="Arial"/>
                          <a:ea typeface="Arial"/>
                          <a:cs typeface="Arial"/>
                          <a:sym typeface="Arial"/>
                        </a:rPr>
                        <a:t>bytes</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16,777,215 bytes ~16MB</a:t>
                      </a:r>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LONGTEXT [(length)]</a:t>
                      </a:r>
                      <a:endParaRPr/>
                    </a:p>
                  </a:txBody>
                  <a:tcPr marT="45725" marB="45725" marR="91425" marL="91425" anchor="ctr"/>
                </a:tc>
                <a:tc>
                  <a:txBody>
                    <a:bodyPr/>
                    <a:lstStyle/>
                    <a:p>
                      <a:pPr indent="0" lvl="0" marL="0" marR="0" rtl="0" algn="l">
                        <a:lnSpc>
                          <a:spcPct val="100000"/>
                        </a:lnSpc>
                        <a:spcBef>
                          <a:spcPts val="0"/>
                        </a:spcBef>
                        <a:spcAft>
                          <a:spcPts val="0"/>
                        </a:spcAft>
                        <a:buClr>
                          <a:schemeClr val="dk1"/>
                        </a:buClr>
                        <a:buSzPts val="1600"/>
                        <a:buFont typeface="Arial"/>
                        <a:buNone/>
                      </a:pPr>
                      <a:r>
                        <a:rPr lang="en-IN" sz="1600">
                          <a:latin typeface="Arial"/>
                          <a:ea typeface="Arial"/>
                          <a:cs typeface="Arial"/>
                          <a:sym typeface="Arial"/>
                        </a:rPr>
                        <a:t>(2</a:t>
                      </a:r>
                      <a:r>
                        <a:rPr b="1" baseline="30000" i="0" lang="en-IN" sz="1600">
                          <a:solidFill>
                            <a:schemeClr val="dk1"/>
                          </a:solidFill>
                          <a:latin typeface="Arial"/>
                          <a:ea typeface="Arial"/>
                          <a:cs typeface="Arial"/>
                          <a:sym typeface="Arial"/>
                        </a:rPr>
                        <a:t>32</a:t>
                      </a:r>
                      <a:r>
                        <a:rPr lang="en-IN" sz="1600">
                          <a:latin typeface="Arial"/>
                          <a:ea typeface="Arial"/>
                          <a:cs typeface="Arial"/>
                          <a:sym typeface="Arial"/>
                        </a:rPr>
                        <a:t> -1) </a:t>
                      </a:r>
                      <a:r>
                        <a:rPr b="0" i="0" lang="en-IN" sz="1600">
                          <a:solidFill>
                            <a:schemeClr val="dk1"/>
                          </a:solidFill>
                          <a:latin typeface="Arial"/>
                          <a:ea typeface="Arial"/>
                          <a:cs typeface="Arial"/>
                          <a:sym typeface="Arial"/>
                        </a:rPr>
                        <a:t>bytes</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4,294,967,295 bytes ~4GB</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ENUM('value1', 'value2',...)</a:t>
                      </a:r>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65,535 members</a:t>
                      </a:r>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SET('value1', 'value2',...)</a:t>
                      </a:r>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64 members</a:t>
                      </a:r>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BINARY[(length)]</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255</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VARBINARY(length)</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bl>
          </a:graphicData>
        </a:graphic>
      </p:graphicFrame>
      <p:sp>
        <p:nvSpPr>
          <p:cNvPr id="1675" name="Google Shape;1675;p167"/>
          <p:cNvSpPr/>
          <p:nvPr/>
        </p:nvSpPr>
        <p:spPr>
          <a:xfrm>
            <a:off x="407368" y="4953942"/>
            <a:ext cx="11449270"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0089A4"/>
                </a:solidFill>
                <a:latin typeface="Arial"/>
                <a:ea typeface="Arial"/>
                <a:cs typeface="Arial"/>
                <a:sym typeface="Arial"/>
              </a:rPr>
              <a:t>By default, trailing spaces are trimmed from CHAR column values on retrieval. If </a:t>
            </a:r>
            <a:r>
              <a:rPr b="1" i="1" lang="en-IN" sz="1800">
                <a:solidFill>
                  <a:srgbClr val="0089A4"/>
                </a:solidFill>
                <a:latin typeface="Arial"/>
                <a:ea typeface="Arial"/>
                <a:cs typeface="Arial"/>
                <a:sym typeface="Arial"/>
              </a:rPr>
              <a:t>PAD_CHAR_TO_FULL_LENGTH</a:t>
            </a:r>
            <a:r>
              <a:rPr lang="en-IN" sz="1800">
                <a:solidFill>
                  <a:srgbClr val="0089A4"/>
                </a:solidFill>
                <a:latin typeface="Arial"/>
                <a:ea typeface="Arial"/>
                <a:cs typeface="Arial"/>
                <a:sym typeface="Arial"/>
              </a:rPr>
              <a:t> is enabled, trimming does not occur and retrieved CHAR values are padded to their full length.</a:t>
            </a:r>
            <a:endParaRPr/>
          </a:p>
        </p:txBody>
      </p:sp>
      <p:sp>
        <p:nvSpPr>
          <p:cNvPr id="1676" name="Google Shape;1676;p167"/>
          <p:cNvSpPr/>
          <p:nvPr/>
        </p:nvSpPr>
        <p:spPr>
          <a:xfrm>
            <a:off x="407368" y="5941342"/>
            <a:ext cx="11449270" cy="872034"/>
          </a:xfrm>
          <a:prstGeom prst="rect">
            <a:avLst/>
          </a:prstGeom>
          <a:solidFill>
            <a:srgbClr val="FDEFC8"/>
          </a:solid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0C0"/>
              </a:buClr>
              <a:buSzPts val="1800"/>
              <a:buFont typeface="Arial"/>
              <a:buChar char="•"/>
            </a:pPr>
            <a:r>
              <a:rPr i="1" lang="en-IN" sz="1800">
                <a:solidFill>
                  <a:srgbClr val="0070C0"/>
                </a:solidFill>
                <a:latin typeface="Arial"/>
                <a:ea typeface="Arial"/>
                <a:cs typeface="Arial"/>
                <a:sym typeface="Arial"/>
              </a:rPr>
              <a:t>SET sql_mode = '';</a:t>
            </a:r>
            <a:endParaRPr/>
          </a:p>
          <a:p>
            <a:pPr indent="-285750" lvl="0" marL="285750" marR="0" rtl="0" algn="l">
              <a:lnSpc>
                <a:spcPct val="150000"/>
              </a:lnSpc>
              <a:spcBef>
                <a:spcPts val="0"/>
              </a:spcBef>
              <a:spcAft>
                <a:spcPts val="0"/>
              </a:spcAft>
              <a:buClr>
                <a:srgbClr val="0070C0"/>
              </a:buClr>
              <a:buSzPts val="1800"/>
              <a:buFont typeface="Arial"/>
              <a:buChar char="•"/>
            </a:pPr>
            <a:r>
              <a:rPr i="1" lang="en-IN" sz="1800">
                <a:solidFill>
                  <a:srgbClr val="0070C0"/>
                </a:solidFill>
                <a:latin typeface="Arial"/>
                <a:ea typeface="Arial"/>
                <a:cs typeface="Arial"/>
                <a:sym typeface="Arial"/>
              </a:rPr>
              <a:t>SET sql_mode = 'PAD_CHAR_TO_FULL_LENGTH';</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68"/>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char and varchar</a:t>
            </a:r>
            <a:endParaRPr/>
          </a:p>
        </p:txBody>
      </p:sp>
      <p:graphicFrame>
        <p:nvGraphicFramePr>
          <p:cNvPr id="1682" name="Google Shape;1682;p168"/>
          <p:cNvGraphicFramePr/>
          <p:nvPr/>
        </p:nvGraphicFramePr>
        <p:xfrm>
          <a:off x="407368" y="620688"/>
          <a:ext cx="3000000" cy="3000000"/>
        </p:xfrm>
        <a:graphic>
          <a:graphicData uri="http://schemas.openxmlformats.org/drawingml/2006/table">
            <a:tbl>
              <a:tblPr bandRow="1" firstRow="1">
                <a:noFill/>
                <a:tableStyleId>{430BD905-2FF8-4F27-9AEB-2FC49726FF04}</a:tableStyleId>
              </a:tblPr>
              <a:tblGrid>
                <a:gridCol w="3750625"/>
                <a:gridCol w="2270125"/>
                <a:gridCol w="5428525"/>
              </a:tblGrid>
              <a:tr h="281375">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Datatypes</a:t>
                      </a:r>
                      <a:endParaRPr/>
                    </a:p>
                  </a:txBody>
                  <a:tcPr marT="45725" marB="45725" marR="91425" marL="91425"/>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Size</a:t>
                      </a:r>
                      <a:endParaRPr/>
                    </a:p>
                  </a:txBody>
                  <a:tcPr marT="45725" marB="45725" marR="91425" marL="91425"/>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Description</a:t>
                      </a:r>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CHAR [(length)]</a:t>
                      </a:r>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0-255</a:t>
                      </a:r>
                      <a:endParaRPr/>
                    </a:p>
                  </a:txBody>
                  <a:tcPr marT="45725" marB="45725" marR="91425" marL="91425" anchor="ctr"/>
                </a:tc>
                <a:tc>
                  <a:txBody>
                    <a:bodyPr/>
                    <a:lstStyle/>
                    <a:p>
                      <a:pPr indent="0" lvl="0" marL="0" marR="0" rtl="0" algn="l">
                        <a:spcBef>
                          <a:spcPts val="0"/>
                        </a:spcBef>
                        <a:spcAft>
                          <a:spcPts val="0"/>
                        </a:spcAft>
                        <a:buNone/>
                      </a:pPr>
                      <a:r>
                        <a:t/>
                      </a:r>
                      <a:endParaRPr sz="1600">
                        <a:latin typeface="Arial"/>
                        <a:ea typeface="Arial"/>
                        <a:cs typeface="Arial"/>
                        <a:sym typeface="Arial"/>
                      </a:endParaRPr>
                    </a:p>
                  </a:txBody>
                  <a:tcPr marT="45725" marB="45725" marR="91425" marL="91425"/>
                </a:tc>
              </a:tr>
              <a:tr h="370850">
                <a:tc>
                  <a:txBody>
                    <a:bodyPr/>
                    <a:lstStyle/>
                    <a:p>
                      <a:pPr indent="0" lvl="0" marL="0" marR="0" rtl="0" algn="l">
                        <a:spcBef>
                          <a:spcPts val="0"/>
                        </a:spcBef>
                        <a:spcAft>
                          <a:spcPts val="0"/>
                        </a:spcAft>
                        <a:buNone/>
                      </a:pPr>
                      <a:r>
                        <a:rPr lang="en-IN" sz="1600">
                          <a:latin typeface="Arial"/>
                          <a:ea typeface="Arial"/>
                          <a:cs typeface="Arial"/>
                          <a:sym typeface="Arial"/>
                        </a:rPr>
                        <a:t>VARCHAR (length)</a:t>
                      </a:r>
                      <a:endParaRPr/>
                    </a:p>
                  </a:txBody>
                  <a:tcPr marT="45725" marB="45725" marR="91425" marL="91425" anchor="ctr"/>
                </a:tc>
                <a:tc>
                  <a:txBody>
                    <a:bodyPr/>
                    <a:lstStyle/>
                    <a:p>
                      <a:pPr indent="0" lvl="0" marL="0" marR="0" rtl="0" algn="l">
                        <a:spcBef>
                          <a:spcPts val="0"/>
                        </a:spcBef>
                        <a:spcAft>
                          <a:spcPts val="0"/>
                        </a:spcAft>
                        <a:buNone/>
                      </a:pPr>
                      <a:r>
                        <a:rPr b="0" i="0" lang="en-IN" sz="1800">
                          <a:solidFill>
                            <a:schemeClr val="dk1"/>
                          </a:solidFill>
                          <a:latin typeface="Gill Sans"/>
                          <a:ea typeface="Gill Sans"/>
                          <a:cs typeface="Gill Sans"/>
                          <a:sym typeface="Gill Sans"/>
                        </a:rPr>
                        <a:t>0 to 65,535</a:t>
                      </a:r>
                      <a:endParaRPr sz="1600">
                        <a:latin typeface="Arial"/>
                        <a:ea typeface="Arial"/>
                        <a:cs typeface="Arial"/>
                        <a:sym typeface="Arial"/>
                      </a:endParaRPr>
                    </a:p>
                  </a:txBody>
                  <a:tcPr marT="45725" marB="45725" marR="91425" marL="91425" anchor="ctr"/>
                </a:tc>
                <a:tc>
                  <a:txBody>
                    <a:bodyPr/>
                    <a:lstStyle/>
                    <a:p>
                      <a:pPr indent="0" lvl="0" marL="0" marR="0" rtl="0" algn="l">
                        <a:spcBef>
                          <a:spcPts val="0"/>
                        </a:spcBef>
                        <a:spcAft>
                          <a:spcPts val="0"/>
                        </a:spcAft>
                        <a:buNone/>
                      </a:pPr>
                      <a:r>
                        <a:rPr lang="en-IN" sz="1600">
                          <a:latin typeface="Arial"/>
                          <a:ea typeface="Arial"/>
                          <a:cs typeface="Arial"/>
                          <a:sym typeface="Arial"/>
                        </a:rPr>
                        <a:t>The maximum row size (65,535 bytes, which is shared among all columns.</a:t>
                      </a:r>
                      <a:endParaRPr sz="1600">
                        <a:latin typeface="Arial"/>
                        <a:ea typeface="Arial"/>
                        <a:cs typeface="Arial"/>
                        <a:sym typeface="Arial"/>
                      </a:endParaRPr>
                    </a:p>
                  </a:txBody>
                  <a:tcPr marT="45725" marB="45725" marR="91425" marL="91425"/>
                </a:tc>
              </a:tr>
            </a:tbl>
          </a:graphicData>
        </a:graphic>
      </p:graphicFrame>
      <p:grpSp>
        <p:nvGrpSpPr>
          <p:cNvPr id="1683" name="Google Shape;1683;p168"/>
          <p:cNvGrpSpPr/>
          <p:nvPr/>
        </p:nvGrpSpPr>
        <p:grpSpPr>
          <a:xfrm>
            <a:off x="119336" y="2619489"/>
            <a:ext cx="5986795" cy="3812942"/>
            <a:chOff x="407366" y="2483604"/>
            <a:chExt cx="11449272" cy="3812942"/>
          </a:xfrm>
        </p:grpSpPr>
        <p:sp>
          <p:nvSpPr>
            <p:cNvPr id="1684" name="Google Shape;1684;p168"/>
            <p:cNvSpPr txBox="1"/>
            <p:nvPr/>
          </p:nvSpPr>
          <p:spPr>
            <a:xfrm>
              <a:off x="407368" y="2972559"/>
              <a:ext cx="11449270" cy="332398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x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x1 </a:t>
              </a:r>
              <a:r>
                <a:rPr lang="en-IN" sz="1800">
                  <a:solidFill>
                    <a:srgbClr val="834689"/>
                  </a:solidFill>
                  <a:latin typeface="Arial"/>
                  <a:ea typeface="Arial"/>
                  <a:cs typeface="Arial"/>
                  <a:sym typeface="Arial"/>
                </a:rPr>
                <a:t>CHAR</a:t>
              </a:r>
              <a:r>
                <a:rPr lang="en-IN" sz="1800">
                  <a:solidFill>
                    <a:schemeClr val="dk1"/>
                  </a:solidFill>
                  <a:latin typeface="Arial"/>
                  <a:ea typeface="Arial"/>
                  <a:cs typeface="Arial"/>
                  <a:sym typeface="Arial"/>
                </a:rPr>
                <a:t>(4), x2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'ab'</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'abcd'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'abcd'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x1,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(x1), x2,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(x2)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x;</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SET </a:t>
              </a:r>
              <a:r>
                <a:rPr lang="en-IN" sz="1800">
                  <a:solidFill>
                    <a:srgbClr val="945D4A"/>
                  </a:solidFill>
                  <a:latin typeface="Arial"/>
                  <a:ea typeface="Arial"/>
                  <a:cs typeface="Arial"/>
                  <a:sym typeface="Arial"/>
                </a:rPr>
                <a:t>sql_mode =</a:t>
              </a:r>
              <a:r>
                <a:rPr lang="en-IN" sz="1800">
                  <a:solidFill>
                    <a:srgbClr val="262626"/>
                  </a:solidFill>
                  <a:latin typeface="Arial"/>
                  <a:ea typeface="Arial"/>
                  <a:cs typeface="Arial"/>
                  <a:sym typeface="Arial"/>
                </a:rPr>
                <a:t> 'PAD_CHAR_TO_FULL_LENGTH';</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x1,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(x1), x2,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(x2)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x;</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0C0"/>
                </a:buClr>
                <a:buSzPts val="1800"/>
                <a:buFont typeface="Arial"/>
                <a:buChar char="•"/>
              </a:pPr>
              <a:r>
                <a:rPr lang="en-IN" sz="1800">
                  <a:solidFill>
                    <a:srgbClr val="0070C0"/>
                  </a:solidFill>
                  <a:latin typeface="Arial"/>
                  <a:ea typeface="Arial"/>
                  <a:cs typeface="Arial"/>
                  <a:sym typeface="Arial"/>
                </a:rPr>
                <a:t>SET </a:t>
              </a:r>
              <a:r>
                <a:rPr lang="en-IN" sz="1800">
                  <a:solidFill>
                    <a:srgbClr val="945D4A"/>
                  </a:solidFill>
                  <a:latin typeface="Arial"/>
                  <a:ea typeface="Arial"/>
                  <a:cs typeface="Arial"/>
                  <a:sym typeface="Arial"/>
                </a:rPr>
                <a:t>sql_mode =</a:t>
              </a:r>
              <a:r>
                <a:rPr lang="en-IN" sz="1800">
                  <a:solidFill>
                    <a:srgbClr val="262626"/>
                  </a:solidFill>
                  <a:latin typeface="Arial"/>
                  <a:ea typeface="Arial"/>
                  <a:cs typeface="Arial"/>
                  <a:sym typeface="Arial"/>
                </a:rPr>
                <a:t> '';</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x1,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(x1), x2, </a:t>
              </a:r>
              <a:r>
                <a:rPr lang="en-IN" sz="1800">
                  <a:solidFill>
                    <a:srgbClr val="3F6971"/>
                  </a:solidFill>
                  <a:latin typeface="Arial"/>
                  <a:ea typeface="Arial"/>
                  <a:cs typeface="Arial"/>
                  <a:sym typeface="Arial"/>
                </a:rPr>
                <a:t>LENGTH</a:t>
              </a:r>
              <a:r>
                <a:rPr lang="en-IN" sz="1800">
                  <a:solidFill>
                    <a:schemeClr val="dk1"/>
                  </a:solidFill>
                  <a:latin typeface="Arial"/>
                  <a:ea typeface="Arial"/>
                  <a:cs typeface="Arial"/>
                  <a:sym typeface="Arial"/>
                </a:rPr>
                <a:t>(x2)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x;</a:t>
              </a:r>
              <a:endParaRPr/>
            </a:p>
          </p:txBody>
        </p:sp>
        <p:sp>
          <p:nvSpPr>
            <p:cNvPr id="1685" name="Google Shape;1685;p168"/>
            <p:cNvSpPr/>
            <p:nvPr/>
          </p:nvSpPr>
          <p:spPr>
            <a:xfrm>
              <a:off x="407366" y="2483604"/>
              <a:ext cx="24672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Arial"/>
                  <a:ea typeface="Arial"/>
                  <a:cs typeface="Arial"/>
                  <a:sym typeface="Arial"/>
                </a:rPr>
                <a:t>Try Out</a:t>
              </a:r>
              <a:endParaRPr/>
            </a:p>
          </p:txBody>
        </p:sp>
      </p:grpSp>
      <p:sp>
        <p:nvSpPr>
          <p:cNvPr id="1686" name="Google Shape;1686;p168"/>
          <p:cNvSpPr txBox="1"/>
          <p:nvPr/>
        </p:nvSpPr>
        <p:spPr>
          <a:xfrm>
            <a:off x="5663953" y="2069763"/>
            <a:ext cx="6253514" cy="73866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945D4A"/>
              </a:buClr>
              <a:buSzPts val="2100"/>
              <a:buFont typeface="Arial"/>
              <a:buChar char="*"/>
            </a:pPr>
            <a:r>
              <a:rPr lang="en-IN" sz="2100">
                <a:solidFill>
                  <a:srgbClr val="945D4A"/>
                </a:solidFill>
                <a:latin typeface="Arial"/>
                <a:ea typeface="Arial"/>
                <a:cs typeface="Arial"/>
                <a:sym typeface="Arial"/>
              </a:rPr>
              <a:t>In CHAR, if a table contains value 'a', an attempt to store 'a ' causes a duplicate-key error.</a:t>
            </a:r>
            <a:endParaRPr/>
          </a:p>
        </p:txBody>
      </p:sp>
      <p:cxnSp>
        <p:nvCxnSpPr>
          <p:cNvPr id="1687" name="Google Shape;1687;p168"/>
          <p:cNvCxnSpPr/>
          <p:nvPr/>
        </p:nvCxnSpPr>
        <p:spPr>
          <a:xfrm>
            <a:off x="5591944" y="2069763"/>
            <a:ext cx="0" cy="4599597"/>
          </a:xfrm>
          <a:prstGeom prst="straightConnector1">
            <a:avLst/>
          </a:prstGeom>
          <a:noFill/>
          <a:ln cap="flat" cmpd="sng" w="38100">
            <a:solidFill>
              <a:srgbClr val="C00000"/>
            </a:solidFill>
            <a:prstDash val="solid"/>
            <a:round/>
            <a:headEnd len="sm" w="sm" type="none"/>
            <a:tailEnd len="sm" w="sm" type="none"/>
          </a:ln>
        </p:spPr>
      </p:cxnSp>
      <p:sp>
        <p:nvSpPr>
          <p:cNvPr id="1688" name="Google Shape;1688;p168"/>
          <p:cNvSpPr txBox="1"/>
          <p:nvPr/>
        </p:nvSpPr>
        <p:spPr>
          <a:xfrm>
            <a:off x="6071818" y="2988821"/>
            <a:ext cx="6093724" cy="104644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x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x1 </a:t>
            </a:r>
            <a:r>
              <a:rPr lang="en-IN" sz="1800">
                <a:solidFill>
                  <a:srgbClr val="834689"/>
                </a:solidFill>
                <a:latin typeface="Arial"/>
                <a:ea typeface="Arial"/>
                <a:cs typeface="Arial"/>
                <a:sym typeface="Arial"/>
              </a:rPr>
              <a:t>CHAR</a:t>
            </a:r>
            <a:r>
              <a:rPr lang="en-IN" sz="1800">
                <a:solidFill>
                  <a:schemeClr val="dk1"/>
                </a:solidFill>
                <a:latin typeface="Arial"/>
                <a:ea typeface="Arial"/>
                <a:cs typeface="Arial"/>
                <a:sym typeface="Arial"/>
              </a:rPr>
              <a:t>(4)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x2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 '</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689" name="Google Shape;1689;p168"/>
          <p:cNvSpPr txBox="1"/>
          <p:nvPr/>
        </p:nvSpPr>
        <p:spPr>
          <a:xfrm>
            <a:off x="6071818" y="4542800"/>
            <a:ext cx="6093724" cy="104644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x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x1 </a:t>
            </a:r>
            <a:r>
              <a:rPr lang="en-IN" sz="1800">
                <a:solidFill>
                  <a:srgbClr val="834689"/>
                </a:solidFill>
                <a:latin typeface="Arial"/>
                <a:ea typeface="Arial"/>
                <a:cs typeface="Arial"/>
                <a:sym typeface="Arial"/>
              </a:rPr>
              <a:t>CHAR</a:t>
            </a:r>
            <a:r>
              <a:rPr lang="en-IN" sz="1800">
                <a:solidFill>
                  <a:schemeClr val="dk1"/>
                </a:solidFill>
                <a:latin typeface="Arial"/>
                <a:ea typeface="Arial"/>
                <a:cs typeface="Arial"/>
                <a:sym typeface="Arial"/>
              </a:rPr>
              <a:t>(4), x2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'a '</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cxnSp>
        <p:nvCxnSpPr>
          <p:cNvPr id="1690" name="Google Shape;1690;p168"/>
          <p:cNvCxnSpPr/>
          <p:nvPr/>
        </p:nvCxnSpPr>
        <p:spPr>
          <a:xfrm>
            <a:off x="5768351" y="4293096"/>
            <a:ext cx="6232305" cy="0"/>
          </a:xfrm>
          <a:prstGeom prst="straightConnector1">
            <a:avLst/>
          </a:prstGeom>
          <a:noFill/>
          <a:ln cap="flat" cmpd="sng" w="38100">
            <a:solidFill>
              <a:srgbClr val="C00000"/>
            </a:solidFill>
            <a:prstDash val="solid"/>
            <a:round/>
            <a:headEnd len="sm" w="sm" type="none"/>
            <a:tailEnd len="sm" w="sm" type="none"/>
          </a:ln>
        </p:spPr>
      </p:cxn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6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text, blob, and longblob</a:t>
            </a:r>
            <a:endParaRPr/>
          </a:p>
        </p:txBody>
      </p:sp>
      <p:grpSp>
        <p:nvGrpSpPr>
          <p:cNvPr id="1696" name="Google Shape;1696;p169"/>
          <p:cNvGrpSpPr/>
          <p:nvPr/>
        </p:nvGrpSpPr>
        <p:grpSpPr>
          <a:xfrm>
            <a:off x="263352" y="912202"/>
            <a:ext cx="11593288" cy="2458725"/>
            <a:chOff x="407366" y="2483604"/>
            <a:chExt cx="11308790" cy="2458725"/>
          </a:xfrm>
        </p:grpSpPr>
        <p:sp>
          <p:nvSpPr>
            <p:cNvPr id="1697" name="Google Shape;1697;p169"/>
            <p:cNvSpPr txBox="1"/>
            <p:nvPr/>
          </p:nvSpPr>
          <p:spPr>
            <a:xfrm>
              <a:off x="407368" y="2972559"/>
              <a:ext cx="11308788" cy="196977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movies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_id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lang="en-IN" sz="1800">
                  <a:solidFill>
                    <a:srgbClr val="834689"/>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description  </a:t>
              </a:r>
              <a:r>
                <a:rPr lang="en-IN" sz="1800">
                  <a:solidFill>
                    <a:srgbClr val="834689"/>
                  </a:solidFill>
                  <a:latin typeface="Arial"/>
                  <a:ea typeface="Arial"/>
                  <a:cs typeface="Arial"/>
                  <a:sym typeface="Arial"/>
                </a:rPr>
                <a:t>TEXT</a:t>
              </a:r>
              <a:r>
                <a:rPr lang="en-IN" sz="1800">
                  <a:solidFill>
                    <a:schemeClr val="dk1"/>
                  </a:solidFill>
                  <a:latin typeface="Arial"/>
                  <a:ea typeface="Arial"/>
                  <a:cs typeface="Arial"/>
                  <a:sym typeface="Arial"/>
                </a:rPr>
                <a:t>, img1 </a:t>
              </a:r>
              <a:r>
                <a:rPr lang="en-IN" sz="1800">
                  <a:solidFill>
                    <a:srgbClr val="834689"/>
                  </a:solidFill>
                  <a:latin typeface="Arial"/>
                  <a:ea typeface="Arial"/>
                  <a:cs typeface="Arial"/>
                  <a:sym typeface="Arial"/>
                </a:rPr>
                <a:t>BLOB</a:t>
              </a:r>
              <a:r>
                <a:rPr lang="en-IN" sz="1800">
                  <a:solidFill>
                    <a:schemeClr val="dk1"/>
                  </a:solidFill>
                  <a:latin typeface="Arial"/>
                  <a:ea typeface="Arial"/>
                  <a:cs typeface="Arial"/>
                  <a:sym typeface="Arial"/>
                </a:rPr>
                <a:t>, img2 </a:t>
              </a:r>
              <a:r>
                <a:rPr lang="en-IN" sz="1800">
                  <a:solidFill>
                    <a:srgbClr val="834689"/>
                  </a:solidFill>
                  <a:latin typeface="Arial"/>
                  <a:ea typeface="Arial"/>
                  <a:cs typeface="Arial"/>
                  <a:sym typeface="Arial"/>
                </a:rPr>
                <a:t>LONGBLOB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movies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("d:/movie1.txt")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("d:/img1.jpg")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("d:/img2.jpg")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movies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("d:/movie2.txt")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("d:/img1.jpg")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("d:/img2.jpg")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movies </a:t>
              </a:r>
              <a:r>
                <a:rPr lang="en-IN" sz="1800">
                  <a:solidFill>
                    <a:srgbClr val="0077AA"/>
                  </a:solidFill>
                  <a:latin typeface="Arial"/>
                  <a:ea typeface="Arial"/>
                  <a:cs typeface="Arial"/>
                  <a:sym typeface="Arial"/>
                </a:rPr>
                <a:t>VALUE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("d:\\movie3.txt")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("d:\\img1.jpg") , </a:t>
              </a:r>
              <a:r>
                <a:rPr lang="en-IN" sz="1800">
                  <a:solidFill>
                    <a:srgbClr val="945D4A"/>
                  </a:solidFill>
                  <a:latin typeface="Arial"/>
                  <a:ea typeface="Arial"/>
                  <a:cs typeface="Arial"/>
                  <a:sym typeface="Arial"/>
                </a:rPr>
                <a:t>load_file</a:t>
              </a:r>
              <a:r>
                <a:rPr lang="en-IN" sz="1800">
                  <a:solidFill>
                    <a:schemeClr val="dk1"/>
                  </a:solidFill>
                  <a:latin typeface="Arial"/>
                  <a:ea typeface="Arial"/>
                  <a:cs typeface="Arial"/>
                  <a:sym typeface="Arial"/>
                </a:rPr>
                <a:t>("d:\\img2.jpg")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movies;</a:t>
              </a:r>
              <a:endParaRPr/>
            </a:p>
          </p:txBody>
        </p:sp>
        <p:sp>
          <p:nvSpPr>
            <p:cNvPr id="1698" name="Google Shape;1698;p169"/>
            <p:cNvSpPr/>
            <p:nvPr/>
          </p:nvSpPr>
          <p:spPr>
            <a:xfrm>
              <a:off x="407366" y="2483604"/>
              <a:ext cx="24672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Arial"/>
                  <a:ea typeface="Arial"/>
                  <a:cs typeface="Arial"/>
                  <a:sym typeface="Arial"/>
                </a:rPr>
                <a:t>Try Out</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49" name="Shape 249"/>
        <p:cNvGrpSpPr/>
        <p:nvPr/>
      </p:nvGrpSpPr>
      <p:grpSpPr>
        <a:xfrm>
          <a:off x="0" y="0"/>
          <a:ext cx="0" cy="0"/>
          <a:chOff x="0" y="0"/>
          <a:chExt cx="0" cy="0"/>
        </a:xfrm>
      </p:grpSpPr>
      <p:sp>
        <p:nvSpPr>
          <p:cNvPr id="250" name="Google Shape;250;p17"/>
          <p:cNvSpPr txBox="1"/>
          <p:nvPr/>
        </p:nvSpPr>
        <p:spPr>
          <a:xfrm>
            <a:off x="1676400" y="2133600"/>
            <a:ext cx="8839200" cy="83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database?</a:t>
            </a:r>
            <a:endParaRPr sz="4800">
              <a:solidFill>
                <a:srgbClr val="DC525C"/>
              </a:solidFill>
              <a:latin typeface="Quattrocento Sans"/>
              <a:ea typeface="Quattrocento Sans"/>
              <a:cs typeface="Quattrocento Sans"/>
              <a:sym typeface="Quattrocento Sans"/>
            </a:endParaRPr>
          </a:p>
        </p:txBody>
      </p:sp>
      <p:pic>
        <p:nvPicPr>
          <p:cNvPr id="251" name="Google Shape;251;p17"/>
          <p:cNvPicPr preferRelativeResize="0"/>
          <p:nvPr/>
        </p:nvPicPr>
        <p:blipFill rotWithShape="1">
          <a:blip r:embed="rId3">
            <a:alphaModFix/>
          </a:blip>
          <a:srcRect b="0" l="0" r="0" t="0"/>
          <a:stretch/>
        </p:blipFill>
        <p:spPr>
          <a:xfrm>
            <a:off x="9059192" y="3140968"/>
            <a:ext cx="2592288" cy="3583060"/>
          </a:xfrm>
          <a:prstGeom prst="rect">
            <a:avLst/>
          </a:prstGeom>
          <a:noFill/>
          <a:ln>
            <a:noFill/>
          </a:ln>
        </p:spPr>
      </p:pic>
      <p:sp>
        <p:nvSpPr>
          <p:cNvPr id="252" name="Google Shape;252;p17"/>
          <p:cNvSpPr/>
          <p:nvPr/>
        </p:nvSpPr>
        <p:spPr>
          <a:xfrm>
            <a:off x="436984" y="836712"/>
            <a:ext cx="112144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3E31"/>
                </a:solidFill>
                <a:latin typeface="arial"/>
                <a:ea typeface="arial"/>
                <a:cs typeface="arial"/>
                <a:sym typeface="arial"/>
              </a:rPr>
              <a:t>A </a:t>
            </a:r>
            <a:r>
              <a:rPr b="1" lang="en-IN" sz="2000">
                <a:solidFill>
                  <a:srgbClr val="633E31"/>
                </a:solidFill>
                <a:latin typeface="arial"/>
                <a:ea typeface="arial"/>
                <a:cs typeface="arial"/>
                <a:sym typeface="arial"/>
              </a:rPr>
              <a:t>database application</a:t>
            </a:r>
            <a:r>
              <a:rPr lang="en-IN" sz="2000">
                <a:solidFill>
                  <a:srgbClr val="633E31"/>
                </a:solidFill>
                <a:latin typeface="arial"/>
                <a:ea typeface="arial"/>
                <a:cs typeface="arial"/>
                <a:sym typeface="arial"/>
              </a:rPr>
              <a:t> is a computer program whose primary purpose is entering and retrieving information.</a:t>
            </a:r>
            <a:endParaRPr sz="2000">
              <a:solidFill>
                <a:srgbClr val="633E31"/>
              </a:solidFill>
              <a:latin typeface="Gill Sans"/>
              <a:ea typeface="Gill Sans"/>
              <a:cs typeface="Gill Sans"/>
              <a:sym typeface="Gill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70"/>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numeric</a:t>
            </a:r>
            <a:endParaRPr/>
          </a:p>
        </p:txBody>
      </p:sp>
      <p:graphicFrame>
        <p:nvGraphicFramePr>
          <p:cNvPr id="1704" name="Google Shape;1704;p170"/>
          <p:cNvGraphicFramePr/>
          <p:nvPr/>
        </p:nvGraphicFramePr>
        <p:xfrm>
          <a:off x="407368" y="764704"/>
          <a:ext cx="3000000" cy="3000000"/>
        </p:xfrm>
        <a:graphic>
          <a:graphicData uri="http://schemas.openxmlformats.org/drawingml/2006/table">
            <a:tbl>
              <a:tblPr bandRow="1" firstRow="1">
                <a:noFill/>
                <a:tableStyleId>{430BD905-2FF8-4F27-9AEB-2FC49726FF04}</a:tableStyleId>
              </a:tblPr>
              <a:tblGrid>
                <a:gridCol w="4403575"/>
                <a:gridCol w="954100"/>
                <a:gridCol w="6091600"/>
              </a:tblGrid>
              <a:tr h="370850">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Datatypes</a:t>
                      </a:r>
                      <a:endParaRPr/>
                    </a:p>
                  </a:txBody>
                  <a:tcPr marT="45725" marB="45725" marR="91425" marL="91425">
                    <a:solidFill>
                      <a:schemeClr val="lt1"/>
                    </a:solidFill>
                  </a:tcPr>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Size</a:t>
                      </a:r>
                      <a:endParaRPr/>
                    </a:p>
                  </a:txBody>
                  <a:tcPr marT="45725" marB="45725" marR="91425" marL="91425">
                    <a:solidFill>
                      <a:schemeClr val="lt1"/>
                    </a:solidFill>
                  </a:tcPr>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Description</a:t>
                      </a:r>
                      <a:endParaRPr/>
                    </a:p>
                  </a:txBody>
                  <a:tcPr marT="45725" marB="45725" marR="91425" marL="91425">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TINYINT</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1 byte</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0" i="0" lang="en-IN" sz="1600">
                          <a:solidFill>
                            <a:schemeClr val="dk1"/>
                          </a:solidFill>
                          <a:latin typeface="Arial"/>
                          <a:ea typeface="Arial"/>
                          <a:cs typeface="Arial"/>
                          <a:sym typeface="Arial"/>
                        </a:rPr>
                        <a:t> -128 to +127 </a:t>
                      </a:r>
                      <a:r>
                        <a:rPr b="1" i="0" lang="en-IN" sz="1600">
                          <a:solidFill>
                            <a:schemeClr val="dk1"/>
                          </a:solidFill>
                          <a:latin typeface="Arial"/>
                          <a:ea typeface="Arial"/>
                          <a:cs typeface="Arial"/>
                          <a:sym typeface="Arial"/>
                        </a:rPr>
                        <a:t>(The unsigned range is </a:t>
                      </a:r>
                      <a:r>
                        <a:rPr b="1" lang="en-IN" sz="1600">
                          <a:latin typeface="Arial"/>
                          <a:ea typeface="Arial"/>
                          <a:cs typeface="Arial"/>
                          <a:sym typeface="Arial"/>
                        </a:rPr>
                        <a:t>0</a:t>
                      </a:r>
                      <a:r>
                        <a:rPr b="1" i="0" lang="en-IN" sz="1600">
                          <a:solidFill>
                            <a:schemeClr val="dk1"/>
                          </a:solidFill>
                          <a:latin typeface="Arial"/>
                          <a:ea typeface="Arial"/>
                          <a:cs typeface="Arial"/>
                          <a:sym typeface="Arial"/>
                        </a:rPr>
                        <a:t> to </a:t>
                      </a:r>
                      <a:r>
                        <a:rPr b="1" lang="en-IN" sz="1600">
                          <a:latin typeface="Arial"/>
                          <a:ea typeface="Arial"/>
                          <a:cs typeface="Arial"/>
                          <a:sym typeface="Arial"/>
                        </a:rPr>
                        <a:t>255)</a:t>
                      </a:r>
                      <a:r>
                        <a:rPr b="1" i="0" lang="en-IN" sz="1600">
                          <a:solidFill>
                            <a:schemeClr val="dk1"/>
                          </a:solidFill>
                          <a:latin typeface="Arial"/>
                          <a:ea typeface="Arial"/>
                          <a:cs typeface="Arial"/>
                          <a:sym typeface="Arial"/>
                        </a:rPr>
                        <a:t>.</a:t>
                      </a:r>
                      <a:endParaRPr b="1"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SMALLINT [(</a:t>
                      </a:r>
                      <a:r>
                        <a:rPr lang="en-IN" sz="1600">
                          <a:solidFill>
                            <a:srgbClr val="FF0000"/>
                          </a:solidFill>
                          <a:latin typeface="Arial"/>
                          <a:ea typeface="Arial"/>
                          <a:cs typeface="Arial"/>
                          <a:sym typeface="Arial"/>
                        </a:rPr>
                        <a:t>length</a:t>
                      </a:r>
                      <a:r>
                        <a:rPr lang="en-IN" sz="1600">
                          <a:solidFill>
                            <a:schemeClr val="dk1"/>
                          </a:solidFill>
                          <a:latin typeface="Arial"/>
                          <a:ea typeface="Arial"/>
                          <a:cs typeface="Arial"/>
                          <a:sym typeface="Arial"/>
                        </a:rPr>
                        <a:t>)]</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2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latin typeface="Arial"/>
                          <a:ea typeface="Arial"/>
                          <a:cs typeface="Arial"/>
                          <a:sym typeface="Arial"/>
                        </a:rPr>
                        <a:t>-32768</a:t>
                      </a:r>
                      <a:r>
                        <a:rPr b="0" i="0" lang="en-IN" sz="1600">
                          <a:solidFill>
                            <a:schemeClr val="dk1"/>
                          </a:solidFill>
                          <a:latin typeface="Arial"/>
                          <a:ea typeface="Arial"/>
                          <a:cs typeface="Arial"/>
                          <a:sym typeface="Arial"/>
                        </a:rPr>
                        <a:t> to </a:t>
                      </a:r>
                      <a:r>
                        <a:rPr lang="en-IN" sz="1600">
                          <a:latin typeface="Arial"/>
                          <a:ea typeface="Arial"/>
                          <a:cs typeface="Arial"/>
                          <a:sym typeface="Arial"/>
                        </a:rPr>
                        <a:t>32767</a:t>
                      </a:r>
                      <a:r>
                        <a:rPr b="0" i="0" lang="en-IN" sz="1600">
                          <a:solidFill>
                            <a:schemeClr val="dk1"/>
                          </a:solidFill>
                          <a:latin typeface="Arial"/>
                          <a:ea typeface="Arial"/>
                          <a:cs typeface="Arial"/>
                          <a:sym typeface="Arial"/>
                        </a:rPr>
                        <a:t>. </a:t>
                      </a:r>
                      <a:r>
                        <a:rPr b="1" i="0" lang="en-IN" sz="1600">
                          <a:solidFill>
                            <a:schemeClr val="dk1"/>
                          </a:solidFill>
                          <a:latin typeface="Arial"/>
                          <a:ea typeface="Arial"/>
                          <a:cs typeface="Arial"/>
                          <a:sym typeface="Arial"/>
                        </a:rPr>
                        <a:t>(The unsigned range is </a:t>
                      </a:r>
                      <a:r>
                        <a:rPr b="1" lang="en-IN" sz="1600">
                          <a:latin typeface="Arial"/>
                          <a:ea typeface="Arial"/>
                          <a:cs typeface="Arial"/>
                          <a:sym typeface="Arial"/>
                        </a:rPr>
                        <a:t>0</a:t>
                      </a:r>
                      <a:r>
                        <a:rPr b="1" i="0" lang="en-IN" sz="1600">
                          <a:solidFill>
                            <a:schemeClr val="dk1"/>
                          </a:solidFill>
                          <a:latin typeface="Arial"/>
                          <a:ea typeface="Arial"/>
                          <a:cs typeface="Arial"/>
                          <a:sym typeface="Arial"/>
                        </a:rPr>
                        <a:t> to </a:t>
                      </a:r>
                      <a:r>
                        <a:rPr b="1" lang="en-IN" sz="1600">
                          <a:latin typeface="Arial"/>
                          <a:ea typeface="Arial"/>
                          <a:cs typeface="Arial"/>
                          <a:sym typeface="Arial"/>
                        </a:rPr>
                        <a:t>65535)</a:t>
                      </a:r>
                      <a:r>
                        <a:rPr b="1" i="0" lang="en-IN" sz="1600">
                          <a:solidFill>
                            <a:schemeClr val="dk1"/>
                          </a:solidFill>
                          <a:latin typeface="Arial"/>
                          <a:ea typeface="Arial"/>
                          <a:cs typeface="Arial"/>
                          <a:sym typeface="Arial"/>
                        </a:rPr>
                        <a:t>.</a:t>
                      </a:r>
                      <a:endParaRPr b="1"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MEDIUMINT [(</a:t>
                      </a:r>
                      <a:r>
                        <a:rPr lang="en-IN" sz="1600">
                          <a:solidFill>
                            <a:srgbClr val="FF0000"/>
                          </a:solidFill>
                          <a:latin typeface="Arial"/>
                          <a:ea typeface="Arial"/>
                          <a:cs typeface="Arial"/>
                          <a:sym typeface="Arial"/>
                        </a:rPr>
                        <a:t>length</a:t>
                      </a:r>
                      <a:r>
                        <a:rPr lang="en-IN" sz="1600">
                          <a:solidFill>
                            <a:schemeClr val="dk1"/>
                          </a:solidFill>
                          <a:latin typeface="Arial"/>
                          <a:ea typeface="Arial"/>
                          <a:cs typeface="Arial"/>
                          <a:sym typeface="Arial"/>
                        </a:rPr>
                        <a:t>)]</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3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latin typeface="Arial"/>
                          <a:ea typeface="Arial"/>
                          <a:cs typeface="Arial"/>
                          <a:sym typeface="Arial"/>
                        </a:rPr>
                        <a:t>-8388608</a:t>
                      </a:r>
                      <a:r>
                        <a:rPr b="0" i="0" lang="en-IN" sz="1600">
                          <a:solidFill>
                            <a:schemeClr val="dk1"/>
                          </a:solidFill>
                          <a:latin typeface="Arial"/>
                          <a:ea typeface="Arial"/>
                          <a:cs typeface="Arial"/>
                          <a:sym typeface="Arial"/>
                        </a:rPr>
                        <a:t> to </a:t>
                      </a:r>
                      <a:r>
                        <a:rPr lang="en-IN" sz="1600">
                          <a:latin typeface="Arial"/>
                          <a:ea typeface="Arial"/>
                          <a:cs typeface="Arial"/>
                          <a:sym typeface="Arial"/>
                        </a:rPr>
                        <a:t>8388607</a:t>
                      </a:r>
                      <a:r>
                        <a:rPr b="0" i="0" lang="en-IN" sz="1600">
                          <a:solidFill>
                            <a:schemeClr val="dk1"/>
                          </a:solidFill>
                          <a:latin typeface="Arial"/>
                          <a:ea typeface="Arial"/>
                          <a:cs typeface="Arial"/>
                          <a:sym typeface="Arial"/>
                        </a:rPr>
                        <a:t>. </a:t>
                      </a:r>
                      <a:r>
                        <a:rPr b="1" i="0" lang="en-IN" sz="1600">
                          <a:solidFill>
                            <a:schemeClr val="dk1"/>
                          </a:solidFill>
                          <a:latin typeface="Arial"/>
                          <a:ea typeface="Arial"/>
                          <a:cs typeface="Arial"/>
                          <a:sym typeface="Arial"/>
                        </a:rPr>
                        <a:t>(The unsigned range is </a:t>
                      </a:r>
                      <a:r>
                        <a:rPr b="1" lang="en-IN" sz="1600">
                          <a:latin typeface="Arial"/>
                          <a:ea typeface="Arial"/>
                          <a:cs typeface="Arial"/>
                          <a:sym typeface="Arial"/>
                        </a:rPr>
                        <a:t>0</a:t>
                      </a:r>
                      <a:r>
                        <a:rPr b="1" i="0" lang="en-IN" sz="1600">
                          <a:solidFill>
                            <a:schemeClr val="dk1"/>
                          </a:solidFill>
                          <a:latin typeface="Arial"/>
                          <a:ea typeface="Arial"/>
                          <a:cs typeface="Arial"/>
                          <a:sym typeface="Arial"/>
                        </a:rPr>
                        <a:t> to </a:t>
                      </a:r>
                      <a:r>
                        <a:rPr b="1" lang="en-IN" sz="1600">
                          <a:latin typeface="Arial"/>
                          <a:ea typeface="Arial"/>
                          <a:cs typeface="Arial"/>
                          <a:sym typeface="Arial"/>
                        </a:rPr>
                        <a:t>16777215)</a:t>
                      </a:r>
                      <a:r>
                        <a:rPr b="1" i="0" lang="en-IN" sz="1600">
                          <a:solidFill>
                            <a:schemeClr val="dk1"/>
                          </a:solidFill>
                          <a:latin typeface="Arial"/>
                          <a:ea typeface="Arial"/>
                          <a:cs typeface="Arial"/>
                          <a:sym typeface="Arial"/>
                        </a:rPr>
                        <a:t>.</a:t>
                      </a:r>
                      <a:endParaRPr b="1"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INT, INTEGER [(</a:t>
                      </a:r>
                      <a:r>
                        <a:rPr lang="en-IN" sz="1600">
                          <a:solidFill>
                            <a:srgbClr val="FF0000"/>
                          </a:solidFill>
                          <a:latin typeface="Arial"/>
                          <a:ea typeface="Arial"/>
                          <a:cs typeface="Arial"/>
                          <a:sym typeface="Arial"/>
                        </a:rPr>
                        <a:t>length</a:t>
                      </a:r>
                      <a:r>
                        <a:rPr lang="en-IN" sz="1600">
                          <a:solidFill>
                            <a:schemeClr val="dk1"/>
                          </a:solidFill>
                          <a:latin typeface="Arial"/>
                          <a:ea typeface="Arial"/>
                          <a:cs typeface="Arial"/>
                          <a:sym typeface="Arial"/>
                        </a:rPr>
                        <a:t>)]</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4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latin typeface="Arial"/>
                          <a:ea typeface="Arial"/>
                          <a:cs typeface="Arial"/>
                          <a:sym typeface="Arial"/>
                        </a:rPr>
                        <a:t>-2147483648</a:t>
                      </a:r>
                      <a:r>
                        <a:rPr b="0" i="0" lang="en-IN" sz="1600">
                          <a:solidFill>
                            <a:schemeClr val="dk1"/>
                          </a:solidFill>
                          <a:latin typeface="Arial"/>
                          <a:ea typeface="Arial"/>
                          <a:cs typeface="Arial"/>
                          <a:sym typeface="Arial"/>
                        </a:rPr>
                        <a:t> to </a:t>
                      </a:r>
                      <a:r>
                        <a:rPr lang="en-IN" sz="1600">
                          <a:latin typeface="Arial"/>
                          <a:ea typeface="Arial"/>
                          <a:cs typeface="Arial"/>
                          <a:sym typeface="Arial"/>
                        </a:rPr>
                        <a:t>2147483647</a:t>
                      </a:r>
                      <a:r>
                        <a:rPr b="0" i="0" lang="en-IN" sz="1600">
                          <a:solidFill>
                            <a:schemeClr val="dk1"/>
                          </a:solidFill>
                          <a:latin typeface="Arial"/>
                          <a:ea typeface="Arial"/>
                          <a:cs typeface="Arial"/>
                          <a:sym typeface="Arial"/>
                        </a:rPr>
                        <a:t>. </a:t>
                      </a:r>
                      <a:r>
                        <a:rPr b="1" i="0" lang="en-IN" sz="1600">
                          <a:solidFill>
                            <a:schemeClr val="dk1"/>
                          </a:solidFill>
                          <a:latin typeface="Arial"/>
                          <a:ea typeface="Arial"/>
                          <a:cs typeface="Arial"/>
                          <a:sym typeface="Arial"/>
                        </a:rPr>
                        <a:t>(The unsigned range is </a:t>
                      </a:r>
                      <a:r>
                        <a:rPr b="1" lang="en-IN" sz="1600">
                          <a:latin typeface="Arial"/>
                          <a:ea typeface="Arial"/>
                          <a:cs typeface="Arial"/>
                          <a:sym typeface="Arial"/>
                        </a:rPr>
                        <a:t>0</a:t>
                      </a:r>
                      <a:r>
                        <a:rPr b="1" i="0" lang="en-IN" sz="1600">
                          <a:solidFill>
                            <a:schemeClr val="dk1"/>
                          </a:solidFill>
                          <a:latin typeface="Arial"/>
                          <a:ea typeface="Arial"/>
                          <a:cs typeface="Arial"/>
                          <a:sym typeface="Arial"/>
                        </a:rPr>
                        <a:t> to </a:t>
                      </a:r>
                      <a:r>
                        <a:rPr b="1" lang="en-IN" sz="1600">
                          <a:latin typeface="Arial"/>
                          <a:ea typeface="Arial"/>
                          <a:cs typeface="Arial"/>
                          <a:sym typeface="Arial"/>
                        </a:rPr>
                        <a:t>4294967295)</a:t>
                      </a:r>
                      <a:r>
                        <a:rPr b="1" i="0" lang="en-IN" sz="1600">
                          <a:solidFill>
                            <a:schemeClr val="dk1"/>
                          </a:solidFill>
                          <a:latin typeface="Arial"/>
                          <a:ea typeface="Arial"/>
                          <a:cs typeface="Arial"/>
                          <a:sym typeface="Arial"/>
                        </a:rPr>
                        <a:t>.</a:t>
                      </a:r>
                      <a:endParaRPr b="1"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BIGINT [(</a:t>
                      </a:r>
                      <a:r>
                        <a:rPr lang="en-IN" sz="1600">
                          <a:solidFill>
                            <a:srgbClr val="FF0000"/>
                          </a:solidFill>
                          <a:latin typeface="Arial"/>
                          <a:ea typeface="Arial"/>
                          <a:cs typeface="Arial"/>
                          <a:sym typeface="Arial"/>
                        </a:rPr>
                        <a:t>length</a:t>
                      </a:r>
                      <a:r>
                        <a:rPr lang="en-IN" sz="1600">
                          <a:solidFill>
                            <a:schemeClr val="dk1"/>
                          </a:solidFill>
                          <a:latin typeface="Arial"/>
                          <a:ea typeface="Arial"/>
                          <a:cs typeface="Arial"/>
                          <a:sym typeface="Arial"/>
                        </a:rPr>
                        <a:t>)]</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8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0" i="0" lang="en-IN" sz="1600">
                          <a:solidFill>
                            <a:schemeClr val="dk1"/>
                          </a:solidFill>
                          <a:latin typeface="Arial"/>
                          <a:ea typeface="Arial"/>
                          <a:cs typeface="Arial"/>
                          <a:sym typeface="Arial"/>
                        </a:rPr>
                        <a:t>-9,223,372,036,854,775,808 to 9,223,372,036,854,775,807</a:t>
                      </a:r>
                      <a:endParaRPr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FLOAT [(length[,decimals])]  </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4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FLOAT(255,30)</a:t>
                      </a:r>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DOUBLE [PRECISION] [(length[,decimals])], </a:t>
                      </a:r>
                      <a:endParaRPr/>
                    </a:p>
                    <a:p>
                      <a:pPr indent="0" lvl="0" marL="0" marR="0" rtl="0" algn="l">
                        <a:spcBef>
                          <a:spcPts val="0"/>
                        </a:spcBef>
                        <a:spcAft>
                          <a:spcPts val="0"/>
                        </a:spcAft>
                        <a:buNone/>
                      </a:pPr>
                      <a:r>
                        <a:rPr lang="en-IN" sz="1600">
                          <a:solidFill>
                            <a:schemeClr val="dk1"/>
                          </a:solidFill>
                          <a:latin typeface="Arial"/>
                          <a:ea typeface="Arial"/>
                          <a:cs typeface="Arial"/>
                          <a:sym typeface="Arial"/>
                        </a:rPr>
                        <a:t>REAL [(length[,decimals])]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8 bytes</a:t>
                      </a:r>
                      <a:endParaRPr/>
                    </a:p>
                  </a:txBody>
                  <a:tcPr marT="45725" marB="45725" marR="91425" marL="91425" anchor="ctr">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Arial"/>
                        <a:buNone/>
                      </a:pPr>
                      <a:r>
                        <a:rPr b="1" lang="en-IN" sz="1600">
                          <a:solidFill>
                            <a:schemeClr val="dk1"/>
                          </a:solidFill>
                          <a:latin typeface="Arial"/>
                          <a:ea typeface="Arial"/>
                          <a:cs typeface="Arial"/>
                          <a:sym typeface="Arial"/>
                        </a:rPr>
                        <a:t>REAL(255,30) / DOUBLE(255,30)</a:t>
                      </a:r>
                      <a:endParaRPr/>
                    </a:p>
                    <a:p>
                      <a:pPr indent="0" lvl="0" marL="0" marR="0" rtl="0" algn="l">
                        <a:spcBef>
                          <a:spcPts val="0"/>
                        </a:spcBef>
                        <a:spcAft>
                          <a:spcPts val="0"/>
                        </a:spcAft>
                        <a:buNone/>
                      </a:pPr>
                      <a:r>
                        <a:rPr lang="en-IN" sz="1600">
                          <a:solidFill>
                            <a:schemeClr val="dk1"/>
                          </a:solidFill>
                          <a:latin typeface="Arial"/>
                          <a:ea typeface="Arial"/>
                          <a:cs typeface="Arial"/>
                          <a:sym typeface="Arial"/>
                        </a:rPr>
                        <a:t>REAL will get converted to DOUBLE</a:t>
                      </a:r>
                      <a:endParaRPr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DECIMAL [(length[,decimals])], </a:t>
                      </a:r>
                      <a:endParaRPr/>
                    </a:p>
                    <a:p>
                      <a:pPr indent="0" lvl="0" marL="0" marR="0" rtl="0" algn="l">
                        <a:spcBef>
                          <a:spcPts val="0"/>
                        </a:spcBef>
                        <a:spcAft>
                          <a:spcPts val="0"/>
                        </a:spcAft>
                        <a:buNone/>
                      </a:pPr>
                      <a:r>
                        <a:rPr lang="en-IN" sz="1600">
                          <a:solidFill>
                            <a:schemeClr val="dk1"/>
                          </a:solidFill>
                          <a:latin typeface="Arial"/>
                          <a:ea typeface="Arial"/>
                          <a:cs typeface="Arial"/>
                          <a:sym typeface="Arial"/>
                        </a:rPr>
                        <a:t>NUMERIC [(length[,decimals])]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DECIMAL(65,30) / NUMERIC(65,30)</a:t>
                      </a:r>
                      <a:endParaRPr/>
                    </a:p>
                    <a:p>
                      <a:pPr indent="0" lvl="0" marL="0" marR="0" rtl="0" algn="l">
                        <a:spcBef>
                          <a:spcPts val="0"/>
                        </a:spcBef>
                        <a:spcAft>
                          <a:spcPts val="0"/>
                        </a:spcAft>
                        <a:buNone/>
                      </a:pPr>
                      <a:r>
                        <a:rPr lang="en-IN" sz="1600">
                          <a:solidFill>
                            <a:schemeClr val="dk1"/>
                          </a:solidFill>
                          <a:latin typeface="Arial"/>
                          <a:ea typeface="Arial"/>
                          <a:cs typeface="Arial"/>
                          <a:sym typeface="Arial"/>
                        </a:rPr>
                        <a:t>NUMERIC will get converted in DECIMAL</a:t>
                      </a:r>
                      <a:endParaRPr/>
                    </a:p>
                  </a:txBody>
                  <a:tcPr marT="45725" marB="45725" marR="91425" marL="91425" anchor="ctr">
                    <a:solidFill>
                      <a:schemeClr val="lt1"/>
                    </a:solidFill>
                  </a:tcPr>
                </a:tc>
              </a:tr>
            </a:tbl>
          </a:graphicData>
        </a:graphic>
      </p:graphicFrame>
      <p:sp>
        <p:nvSpPr>
          <p:cNvPr id="1705" name="Google Shape;1705;p170"/>
          <p:cNvSpPr/>
          <p:nvPr/>
        </p:nvSpPr>
        <p:spPr>
          <a:xfrm>
            <a:off x="411780" y="4917509"/>
            <a:ext cx="11444861" cy="40011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Palatino Linotype"/>
                <a:ea typeface="Palatino Linotype"/>
                <a:cs typeface="Palatino Linotype"/>
                <a:sym typeface="Palatino Linotype"/>
              </a:rPr>
              <a:t> For: float(M,D), double(M,D) or decimal(M,D), M must be &gt;= D</a:t>
            </a:r>
            <a:endParaRPr/>
          </a:p>
        </p:txBody>
      </p:sp>
      <p:sp>
        <p:nvSpPr>
          <p:cNvPr id="1706" name="Google Shape;1706;p170"/>
          <p:cNvSpPr txBox="1"/>
          <p:nvPr/>
        </p:nvSpPr>
        <p:spPr>
          <a:xfrm>
            <a:off x="375990" y="6307137"/>
            <a:ext cx="56166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UNSIGNED</a:t>
            </a:r>
            <a:r>
              <a:rPr lang="en-IN" sz="2000">
                <a:solidFill>
                  <a:schemeClr val="dk1"/>
                </a:solidFill>
                <a:latin typeface="Palatino Linotype"/>
                <a:ea typeface="Palatino Linotype"/>
                <a:cs typeface="Palatino Linotype"/>
                <a:sym typeface="Palatino Linotype"/>
              </a:rPr>
              <a:t> prohibits negative values.</a:t>
            </a:r>
            <a:endParaRPr/>
          </a:p>
        </p:txBody>
      </p:sp>
      <p:sp>
        <p:nvSpPr>
          <p:cNvPr id="1707" name="Google Shape;1707;p170"/>
          <p:cNvSpPr/>
          <p:nvPr/>
        </p:nvSpPr>
        <p:spPr>
          <a:xfrm>
            <a:off x="407368" y="5517232"/>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633E31"/>
                </a:solidFill>
                <a:latin typeface="Palatino Linotype"/>
                <a:ea typeface="Palatino Linotype"/>
                <a:cs typeface="Palatino Linotype"/>
                <a:sym typeface="Palatino Linotype"/>
              </a:rPr>
              <a:t>Here, </a:t>
            </a:r>
            <a:r>
              <a:rPr b="1" lang="en-IN" sz="1800">
                <a:solidFill>
                  <a:srgbClr val="633E31"/>
                </a:solidFill>
                <a:latin typeface="Palatino Linotype"/>
                <a:ea typeface="Palatino Linotype"/>
                <a:cs typeface="Palatino Linotype"/>
                <a:sym typeface="Palatino Linotype"/>
              </a:rPr>
              <a:t>(M,D)</a:t>
            </a:r>
            <a:r>
              <a:rPr lang="en-IN" sz="1800">
                <a:solidFill>
                  <a:srgbClr val="633E31"/>
                </a:solidFill>
                <a:latin typeface="Palatino Linotype"/>
                <a:ea typeface="Palatino Linotype"/>
                <a:cs typeface="Palatino Linotype"/>
                <a:sym typeface="Palatino Linotype"/>
              </a:rPr>
              <a:t> means than values can be stored with up to </a:t>
            </a:r>
            <a:r>
              <a:rPr b="1" i="1" lang="en-IN" sz="1800">
                <a:solidFill>
                  <a:srgbClr val="633E31"/>
                </a:solidFill>
                <a:latin typeface="Palatino Linotype"/>
                <a:ea typeface="Palatino Linotype"/>
                <a:cs typeface="Palatino Linotype"/>
                <a:sym typeface="Palatino Linotype"/>
              </a:rPr>
              <a:t>M</a:t>
            </a:r>
            <a:r>
              <a:rPr lang="en-IN" sz="1800">
                <a:solidFill>
                  <a:srgbClr val="633E31"/>
                </a:solidFill>
                <a:latin typeface="Palatino Linotype"/>
                <a:ea typeface="Palatino Linotype"/>
                <a:cs typeface="Palatino Linotype"/>
                <a:sym typeface="Palatino Linotype"/>
              </a:rPr>
              <a:t> digits in total, of which </a:t>
            </a:r>
            <a:r>
              <a:rPr b="1" i="1" lang="en-IN" sz="1800">
                <a:solidFill>
                  <a:srgbClr val="633E31"/>
                </a:solidFill>
                <a:latin typeface="Palatino Linotype"/>
                <a:ea typeface="Palatino Linotype"/>
                <a:cs typeface="Palatino Linotype"/>
                <a:sym typeface="Palatino Linotype"/>
              </a:rPr>
              <a:t>D</a:t>
            </a:r>
            <a:r>
              <a:rPr lang="en-IN" sz="1800">
                <a:solidFill>
                  <a:srgbClr val="633E31"/>
                </a:solidFill>
                <a:latin typeface="Palatino Linotype"/>
                <a:ea typeface="Palatino Linotype"/>
                <a:cs typeface="Palatino Linotype"/>
                <a:sym typeface="Palatino Linotype"/>
              </a:rPr>
              <a:t> digits may be after the decimal point.</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7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date and time</a:t>
            </a:r>
            <a:endParaRPr/>
          </a:p>
        </p:txBody>
      </p:sp>
      <p:graphicFrame>
        <p:nvGraphicFramePr>
          <p:cNvPr id="1713" name="Google Shape;1713;p171"/>
          <p:cNvGraphicFramePr/>
          <p:nvPr/>
        </p:nvGraphicFramePr>
        <p:xfrm>
          <a:off x="1166778" y="764704"/>
          <a:ext cx="3000000" cy="3000000"/>
        </p:xfrm>
        <a:graphic>
          <a:graphicData uri="http://schemas.openxmlformats.org/drawingml/2006/table">
            <a:tbl>
              <a:tblPr bandRow="1" firstRow="1">
                <a:noFill/>
                <a:tableStyleId>{430BD905-2FF8-4F27-9AEB-2FC49726FF04}</a:tableStyleId>
              </a:tblPr>
              <a:tblGrid>
                <a:gridCol w="3346500"/>
                <a:gridCol w="2641975"/>
                <a:gridCol w="4227150"/>
              </a:tblGrid>
              <a:tr h="370850">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Datatypes</a:t>
                      </a:r>
                      <a:endParaRPr/>
                    </a:p>
                  </a:txBody>
                  <a:tcPr marT="45725" marB="45725" marR="91425" marL="91425">
                    <a:solidFill>
                      <a:schemeClr val="lt1"/>
                    </a:solidFill>
                  </a:tcPr>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Size</a:t>
                      </a:r>
                      <a:endParaRPr/>
                    </a:p>
                  </a:txBody>
                  <a:tcPr marT="45725" marB="45725" marR="91425" marL="91425">
                    <a:solidFill>
                      <a:schemeClr val="lt1"/>
                    </a:solidFill>
                  </a:tcPr>
                </a:tc>
                <a:tc>
                  <a:txBody>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Description</a:t>
                      </a:r>
                      <a:endParaRPr/>
                    </a:p>
                  </a:txBody>
                  <a:tcPr marT="45725" marB="45725" marR="91425" marL="91425">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YEAR</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1 byte</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YYYY</a:t>
                      </a:r>
                      <a:endParaRPr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DATE</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3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0" i="0" lang="en-IN" sz="1800">
                          <a:solidFill>
                            <a:schemeClr val="dk1"/>
                          </a:solidFill>
                          <a:latin typeface="Gill Sans"/>
                          <a:ea typeface="Gill Sans"/>
                          <a:cs typeface="Gill Sans"/>
                          <a:sym typeface="Gill Sans"/>
                        </a:rPr>
                        <a:t>YYYY-MM-DD</a:t>
                      </a:r>
                      <a:endParaRPr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TIME</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3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0" i="0" lang="en-IN" sz="1800">
                          <a:solidFill>
                            <a:schemeClr val="dk1"/>
                          </a:solidFill>
                          <a:latin typeface="Gill Sans"/>
                          <a:ea typeface="Gill Sans"/>
                          <a:cs typeface="Gill Sans"/>
                          <a:sym typeface="Gill Sans"/>
                        </a:rPr>
                        <a:t>HH:MM:SS</a:t>
                      </a:r>
                      <a:endParaRPr sz="1600">
                        <a:solidFill>
                          <a:schemeClr val="dk1"/>
                        </a:solidFill>
                        <a:latin typeface="Arial"/>
                        <a:ea typeface="Arial"/>
                        <a:cs typeface="Arial"/>
                        <a:sym typeface="Arial"/>
                      </a:endParaRPr>
                    </a:p>
                  </a:txBody>
                  <a:tcPr marT="45725" marB="45725" marR="91425" marL="91425" anchor="ctr">
                    <a:solidFill>
                      <a:schemeClr val="lt1"/>
                    </a:solidFill>
                  </a:tcPr>
                </a:tc>
              </a:tr>
              <a:tr h="370850">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DATETIME</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8 bytes</a:t>
                      </a:r>
                      <a:endParaRPr/>
                    </a:p>
                  </a:txBody>
                  <a:tcPr marT="45725" marB="45725" marR="91425" marL="91425" anchor="ctr">
                    <a:solidFill>
                      <a:schemeClr val="lt1"/>
                    </a:solidFill>
                  </a:tcPr>
                </a:tc>
                <a:tc>
                  <a:txBody>
                    <a:bodyPr/>
                    <a:lstStyle/>
                    <a:p>
                      <a:pPr indent="0" lvl="0" marL="0" marR="0" rtl="0" algn="l">
                        <a:spcBef>
                          <a:spcPts val="0"/>
                        </a:spcBef>
                        <a:spcAft>
                          <a:spcPts val="0"/>
                        </a:spcAft>
                        <a:buNone/>
                      </a:pPr>
                      <a:r>
                        <a:rPr b="0" i="0" lang="en-IN" sz="1800">
                          <a:solidFill>
                            <a:schemeClr val="dk1"/>
                          </a:solidFill>
                          <a:latin typeface="Gill Sans"/>
                          <a:ea typeface="Gill Sans"/>
                          <a:cs typeface="Gill Sans"/>
                          <a:sym typeface="Gill Sans"/>
                        </a:rPr>
                        <a:t>YYYY-MM-DD hh:mm:ss</a:t>
                      </a:r>
                      <a:endParaRPr sz="1600">
                        <a:solidFill>
                          <a:schemeClr val="dk1"/>
                        </a:solidFill>
                        <a:latin typeface="Arial"/>
                        <a:ea typeface="Arial"/>
                        <a:cs typeface="Arial"/>
                        <a:sym typeface="Arial"/>
                      </a:endParaRPr>
                    </a:p>
                  </a:txBody>
                  <a:tcPr marT="45725" marB="45725" marR="91425" marL="91425" anchor="ctr">
                    <a:solidFill>
                      <a:schemeClr val="lt1"/>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72"/>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boolean</a:t>
            </a:r>
            <a:endParaRPr/>
          </a:p>
        </p:txBody>
      </p:sp>
      <p:sp>
        <p:nvSpPr>
          <p:cNvPr id="1719" name="Google Shape;1719;p172"/>
          <p:cNvSpPr/>
          <p:nvPr/>
        </p:nvSpPr>
        <p:spPr>
          <a:xfrm>
            <a:off x="407368" y="5805264"/>
            <a:ext cx="8991600"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BOOL and BOOLEAN are </a:t>
            </a:r>
            <a:r>
              <a:rPr b="1" lang="en-IN" sz="1800">
                <a:solidFill>
                  <a:schemeClr val="dk1"/>
                </a:solidFill>
                <a:latin typeface="Arial"/>
                <a:ea typeface="Arial"/>
                <a:cs typeface="Arial"/>
                <a:sym typeface="Arial"/>
              </a:rPr>
              <a:t>synonym of TINYINT(1)</a:t>
            </a:r>
            <a:endParaRPr/>
          </a:p>
        </p:txBody>
      </p:sp>
      <p:sp>
        <p:nvSpPr>
          <p:cNvPr id="1720" name="Google Shape;1720;p172"/>
          <p:cNvSpPr/>
          <p:nvPr/>
        </p:nvSpPr>
        <p:spPr>
          <a:xfrm>
            <a:off x="407368" y="980728"/>
            <a:ext cx="8915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temp (col1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,col2 </a:t>
            </a:r>
            <a:r>
              <a:rPr lang="en-IN" sz="1800">
                <a:solidFill>
                  <a:srgbClr val="834689"/>
                </a:solidFill>
                <a:latin typeface="Arial"/>
                <a:ea typeface="Arial"/>
                <a:cs typeface="Arial"/>
                <a:sym typeface="Arial"/>
              </a:rPr>
              <a:t>BOOL</a:t>
            </a:r>
            <a:r>
              <a:rPr lang="en-IN" sz="1800">
                <a:solidFill>
                  <a:schemeClr val="dk1"/>
                </a:solidFill>
                <a:latin typeface="Arial"/>
                <a:ea typeface="Arial"/>
                <a:cs typeface="Arial"/>
                <a:sym typeface="Arial"/>
              </a:rPr>
              <a:t>,  col3 </a:t>
            </a:r>
            <a:r>
              <a:rPr lang="en-IN" sz="1800">
                <a:solidFill>
                  <a:srgbClr val="834689"/>
                </a:solidFill>
                <a:latin typeface="Arial"/>
                <a:ea typeface="Arial"/>
                <a:cs typeface="Arial"/>
                <a:sym typeface="Arial"/>
              </a:rPr>
              <a:t>BOOLEAN</a:t>
            </a:r>
            <a:r>
              <a:rPr lang="en-IN" sz="1800">
                <a:solidFill>
                  <a:schemeClr val="dk1"/>
                </a:solidFill>
                <a:latin typeface="Arial"/>
                <a:ea typeface="Arial"/>
                <a:cs typeface="Arial"/>
                <a:sym typeface="Arial"/>
              </a:rPr>
              <a:t>);</a:t>
            </a:r>
            <a:endParaRPr/>
          </a:p>
        </p:txBody>
      </p:sp>
      <p:sp>
        <p:nvSpPr>
          <p:cNvPr id="1721" name="Google Shape;1721;p172"/>
          <p:cNvSpPr/>
          <p:nvPr/>
        </p:nvSpPr>
        <p:spPr>
          <a:xfrm>
            <a:off x="407368" y="1556793"/>
            <a:ext cx="11017224"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699"/>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6699"/>
                </a:solidFill>
                <a:latin typeface="Arial"/>
                <a:ea typeface="Arial"/>
                <a:cs typeface="Arial"/>
                <a:sym typeface="Arial"/>
              </a:rPr>
              <a:t>TABLE</a:t>
            </a:r>
            <a:r>
              <a:rPr lang="en-IN" sz="1800">
                <a:solidFill>
                  <a:schemeClr val="dk1"/>
                </a:solidFill>
                <a:latin typeface="Arial"/>
                <a:ea typeface="Arial"/>
                <a:cs typeface="Arial"/>
                <a:sym typeface="Arial"/>
              </a:rPr>
              <a:t> tasks (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lang="en-IN" sz="1800">
                <a:solidFill>
                  <a:srgbClr val="2658E6"/>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title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a:t>
            </a:r>
            <a:r>
              <a:rPr lang="en-IN" sz="1800">
                <a:solidFill>
                  <a:srgbClr val="834689"/>
                </a:solidFill>
                <a:latin typeface="Arial"/>
                <a:ea typeface="Arial"/>
                <a:cs typeface="Arial"/>
                <a:sym typeface="Arial"/>
              </a:rPr>
              <a:t>255) </a:t>
            </a:r>
            <a:r>
              <a:rPr lang="en-IN" sz="1800">
                <a:solidFill>
                  <a:srgbClr val="006699"/>
                </a:solidFill>
                <a:latin typeface="Arial"/>
                <a:ea typeface="Arial"/>
                <a:cs typeface="Arial"/>
                <a:sym typeface="Arial"/>
              </a:rPr>
              <a:t>NOT</a:t>
            </a:r>
            <a:r>
              <a:rPr lang="en-IN" sz="1800">
                <a:solidFill>
                  <a:srgbClr val="2658E6"/>
                </a:solidFill>
                <a:latin typeface="Arial"/>
                <a:ea typeface="Arial"/>
                <a:cs typeface="Arial"/>
                <a:sym typeface="Arial"/>
              </a:rPr>
              <a:t> </a:t>
            </a:r>
            <a:r>
              <a:rPr lang="en-IN" sz="1800">
                <a:solidFill>
                  <a:srgbClr val="006699"/>
                </a:solidFill>
                <a:latin typeface="Arial"/>
                <a:ea typeface="Arial"/>
                <a:cs typeface="Arial"/>
                <a:sym typeface="Arial"/>
              </a:rPr>
              <a:t>NULL</a:t>
            </a:r>
            <a:r>
              <a:rPr lang="en-IN" sz="1800">
                <a:solidFill>
                  <a:schemeClr val="dk1"/>
                </a:solidFill>
                <a:latin typeface="Arial"/>
                <a:ea typeface="Arial"/>
                <a:cs typeface="Arial"/>
                <a:sym typeface="Arial"/>
              </a:rPr>
              <a:t>, completed </a:t>
            </a:r>
            <a:r>
              <a:rPr lang="en-IN" sz="1800">
                <a:solidFill>
                  <a:srgbClr val="834689"/>
                </a:solidFill>
                <a:latin typeface="Arial"/>
                <a:ea typeface="Arial"/>
                <a:cs typeface="Arial"/>
                <a:sym typeface="Arial"/>
              </a:rPr>
              <a:t>BOOLEAN</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'Task3'</a:t>
            </a:r>
            <a:r>
              <a:rPr lang="en-IN" sz="1800">
                <a:solidFill>
                  <a:schemeClr val="dk1"/>
                </a:solidFill>
                <a:latin typeface="Arial"/>
                <a:ea typeface="Arial"/>
                <a:cs typeface="Arial"/>
                <a:sym typeface="Arial"/>
              </a:rPr>
              <a:t>, False);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'Task4'</a:t>
            </a:r>
            <a:r>
              <a:rPr lang="en-IN" sz="1800">
                <a:solidFill>
                  <a:schemeClr val="dk1"/>
                </a:solidFill>
                <a:latin typeface="Arial"/>
                <a:ea typeface="Arial"/>
                <a:cs typeface="Arial"/>
                <a:sym typeface="Arial"/>
              </a:rPr>
              <a:t>, True);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'Task5'</a:t>
            </a:r>
            <a:r>
              <a:rPr lang="en-IN" sz="1800">
                <a:solidFill>
                  <a:schemeClr val="dk1"/>
                </a:solidFill>
                <a:latin typeface="Arial"/>
                <a:ea typeface="Arial"/>
                <a:cs typeface="Arial"/>
                <a:sym typeface="Arial"/>
              </a:rPr>
              <a:t>, null);</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'Task6'</a:t>
            </a:r>
            <a:r>
              <a:rPr lang="en-IN" sz="1800">
                <a:solidFill>
                  <a:schemeClr val="dk1"/>
                </a:solidFill>
                <a:latin typeface="Arial"/>
                <a:ea typeface="Arial"/>
                <a:cs typeface="Arial"/>
                <a:sym typeface="Arial"/>
              </a:rPr>
              <a:t>, 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'Task7’</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 </a:t>
            </a:r>
            <a:r>
              <a:rPr lang="en-IN" sz="1800">
                <a:solidFill>
                  <a:srgbClr val="945D4A"/>
                </a:solidFill>
                <a:latin typeface="Arial"/>
                <a:ea typeface="Arial"/>
                <a:cs typeface="Arial"/>
                <a:sym typeface="Arial"/>
              </a:rPr>
              <a:t>&gt;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'Task8’</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 </a:t>
            </a:r>
            <a:r>
              <a:rPr lang="en-IN" sz="1800">
                <a:solidFill>
                  <a:srgbClr val="945D4A"/>
                </a:solidFill>
                <a:latin typeface="Arial"/>
                <a:ea typeface="Arial"/>
                <a:cs typeface="Arial"/>
                <a:sym typeface="Arial"/>
              </a:rPr>
              <a:t>&lt;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'Task9'</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58</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'Task11'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.75</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'Task12'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.15</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VALUE</a:t>
            </a:r>
            <a:r>
              <a:rPr lang="en-IN" sz="1800">
                <a:solidFill>
                  <a:schemeClr val="dk1"/>
                </a:solidFill>
                <a:latin typeface="Arial"/>
                <a:ea typeface="Arial"/>
                <a:cs typeface="Arial"/>
                <a:sym typeface="Arial"/>
              </a:rPr>
              <a:t>(default, </a:t>
            </a:r>
            <a:r>
              <a:rPr lang="en-IN" sz="1800">
                <a:solidFill>
                  <a:srgbClr val="669900"/>
                </a:solidFill>
                <a:latin typeface="Arial"/>
                <a:ea typeface="Arial"/>
                <a:cs typeface="Arial"/>
                <a:sym typeface="Arial"/>
              </a:rPr>
              <a:t>'Task13'</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a:t>
            </a:r>
            <a:endParaRPr/>
          </a:p>
        </p:txBody>
      </p:sp>
      <p:grpSp>
        <p:nvGrpSpPr>
          <p:cNvPr id="1722" name="Google Shape;1722;p172"/>
          <p:cNvGrpSpPr/>
          <p:nvPr/>
        </p:nvGrpSpPr>
        <p:grpSpPr>
          <a:xfrm>
            <a:off x="7104112" y="2128521"/>
            <a:ext cx="2952326" cy="3676743"/>
            <a:chOff x="6888088" y="2225046"/>
            <a:chExt cx="2952326" cy="3676743"/>
          </a:xfrm>
        </p:grpSpPr>
        <p:pic>
          <p:nvPicPr>
            <p:cNvPr id="1723" name="Google Shape;1723;p172"/>
            <p:cNvPicPr preferRelativeResize="0"/>
            <p:nvPr/>
          </p:nvPicPr>
          <p:blipFill rotWithShape="1">
            <a:blip r:embed="rId3">
              <a:alphaModFix/>
            </a:blip>
            <a:srcRect b="0" l="0" r="0" t="0"/>
            <a:stretch/>
          </p:blipFill>
          <p:spPr>
            <a:xfrm>
              <a:off x="6888088" y="2225046"/>
              <a:ext cx="2917829" cy="3676743"/>
            </a:xfrm>
            <a:prstGeom prst="rect">
              <a:avLst/>
            </a:prstGeom>
            <a:noFill/>
            <a:ln>
              <a:noFill/>
            </a:ln>
          </p:spPr>
        </p:pic>
        <p:sp>
          <p:nvSpPr>
            <p:cNvPr id="1724" name="Google Shape;1724;p172"/>
            <p:cNvSpPr/>
            <p:nvPr/>
          </p:nvSpPr>
          <p:spPr>
            <a:xfrm>
              <a:off x="6957556" y="3442446"/>
              <a:ext cx="2882858" cy="49061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725" name="Google Shape;1725;p172"/>
            <p:cNvSpPr/>
            <p:nvPr/>
          </p:nvSpPr>
          <p:spPr>
            <a:xfrm>
              <a:off x="6957556" y="4941168"/>
              <a:ext cx="2882858" cy="49061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enum</a:t>
            </a:r>
            <a:endParaRPr/>
          </a:p>
        </p:txBody>
      </p:sp>
      <p:sp>
        <p:nvSpPr>
          <p:cNvPr id="1731" name="Google Shape;1731;p173"/>
          <p:cNvSpPr/>
          <p:nvPr/>
        </p:nvSpPr>
        <p:spPr>
          <a:xfrm>
            <a:off x="407368" y="548680"/>
            <a:ext cx="11377264" cy="1000274"/>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ENUM values are sorted based on their index numbers, which depend on the order in which the enumeration members were listed in the column specification.</a:t>
            </a:r>
            <a:endParaRPr/>
          </a:p>
          <a:p>
            <a:pPr indent="-254000" lvl="0" marL="285750" marR="0" rtl="0" algn="l">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Default value, NULL if the column can be NULL, first enumeration value if NOT NULL</a:t>
            </a:r>
            <a:endParaRPr/>
          </a:p>
        </p:txBody>
      </p:sp>
      <p:sp>
        <p:nvSpPr>
          <p:cNvPr id="1732" name="Google Shape;1732;p173"/>
          <p:cNvSpPr/>
          <p:nvPr/>
        </p:nvSpPr>
        <p:spPr>
          <a:xfrm>
            <a:off x="407368" y="2015549"/>
            <a:ext cx="11377264" cy="22775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COL2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'A','B','C'</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 col2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NULL</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col2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'A','B','C'</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NOT 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First element from the ENM datatype</a:t>
            </a:r>
            <a:endParaRPr sz="1800">
              <a:solidFill>
                <a:schemeClr val="dk1"/>
              </a:solidFill>
              <a:latin typeface="Arial"/>
              <a:ea typeface="Arial"/>
              <a:cs typeface="Arial"/>
              <a:sym typeface="Arial"/>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col2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NOT NULL);</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col1, col2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1,'THIS IS THE TEST'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NULL</a:t>
            </a:r>
            <a:endParaRPr sz="1800">
              <a:solidFill>
                <a:schemeClr val="dk1"/>
              </a:solidFill>
              <a:latin typeface="Arial"/>
              <a:ea typeface="Arial"/>
              <a:cs typeface="Arial"/>
              <a:sym typeface="Arial"/>
            </a:endParaRPr>
          </a:p>
        </p:txBody>
      </p:sp>
      <p:sp>
        <p:nvSpPr>
          <p:cNvPr id="1733" name="Google Shape;1733;p173"/>
          <p:cNvSpPr/>
          <p:nvPr/>
        </p:nvSpPr>
        <p:spPr>
          <a:xfrm>
            <a:off x="407368" y="167823"/>
            <a:ext cx="6768752"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An ENUM column can have a maximum of </a:t>
            </a:r>
            <a:r>
              <a:rPr b="1" lang="en-IN" sz="1600">
                <a:solidFill>
                  <a:schemeClr val="dk1"/>
                </a:solidFill>
                <a:latin typeface="Arial"/>
                <a:ea typeface="Arial"/>
                <a:cs typeface="Arial"/>
                <a:sym typeface="Arial"/>
              </a:rPr>
              <a:t>65,535</a:t>
            </a:r>
            <a:r>
              <a:rPr lang="en-IN" sz="1600">
                <a:solidFill>
                  <a:schemeClr val="dk1"/>
                </a:solidFill>
                <a:latin typeface="Arial"/>
                <a:ea typeface="Arial"/>
                <a:cs typeface="Arial"/>
                <a:sym typeface="Arial"/>
              </a:rPr>
              <a:t> distinct elements.</a:t>
            </a:r>
            <a:endParaRPr/>
          </a:p>
        </p:txBody>
      </p:sp>
      <p:sp>
        <p:nvSpPr>
          <p:cNvPr id="1734" name="Google Shape;1734;p173"/>
          <p:cNvSpPr/>
          <p:nvPr/>
        </p:nvSpPr>
        <p:spPr>
          <a:xfrm>
            <a:off x="263352" y="4869160"/>
            <a:ext cx="11737304" cy="110799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IMP:</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MySQL maps [ membership </a:t>
            </a:r>
            <a:r>
              <a:rPr lang="en-IN" sz="1800">
                <a:solidFill>
                  <a:srgbClr val="834689"/>
                </a:solidFill>
                <a:latin typeface="Arial"/>
                <a:ea typeface="Arial"/>
                <a:cs typeface="Arial"/>
                <a:sym typeface="Arial"/>
              </a:rPr>
              <a:t>ENUM</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'Silver'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'Gold'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'Diamond'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'Platinum'</a:t>
            </a:r>
            <a:r>
              <a:rPr lang="en-IN" sz="1800">
                <a:solidFill>
                  <a:schemeClr val="dk1"/>
                </a:solidFill>
                <a:latin typeface="Arial"/>
                <a:ea typeface="Arial"/>
                <a:cs typeface="Arial"/>
                <a:sym typeface="Arial"/>
              </a:rPr>
              <a:t>) ] these enumeration member to a numeric index where Silver=1, Gold=2, Diamond=3, Platinum=4 respectively.</a:t>
            </a:r>
            <a:endParaRPr sz="1800">
              <a:solidFill>
                <a:schemeClr val="dk1"/>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7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enum</a:t>
            </a:r>
            <a:endParaRPr/>
          </a:p>
        </p:txBody>
      </p:sp>
      <p:sp>
        <p:nvSpPr>
          <p:cNvPr id="1740" name="Google Shape;1740;p174"/>
          <p:cNvSpPr/>
          <p:nvPr/>
        </p:nvSpPr>
        <p:spPr>
          <a:xfrm>
            <a:off x="263352" y="5085184"/>
            <a:ext cx="11737304" cy="14465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use user variable as an enumeration value. This pair of statements do not work:</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@mysize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'medium'</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sizes ( size </a:t>
            </a:r>
            <a:r>
              <a:rPr lang="en-IN" sz="1800">
                <a:solidFill>
                  <a:srgbClr val="834689"/>
                </a:solidFill>
                <a:latin typeface="Arial"/>
                <a:ea typeface="Arial"/>
                <a:cs typeface="Arial"/>
                <a:sym typeface="Arial"/>
              </a:rPr>
              <a:t>ENUM</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'small'</a:t>
            </a:r>
            <a:r>
              <a:rPr lang="en-IN" sz="1800">
                <a:solidFill>
                  <a:schemeClr val="dk1"/>
                </a:solidFill>
                <a:latin typeface="Arial"/>
                <a:ea typeface="Arial"/>
                <a:cs typeface="Arial"/>
                <a:sym typeface="Arial"/>
              </a:rPr>
              <a:t>, @mysize, </a:t>
            </a:r>
            <a:r>
              <a:rPr lang="en-IN" sz="1800">
                <a:solidFill>
                  <a:srgbClr val="669900"/>
                </a:solidFill>
                <a:latin typeface="Arial"/>
                <a:ea typeface="Arial"/>
                <a:cs typeface="Arial"/>
                <a:sym typeface="Arial"/>
              </a:rPr>
              <a:t>'large'</a:t>
            </a:r>
            <a:r>
              <a:rPr lang="en-IN" sz="1800">
                <a:solidFill>
                  <a:schemeClr val="dk1"/>
                </a:solidFill>
                <a:latin typeface="Arial"/>
                <a:ea typeface="Arial"/>
                <a:cs typeface="Arial"/>
                <a:sym typeface="Arial"/>
              </a:rPr>
              <a:t>));   </a:t>
            </a:r>
            <a:r>
              <a:rPr lang="en-IN" sz="18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F0000"/>
                </a:solidFill>
                <a:latin typeface="Arial"/>
                <a:ea typeface="Arial"/>
                <a:cs typeface="Arial"/>
                <a:sym typeface="Arial"/>
              </a:rPr>
              <a:t>error</a:t>
            </a:r>
            <a:endParaRPr sz="1800">
              <a:solidFill>
                <a:schemeClr val="dk1"/>
              </a:solidFill>
              <a:latin typeface="Arial"/>
              <a:ea typeface="Arial"/>
              <a:cs typeface="Arial"/>
              <a:sym typeface="Arial"/>
            </a:endParaRPr>
          </a:p>
        </p:txBody>
      </p:sp>
      <p:sp>
        <p:nvSpPr>
          <p:cNvPr id="1741" name="Google Shape;1741;p174"/>
          <p:cNvSpPr/>
          <p:nvPr/>
        </p:nvSpPr>
        <p:spPr>
          <a:xfrm>
            <a:off x="407368" y="167823"/>
            <a:ext cx="6768752"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An ENUM column can have a maximum of </a:t>
            </a:r>
            <a:r>
              <a:rPr b="1" lang="en-IN" sz="1600">
                <a:solidFill>
                  <a:schemeClr val="dk1"/>
                </a:solidFill>
                <a:latin typeface="Arial"/>
                <a:ea typeface="Arial"/>
                <a:cs typeface="Arial"/>
                <a:sym typeface="Arial"/>
              </a:rPr>
              <a:t>65,535</a:t>
            </a:r>
            <a:r>
              <a:rPr lang="en-IN" sz="1600">
                <a:solidFill>
                  <a:schemeClr val="dk1"/>
                </a:solidFill>
                <a:latin typeface="Arial"/>
                <a:ea typeface="Arial"/>
                <a:cs typeface="Arial"/>
                <a:sym typeface="Arial"/>
              </a:rPr>
              <a:t> distinct elements.</a:t>
            </a:r>
            <a:endParaRPr/>
          </a:p>
        </p:txBody>
      </p:sp>
      <p:sp>
        <p:nvSpPr>
          <p:cNvPr id="1742" name="Google Shape;1742;p174"/>
          <p:cNvSpPr txBox="1"/>
          <p:nvPr/>
        </p:nvSpPr>
        <p:spPr>
          <a:xfrm>
            <a:off x="191344" y="1163067"/>
            <a:ext cx="11809312"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size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'small'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'medium'</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'large'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'x-large'</a:t>
            </a:r>
            <a:r>
              <a:rPr lang="en-IN" sz="1800">
                <a:solidFill>
                  <a:srgbClr val="7F7F7F"/>
                </a:solidFill>
                <a:latin typeface="Arial"/>
                <a:ea typeface="Arial"/>
                <a:cs typeface="Arial"/>
                <a:sym typeface="Arial"/>
              </a:rPr>
              <a:t>)</a:t>
            </a:r>
            <a:endParaRPr sz="1800">
              <a:solidFill>
                <a:srgbClr val="7F7F7F"/>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membership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'Silver'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'Gold'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'Diamond'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'Platinum'</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interest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'Movie'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'Music'</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'Concert'</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zone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8BCD43"/>
                </a:solidFill>
                <a:latin typeface="Arial"/>
                <a:ea typeface="Arial"/>
                <a:cs typeface="Arial"/>
                <a:sym typeface="Arial"/>
              </a:rPr>
              <a:t>'</a:t>
            </a:r>
            <a:r>
              <a:rPr lang="en-IN" sz="1800">
                <a:solidFill>
                  <a:srgbClr val="669900"/>
                </a:solidFill>
                <a:latin typeface="Arial"/>
                <a:ea typeface="Arial"/>
                <a:cs typeface="Arial"/>
                <a:sym typeface="Arial"/>
              </a:rPr>
              <a:t>North'</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'South'</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'East'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'West'</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season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'Winter'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'Summer'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'Monsoon'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'Autumn'</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sortby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'Popularity'</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'Price -- Low to High'</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'Price -- High to Low'</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'Newest First'</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status </a:t>
            </a:r>
            <a:r>
              <a:rPr lang="en-IN" sz="1800">
                <a:solidFill>
                  <a:srgbClr val="834689"/>
                </a:solidFill>
                <a:latin typeface="Arial"/>
                <a:ea typeface="Arial"/>
                <a:cs typeface="Arial"/>
                <a:sym typeface="Arial"/>
              </a:rPr>
              <a:t>ENUM</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'active'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'inactive'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'pending'</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'expired'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'shipped'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'in-process'</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'resolved'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'on-hold'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'cancelled'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'disputed'</a:t>
            </a:r>
            <a:r>
              <a:rPr lang="en-IN" sz="1800">
                <a:solidFill>
                  <a:srgbClr val="7F7F7F"/>
                </a:solidFill>
                <a:latin typeface="Arial"/>
                <a:ea typeface="Arial"/>
                <a:cs typeface="Arial"/>
                <a:sym typeface="Arial"/>
              </a:rPr>
              <a: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7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set</a:t>
            </a:r>
            <a:endParaRPr/>
          </a:p>
        </p:txBody>
      </p:sp>
      <p:sp>
        <p:nvSpPr>
          <p:cNvPr id="1748" name="Google Shape;1748;p175"/>
          <p:cNvSpPr/>
          <p:nvPr/>
        </p:nvSpPr>
        <p:spPr>
          <a:xfrm>
            <a:off x="335360" y="838200"/>
            <a:ext cx="1010404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SET is a string object that can have zero or more values, each of which must be chosen from a list of permitted values specified when the table is created.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SET column values that consist of multiple set members are specified with members separated by commas (,).</a:t>
            </a:r>
            <a:endParaRPr/>
          </a:p>
        </p:txBody>
      </p:sp>
      <p:sp>
        <p:nvSpPr>
          <p:cNvPr id="1749" name="Google Shape;1749;p175"/>
          <p:cNvSpPr/>
          <p:nvPr/>
        </p:nvSpPr>
        <p:spPr>
          <a:xfrm>
            <a:off x="335360" y="203657"/>
            <a:ext cx="6558763"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IN" sz="1600">
                <a:solidFill>
                  <a:schemeClr val="dk1"/>
                </a:solidFill>
                <a:latin typeface="Arial"/>
                <a:ea typeface="Arial"/>
                <a:cs typeface="Arial"/>
                <a:sym typeface="Arial"/>
              </a:rPr>
              <a:t>A SET column can have a maximum of </a:t>
            </a:r>
            <a:r>
              <a:rPr b="1" lang="en-IN" sz="1600">
                <a:solidFill>
                  <a:schemeClr val="dk1"/>
                </a:solidFill>
                <a:latin typeface="Arial"/>
                <a:ea typeface="Arial"/>
                <a:cs typeface="Arial"/>
                <a:sym typeface="Arial"/>
              </a:rPr>
              <a:t>64</a:t>
            </a:r>
            <a:r>
              <a:rPr lang="en-IN" sz="1600">
                <a:solidFill>
                  <a:schemeClr val="dk1"/>
                </a:solidFill>
                <a:latin typeface="Arial"/>
                <a:ea typeface="Arial"/>
                <a:cs typeface="Arial"/>
                <a:sym typeface="Arial"/>
              </a:rPr>
              <a:t> distinct members.</a:t>
            </a:r>
            <a:endParaRPr/>
          </a:p>
        </p:txBody>
      </p:sp>
      <p:sp>
        <p:nvSpPr>
          <p:cNvPr id="1750" name="Google Shape;1750;p175"/>
          <p:cNvSpPr/>
          <p:nvPr/>
        </p:nvSpPr>
        <p:spPr>
          <a:xfrm>
            <a:off x="407368" y="2492896"/>
            <a:ext cx="11377264" cy="1384995"/>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CREATE</a:t>
            </a:r>
            <a:r>
              <a:rPr i="0" lang="en-IN" sz="1800" u="none" cap="none" strike="noStrike">
                <a:solidFill>
                  <a:srgbClr val="3A3A3A"/>
                </a:solidFill>
                <a:latin typeface="Arial"/>
                <a:ea typeface="Arial"/>
                <a:cs typeface="Arial"/>
                <a:sym typeface="Arial"/>
              </a:rPr>
              <a:t> </a:t>
            </a:r>
            <a:r>
              <a:rPr lang="en-IN" sz="1800">
                <a:solidFill>
                  <a:srgbClr val="0077AA"/>
                </a:solidFill>
                <a:latin typeface="Arial"/>
                <a:ea typeface="Arial"/>
                <a:cs typeface="Arial"/>
                <a:sym typeface="Arial"/>
              </a:rPr>
              <a:t>TABLE</a:t>
            </a: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clients(</a:t>
            </a:r>
            <a:endParaRPr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A3A3A"/>
              </a:buClr>
              <a:buSzPts val="1800"/>
              <a:buFont typeface="Arial"/>
              <a:buNone/>
            </a:pP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id </a:t>
            </a:r>
            <a:r>
              <a:rPr lang="en-IN" sz="1800">
                <a:solidFill>
                  <a:srgbClr val="834689"/>
                </a:solidFill>
                <a:latin typeface="Arial"/>
                <a:ea typeface="Arial"/>
                <a:cs typeface="Arial"/>
                <a:sym typeface="Arial"/>
              </a:rPr>
              <a:t>INT</a:t>
            </a:r>
            <a:r>
              <a:rPr i="0" lang="en-IN" sz="1800" u="none" cap="none" strike="noStrike">
                <a:solidFill>
                  <a:srgbClr val="3A3A3A"/>
                </a:solidFill>
                <a:latin typeface="Arial"/>
                <a:ea typeface="Arial"/>
                <a:cs typeface="Arial"/>
                <a:sym typeface="Arial"/>
              </a:rPr>
              <a: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i="0" lang="en-IN" sz="1800" u="none" cap="none" strike="noStrike">
                <a:solidFill>
                  <a:srgbClr val="3A3A3A"/>
                </a:solidFill>
                <a:latin typeface="Arial"/>
                <a:ea typeface="Arial"/>
                <a:cs typeface="Arial"/>
                <a:sym typeface="Arial"/>
              </a:rPr>
              <a:t> </a:t>
            </a:r>
            <a:r>
              <a:rPr lang="en-IN" sz="1800">
                <a:solidFill>
                  <a:srgbClr val="C00000"/>
                </a:solidFill>
                <a:latin typeface="Arial"/>
                <a:ea typeface="Arial"/>
                <a:cs typeface="Arial"/>
                <a:sym typeface="Arial"/>
              </a:rPr>
              <a:t>KEY</a:t>
            </a:r>
            <a:r>
              <a:rPr i="0" lang="en-IN" sz="1800" u="none" cap="none" strike="noStrike">
                <a:solidFill>
                  <a:srgbClr val="000000"/>
                </a:solidFill>
                <a:latin typeface="Arial"/>
                <a:ea typeface="Arial"/>
                <a:cs typeface="Arial"/>
                <a:sym typeface="Arial"/>
              </a:rPr>
              <a:t>,</a:t>
            </a:r>
            <a:endParaRPr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A3A3A"/>
              </a:buClr>
              <a:buSzPts val="1800"/>
              <a:buFont typeface="Arial"/>
              <a:buNone/>
            </a:pPr>
            <a:r>
              <a:rPr i="0" lang="en-IN" sz="1800" u="none" cap="none" strike="noStrike">
                <a:solidFill>
                  <a:srgbClr val="3A3A3A"/>
                </a:solidFill>
                <a:latin typeface="Arial"/>
                <a:ea typeface="Arial"/>
                <a:cs typeface="Arial"/>
                <a:sym typeface="Arial"/>
              </a:rPr>
              <a:t>   </a:t>
            </a:r>
            <a:r>
              <a:rPr i="0" lang="en-IN" sz="1800" u="none" cap="none" strike="noStrike">
                <a:solidFill>
                  <a:srgbClr val="006699"/>
                </a:solidFill>
                <a:latin typeface="Arial"/>
                <a:ea typeface="Arial"/>
                <a:cs typeface="Arial"/>
                <a:sym typeface="Arial"/>
              </a:rPr>
              <a:t>name</a:t>
            </a:r>
            <a:r>
              <a:rPr i="0" lang="en-IN" sz="1800" u="none" cap="none" strike="noStrike">
                <a:solidFill>
                  <a:srgbClr val="3A3A3A"/>
                </a:solidFill>
                <a:latin typeface="Arial"/>
                <a:ea typeface="Arial"/>
                <a:cs typeface="Arial"/>
                <a:sym typeface="Arial"/>
              </a:rPr>
              <a:t> </a:t>
            </a:r>
            <a:r>
              <a:rPr lang="en-IN" sz="1800">
                <a:solidFill>
                  <a:srgbClr val="834689"/>
                </a:solidFill>
                <a:latin typeface="Arial"/>
                <a:ea typeface="Arial"/>
                <a:cs typeface="Arial"/>
                <a:sym typeface="Arial"/>
              </a:rPr>
              <a:t>VARCHAR</a:t>
            </a:r>
            <a:r>
              <a:rPr i="0" lang="en-IN" sz="1800" u="none" cap="none" strike="noStrike">
                <a:solidFill>
                  <a:srgbClr val="000000"/>
                </a:solidFill>
                <a:latin typeface="Arial"/>
                <a:ea typeface="Arial"/>
                <a:cs typeface="Arial"/>
                <a:sym typeface="Arial"/>
              </a:rPr>
              <a:t>(10),</a:t>
            </a:r>
            <a:endParaRPr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A3A3A"/>
              </a:buClr>
              <a:buSzPts val="1800"/>
              <a:buFont typeface="Arial"/>
              <a:buNone/>
            </a:pP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membership </a:t>
            </a:r>
            <a:r>
              <a:rPr lang="en-IN" sz="1800">
                <a:solidFill>
                  <a:srgbClr val="834689"/>
                </a:solidFill>
                <a:latin typeface="Arial"/>
                <a:ea typeface="Arial"/>
                <a:cs typeface="Arial"/>
                <a:sym typeface="Arial"/>
              </a:rPr>
              <a:t>ENUM</a:t>
            </a:r>
            <a:r>
              <a:rPr i="0" lang="en-IN" sz="1800" u="none" cap="none" strike="noStrike">
                <a:solidFill>
                  <a:srgbClr val="000000"/>
                </a:solidFill>
                <a:latin typeface="Arial"/>
                <a:ea typeface="Arial"/>
                <a:cs typeface="Arial"/>
                <a:sym typeface="Arial"/>
              </a:rPr>
              <a:t>(</a:t>
            </a:r>
            <a:r>
              <a:rPr i="0" lang="en-IN" sz="1800" u="none" cap="none" strike="noStrike">
                <a:solidFill>
                  <a:srgbClr val="0000FF"/>
                </a:solidFill>
                <a:latin typeface="Arial"/>
                <a:ea typeface="Arial"/>
                <a:cs typeface="Arial"/>
                <a:sym typeface="Arial"/>
              </a:rPr>
              <a:t>'Silver'</a:t>
            </a:r>
            <a:r>
              <a:rPr i="0" lang="en-IN" sz="1800" u="none" cap="none" strike="noStrike">
                <a:solidFill>
                  <a:srgbClr val="000000"/>
                </a:solidFill>
                <a:latin typeface="Arial"/>
                <a:ea typeface="Arial"/>
                <a:cs typeface="Arial"/>
                <a:sym typeface="Arial"/>
              </a:rPr>
              <a:t>, </a:t>
            </a:r>
            <a:r>
              <a:rPr i="0" lang="en-IN" sz="1800" u="none" cap="none" strike="noStrike">
                <a:solidFill>
                  <a:srgbClr val="0000FF"/>
                </a:solidFill>
                <a:latin typeface="Arial"/>
                <a:ea typeface="Arial"/>
                <a:cs typeface="Arial"/>
                <a:sym typeface="Arial"/>
              </a:rPr>
              <a:t>'Gold'</a:t>
            </a:r>
            <a:r>
              <a:rPr i="0" lang="en-IN" sz="1800" u="none" cap="none" strike="noStrike">
                <a:solidFill>
                  <a:srgbClr val="000000"/>
                </a:solidFill>
                <a:latin typeface="Arial"/>
                <a:ea typeface="Arial"/>
                <a:cs typeface="Arial"/>
                <a:sym typeface="Arial"/>
              </a:rPr>
              <a:t>, </a:t>
            </a:r>
            <a:r>
              <a:rPr i="0" lang="en-IN" sz="1800" u="none" cap="none" strike="noStrike">
                <a:solidFill>
                  <a:srgbClr val="0000FF"/>
                </a:solidFill>
                <a:latin typeface="Arial"/>
                <a:ea typeface="Arial"/>
                <a:cs typeface="Arial"/>
                <a:sym typeface="Arial"/>
              </a:rPr>
              <a:t>'Diamond'</a:t>
            </a:r>
            <a:r>
              <a:rPr i="0" lang="en-IN" sz="1800" u="none" cap="none" strike="noStrike">
                <a:solidFill>
                  <a:srgbClr val="000000"/>
                </a:solidFill>
                <a:latin typeface="Arial"/>
                <a:ea typeface="Arial"/>
                <a:cs typeface="Arial"/>
                <a:sym typeface="Arial"/>
              </a:rPr>
              <a:t>),</a:t>
            </a:r>
            <a:endParaRPr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A3A3A"/>
              </a:buClr>
              <a:buSzPts val="1800"/>
              <a:buFont typeface="Arial"/>
              <a:buNone/>
            </a:pP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interest </a:t>
            </a:r>
            <a:r>
              <a:rPr lang="en-IN" sz="1800">
                <a:solidFill>
                  <a:srgbClr val="834689"/>
                </a:solidFill>
                <a:latin typeface="Arial"/>
                <a:ea typeface="Arial"/>
                <a:cs typeface="Arial"/>
                <a:sym typeface="Arial"/>
              </a:rPr>
              <a:t>SET</a:t>
            </a:r>
            <a:r>
              <a:rPr i="0" lang="en-IN" sz="1800" u="none" cap="none" strike="noStrike">
                <a:solidFill>
                  <a:srgbClr val="000000"/>
                </a:solidFill>
                <a:latin typeface="Arial"/>
                <a:ea typeface="Arial"/>
                <a:cs typeface="Arial"/>
                <a:sym typeface="Arial"/>
              </a:rPr>
              <a:t>(</a:t>
            </a:r>
            <a:r>
              <a:rPr i="0" lang="en-IN" sz="1800" u="none" cap="none" strike="noStrike">
                <a:solidFill>
                  <a:srgbClr val="0000FF"/>
                </a:solidFill>
                <a:latin typeface="Arial"/>
                <a:ea typeface="Arial"/>
                <a:cs typeface="Arial"/>
                <a:sym typeface="Arial"/>
              </a:rPr>
              <a:t>'Movie'</a:t>
            </a:r>
            <a:r>
              <a:rPr i="0" lang="en-IN" sz="1800" u="none" cap="none" strike="noStrike">
                <a:solidFill>
                  <a:srgbClr val="000000"/>
                </a:solidFill>
                <a:latin typeface="Arial"/>
                <a:ea typeface="Arial"/>
                <a:cs typeface="Arial"/>
                <a:sym typeface="Arial"/>
              </a:rPr>
              <a:t>, </a:t>
            </a:r>
            <a:r>
              <a:rPr i="0" lang="en-IN" sz="1800" u="none" cap="none" strike="noStrike">
                <a:solidFill>
                  <a:srgbClr val="0000FF"/>
                </a:solidFill>
                <a:latin typeface="Arial"/>
                <a:ea typeface="Arial"/>
                <a:cs typeface="Arial"/>
                <a:sym typeface="Arial"/>
              </a:rPr>
              <a:t>'Music'</a:t>
            </a:r>
            <a:r>
              <a:rPr i="0" lang="en-IN" sz="1800" u="none" cap="none" strike="noStrike">
                <a:solidFill>
                  <a:srgbClr val="000000"/>
                </a:solidFill>
                <a:latin typeface="Arial"/>
                <a:ea typeface="Arial"/>
                <a:cs typeface="Arial"/>
                <a:sym typeface="Arial"/>
              </a:rPr>
              <a:t>, </a:t>
            </a:r>
            <a:r>
              <a:rPr i="0" lang="en-IN" sz="1800" u="none" cap="none" strike="noStrike">
                <a:solidFill>
                  <a:srgbClr val="0000FF"/>
                </a:solidFill>
                <a:latin typeface="Arial"/>
                <a:ea typeface="Arial"/>
                <a:cs typeface="Arial"/>
                <a:sym typeface="Arial"/>
              </a:rPr>
              <a:t>'Concert'</a:t>
            </a:r>
            <a:r>
              <a:rPr i="0" lang="en-IN" sz="1800" u="none" cap="none" strike="noStrike">
                <a:solidFill>
                  <a:srgbClr val="000000"/>
                </a:solidFill>
                <a:latin typeface="Arial"/>
                <a:ea typeface="Arial"/>
                <a:cs typeface="Arial"/>
                <a:sym typeface="Arial"/>
              </a:rPr>
              <a:t>));</a:t>
            </a:r>
            <a:endParaRPr i="0" sz="1800" u="none" cap="none" strike="noStrike">
              <a:solidFill>
                <a:schemeClr val="dk1"/>
              </a:solidFill>
              <a:latin typeface="Arial"/>
              <a:ea typeface="Arial"/>
              <a:cs typeface="Arial"/>
              <a:sym typeface="Arial"/>
            </a:endParaRPr>
          </a:p>
        </p:txBody>
      </p:sp>
      <p:sp>
        <p:nvSpPr>
          <p:cNvPr id="1751" name="Google Shape;1751;p175"/>
          <p:cNvSpPr/>
          <p:nvPr/>
        </p:nvSpPr>
        <p:spPr>
          <a:xfrm>
            <a:off x="407368" y="4160534"/>
            <a:ext cx="11377264" cy="69249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INSERT</a:t>
            </a:r>
            <a:r>
              <a:rPr i="0" lang="en-IN" sz="1800" u="none" cap="none" strike="noStrike">
                <a:solidFill>
                  <a:srgbClr val="3A3A3A"/>
                </a:solidFill>
                <a:latin typeface="Arial"/>
                <a:ea typeface="Arial"/>
                <a:cs typeface="Arial"/>
                <a:sym typeface="Arial"/>
              </a:rPr>
              <a:t> </a:t>
            </a:r>
            <a:r>
              <a:rPr lang="en-IN" sz="1800">
                <a:solidFill>
                  <a:srgbClr val="0077AA"/>
                </a:solidFill>
                <a:latin typeface="Arial"/>
                <a:ea typeface="Arial"/>
                <a:cs typeface="Arial"/>
                <a:sym typeface="Arial"/>
              </a:rPr>
              <a:t>INTO</a:t>
            </a: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clients </a:t>
            </a:r>
            <a:r>
              <a:rPr i="0" lang="en-IN" sz="1800" u="none" cap="none" strike="noStrike">
                <a:solidFill>
                  <a:srgbClr val="7F7F7F"/>
                </a:solidFill>
                <a:latin typeface="Arial"/>
                <a:ea typeface="Arial"/>
                <a:cs typeface="Arial"/>
                <a:sym typeface="Arial"/>
              </a:rPr>
              <a:t>(</a:t>
            </a:r>
            <a:r>
              <a:rPr lang="en-IN" sz="1800">
                <a:solidFill>
                  <a:srgbClr val="000000"/>
                </a:solidFill>
                <a:latin typeface="Arial"/>
                <a:ea typeface="Arial"/>
                <a:cs typeface="Arial"/>
                <a:sym typeface="Arial"/>
              </a:rPr>
              <a:t>name</a:t>
            </a:r>
            <a:r>
              <a:rPr i="0" lang="en-IN" sz="1800" u="none" cap="none" strike="noStrike">
                <a:solidFill>
                  <a:srgbClr val="000000"/>
                </a:solidFill>
                <a:latin typeface="Arial"/>
                <a:ea typeface="Arial"/>
                <a:cs typeface="Arial"/>
                <a:sym typeface="Arial"/>
              </a:rPr>
              <a:t>, membership, interest</a:t>
            </a:r>
            <a:r>
              <a:rPr i="0" lang="en-IN" sz="1800" u="none" cap="none" strike="noStrike">
                <a:solidFill>
                  <a:srgbClr val="7F7F7F"/>
                </a:solidFill>
                <a:latin typeface="Arial"/>
                <a:ea typeface="Arial"/>
                <a:cs typeface="Arial"/>
                <a:sym typeface="Arial"/>
              </a:rPr>
              <a:t>)</a:t>
            </a:r>
            <a:r>
              <a:rPr i="0" lang="en-IN" sz="1800" u="none" cap="none" strike="noStrike">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VALUES</a:t>
            </a:r>
            <a:r>
              <a:rPr i="0" lang="en-IN" sz="1800" u="none" cap="none" strike="noStrike">
                <a:solidFill>
                  <a:srgbClr val="7F7F7F"/>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'Gold'</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'Music'</a:t>
            </a:r>
            <a:r>
              <a:rPr i="0" lang="en-IN" sz="1800" u="none" cap="none" strike="noStrike">
                <a:solidFill>
                  <a:srgbClr val="7F7F7F"/>
                </a:solidFill>
                <a:latin typeface="Arial"/>
                <a:ea typeface="Arial"/>
                <a:cs typeface="Arial"/>
                <a:sym typeface="Arial"/>
              </a:rPr>
              <a:t>)</a:t>
            </a:r>
            <a:r>
              <a:rPr i="0" lang="en-IN" sz="18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800"/>
              <a:buFont typeface="Arial"/>
              <a:buNone/>
            </a:pPr>
            <a:r>
              <a:t/>
            </a:r>
            <a:endParaRPr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INSERT</a:t>
            </a:r>
            <a:r>
              <a:rPr i="0" lang="en-IN" sz="1800" u="none" cap="none" strike="noStrike">
                <a:solidFill>
                  <a:srgbClr val="3A3A3A"/>
                </a:solidFill>
                <a:latin typeface="Arial"/>
                <a:ea typeface="Arial"/>
                <a:cs typeface="Arial"/>
                <a:sym typeface="Arial"/>
              </a:rPr>
              <a:t> </a:t>
            </a:r>
            <a:r>
              <a:rPr lang="en-IN" sz="1800">
                <a:solidFill>
                  <a:srgbClr val="0077AA"/>
                </a:solidFill>
                <a:latin typeface="Arial"/>
                <a:ea typeface="Arial"/>
                <a:cs typeface="Arial"/>
                <a:sym typeface="Arial"/>
              </a:rPr>
              <a:t>INTO</a:t>
            </a:r>
            <a:r>
              <a:rPr i="0" lang="en-IN" sz="1800" u="none" cap="none" strike="noStrike">
                <a:solidFill>
                  <a:srgbClr val="3A3A3A"/>
                </a:solidFill>
                <a:latin typeface="Arial"/>
                <a:ea typeface="Arial"/>
                <a:cs typeface="Arial"/>
                <a:sym typeface="Arial"/>
              </a:rPr>
              <a:t> </a:t>
            </a:r>
            <a:r>
              <a:rPr i="0" lang="en-IN" sz="1800" u="none" cap="none" strike="noStrike">
                <a:solidFill>
                  <a:srgbClr val="000000"/>
                </a:solidFill>
                <a:latin typeface="Arial"/>
                <a:ea typeface="Arial"/>
                <a:cs typeface="Arial"/>
                <a:sym typeface="Arial"/>
              </a:rPr>
              <a:t>clients </a:t>
            </a:r>
            <a:r>
              <a:rPr i="0" lang="en-IN" sz="1800" u="none" cap="none" strike="noStrike">
                <a:solidFill>
                  <a:srgbClr val="7F7F7F"/>
                </a:solidFill>
                <a:latin typeface="Arial"/>
                <a:ea typeface="Arial"/>
                <a:cs typeface="Arial"/>
                <a:sym typeface="Arial"/>
              </a:rPr>
              <a:t>(</a:t>
            </a:r>
            <a:r>
              <a:rPr lang="en-IN" sz="1800">
                <a:solidFill>
                  <a:srgbClr val="000000"/>
                </a:solidFill>
                <a:latin typeface="Arial"/>
                <a:ea typeface="Arial"/>
                <a:cs typeface="Arial"/>
                <a:sym typeface="Arial"/>
              </a:rPr>
              <a:t>name</a:t>
            </a:r>
            <a:r>
              <a:rPr i="0" lang="en-IN" sz="1800" u="none" cap="none" strike="noStrike">
                <a:solidFill>
                  <a:srgbClr val="000000"/>
                </a:solidFill>
                <a:latin typeface="Arial"/>
                <a:ea typeface="Arial"/>
                <a:cs typeface="Arial"/>
                <a:sym typeface="Arial"/>
              </a:rPr>
              <a:t>, membership, interest</a:t>
            </a:r>
            <a:r>
              <a:rPr i="0" lang="en-IN" sz="1800" u="none" cap="none" strike="noStrike">
                <a:solidFill>
                  <a:srgbClr val="7F7F7F"/>
                </a:solidFill>
                <a:latin typeface="Arial"/>
                <a:ea typeface="Arial"/>
                <a:cs typeface="Arial"/>
                <a:sym typeface="Arial"/>
              </a:rPr>
              <a:t>)</a:t>
            </a:r>
            <a:r>
              <a:rPr i="0" lang="en-IN" sz="1800" u="none" cap="none" strike="noStrike">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VALUES</a:t>
            </a:r>
            <a:r>
              <a:rPr i="0" lang="en-IN" sz="1800" u="none" cap="none" strike="noStrike">
                <a:solidFill>
                  <a:srgbClr val="7F7F7F"/>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'Premium'</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'Movie</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Concert'</a:t>
            </a:r>
            <a:r>
              <a:rPr i="0" lang="en-IN" sz="1800" u="none" cap="none" strike="noStrike">
                <a:solidFill>
                  <a:srgbClr val="7F7F7F"/>
                </a:solidFill>
                <a:latin typeface="Arial"/>
                <a:ea typeface="Arial"/>
                <a:cs typeface="Arial"/>
                <a:sym typeface="Arial"/>
              </a:rPr>
              <a:t>)</a:t>
            </a:r>
            <a:r>
              <a:rPr i="0" lang="en-IN" sz="1800" u="none" cap="none" strike="noStrike">
                <a:solidFill>
                  <a:srgbClr val="000000"/>
                </a:solidFill>
                <a:latin typeface="Arial"/>
                <a:ea typeface="Arial"/>
                <a:cs typeface="Arial"/>
                <a:sym typeface="Arial"/>
              </a:rPr>
              <a:t>;</a:t>
            </a:r>
            <a:endParaRPr i="0" sz="1800" u="none" cap="none" strike="noStrike">
              <a:solidFill>
                <a:schemeClr val="dk1"/>
              </a:solidFill>
              <a:latin typeface="Arial"/>
              <a:ea typeface="Arial"/>
              <a:cs typeface="Arial"/>
              <a:sym typeface="Arial"/>
            </a:endParaRPr>
          </a:p>
        </p:txBody>
      </p:sp>
      <p:sp>
        <p:nvSpPr>
          <p:cNvPr id="1752" name="Google Shape;1752;p175"/>
          <p:cNvSpPr/>
          <p:nvPr/>
        </p:nvSpPr>
        <p:spPr>
          <a:xfrm>
            <a:off x="263352" y="5301208"/>
            <a:ext cx="11737304" cy="138499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IMP:</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SET data type allows you to specify a list of values to be inserted in the column, like ENUM. But, unlike the ENUM data type, which lets you choose only one value, the SET data type allows you to choose multiple values from the list of specified values.</a:t>
            </a:r>
            <a:endParaRPr sz="1800">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76"/>
          <p:cNvSpPr txBox="1"/>
          <p:nvPr/>
        </p:nvSpPr>
        <p:spPr>
          <a:xfrm>
            <a:off x="1676400" y="2276872"/>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table</a:t>
            </a:r>
            <a:endParaRPr/>
          </a:p>
        </p:txBody>
      </p:sp>
      <p:sp>
        <p:nvSpPr>
          <p:cNvPr id="1758" name="Google Shape;1758;p176"/>
          <p:cNvSpPr/>
          <p:nvPr/>
        </p:nvSpPr>
        <p:spPr>
          <a:xfrm>
            <a:off x="1676400" y="76201"/>
            <a:ext cx="8839200" cy="430887"/>
          </a:xfrm>
          <a:prstGeom prst="rect">
            <a:avLst/>
          </a:prstGeom>
          <a:solidFill>
            <a:srgbClr val="E5EAC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Quattrocento Sans"/>
                <a:ea typeface="Quattrocento Sans"/>
                <a:cs typeface="Quattrocento Sans"/>
                <a:sym typeface="Quattrocento Sans"/>
              </a:rPr>
              <a:t>Use a CREATE TABLE statement to specify the layout of your table.</a:t>
            </a:r>
            <a:endParaRPr/>
          </a:p>
        </p:txBody>
      </p:sp>
      <p:sp>
        <p:nvSpPr>
          <p:cNvPr id="1759" name="Google Shape;1759;p176"/>
          <p:cNvSpPr/>
          <p:nvPr/>
        </p:nvSpPr>
        <p:spPr>
          <a:xfrm>
            <a:off x="1676400" y="692696"/>
            <a:ext cx="45114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E12F2B"/>
                </a:solidFill>
                <a:latin typeface="Arial"/>
                <a:ea typeface="Arial"/>
                <a:cs typeface="Arial"/>
                <a:sym typeface="Arial"/>
              </a:rPr>
              <a:t>`123`</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760" name="Google Shape;1760;p176"/>
          <p:cNvSpPr/>
          <p:nvPr/>
        </p:nvSpPr>
        <p:spPr>
          <a:xfrm>
            <a:off x="2166300" y="3095963"/>
            <a:ext cx="78463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Use a </a:t>
            </a:r>
            <a:r>
              <a:rPr b="1" lang="en-IN" sz="2000">
                <a:solidFill>
                  <a:schemeClr val="dk1"/>
                </a:solidFill>
                <a:latin typeface="Palatino Linotype"/>
                <a:ea typeface="Palatino Linotype"/>
                <a:cs typeface="Palatino Linotype"/>
                <a:sym typeface="Palatino Linotype"/>
              </a:rPr>
              <a:t>CREATE TABLE </a:t>
            </a:r>
            <a:r>
              <a:rPr lang="en-IN" sz="2000">
                <a:solidFill>
                  <a:schemeClr val="dk1"/>
                </a:solidFill>
                <a:latin typeface="Palatino Linotype"/>
                <a:ea typeface="Palatino Linotype"/>
                <a:cs typeface="Palatino Linotype"/>
                <a:sym typeface="Palatino Linotype"/>
              </a:rPr>
              <a:t>statement to specify the layout of your table.</a:t>
            </a:r>
            <a:endParaRPr/>
          </a:p>
        </p:txBody>
      </p:sp>
      <p:sp>
        <p:nvSpPr>
          <p:cNvPr id="1761" name="Google Shape;1761;p176"/>
          <p:cNvSpPr/>
          <p:nvPr/>
        </p:nvSpPr>
        <p:spPr>
          <a:xfrm>
            <a:off x="263352" y="4149080"/>
            <a:ext cx="11593288"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USER TABLES</a:t>
            </a:r>
            <a:r>
              <a:rPr lang="en-IN" sz="1800">
                <a:solidFill>
                  <a:schemeClr val="dk1"/>
                </a:solidFill>
                <a:latin typeface="Arial"/>
                <a:ea typeface="Arial"/>
                <a:cs typeface="Arial"/>
                <a:sym typeface="Arial"/>
              </a:rPr>
              <a:t>: This is a collection of tables created and maintained by the user. Contain USER information.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DATA DICTIONARY</a:t>
            </a:r>
            <a:r>
              <a:rPr lang="en-IN" sz="1800">
                <a:solidFill>
                  <a:schemeClr val="dk1"/>
                </a:solidFill>
                <a:latin typeface="Arial"/>
                <a:ea typeface="Arial"/>
                <a:cs typeface="Arial"/>
                <a:sym typeface="Arial"/>
              </a:rPr>
              <a:t>: This is a collection of tables created and maintained by the MySQL Server. It contains database information. All data dictionary tables are owned by the SYS user.</a:t>
            </a:r>
            <a:endParaRPr/>
          </a:p>
        </p:txBody>
      </p:sp>
      <p:sp>
        <p:nvSpPr>
          <p:cNvPr id="1762" name="Google Shape;1762;p176"/>
          <p:cNvSpPr txBox="1"/>
          <p:nvPr/>
        </p:nvSpPr>
        <p:spPr>
          <a:xfrm>
            <a:off x="263352" y="1373867"/>
            <a:ext cx="115932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Max 4096 columns per table provided the row size &lt;= 65,535 Bytes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77"/>
          <p:cNvSpPr/>
          <p:nvPr/>
        </p:nvSpPr>
        <p:spPr>
          <a:xfrm>
            <a:off x="263352" y="1484784"/>
            <a:ext cx="11665296" cy="30469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by default, tables are created in the default database, using the InnoDB storage engine.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name should not begin with a number or special symbols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name  can start with _table_name (</a:t>
            </a:r>
            <a:r>
              <a:rPr lang="en-IN" sz="1800">
                <a:solidFill>
                  <a:srgbClr val="518592"/>
                </a:solidFill>
                <a:latin typeface="Arial"/>
                <a:ea typeface="Arial"/>
                <a:cs typeface="Arial"/>
                <a:sym typeface="Arial"/>
              </a:rPr>
              <a:t>underscore</a:t>
            </a:r>
            <a:r>
              <a:rPr lang="en-IN" sz="1800">
                <a:solidFill>
                  <a:schemeClr val="dk1"/>
                </a:solidFill>
                <a:latin typeface="Arial"/>
                <a:ea typeface="Arial"/>
                <a:cs typeface="Arial"/>
                <a:sym typeface="Arial"/>
              </a:rPr>
              <a:t>)  or $table_name (</a:t>
            </a:r>
            <a:r>
              <a:rPr lang="en-IN" sz="1800">
                <a:solidFill>
                  <a:srgbClr val="518592"/>
                </a:solidFill>
                <a:latin typeface="Arial"/>
                <a:ea typeface="Arial"/>
                <a:cs typeface="Arial"/>
                <a:sym typeface="Arial"/>
              </a:rPr>
              <a:t>dollar</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sign</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name and column name can have max 64 char.</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multiple words as table_name is invalid, if you want to give multiple words as table_name then give it in `table_name` (</a:t>
            </a:r>
            <a:r>
              <a:rPr lang="en-IN" sz="1800">
                <a:solidFill>
                  <a:srgbClr val="518592"/>
                </a:solidFill>
                <a:latin typeface="Arial"/>
                <a:ea typeface="Arial"/>
                <a:cs typeface="Arial"/>
                <a:sym typeface="Arial"/>
              </a:rPr>
              <a:t>backtick</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error occurs if the table exists.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error occurs if there is no default database.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error occurs if the database does not exist.</a:t>
            </a:r>
            <a:endParaRPr/>
          </a:p>
        </p:txBody>
      </p:sp>
      <p:sp>
        <p:nvSpPr>
          <p:cNvPr id="1768" name="Google Shape;1768;p177"/>
          <p:cNvSpPr/>
          <p:nvPr/>
        </p:nvSpPr>
        <p:spPr>
          <a:xfrm>
            <a:off x="263352" y="4636293"/>
            <a:ext cx="11665296"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names are stored in lowercase on disk. MySQL converts all table names to lowercase on storage. This behavior also applies to database names and table aliases.</a:t>
            </a:r>
            <a:endParaRPr/>
          </a:p>
          <a:p>
            <a:pPr indent="0" lvl="0" marL="0" marR="0" rtl="0" algn="l">
              <a:spcBef>
                <a:spcPts val="0"/>
              </a:spcBef>
              <a:spcAft>
                <a:spcPts val="0"/>
              </a:spcAft>
              <a:buNone/>
            </a:pPr>
            <a:r>
              <a:rPr lang="en-IN" sz="1800">
                <a:solidFill>
                  <a:srgbClr val="FF0000"/>
                </a:solidFill>
                <a:latin typeface="Arial"/>
                <a:ea typeface="Arial"/>
                <a:cs typeface="Arial"/>
                <a:sym typeface="Arial"/>
              </a:rPr>
              <a:t>     e.g. </a:t>
            </a:r>
            <a:r>
              <a:rPr lang="en-IN" sz="1800">
                <a:solidFill>
                  <a:srgbClr val="3F3F3F"/>
                </a:solidFill>
                <a:latin typeface="Arial"/>
                <a:ea typeface="Arial"/>
                <a:cs typeface="Arial"/>
                <a:sym typeface="Arial"/>
              </a:rPr>
              <a:t>show variables like 'lower_case_table_names';</a:t>
            </a:r>
            <a:r>
              <a:rPr lang="en-IN" sz="1800">
                <a:solidFill>
                  <a:schemeClr val="dk1"/>
                </a:solidFill>
                <a:latin typeface="Arial"/>
                <a:ea typeface="Arial"/>
                <a:cs typeface="Arial"/>
                <a:sym typeface="Arial"/>
              </a:rPr>
              <a:t> </a:t>
            </a:r>
            <a:endParaRPr/>
          </a:p>
        </p:txBody>
      </p:sp>
      <p:sp>
        <p:nvSpPr>
          <p:cNvPr id="1769" name="Google Shape;1769;p17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a:t>
            </a:r>
            <a:endParaRPr i="1" sz="3200">
              <a:solidFill>
                <a:srgbClr val="FF9900"/>
              </a:solidFill>
              <a:latin typeface="Arial"/>
              <a:ea typeface="Arial"/>
              <a:cs typeface="Arial"/>
              <a:sym typeface="Arial"/>
            </a:endParaRPr>
          </a:p>
        </p:txBody>
      </p:sp>
      <p:sp>
        <p:nvSpPr>
          <p:cNvPr id="1770" name="Google Shape;1770;p177"/>
          <p:cNvSpPr/>
          <p:nvPr/>
        </p:nvSpPr>
        <p:spPr>
          <a:xfrm>
            <a:off x="1600200" y="801469"/>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Use a </a:t>
            </a:r>
            <a:r>
              <a:rPr b="1" lang="en-IN" sz="1800">
                <a:solidFill>
                  <a:schemeClr val="dk1"/>
                </a:solidFill>
                <a:latin typeface="Palatino Linotype"/>
                <a:ea typeface="Palatino Linotype"/>
                <a:cs typeface="Palatino Linotype"/>
                <a:sym typeface="Palatino Linotype"/>
              </a:rPr>
              <a:t>CREATE TABLE </a:t>
            </a:r>
            <a:r>
              <a:rPr lang="en-IN" sz="1800">
                <a:solidFill>
                  <a:schemeClr val="dk1"/>
                </a:solidFill>
                <a:latin typeface="Palatino Linotype"/>
                <a:ea typeface="Palatino Linotype"/>
                <a:cs typeface="Palatino Linotype"/>
                <a:sym typeface="Palatino Linotype"/>
              </a:rPr>
              <a:t>statement to specify the layout of your table.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7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a:t>
            </a:r>
            <a:endParaRPr i="1" sz="3200">
              <a:solidFill>
                <a:srgbClr val="FF9900"/>
              </a:solidFill>
              <a:latin typeface="Arial"/>
              <a:ea typeface="Arial"/>
              <a:cs typeface="Arial"/>
              <a:sym typeface="Arial"/>
            </a:endParaRPr>
          </a:p>
        </p:txBody>
      </p:sp>
      <p:sp>
        <p:nvSpPr>
          <p:cNvPr id="1776" name="Google Shape;1776;p178"/>
          <p:cNvSpPr/>
          <p:nvPr/>
        </p:nvSpPr>
        <p:spPr>
          <a:xfrm>
            <a:off x="190550" y="901164"/>
            <a:ext cx="11810106"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[TEMPORARY] TABLE [IF NOT EXISTS] </a:t>
            </a:r>
            <a:r>
              <a:rPr lang="en-IN" sz="2000">
                <a:solidFill>
                  <a:srgbClr val="3F3F3F"/>
                </a:solidFill>
                <a:latin typeface="Arial"/>
                <a:ea typeface="Arial"/>
                <a:cs typeface="Arial"/>
                <a:sym typeface="Arial"/>
              </a:rPr>
              <a:t>tbl_name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3F3F3F"/>
                </a:solidFill>
                <a:latin typeface="Arial"/>
                <a:ea typeface="Arial"/>
                <a:cs typeface="Arial"/>
                <a:sym typeface="Arial"/>
              </a:rPr>
              <a:t>(</a:t>
            </a:r>
            <a:r>
              <a:rPr lang="en-IN" sz="2000">
                <a:solidFill>
                  <a:srgbClr val="B38806"/>
                </a:solidFill>
                <a:latin typeface="Arial"/>
                <a:ea typeface="Arial"/>
                <a:cs typeface="Arial"/>
                <a:sym typeface="Arial"/>
              </a:rPr>
              <a:t>create_defineation</a:t>
            </a:r>
            <a:r>
              <a:rPr lang="en-IN" sz="2000">
                <a:solidFill>
                  <a:srgbClr val="3F3F3F"/>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3F3F3F"/>
                </a:solidFill>
                <a:latin typeface="Arial"/>
                <a:ea typeface="Arial"/>
                <a:cs typeface="Arial"/>
                <a:sym typeface="Arial"/>
              </a:rPr>
              <a:t>)</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[table_options]</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[partition_options]</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B38806"/>
                </a:solidFill>
                <a:latin typeface="Arial"/>
                <a:ea typeface="Arial"/>
                <a:cs typeface="Arial"/>
                <a:sym typeface="Arial"/>
              </a:rPr>
              <a:t>create_definition</a:t>
            </a:r>
            <a:r>
              <a:rPr lang="en-IN" sz="2000">
                <a:solidFill>
                  <a:srgbClr val="3F3F3F"/>
                </a:solidFill>
                <a:latin typeface="Arial"/>
                <a:ea typeface="Arial"/>
                <a:cs typeface="Arial"/>
                <a:sym typeface="Arial"/>
              </a:rPr>
              <a:t>:</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col_name </a:t>
            </a:r>
            <a:r>
              <a:rPr lang="en-IN" sz="2000">
                <a:solidFill>
                  <a:srgbClr val="518592"/>
                </a:solidFill>
                <a:latin typeface="Arial"/>
                <a:ea typeface="Arial"/>
                <a:cs typeface="Arial"/>
                <a:sym typeface="Arial"/>
              </a:rPr>
              <a:t>column_definition</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518592"/>
                </a:solidFill>
                <a:latin typeface="Arial"/>
                <a:ea typeface="Arial"/>
                <a:cs typeface="Arial"/>
                <a:sym typeface="Arial"/>
              </a:rPr>
              <a:t>column_definition</a:t>
            </a:r>
            <a:r>
              <a:rPr lang="en-IN" sz="2000">
                <a:solidFill>
                  <a:srgbClr val="3F3F3F"/>
                </a:solidFill>
                <a:latin typeface="Arial"/>
                <a:ea typeface="Arial"/>
                <a:cs typeface="Arial"/>
                <a:sym typeface="Arial"/>
              </a:rPr>
              <a:t>:</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data_type [NOT NULL | NULL] [DEFAULT default_value]</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[AUTO_INCREMENT] [UNIQUE [KEY] | [PRIMARY] KEY]</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[reference_definition]</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 data_type [GENERATED ALWAYS] AS (expression)  [VIRTUAL] </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     [VISIBLE | INVISIBLE]</a:t>
            </a:r>
            <a:endParaRPr sz="2000">
              <a:solidFill>
                <a:srgbClr val="3F3F3F"/>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table_options:</a:t>
            </a:r>
            <a:endParaRPr/>
          </a:p>
          <a:p>
            <a:pPr indent="0" lvl="0" marL="0" marR="0" rtl="0" algn="l">
              <a:spcBef>
                <a:spcPts val="0"/>
              </a:spcBef>
              <a:spcAft>
                <a:spcPts val="0"/>
              </a:spcAft>
              <a:buNone/>
            </a:pPr>
            <a:r>
              <a:rPr lang="en-IN" sz="2000">
                <a:solidFill>
                  <a:srgbClr val="3F3F3F"/>
                </a:solidFill>
                <a:latin typeface="Arial"/>
                <a:ea typeface="Arial"/>
                <a:cs typeface="Arial"/>
                <a:sym typeface="Arial"/>
              </a:rPr>
              <a:t>ENGINE [=] engine_name</a:t>
            </a:r>
            <a:endParaRPr/>
          </a:p>
        </p:txBody>
      </p:sp>
      <p:sp>
        <p:nvSpPr>
          <p:cNvPr id="1777" name="Google Shape;1777;p178"/>
          <p:cNvSpPr/>
          <p:nvPr/>
        </p:nvSpPr>
        <p:spPr>
          <a:xfrm>
            <a:off x="190550" y="332656"/>
            <a:ext cx="13260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800">
                <a:solidFill>
                  <a:srgbClr val="525A7D"/>
                </a:solidFill>
                <a:latin typeface="Arial"/>
                <a:ea typeface="Arial"/>
                <a:cs typeface="Arial"/>
                <a:sym typeface="Arial"/>
              </a:rPr>
              <a:t>syntax</a:t>
            </a:r>
            <a:endParaRPr/>
          </a:p>
        </p:txBody>
      </p:sp>
      <p:sp>
        <p:nvSpPr>
          <p:cNvPr id="1778" name="Google Shape;1778;p178"/>
          <p:cNvSpPr/>
          <p:nvPr/>
        </p:nvSpPr>
        <p:spPr>
          <a:xfrm>
            <a:off x="8043043" y="526804"/>
            <a:ext cx="3717023"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student </a:t>
            </a:r>
            <a:r>
              <a:rPr lang="en-IN" sz="1800">
                <a:solidFill>
                  <a:srgbClr val="A5A5A5"/>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0C0C0C"/>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0C0C0C"/>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0C0C0C"/>
                </a:solidFill>
                <a:latin typeface="Arial"/>
                <a:ea typeface="Arial"/>
                <a:cs typeface="Arial"/>
                <a:sym typeface="Arial"/>
              </a:rPr>
              <a:t>     lastName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0C0C0C"/>
                </a:solidFill>
                <a:latin typeface="Arial"/>
                <a:ea typeface="Arial"/>
                <a:cs typeface="Arial"/>
                <a:sym typeface="Arial"/>
              </a:rPr>
              <a:t>     DoB </a:t>
            </a:r>
            <a:r>
              <a:rPr lang="en-IN" sz="1800">
                <a:solidFill>
                  <a:srgbClr val="834689"/>
                </a:solidFill>
                <a:latin typeface="Arial"/>
                <a:ea typeface="Arial"/>
                <a:cs typeface="Arial"/>
                <a:sym typeface="Arial"/>
              </a:rPr>
              <a:t>DATE</a:t>
            </a:r>
            <a:r>
              <a:rPr lang="en-IN" sz="1800">
                <a:solidFill>
                  <a:srgbClr val="0C0C0C"/>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0C0C0C"/>
                </a:solidFill>
                <a:latin typeface="Arial"/>
                <a:ea typeface="Arial"/>
                <a:cs typeface="Arial"/>
                <a:sym typeface="Arial"/>
              </a:rPr>
              <a:t>     emailID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128</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1779" name="Google Shape;1779;p178"/>
          <p:cNvSpPr/>
          <p:nvPr/>
        </p:nvSpPr>
        <p:spPr>
          <a:xfrm>
            <a:off x="6960096" y="5805264"/>
            <a:ext cx="501727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70C0"/>
                </a:solidFill>
                <a:latin typeface="Arial"/>
                <a:ea typeface="Arial"/>
                <a:cs typeface="Arial"/>
                <a:sym typeface="Arial"/>
              </a:rPr>
              <a:t>show engines;</a:t>
            </a:r>
            <a:endParaRPr/>
          </a:p>
          <a:p>
            <a:pPr indent="0" lvl="0" marL="0" marR="0" rtl="0" algn="l">
              <a:spcBef>
                <a:spcPts val="0"/>
              </a:spcBef>
              <a:spcAft>
                <a:spcPts val="0"/>
              </a:spcAft>
              <a:buNone/>
            </a:pPr>
            <a:r>
              <a:rPr lang="en-IN" sz="2400">
                <a:solidFill>
                  <a:srgbClr val="0070C0"/>
                </a:solidFill>
                <a:latin typeface="Arial"/>
                <a:ea typeface="Arial"/>
                <a:cs typeface="Arial"/>
                <a:sym typeface="Arial"/>
              </a:rPr>
              <a:t>set default_storage_engine = memory;</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79"/>
          <p:cNvSpPr txBox="1"/>
          <p:nvPr/>
        </p:nvSpPr>
        <p:spPr>
          <a:xfrm>
            <a:off x="203968" y="2362200"/>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default value</a:t>
            </a:r>
            <a:endParaRPr sz="4800">
              <a:solidFill>
                <a:srgbClr val="DC525C"/>
              </a:solidFill>
              <a:latin typeface="Quattrocento Sans"/>
              <a:ea typeface="Quattrocento Sans"/>
              <a:cs typeface="Quattrocento Sans"/>
              <a:sym typeface="Quattrocento Sans"/>
            </a:endParaRPr>
          </a:p>
        </p:txBody>
      </p:sp>
      <p:sp>
        <p:nvSpPr>
          <p:cNvPr id="1785" name="Google Shape;1785;p179"/>
          <p:cNvSpPr/>
          <p:nvPr/>
        </p:nvSpPr>
        <p:spPr>
          <a:xfrm>
            <a:off x="2927648" y="3228945"/>
            <a:ext cx="65527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DEFAULT specifies a default value for the column.</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56" name="Shape 256"/>
        <p:cNvGrpSpPr/>
        <p:nvPr/>
      </p:nvGrpSpPr>
      <p:grpSpPr>
        <a:xfrm>
          <a:off x="0" y="0"/>
          <a:ext cx="0" cy="0"/>
          <a:chOff x="0" y="0"/>
          <a:chExt cx="0" cy="0"/>
        </a:xfrm>
      </p:grpSpPr>
      <p:sp>
        <p:nvSpPr>
          <p:cNvPr id="257" name="Google Shape;257;p18"/>
          <p:cNvSpPr/>
          <p:nvPr/>
        </p:nvSpPr>
        <p:spPr>
          <a:xfrm>
            <a:off x="335360" y="914400"/>
            <a:ext cx="1152128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A database is a system to </a:t>
            </a:r>
            <a:r>
              <a:rPr b="1" lang="en-IN" sz="3200">
                <a:solidFill>
                  <a:srgbClr val="518592"/>
                </a:solidFill>
                <a:latin typeface="Arial"/>
                <a:ea typeface="Arial"/>
                <a:cs typeface="Arial"/>
                <a:sym typeface="Arial"/>
              </a:rPr>
              <a:t>organize, store </a:t>
            </a:r>
            <a:r>
              <a:rPr lang="en-IN" sz="2400">
                <a:solidFill>
                  <a:schemeClr val="dk1"/>
                </a:solidFill>
                <a:latin typeface="Arial"/>
                <a:ea typeface="Arial"/>
                <a:cs typeface="Arial"/>
                <a:sym typeface="Arial"/>
              </a:rPr>
              <a:t>and</a:t>
            </a:r>
            <a:r>
              <a:rPr b="1" lang="en-IN" sz="3200">
                <a:solidFill>
                  <a:srgbClr val="0070C0"/>
                </a:solidFill>
                <a:latin typeface="Arial"/>
                <a:ea typeface="Arial"/>
                <a:cs typeface="Arial"/>
                <a:sym typeface="Arial"/>
              </a:rPr>
              <a:t> </a:t>
            </a:r>
            <a:r>
              <a:rPr b="1" lang="en-IN" sz="3200">
                <a:solidFill>
                  <a:srgbClr val="518592"/>
                </a:solidFill>
                <a:latin typeface="Arial"/>
                <a:ea typeface="Arial"/>
                <a:cs typeface="Arial"/>
                <a:sym typeface="Arial"/>
              </a:rPr>
              <a:t>retrieve</a:t>
            </a:r>
            <a:r>
              <a:rPr b="1" lang="en-IN" sz="2800">
                <a:solidFill>
                  <a:srgbClr val="C00000"/>
                </a:solidFill>
                <a:latin typeface="Arial"/>
                <a:ea typeface="Arial"/>
                <a:cs typeface="Arial"/>
                <a:sym typeface="Arial"/>
              </a:rPr>
              <a:t> </a:t>
            </a:r>
            <a:r>
              <a:rPr lang="en-IN" sz="2400">
                <a:solidFill>
                  <a:schemeClr val="dk1"/>
                </a:solidFill>
                <a:latin typeface="Arial"/>
                <a:ea typeface="Arial"/>
                <a:cs typeface="Arial"/>
                <a:sym typeface="Arial"/>
              </a:rPr>
              <a:t>large amounts of data easily, which is stored in </a:t>
            </a:r>
            <a:r>
              <a:rPr b="1" lang="en-IN" sz="3200">
                <a:solidFill>
                  <a:srgbClr val="518592"/>
                </a:solidFill>
                <a:latin typeface="Arial"/>
                <a:ea typeface="Arial"/>
                <a:cs typeface="Arial"/>
                <a:sym typeface="Arial"/>
              </a:rPr>
              <a:t>one</a:t>
            </a:r>
            <a:r>
              <a:rPr b="1" lang="en-IN" sz="3200">
                <a:solidFill>
                  <a:srgbClr val="C00000"/>
                </a:solidFill>
                <a:latin typeface="Arial"/>
                <a:ea typeface="Arial"/>
                <a:cs typeface="Arial"/>
                <a:sym typeface="Arial"/>
              </a:rPr>
              <a:t> </a:t>
            </a:r>
            <a:r>
              <a:rPr lang="en-IN" sz="2400">
                <a:solidFill>
                  <a:schemeClr val="dk1"/>
                </a:solidFill>
                <a:latin typeface="Arial"/>
                <a:ea typeface="Arial"/>
                <a:cs typeface="Arial"/>
                <a:sym typeface="Arial"/>
              </a:rPr>
              <a:t>or</a:t>
            </a:r>
            <a:r>
              <a:rPr b="1" lang="en-IN" sz="3200">
                <a:solidFill>
                  <a:srgbClr val="C00000"/>
                </a:solidFill>
                <a:latin typeface="Arial"/>
                <a:ea typeface="Arial"/>
                <a:cs typeface="Arial"/>
                <a:sym typeface="Arial"/>
              </a:rPr>
              <a:t> </a:t>
            </a:r>
            <a:r>
              <a:rPr b="1" lang="en-IN" sz="3200">
                <a:solidFill>
                  <a:srgbClr val="518592"/>
                </a:solidFill>
                <a:latin typeface="Arial"/>
                <a:ea typeface="Arial"/>
                <a:cs typeface="Arial"/>
                <a:sym typeface="Arial"/>
              </a:rPr>
              <a:t>more</a:t>
            </a:r>
            <a:r>
              <a:rPr b="1" lang="en-IN" sz="3200">
                <a:solidFill>
                  <a:srgbClr val="C00000"/>
                </a:solidFill>
                <a:latin typeface="Arial"/>
                <a:ea typeface="Arial"/>
                <a:cs typeface="Arial"/>
                <a:sym typeface="Arial"/>
              </a:rPr>
              <a:t> </a:t>
            </a:r>
            <a:r>
              <a:rPr b="1" lang="en-IN" sz="3200">
                <a:solidFill>
                  <a:srgbClr val="518592"/>
                </a:solidFill>
                <a:latin typeface="Arial"/>
                <a:ea typeface="Arial"/>
                <a:cs typeface="Arial"/>
                <a:sym typeface="Arial"/>
              </a:rPr>
              <a:t>data</a:t>
            </a:r>
            <a:r>
              <a:rPr b="1" lang="en-IN" sz="3200">
                <a:solidFill>
                  <a:srgbClr val="C00000"/>
                </a:solidFill>
                <a:latin typeface="Arial"/>
                <a:ea typeface="Arial"/>
                <a:cs typeface="Arial"/>
                <a:sym typeface="Arial"/>
              </a:rPr>
              <a:t> </a:t>
            </a:r>
            <a:r>
              <a:rPr b="1" lang="en-IN" sz="3200">
                <a:solidFill>
                  <a:srgbClr val="518592"/>
                </a:solidFill>
                <a:latin typeface="Arial"/>
                <a:ea typeface="Arial"/>
                <a:cs typeface="Arial"/>
                <a:sym typeface="Arial"/>
              </a:rPr>
              <a:t>files</a:t>
            </a:r>
            <a:r>
              <a:rPr b="1" lang="en-IN" sz="3200">
                <a:solidFill>
                  <a:srgbClr val="0070C0"/>
                </a:solidFill>
                <a:latin typeface="Arial"/>
                <a:ea typeface="Arial"/>
                <a:cs typeface="Arial"/>
                <a:sym typeface="Arial"/>
              </a:rPr>
              <a:t> </a:t>
            </a:r>
            <a:r>
              <a:rPr lang="en-IN" sz="2400">
                <a:solidFill>
                  <a:schemeClr val="dk1"/>
                </a:solidFill>
                <a:latin typeface="Arial"/>
                <a:ea typeface="Arial"/>
                <a:cs typeface="Arial"/>
                <a:sym typeface="Arial"/>
              </a:rPr>
              <a:t>by </a:t>
            </a:r>
            <a:r>
              <a:rPr b="1" lang="en-IN" sz="3200">
                <a:solidFill>
                  <a:srgbClr val="C00000"/>
                </a:solidFill>
                <a:latin typeface="Arial"/>
                <a:ea typeface="Arial"/>
                <a:cs typeface="Arial"/>
                <a:sym typeface="Arial"/>
              </a:rPr>
              <a:t>one</a:t>
            </a:r>
            <a:r>
              <a:rPr b="1" lang="en-IN" sz="3200">
                <a:solidFill>
                  <a:srgbClr val="0070C0"/>
                </a:solidFill>
                <a:latin typeface="Arial"/>
                <a:ea typeface="Arial"/>
                <a:cs typeface="Arial"/>
                <a:sym typeface="Arial"/>
              </a:rPr>
              <a:t> </a:t>
            </a:r>
            <a:r>
              <a:rPr lang="en-IN" sz="2400">
                <a:solidFill>
                  <a:schemeClr val="dk1"/>
                </a:solidFill>
                <a:latin typeface="Arial"/>
                <a:ea typeface="Arial"/>
                <a:cs typeface="Arial"/>
                <a:sym typeface="Arial"/>
              </a:rPr>
              <a:t>or</a:t>
            </a:r>
            <a:r>
              <a:rPr b="1" lang="en-IN" sz="3200">
                <a:solidFill>
                  <a:srgbClr val="0070C0"/>
                </a:solidFill>
                <a:latin typeface="Arial"/>
                <a:ea typeface="Arial"/>
                <a:cs typeface="Arial"/>
                <a:sym typeface="Arial"/>
              </a:rPr>
              <a:t> </a:t>
            </a:r>
            <a:r>
              <a:rPr b="1" lang="en-IN" sz="3200">
                <a:solidFill>
                  <a:srgbClr val="518592"/>
                </a:solidFill>
                <a:latin typeface="Arial"/>
                <a:ea typeface="Arial"/>
                <a:cs typeface="Arial"/>
                <a:sym typeface="Arial"/>
              </a:rPr>
              <a:t>more</a:t>
            </a:r>
            <a:r>
              <a:rPr b="1" lang="en-IN" sz="3200">
                <a:solidFill>
                  <a:srgbClr val="0070C0"/>
                </a:solidFill>
                <a:latin typeface="Arial"/>
                <a:ea typeface="Arial"/>
                <a:cs typeface="Arial"/>
                <a:sym typeface="Arial"/>
              </a:rPr>
              <a:t> </a:t>
            </a:r>
            <a:r>
              <a:rPr b="1" lang="en-IN" sz="3200">
                <a:solidFill>
                  <a:srgbClr val="518592"/>
                </a:solidFill>
                <a:latin typeface="Arial"/>
                <a:ea typeface="Arial"/>
                <a:cs typeface="Arial"/>
                <a:sym typeface="Arial"/>
              </a:rPr>
              <a:t>users</a:t>
            </a:r>
            <a:r>
              <a:rPr b="1" lang="en-IN" sz="3200">
                <a:solidFill>
                  <a:schemeClr val="dk1"/>
                </a:solidFill>
                <a:latin typeface="Arial"/>
                <a:ea typeface="Arial"/>
                <a:cs typeface="Arial"/>
                <a:sym typeface="Arial"/>
              </a:rPr>
              <a:t>.</a:t>
            </a:r>
            <a:endParaRPr/>
          </a:p>
        </p:txBody>
      </p:sp>
      <p:sp>
        <p:nvSpPr>
          <p:cNvPr id="258" name="Google Shape;258;p18"/>
          <p:cNvSpPr/>
          <p:nvPr/>
        </p:nvSpPr>
        <p:spPr>
          <a:xfrm>
            <a:off x="335360" y="2895601"/>
            <a:ext cx="1152128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Each database is a collection of tables, which are called </a:t>
            </a:r>
            <a:r>
              <a:rPr b="1" lang="en-IN" sz="3200">
                <a:solidFill>
                  <a:srgbClr val="518592"/>
                </a:solidFill>
                <a:latin typeface="Arial"/>
                <a:ea typeface="Arial"/>
                <a:cs typeface="Arial"/>
                <a:sym typeface="Arial"/>
              </a:rPr>
              <a:t>relations</a:t>
            </a:r>
            <a:r>
              <a:rPr lang="en-IN" sz="2400">
                <a:solidFill>
                  <a:schemeClr val="dk1"/>
                </a:solidFill>
                <a:latin typeface="Arial"/>
                <a:ea typeface="Arial"/>
                <a:cs typeface="Arial"/>
                <a:sym typeface="Arial"/>
              </a:rPr>
              <a:t>, hence the name </a:t>
            </a:r>
            <a:r>
              <a:rPr b="1" lang="en-IN" sz="2400">
                <a:solidFill>
                  <a:schemeClr val="dk1"/>
                </a:solidFill>
                <a:latin typeface="Arial"/>
                <a:ea typeface="Arial"/>
                <a:cs typeface="Arial"/>
                <a:sym typeface="Arial"/>
              </a:rPr>
              <a:t>"</a:t>
            </a:r>
            <a:r>
              <a:rPr b="1" lang="en-IN" sz="3200">
                <a:solidFill>
                  <a:srgbClr val="518592"/>
                </a:solidFill>
                <a:latin typeface="Arial"/>
                <a:ea typeface="Arial"/>
                <a:cs typeface="Arial"/>
                <a:sym typeface="Arial"/>
              </a:rPr>
              <a:t>relational</a:t>
            </a:r>
            <a:r>
              <a:rPr b="1" lang="en-IN" sz="3200">
                <a:solidFill>
                  <a:srgbClr val="C00000"/>
                </a:solidFill>
                <a:latin typeface="Arial"/>
                <a:ea typeface="Arial"/>
                <a:cs typeface="Arial"/>
                <a:sym typeface="Arial"/>
              </a:rPr>
              <a:t> </a:t>
            </a:r>
            <a:r>
              <a:rPr b="1" lang="en-IN" sz="3200">
                <a:solidFill>
                  <a:srgbClr val="518592"/>
                </a:solidFill>
                <a:latin typeface="Arial"/>
                <a:ea typeface="Arial"/>
                <a:cs typeface="Arial"/>
                <a:sym typeface="Arial"/>
              </a:rPr>
              <a:t>database</a:t>
            </a:r>
            <a:r>
              <a:rPr b="1" lang="en-IN" sz="2400">
                <a:solidFill>
                  <a:schemeClr val="dk1"/>
                </a:solidFill>
                <a:latin typeface="Arial"/>
                <a:ea typeface="Arial"/>
                <a:cs typeface="Arial"/>
                <a:sym typeface="Arial"/>
              </a:rPr>
              <a:t>"</a:t>
            </a:r>
            <a:r>
              <a:rPr lang="en-IN" sz="2400">
                <a:solidFill>
                  <a:schemeClr val="dk1"/>
                </a:solidFill>
                <a:latin typeface="Arial"/>
                <a:ea typeface="Arial"/>
                <a:cs typeface="Arial"/>
                <a:sym typeface="Arial"/>
              </a:rPr>
              <a:t>.</a:t>
            </a:r>
            <a:endParaRPr/>
          </a:p>
        </p:txBody>
      </p:sp>
      <p:sp>
        <p:nvSpPr>
          <p:cNvPr id="259" name="Google Shape;259;p1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database?  </a:t>
            </a:r>
            <a:endParaRPr/>
          </a:p>
        </p:txBody>
      </p:sp>
      <p:graphicFrame>
        <p:nvGraphicFramePr>
          <p:cNvPr id="260" name="Google Shape;260;p18"/>
          <p:cNvGraphicFramePr/>
          <p:nvPr/>
        </p:nvGraphicFramePr>
        <p:xfrm>
          <a:off x="9296400" y="6441743"/>
          <a:ext cx="3000000" cy="3000000"/>
        </p:xfrm>
        <a:graphic>
          <a:graphicData uri="http://schemas.openxmlformats.org/drawingml/2006/table">
            <a:tbl>
              <a:tblPr bandRow="1" firstRow="1">
                <a:noFill/>
                <a:tableStyleId>{5B2CD956-DA17-4E6D-ADF1-A14761063EF8}</a:tableStyleId>
              </a:tblPr>
              <a:tblGrid>
                <a:gridCol w="1205550"/>
              </a:tblGrid>
              <a:tr h="370850">
                <a:tc>
                  <a:txBody>
                    <a:bodyPr/>
                    <a:lstStyle/>
                    <a:p>
                      <a:pPr indent="0" lvl="0" marL="0" marR="0" rtl="0" algn="ctr">
                        <a:spcBef>
                          <a:spcPts val="0"/>
                        </a:spcBef>
                        <a:spcAft>
                          <a:spcPts val="0"/>
                        </a:spcAft>
                        <a:buNone/>
                      </a:pPr>
                      <a:r>
                        <a:rPr lang="en-IN" sz="1400" u="sng" cap="none" strike="noStrike">
                          <a:solidFill>
                            <a:schemeClr val="dk1"/>
                          </a:solidFill>
                          <a:latin typeface="Arial"/>
                          <a:ea typeface="Arial"/>
                          <a:cs typeface="Arial"/>
                          <a:sym typeface="Arial"/>
                          <a:hlinkClick action="ppaction://hlinksldjump" r:id="rId3">
                            <a:extLst>
                              <a:ext uri="{A12FA001-AC4F-418D-AE19-62706E023703}">
                                <ahyp:hlinkClr val="tx"/>
                              </a:ext>
                            </a:extLst>
                          </a:hlinkClick>
                        </a:rPr>
                        <a:t>Index Page</a:t>
                      </a:r>
                      <a:endParaRPr sz="1400" u="none" cap="none" strike="noStrike">
                        <a:solidFill>
                          <a:schemeClr val="dk1"/>
                        </a:solidFill>
                        <a:latin typeface="Arial"/>
                        <a:ea typeface="Arial"/>
                        <a:cs typeface="Arial"/>
                        <a:sym typeface="Arial"/>
                      </a:endParaRPr>
                    </a:p>
                  </a:txBody>
                  <a:tcPr marT="45725" marB="45725" marR="91450" marL="91450">
                    <a:solidFill>
                      <a:schemeClr val="lt1"/>
                    </a:solidFill>
                  </a:tcPr>
                </a:tc>
              </a:tr>
            </a:tbl>
          </a:graphicData>
        </a:graphic>
      </p:graphicFrame>
      <p:pic>
        <p:nvPicPr>
          <p:cNvPr id="261" name="Google Shape;261;p18"/>
          <p:cNvPicPr preferRelativeResize="0"/>
          <p:nvPr/>
        </p:nvPicPr>
        <p:blipFill rotWithShape="1">
          <a:blip r:embed="rId4">
            <a:alphaModFix/>
          </a:blip>
          <a:srcRect b="0" l="0" r="0" t="0"/>
          <a:stretch/>
        </p:blipFill>
        <p:spPr>
          <a:xfrm>
            <a:off x="7896200" y="3972819"/>
            <a:ext cx="3816723" cy="282105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80"/>
          <p:cNvSpPr/>
          <p:nvPr/>
        </p:nvSpPr>
        <p:spPr>
          <a:xfrm>
            <a:off x="102382" y="1354084"/>
            <a:ext cx="119872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a:t>
            </a:r>
            <a:r>
              <a:rPr b="1" lang="en-IN" sz="1800">
                <a:solidFill>
                  <a:schemeClr val="dk1"/>
                </a:solidFill>
                <a:latin typeface="Gill Sans"/>
                <a:ea typeface="Gill Sans"/>
                <a:cs typeface="Gill Sans"/>
                <a:sym typeface="Gill Sans"/>
              </a:rPr>
              <a:t>DEFAULT</a:t>
            </a:r>
            <a:r>
              <a:rPr lang="en-IN" sz="1800">
                <a:solidFill>
                  <a:schemeClr val="dk1"/>
                </a:solidFill>
                <a:latin typeface="Gill Sans"/>
                <a:ea typeface="Gill Sans"/>
                <a:cs typeface="Gill Sans"/>
                <a:sym typeface="Gill Sans"/>
              </a:rPr>
              <a:t> specifies a </a:t>
            </a:r>
            <a:r>
              <a:rPr b="1" lang="en-IN" sz="1800">
                <a:solidFill>
                  <a:schemeClr val="dk1"/>
                </a:solidFill>
                <a:latin typeface="Gill Sans"/>
                <a:ea typeface="Gill Sans"/>
                <a:cs typeface="Gill Sans"/>
                <a:sym typeface="Gill Sans"/>
              </a:rPr>
              <a:t>default</a:t>
            </a:r>
            <a:r>
              <a:rPr lang="en-IN" sz="1800">
                <a:solidFill>
                  <a:schemeClr val="dk1"/>
                </a:solidFill>
                <a:latin typeface="Gill Sans"/>
                <a:ea typeface="Gill Sans"/>
                <a:cs typeface="Gill Sans"/>
                <a:sym typeface="Gill Sans"/>
              </a:rPr>
              <a:t> value for the column.</a:t>
            </a:r>
            <a:endParaRPr sz="1800">
              <a:solidFill>
                <a:schemeClr val="lt1"/>
              </a:solidFill>
              <a:latin typeface="Arial"/>
              <a:ea typeface="Arial"/>
              <a:cs typeface="Arial"/>
              <a:sym typeface="Arial"/>
            </a:endParaRPr>
          </a:p>
        </p:txBody>
      </p:sp>
      <p:sp>
        <p:nvSpPr>
          <p:cNvPr id="1791" name="Google Shape;1791;p180"/>
          <p:cNvSpPr/>
          <p:nvPr/>
        </p:nvSpPr>
        <p:spPr>
          <a:xfrm>
            <a:off x="390870" y="3755935"/>
            <a:ext cx="4767765"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B050"/>
                </a:solidFill>
                <a:latin typeface="Arial"/>
                <a:ea typeface="Arial"/>
                <a:cs typeface="Arial"/>
                <a:sym typeface="Arial"/>
              </a:rPr>
              <a:t># version 8.0 and above.</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empl</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a:t>
            </a:r>
            <a:r>
              <a:rPr lang="en-IN" sz="1800">
                <a:solidFill>
                  <a:srgbClr val="834689"/>
                </a:solidFill>
                <a:latin typeface="Arial"/>
                <a:ea typeface="Arial"/>
                <a:cs typeface="Arial"/>
                <a:sym typeface="Arial"/>
              </a:rPr>
              <a:t>45</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phone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city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(10) </a:t>
            </a:r>
            <a:r>
              <a:rPr lang="en-IN" sz="1800">
                <a:solidFill>
                  <a:srgbClr val="006699"/>
                </a:solidFill>
                <a:latin typeface="Arial"/>
                <a:ea typeface="Arial"/>
                <a:cs typeface="Arial"/>
                <a:sym typeface="Arial"/>
              </a:rPr>
              <a:t>DEFAULT</a:t>
            </a:r>
            <a:r>
              <a:rPr b="1" lang="en-IN" sz="1800">
                <a:solidFill>
                  <a:srgbClr val="C00000"/>
                </a:solidFill>
                <a:latin typeface="Arial"/>
                <a:ea typeface="Arial"/>
                <a:cs typeface="Arial"/>
                <a:sym typeface="Arial"/>
              </a:rPr>
              <a:t>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salary</a:t>
            </a:r>
            <a:r>
              <a:rPr lang="en-IN" sz="1800">
                <a:solidFill>
                  <a:srgbClr val="A5A5A5"/>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comm</a:t>
            </a:r>
            <a:r>
              <a:rPr lang="en-IN" sz="1800">
                <a:solidFill>
                  <a:srgbClr val="A5A5A5"/>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total</a:t>
            </a:r>
            <a:r>
              <a:rPr lang="en-IN" sz="1800">
                <a:solidFill>
                  <a:srgbClr val="A5A5A5"/>
                </a:solidFill>
                <a:latin typeface="Arial"/>
                <a:ea typeface="Arial"/>
                <a:cs typeface="Arial"/>
                <a:sym typeface="Arial"/>
              </a:rPr>
              <a:t> </a:t>
            </a:r>
            <a:r>
              <a:rPr lang="en-IN" sz="1800">
                <a:solidFill>
                  <a:srgbClr val="834689"/>
                </a:solidFill>
                <a:latin typeface="Arial"/>
                <a:ea typeface="Arial"/>
                <a:cs typeface="Arial"/>
                <a:sym typeface="Arial"/>
              </a:rPr>
              <a:t>INT </a:t>
            </a:r>
            <a:r>
              <a:rPr lang="en-IN" sz="1800">
                <a:solidFill>
                  <a:srgbClr val="006699"/>
                </a:solidFill>
                <a:latin typeface="Arial"/>
                <a:ea typeface="Arial"/>
                <a:cs typeface="Arial"/>
                <a:sym typeface="Arial"/>
              </a:rPr>
              <a:t>DEFAULT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salary </a:t>
            </a:r>
            <a:r>
              <a:rPr lang="en-IN" sz="1800">
                <a:solidFill>
                  <a:srgbClr val="945D4A"/>
                </a:solidFill>
                <a:latin typeface="Arial"/>
                <a:ea typeface="Arial"/>
                <a:cs typeface="Arial"/>
                <a:sym typeface="Arial"/>
              </a:rPr>
              <a:t>+</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comm</a:t>
            </a:r>
            <a:r>
              <a:rPr lang="en-IN" sz="1800">
                <a:solidFill>
                  <a:srgbClr val="A5A5A5"/>
                </a:solidFill>
                <a:latin typeface="Arial"/>
                <a:ea typeface="Arial"/>
                <a:cs typeface="Arial"/>
                <a:sym typeface="Arial"/>
              </a:rPr>
              <a:t>)</a:t>
            </a:r>
            <a:endParaRPr sz="2000">
              <a:solidFill>
                <a:srgbClr val="834689"/>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792" name="Google Shape;1792;p180"/>
          <p:cNvSpPr/>
          <p:nvPr/>
        </p:nvSpPr>
        <p:spPr>
          <a:xfrm>
            <a:off x="1523802"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default value</a:t>
            </a:r>
            <a:endParaRPr/>
          </a:p>
        </p:txBody>
      </p:sp>
      <p:sp>
        <p:nvSpPr>
          <p:cNvPr id="1793" name="Google Shape;1793;p180"/>
          <p:cNvSpPr txBox="1"/>
          <p:nvPr/>
        </p:nvSpPr>
        <p:spPr>
          <a:xfrm>
            <a:off x="390870" y="1919008"/>
            <a:ext cx="469453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posts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postTitle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postDate </a:t>
            </a:r>
            <a:r>
              <a:rPr lang="en-IN" sz="1800">
                <a:solidFill>
                  <a:srgbClr val="834689"/>
                </a:solidFill>
                <a:latin typeface="Arial"/>
                <a:ea typeface="Arial"/>
                <a:cs typeface="Arial"/>
                <a:sym typeface="Arial"/>
              </a:rPr>
              <a:t>DATETIME</a:t>
            </a:r>
            <a:r>
              <a:rPr lang="en-IN" sz="1800">
                <a:solidFill>
                  <a:schemeClr val="dk1"/>
                </a:solidFill>
                <a:latin typeface="Arial"/>
                <a:ea typeface="Arial"/>
                <a:cs typeface="Arial"/>
                <a:sym typeface="Arial"/>
              </a:rPr>
              <a:t> </a:t>
            </a:r>
            <a:r>
              <a:rPr lang="en-IN" sz="1800">
                <a:solidFill>
                  <a:srgbClr val="006699"/>
                </a:solidFill>
                <a:latin typeface="Arial"/>
                <a:ea typeface="Arial"/>
                <a:cs typeface="Arial"/>
                <a:sym typeface="Arial"/>
              </a:rPr>
              <a:t>DEFAULT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NOW(),</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deleted </a:t>
            </a:r>
            <a:r>
              <a:rPr lang="en-IN" sz="1800">
                <a:solidFill>
                  <a:srgbClr val="834689"/>
                </a:solidFill>
                <a:latin typeface="Arial"/>
                <a:ea typeface="Arial"/>
                <a:cs typeface="Arial"/>
                <a:sym typeface="Arial"/>
              </a:rPr>
              <a:t>INT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grpSp>
        <p:nvGrpSpPr>
          <p:cNvPr id="1794" name="Google Shape;1794;p180"/>
          <p:cNvGrpSpPr/>
          <p:nvPr/>
        </p:nvGrpSpPr>
        <p:grpSpPr>
          <a:xfrm>
            <a:off x="5216691" y="4317290"/>
            <a:ext cx="6752950" cy="2243387"/>
            <a:chOff x="5231904" y="3356992"/>
            <a:chExt cx="6752950" cy="2243387"/>
          </a:xfrm>
        </p:grpSpPr>
        <p:pic>
          <p:nvPicPr>
            <p:cNvPr id="1795" name="Google Shape;1795;p180"/>
            <p:cNvPicPr preferRelativeResize="0"/>
            <p:nvPr/>
          </p:nvPicPr>
          <p:blipFill rotWithShape="1">
            <a:blip r:embed="rId3">
              <a:alphaModFix/>
            </a:blip>
            <a:srcRect b="0" l="0" r="0" t="0"/>
            <a:stretch/>
          </p:blipFill>
          <p:spPr>
            <a:xfrm>
              <a:off x="5231904" y="3356992"/>
              <a:ext cx="6752950" cy="2243387"/>
            </a:xfrm>
            <a:prstGeom prst="rect">
              <a:avLst/>
            </a:prstGeom>
            <a:noFill/>
            <a:ln>
              <a:noFill/>
            </a:ln>
          </p:spPr>
        </p:pic>
        <p:sp>
          <p:nvSpPr>
            <p:cNvPr id="1796" name="Google Shape;1796;p180"/>
            <p:cNvSpPr/>
            <p:nvPr/>
          </p:nvSpPr>
          <p:spPr>
            <a:xfrm>
              <a:off x="5533888" y="5215086"/>
              <a:ext cx="6392910" cy="357065"/>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1797" name="Google Shape;1797;p180"/>
          <p:cNvGrpSpPr/>
          <p:nvPr/>
        </p:nvGrpSpPr>
        <p:grpSpPr>
          <a:xfrm>
            <a:off x="5216691" y="1919008"/>
            <a:ext cx="6841394" cy="1624549"/>
            <a:chOff x="5216691" y="1257620"/>
            <a:chExt cx="6841394" cy="1624549"/>
          </a:xfrm>
        </p:grpSpPr>
        <p:pic>
          <p:nvPicPr>
            <p:cNvPr id="1798" name="Google Shape;1798;p180"/>
            <p:cNvPicPr preferRelativeResize="0"/>
            <p:nvPr/>
          </p:nvPicPr>
          <p:blipFill rotWithShape="1">
            <a:blip r:embed="rId4">
              <a:alphaModFix/>
            </a:blip>
            <a:srcRect b="0" l="0" r="0" t="0"/>
            <a:stretch/>
          </p:blipFill>
          <p:spPr>
            <a:xfrm>
              <a:off x="5216691" y="1257620"/>
              <a:ext cx="6841394" cy="1624549"/>
            </a:xfrm>
            <a:prstGeom prst="rect">
              <a:avLst/>
            </a:prstGeom>
            <a:noFill/>
            <a:ln>
              <a:noFill/>
            </a:ln>
          </p:spPr>
        </p:pic>
        <p:sp>
          <p:nvSpPr>
            <p:cNvPr id="1799" name="Google Shape;1799;p180"/>
            <p:cNvSpPr/>
            <p:nvPr/>
          </p:nvSpPr>
          <p:spPr>
            <a:xfrm>
              <a:off x="5533888" y="2194781"/>
              <a:ext cx="6392910" cy="357065"/>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1800" name="Google Shape;1800;p180"/>
          <p:cNvSpPr/>
          <p:nvPr/>
        </p:nvSpPr>
        <p:spPr>
          <a:xfrm>
            <a:off x="334567" y="764704"/>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DEFAULT value</a:t>
            </a:r>
            <a:endParaRPr sz="1800">
              <a:solidFill>
                <a:srgbClr val="0077AA"/>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81"/>
          <p:cNvSpPr/>
          <p:nvPr/>
        </p:nvSpPr>
        <p:spPr>
          <a:xfrm>
            <a:off x="102382" y="692696"/>
            <a:ext cx="119872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a:t>
            </a:r>
            <a:r>
              <a:rPr b="1" lang="en-IN" sz="1800">
                <a:solidFill>
                  <a:schemeClr val="dk1"/>
                </a:solidFill>
                <a:latin typeface="Gill Sans"/>
                <a:ea typeface="Gill Sans"/>
                <a:cs typeface="Gill Sans"/>
                <a:sym typeface="Gill Sans"/>
              </a:rPr>
              <a:t>DEFAULT </a:t>
            </a:r>
            <a:r>
              <a:rPr lang="en-IN" sz="1800">
                <a:solidFill>
                  <a:schemeClr val="dk1"/>
                </a:solidFill>
                <a:latin typeface="Gill Sans"/>
                <a:ea typeface="Gill Sans"/>
                <a:cs typeface="Gill Sans"/>
                <a:sym typeface="Gill Sans"/>
              </a:rPr>
              <a:t>example.</a:t>
            </a:r>
            <a:endParaRPr sz="1800">
              <a:solidFill>
                <a:schemeClr val="lt1"/>
              </a:solidFill>
              <a:latin typeface="Arial"/>
              <a:ea typeface="Arial"/>
              <a:cs typeface="Arial"/>
              <a:sym typeface="Arial"/>
            </a:endParaRPr>
          </a:p>
        </p:txBody>
      </p:sp>
      <p:sp>
        <p:nvSpPr>
          <p:cNvPr id="1806" name="Google Shape;1806;p181"/>
          <p:cNvSpPr/>
          <p:nvPr/>
        </p:nvSpPr>
        <p:spPr>
          <a:xfrm>
            <a:off x="1523802"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default value - insert</a:t>
            </a:r>
            <a:endParaRPr/>
          </a:p>
        </p:txBody>
      </p:sp>
      <p:sp>
        <p:nvSpPr>
          <p:cNvPr id="1807" name="Google Shape;1807;p181"/>
          <p:cNvSpPr txBox="1"/>
          <p:nvPr/>
        </p:nvSpPr>
        <p:spPr>
          <a:xfrm>
            <a:off x="390870" y="1257620"/>
            <a:ext cx="10889706" cy="42043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 </a:t>
            </a:r>
            <a:r>
              <a:rPr lang="en-IN" sz="1800">
                <a:solidFill>
                  <a:srgbClr val="006699"/>
                </a:solidFill>
                <a:latin typeface="Arial"/>
                <a:ea typeface="Arial"/>
                <a:cs typeface="Arial"/>
                <a:sym typeface="Arial"/>
              </a:rPr>
              <a:t>DEFAULT</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100,</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 </a:t>
            </a:r>
            <a:r>
              <a:rPr lang="en-IN" sz="1800">
                <a:solidFill>
                  <a:srgbClr val="006699"/>
                </a:solidFill>
                <a:latin typeface="Arial"/>
                <a:ea typeface="Arial"/>
                <a:cs typeface="Arial"/>
                <a:sym typeface="Arial"/>
              </a:rPr>
              <a:t>DEFAULT</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200,</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c4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c5</a:t>
            </a:r>
            <a:r>
              <a:rPr lang="en-IN" sz="1800">
                <a:solidFill>
                  <a:srgbClr val="834689"/>
                </a:solidFill>
                <a:latin typeface="Arial"/>
                <a:ea typeface="Arial"/>
                <a:cs typeface="Arial"/>
                <a:sym typeface="Arial"/>
              </a:rPr>
              <a:t> INT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t/>
            </a:r>
            <a:endParaRPr sz="1800">
              <a:solidFill>
                <a:schemeClr val="dk1"/>
              </a:solidFill>
              <a:latin typeface="Arial"/>
              <a:ea typeface="Arial"/>
              <a:cs typeface="Arial"/>
              <a:sym typeface="Arial"/>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c2, c3, c4, c5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c2, c3, c4, c5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c3</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c2, c3, c4, c5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c3</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1808" name="Google Shape;1808;p181"/>
          <p:cNvPicPr preferRelativeResize="0"/>
          <p:nvPr/>
        </p:nvPicPr>
        <p:blipFill rotWithShape="1">
          <a:blip r:embed="rId3">
            <a:alphaModFix/>
          </a:blip>
          <a:srcRect b="0" l="0" r="0" t="0"/>
          <a:stretch/>
        </p:blipFill>
        <p:spPr>
          <a:xfrm>
            <a:off x="4237135" y="1257620"/>
            <a:ext cx="7115449" cy="173933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82"/>
          <p:cNvSpPr/>
          <p:nvPr/>
        </p:nvSpPr>
        <p:spPr>
          <a:xfrm>
            <a:off x="102382" y="692696"/>
            <a:ext cx="119872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a:t>
            </a:r>
            <a:r>
              <a:rPr b="1" lang="en-IN" sz="1800">
                <a:solidFill>
                  <a:schemeClr val="dk1"/>
                </a:solidFill>
                <a:latin typeface="Gill Sans"/>
                <a:ea typeface="Gill Sans"/>
                <a:cs typeface="Gill Sans"/>
                <a:sym typeface="Gill Sans"/>
              </a:rPr>
              <a:t>DEFAULT </a:t>
            </a:r>
            <a:r>
              <a:rPr lang="en-IN" sz="1800">
                <a:solidFill>
                  <a:schemeClr val="dk1"/>
                </a:solidFill>
                <a:latin typeface="Gill Sans"/>
                <a:ea typeface="Gill Sans"/>
                <a:cs typeface="Gill Sans"/>
                <a:sym typeface="Gill Sans"/>
              </a:rPr>
              <a:t>example.</a:t>
            </a:r>
            <a:endParaRPr sz="1800">
              <a:solidFill>
                <a:schemeClr val="lt1"/>
              </a:solidFill>
              <a:latin typeface="Arial"/>
              <a:ea typeface="Arial"/>
              <a:cs typeface="Arial"/>
              <a:sym typeface="Arial"/>
            </a:endParaRPr>
          </a:p>
        </p:txBody>
      </p:sp>
      <p:sp>
        <p:nvSpPr>
          <p:cNvPr id="1814" name="Google Shape;1814;p182"/>
          <p:cNvSpPr/>
          <p:nvPr/>
        </p:nvSpPr>
        <p:spPr>
          <a:xfrm>
            <a:off x="1523802"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default value - update</a:t>
            </a:r>
            <a:endParaRPr/>
          </a:p>
        </p:txBody>
      </p:sp>
      <p:sp>
        <p:nvSpPr>
          <p:cNvPr id="1815" name="Google Shape;1815;p182"/>
          <p:cNvSpPr txBox="1"/>
          <p:nvPr/>
        </p:nvSpPr>
        <p:spPr>
          <a:xfrm>
            <a:off x="390870" y="1257620"/>
            <a:ext cx="10889706" cy="392735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 </a:t>
            </a:r>
            <a:r>
              <a:rPr lang="en-IN" sz="1800">
                <a:solidFill>
                  <a:srgbClr val="006699"/>
                </a:solidFill>
                <a:latin typeface="Arial"/>
                <a:ea typeface="Arial"/>
                <a:cs typeface="Arial"/>
                <a:sym typeface="Arial"/>
              </a:rPr>
              <a:t>DEFAULT(</a:t>
            </a:r>
            <a:r>
              <a:rPr lang="en-IN" sz="1800">
                <a:solidFill>
                  <a:schemeClr val="dk1"/>
                </a:solidFill>
                <a:latin typeface="Arial"/>
                <a:ea typeface="Arial"/>
                <a:cs typeface="Arial"/>
                <a:sym typeface="Arial"/>
              </a:rPr>
              <a:t>c1</a:t>
            </a:r>
            <a:r>
              <a:rPr lang="en-IN" sz="1800">
                <a:solidFill>
                  <a:srgbClr val="006699"/>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6699"/>
                </a:solidFill>
                <a:latin typeface="Arial"/>
                <a:ea typeface="Arial"/>
                <a:cs typeface="Arial"/>
                <a:sym typeface="Arial"/>
              </a:rPr>
              <a:t> </a:t>
            </a:r>
            <a:r>
              <a:rPr lang="en-IN" sz="1800">
                <a:solidFill>
                  <a:schemeClr val="dk1"/>
                </a:solidFill>
                <a:latin typeface="Arial"/>
                <a:ea typeface="Arial"/>
                <a:cs typeface="Arial"/>
                <a:sym typeface="Arial"/>
              </a:rPr>
              <a:t>c2</a:t>
            </a:r>
            <a:r>
              <a:rPr lang="en-IN" sz="1800">
                <a:solidFill>
                  <a:srgbClr val="006699"/>
                </a:solidFill>
                <a:latin typeface="Arial"/>
                <a:ea typeface="Arial"/>
                <a:cs typeface="Arial"/>
                <a:sym typeface="Arial"/>
              </a:rPr>
              <a:t>)</a:t>
            </a:r>
            <a:r>
              <a:rPr lang="en-IN" sz="1800">
                <a:solidFill>
                  <a:srgbClr val="834689"/>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c4 </a:t>
            </a:r>
            <a:r>
              <a:rPr lang="en-IN" sz="1800">
                <a:solidFill>
                  <a:srgbClr val="834689"/>
                </a:solidFill>
                <a:latin typeface="Arial"/>
                <a:ea typeface="Arial"/>
                <a:cs typeface="Arial"/>
                <a:sym typeface="Arial"/>
              </a:rPr>
              <a:t>INT </a:t>
            </a:r>
            <a:r>
              <a:rPr lang="en-IN" sz="1800">
                <a:solidFill>
                  <a:srgbClr val="006699"/>
                </a:solidFill>
                <a:latin typeface="Arial"/>
                <a:ea typeface="Arial"/>
                <a:cs typeface="Arial"/>
                <a:sym typeface="Arial"/>
              </a:rPr>
              <a:t>DEFAULT(</a:t>
            </a:r>
            <a:r>
              <a:rPr lang="en-IN" sz="1800">
                <a:solidFill>
                  <a:schemeClr val="dk1"/>
                </a:solidFill>
                <a:latin typeface="Arial"/>
                <a:ea typeface="Arial"/>
                <a:cs typeface="Arial"/>
                <a:sym typeface="Arial"/>
              </a:rPr>
              <a:t>c1</a:t>
            </a:r>
            <a:r>
              <a:rPr lang="en-IN" sz="1800">
                <a:solidFill>
                  <a:srgbClr val="006699"/>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6699"/>
                </a:solidFill>
                <a:latin typeface="Arial"/>
                <a:ea typeface="Arial"/>
                <a:cs typeface="Arial"/>
                <a:sym typeface="Arial"/>
              </a:rPr>
              <a:t> </a:t>
            </a:r>
            <a:r>
              <a:rPr lang="en-IN" sz="1800">
                <a:solidFill>
                  <a:schemeClr val="dk1"/>
                </a:solidFill>
                <a:latin typeface="Arial"/>
                <a:ea typeface="Arial"/>
                <a:cs typeface="Arial"/>
                <a:sym typeface="Arial"/>
              </a:rPr>
              <a:t>c2 </a:t>
            </a:r>
            <a:r>
              <a:rPr lang="en-IN" sz="1800">
                <a:solidFill>
                  <a:srgbClr val="006699"/>
                </a:solidFill>
                <a:latin typeface="Arial"/>
                <a:ea typeface="Arial"/>
                <a:cs typeface="Arial"/>
                <a:sym typeface="Arial"/>
              </a:rPr>
              <a: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t/>
            </a:r>
            <a:endParaRPr sz="1800">
              <a:solidFill>
                <a:schemeClr val="dk1"/>
              </a:solidFill>
              <a:latin typeface="Arial"/>
              <a:ea typeface="Arial"/>
              <a:cs typeface="Arial"/>
              <a:sym typeface="Arial"/>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c2, c3, c4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c2, c3, c4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2</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2</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c3</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77AA"/>
                </a:solidFill>
                <a:latin typeface="Arial"/>
                <a:ea typeface="Arial"/>
                <a:cs typeface="Arial"/>
                <a:sym typeface="Arial"/>
              </a:rPr>
              <a:t> DEFAULT</a:t>
            </a:r>
            <a:r>
              <a:rPr lang="en-IN" sz="1800">
                <a:solidFill>
                  <a:schemeClr val="dk1"/>
                </a:solidFill>
                <a:latin typeface="Arial"/>
                <a:ea typeface="Arial"/>
                <a:cs typeface="Arial"/>
                <a:sym typeface="Arial"/>
              </a:rPr>
              <a:t>;</a:t>
            </a:r>
            <a:endParaRPr/>
          </a:p>
          <a:p>
            <a:pPr indent="-285750" lvl="0" marL="5588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c4</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77AA"/>
                </a:solidFill>
                <a:latin typeface="Arial"/>
                <a:ea typeface="Arial"/>
                <a:cs typeface="Arial"/>
                <a:sym typeface="Arial"/>
              </a:rPr>
              <a:t> DEFAULT</a:t>
            </a:r>
            <a:r>
              <a:rPr lang="en-IN" sz="1800">
                <a:solidFill>
                  <a:schemeClr val="dk1"/>
                </a:solidFill>
                <a:latin typeface="Arial"/>
                <a:ea typeface="Arial"/>
                <a:cs typeface="Arial"/>
                <a:sym typeface="Arial"/>
              </a:rPr>
              <a: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83"/>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insert rows</a:t>
            </a:r>
            <a:endParaRPr sz="4800">
              <a:solidFill>
                <a:srgbClr val="DC525C"/>
              </a:solidFill>
              <a:latin typeface="Quattrocento Sans"/>
              <a:ea typeface="Quattrocento Sans"/>
              <a:cs typeface="Quattrocento Sans"/>
              <a:sym typeface="Quattrocento Sans"/>
            </a:endParaRPr>
          </a:p>
        </p:txBody>
      </p:sp>
      <p:sp>
        <p:nvSpPr>
          <p:cNvPr id="1821" name="Google Shape;1821;p183"/>
          <p:cNvSpPr/>
          <p:nvPr/>
        </p:nvSpPr>
        <p:spPr>
          <a:xfrm>
            <a:off x="3058951" y="3276600"/>
            <a:ext cx="6074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INSERT command inserts new rows into an existing table.</a:t>
            </a:r>
            <a:endParaRPr/>
          </a:p>
        </p:txBody>
      </p:sp>
      <p:sp>
        <p:nvSpPr>
          <p:cNvPr id="1822" name="Google Shape;1822;p183"/>
          <p:cNvSpPr/>
          <p:nvPr/>
        </p:nvSpPr>
        <p:spPr>
          <a:xfrm>
            <a:off x="406573" y="4059069"/>
            <a:ext cx="8990430" cy="1727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Palatino Linotype"/>
                <a:ea typeface="Palatino Linotype"/>
                <a:cs typeface="Palatino Linotype"/>
                <a:sym typeface="Palatino Linotype"/>
              </a:rPr>
              <a:t>You can insert data using following methods:</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342900" lvl="0" marL="342900" marR="0" rtl="0" algn="l">
              <a:lnSpc>
                <a:spcPct val="150000"/>
              </a:lnSpc>
              <a:spcBef>
                <a:spcPts val="0"/>
              </a:spcBef>
              <a:spcAft>
                <a:spcPts val="0"/>
              </a:spcAft>
              <a:buClr>
                <a:srgbClr val="0070C0"/>
              </a:buClr>
              <a:buSzPts val="1800"/>
              <a:buFont typeface="Arial"/>
              <a:buChar char="•"/>
            </a:pPr>
            <a:r>
              <a:rPr lang="en-IN" sz="1800">
                <a:solidFill>
                  <a:srgbClr val="0070C0"/>
                </a:solidFill>
                <a:latin typeface="Palatino Linotype"/>
                <a:ea typeface="Palatino Linotype"/>
                <a:cs typeface="Palatino Linotype"/>
                <a:sym typeface="Palatino Linotype"/>
              </a:rPr>
              <a:t>INSERT ... VALUES</a:t>
            </a:r>
            <a:endParaRPr/>
          </a:p>
          <a:p>
            <a:pPr indent="-342900" lvl="0" marL="342900" marR="0" rtl="0" algn="l">
              <a:lnSpc>
                <a:spcPct val="150000"/>
              </a:lnSpc>
              <a:spcBef>
                <a:spcPts val="0"/>
              </a:spcBef>
              <a:spcAft>
                <a:spcPts val="0"/>
              </a:spcAft>
              <a:buClr>
                <a:srgbClr val="0070C0"/>
              </a:buClr>
              <a:buSzPts val="1800"/>
              <a:buFont typeface="Arial"/>
              <a:buChar char="•"/>
            </a:pPr>
            <a:r>
              <a:rPr lang="en-IN" sz="1800">
                <a:solidFill>
                  <a:srgbClr val="0070C0"/>
                </a:solidFill>
                <a:latin typeface="Palatino Linotype"/>
                <a:ea typeface="Palatino Linotype"/>
                <a:cs typeface="Palatino Linotype"/>
                <a:sym typeface="Palatino Linotype"/>
              </a:rPr>
              <a:t>INSERT ... SET</a:t>
            </a:r>
            <a:endParaRPr/>
          </a:p>
          <a:p>
            <a:pPr indent="-342900" lvl="0" marL="342900" marR="0" rtl="0" algn="l">
              <a:lnSpc>
                <a:spcPct val="150000"/>
              </a:lnSpc>
              <a:spcBef>
                <a:spcPts val="0"/>
              </a:spcBef>
              <a:spcAft>
                <a:spcPts val="0"/>
              </a:spcAft>
              <a:buClr>
                <a:srgbClr val="0070C0"/>
              </a:buClr>
              <a:buSzPts val="1800"/>
              <a:buFont typeface="Arial"/>
              <a:buChar char="•"/>
            </a:pPr>
            <a:r>
              <a:rPr lang="en-IN" sz="1800">
                <a:solidFill>
                  <a:srgbClr val="0070C0"/>
                </a:solidFill>
                <a:latin typeface="Palatino Linotype"/>
                <a:ea typeface="Palatino Linotype"/>
                <a:cs typeface="Palatino Linotype"/>
                <a:sym typeface="Palatino Linotype"/>
              </a:rPr>
              <a:t>INSERT ... SELECT</a:t>
            </a:r>
            <a:endParaRPr b="1" sz="1800">
              <a:solidFill>
                <a:srgbClr val="0070C0"/>
              </a:solidFill>
              <a:latin typeface="Palatino Linotype"/>
              <a:ea typeface="Palatino Linotype"/>
              <a:cs typeface="Palatino Linotype"/>
              <a:sym typeface="Palatino Linotype"/>
            </a:endParaRPr>
          </a:p>
        </p:txBody>
      </p:sp>
      <p:sp>
        <p:nvSpPr>
          <p:cNvPr id="1823" name="Google Shape;1823;p183"/>
          <p:cNvSpPr/>
          <p:nvPr/>
        </p:nvSpPr>
        <p:spPr>
          <a:xfrm>
            <a:off x="406573" y="193261"/>
            <a:ext cx="11449272" cy="178510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Your database table has </a:t>
            </a:r>
            <a:r>
              <a:rPr b="1" lang="en-IN" sz="1800">
                <a:solidFill>
                  <a:schemeClr val="dk1"/>
                </a:solidFill>
                <a:latin typeface="Arial"/>
                <a:ea typeface="Arial"/>
                <a:cs typeface="Arial"/>
                <a:sym typeface="Arial"/>
              </a:rPr>
              <a:t>X</a:t>
            </a:r>
            <a:r>
              <a:rPr lang="en-IN" sz="1800">
                <a:solidFill>
                  <a:schemeClr val="dk1"/>
                </a:solidFill>
                <a:latin typeface="Arial"/>
                <a:ea typeface="Arial"/>
                <a:cs typeface="Arial"/>
                <a:sym typeface="Arial"/>
              </a:rPr>
              <a:t> columns, Where as the </a:t>
            </a:r>
            <a:r>
              <a:rPr b="1" lang="en-IN" sz="1800">
                <a:solidFill>
                  <a:schemeClr val="dk1"/>
                </a:solidFill>
                <a:latin typeface="Arial"/>
                <a:ea typeface="Arial"/>
                <a:cs typeface="Arial"/>
                <a:sym typeface="Arial"/>
              </a:rPr>
              <a:t>VALUES</a:t>
            </a:r>
            <a:r>
              <a:rPr lang="en-IN" sz="1800">
                <a:solidFill>
                  <a:schemeClr val="dk1"/>
                </a:solidFill>
                <a:latin typeface="Arial"/>
                <a:ea typeface="Arial"/>
                <a:cs typeface="Arial"/>
                <a:sym typeface="Arial"/>
              </a:rPr>
              <a:t> you are passing are for (</a:t>
            </a:r>
            <a:r>
              <a:rPr b="1" lang="en-IN" sz="1800">
                <a:solidFill>
                  <a:schemeClr val="dk1"/>
                </a:solidFill>
                <a:latin typeface="Arial"/>
                <a:ea typeface="Arial"/>
                <a:cs typeface="Arial"/>
                <a:sym typeface="Arial"/>
              </a:rPr>
              <a:t>X-1</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X+1</a:t>
            </a:r>
            <a:r>
              <a:rPr lang="en-IN" sz="1800">
                <a:solidFill>
                  <a:schemeClr val="dk1"/>
                </a:solidFill>
                <a:latin typeface="Arial"/>
                <a:ea typeface="Arial"/>
                <a:cs typeface="Arial"/>
                <a:sym typeface="Arial"/>
              </a:rPr>
              <a:t>). This mismatch of column-values will giving you the error.</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Inserting a string into a string column (CHAR, VARCHAR, TEXT, or BLOB) that exceeds the column maximum length. </a:t>
            </a:r>
            <a:r>
              <a:rPr lang="en-IN" sz="1800">
                <a:solidFill>
                  <a:srgbClr val="473935"/>
                </a:solidFill>
                <a:latin typeface="Arial"/>
                <a:ea typeface="Arial"/>
                <a:cs typeface="Arial"/>
                <a:sym typeface="Arial"/>
              </a:rPr>
              <a:t>The value is truncated to the column maximum length.</a:t>
            </a:r>
            <a:endParaRPr sz="1800">
              <a:solidFill>
                <a:srgbClr val="473935"/>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18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insert rows using values</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18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dml- insert … values</a:t>
            </a:r>
            <a:endParaRPr i="1" sz="3200">
              <a:solidFill>
                <a:srgbClr val="FF9900"/>
              </a:solidFill>
              <a:latin typeface="Arial"/>
              <a:ea typeface="Arial"/>
              <a:cs typeface="Arial"/>
              <a:sym typeface="Arial"/>
            </a:endParaRPr>
          </a:p>
        </p:txBody>
      </p:sp>
      <p:sp>
        <p:nvSpPr>
          <p:cNvPr id="1834" name="Google Shape;1834;p185"/>
          <p:cNvSpPr/>
          <p:nvPr/>
        </p:nvSpPr>
        <p:spPr>
          <a:xfrm>
            <a:off x="407368" y="2556695"/>
            <a:ext cx="101844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62626"/>
              </a:buClr>
              <a:buSzPts val="2000"/>
              <a:buFont typeface="Arial"/>
              <a:buNone/>
            </a:pPr>
            <a:r>
              <a:rPr lang="en-IN" sz="2000">
                <a:solidFill>
                  <a:srgbClr val="262626"/>
                </a:solidFill>
                <a:latin typeface="Quattrocento Sans"/>
                <a:ea typeface="Quattrocento Sans"/>
                <a:cs typeface="Quattrocento Sans"/>
                <a:sym typeface="Quattrocento Sans"/>
              </a:rPr>
              <a:t>The affected-rows value for an INSERT can be obtained using the ROW_COUNT() function.</a:t>
            </a:r>
            <a:endParaRPr/>
          </a:p>
        </p:txBody>
      </p:sp>
      <p:grpSp>
        <p:nvGrpSpPr>
          <p:cNvPr id="1835" name="Google Shape;1835;p185"/>
          <p:cNvGrpSpPr/>
          <p:nvPr/>
        </p:nvGrpSpPr>
        <p:grpSpPr>
          <a:xfrm>
            <a:off x="486355" y="3409529"/>
            <a:ext cx="8898972" cy="2971799"/>
            <a:chOff x="1676400" y="3200401"/>
            <a:chExt cx="8898972" cy="2971799"/>
          </a:xfrm>
        </p:grpSpPr>
        <p:pic>
          <p:nvPicPr>
            <p:cNvPr id="1836" name="Google Shape;1836;p185"/>
            <p:cNvPicPr preferRelativeResize="0"/>
            <p:nvPr/>
          </p:nvPicPr>
          <p:blipFill rotWithShape="1">
            <a:blip r:embed="rId3">
              <a:alphaModFix/>
            </a:blip>
            <a:srcRect b="0" l="0" r="0" t="0"/>
            <a:stretch/>
          </p:blipFill>
          <p:spPr>
            <a:xfrm>
              <a:off x="1692828" y="3200401"/>
              <a:ext cx="7826226" cy="407679"/>
            </a:xfrm>
            <a:prstGeom prst="rect">
              <a:avLst/>
            </a:prstGeom>
            <a:noFill/>
            <a:ln>
              <a:noFill/>
            </a:ln>
          </p:spPr>
        </p:pic>
        <p:grpSp>
          <p:nvGrpSpPr>
            <p:cNvPr id="1837" name="Google Shape;1837;p185"/>
            <p:cNvGrpSpPr/>
            <p:nvPr/>
          </p:nvGrpSpPr>
          <p:grpSpPr>
            <a:xfrm>
              <a:off x="5341621" y="4442415"/>
              <a:ext cx="2573929" cy="472666"/>
              <a:chOff x="3817620" y="4442415"/>
              <a:chExt cx="2573929" cy="472666"/>
            </a:xfrm>
          </p:grpSpPr>
          <p:cxnSp>
            <p:nvCxnSpPr>
              <p:cNvPr id="1838" name="Google Shape;1838;p185"/>
              <p:cNvCxnSpPr/>
              <p:nvPr/>
            </p:nvCxnSpPr>
            <p:spPr>
              <a:xfrm flipH="1" rot="5400000">
                <a:off x="4321620" y="3938415"/>
                <a:ext cx="288000" cy="1296000"/>
              </a:xfrm>
              <a:prstGeom prst="bentConnector3">
                <a:avLst>
                  <a:gd fmla="val -733" name="adj1"/>
                </a:avLst>
              </a:prstGeom>
              <a:noFill/>
              <a:ln cap="flat" cmpd="sng" w="19050">
                <a:solidFill>
                  <a:srgbClr val="C74C49"/>
                </a:solidFill>
                <a:prstDash val="solid"/>
                <a:round/>
                <a:headEnd len="sm" w="sm" type="none"/>
                <a:tailEnd len="med" w="med" type="triangle"/>
              </a:ln>
            </p:spPr>
          </p:cxnSp>
          <p:sp>
            <p:nvSpPr>
              <p:cNvPr id="1839" name="Google Shape;1839;p185"/>
              <p:cNvSpPr txBox="1"/>
              <p:nvPr/>
            </p:nvSpPr>
            <p:spPr>
              <a:xfrm>
                <a:off x="5062339" y="4545749"/>
                <a:ext cx="13292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8A0C3"/>
                    </a:solidFill>
                    <a:latin typeface="Gill Sans"/>
                    <a:ea typeface="Gill Sans"/>
                    <a:cs typeface="Gill Sans"/>
                    <a:sym typeface="Gill Sans"/>
                  </a:rPr>
                  <a:t>Column List</a:t>
                </a:r>
                <a:endParaRPr/>
              </a:p>
            </p:txBody>
          </p:sp>
        </p:grpSp>
        <p:grpSp>
          <p:nvGrpSpPr>
            <p:cNvPr id="1840" name="Google Shape;1840;p185"/>
            <p:cNvGrpSpPr/>
            <p:nvPr/>
          </p:nvGrpSpPr>
          <p:grpSpPr>
            <a:xfrm>
              <a:off x="7647543" y="3536458"/>
              <a:ext cx="2811146" cy="472666"/>
              <a:chOff x="6123543" y="3536458"/>
              <a:chExt cx="2811146" cy="472666"/>
            </a:xfrm>
          </p:grpSpPr>
          <p:cxnSp>
            <p:nvCxnSpPr>
              <p:cNvPr id="1841" name="Google Shape;1841;p185"/>
              <p:cNvCxnSpPr/>
              <p:nvPr/>
            </p:nvCxnSpPr>
            <p:spPr>
              <a:xfrm flipH="1" rot="5400000">
                <a:off x="6627543" y="3032458"/>
                <a:ext cx="288000" cy="1296000"/>
              </a:xfrm>
              <a:prstGeom prst="bentConnector3">
                <a:avLst>
                  <a:gd fmla="val -733" name="adj1"/>
                </a:avLst>
              </a:prstGeom>
              <a:noFill/>
              <a:ln cap="flat" cmpd="sng" w="19050">
                <a:solidFill>
                  <a:srgbClr val="C74C49"/>
                </a:solidFill>
                <a:prstDash val="solid"/>
                <a:round/>
                <a:headEnd len="sm" w="sm" type="none"/>
                <a:tailEnd len="med" w="med" type="triangle"/>
              </a:ln>
            </p:spPr>
          </p:cxnSp>
          <p:sp>
            <p:nvSpPr>
              <p:cNvPr id="1842" name="Google Shape;1842;p185"/>
              <p:cNvSpPr txBox="1"/>
              <p:nvPr/>
            </p:nvSpPr>
            <p:spPr>
              <a:xfrm>
                <a:off x="7381443" y="3639792"/>
                <a:ext cx="15532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8A0C3"/>
                    </a:solidFill>
                    <a:latin typeface="Gill Sans"/>
                    <a:ea typeface="Gill Sans"/>
                    <a:cs typeface="Gill Sans"/>
                    <a:sym typeface="Gill Sans"/>
                  </a:rPr>
                  <a:t>Column Values</a:t>
                </a:r>
                <a:endParaRPr/>
              </a:p>
            </p:txBody>
          </p:sp>
        </p:grpSp>
        <p:grpSp>
          <p:nvGrpSpPr>
            <p:cNvPr id="1843" name="Google Shape;1843;p185"/>
            <p:cNvGrpSpPr/>
            <p:nvPr/>
          </p:nvGrpSpPr>
          <p:grpSpPr>
            <a:xfrm>
              <a:off x="4953001" y="5771156"/>
              <a:ext cx="5257801" cy="401044"/>
              <a:chOff x="3429000" y="5885637"/>
              <a:chExt cx="4701100" cy="401044"/>
            </a:xfrm>
          </p:grpSpPr>
          <p:cxnSp>
            <p:nvCxnSpPr>
              <p:cNvPr id="1844" name="Google Shape;1844;p185"/>
              <p:cNvCxnSpPr/>
              <p:nvPr/>
            </p:nvCxnSpPr>
            <p:spPr>
              <a:xfrm flipH="1" rot="5400000">
                <a:off x="4583581" y="4731056"/>
                <a:ext cx="216378" cy="2525540"/>
              </a:xfrm>
              <a:prstGeom prst="bentConnector3">
                <a:avLst>
                  <a:gd fmla="val -53641" name="adj1"/>
                </a:avLst>
              </a:prstGeom>
              <a:noFill/>
              <a:ln cap="flat" cmpd="sng" w="19050">
                <a:solidFill>
                  <a:srgbClr val="C74C49"/>
                </a:solidFill>
                <a:prstDash val="solid"/>
                <a:round/>
                <a:headEnd len="sm" w="sm" type="none"/>
                <a:tailEnd len="med" w="med" type="triangle"/>
              </a:ln>
            </p:spPr>
          </p:cxnSp>
          <p:sp>
            <p:nvSpPr>
              <p:cNvPr id="1845" name="Google Shape;1845;p185"/>
              <p:cNvSpPr txBox="1"/>
              <p:nvPr/>
            </p:nvSpPr>
            <p:spPr>
              <a:xfrm>
                <a:off x="5896845" y="5917349"/>
                <a:ext cx="22332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8A0C3"/>
                    </a:solidFill>
                    <a:latin typeface="Gill Sans"/>
                    <a:ea typeface="Gill Sans"/>
                    <a:cs typeface="Gill Sans"/>
                    <a:sym typeface="Gill Sans"/>
                  </a:rPr>
                  <a:t>Inserting multiple rows</a:t>
                </a:r>
                <a:endParaRPr/>
              </a:p>
            </p:txBody>
          </p:sp>
        </p:grpSp>
        <p:pic>
          <p:nvPicPr>
            <p:cNvPr id="1846" name="Google Shape;1846;p185"/>
            <p:cNvPicPr preferRelativeResize="0"/>
            <p:nvPr/>
          </p:nvPicPr>
          <p:blipFill rotWithShape="1">
            <a:blip r:embed="rId4">
              <a:alphaModFix/>
            </a:blip>
            <a:srcRect b="0" l="0" r="0" t="0"/>
            <a:stretch/>
          </p:blipFill>
          <p:spPr>
            <a:xfrm>
              <a:off x="1684614" y="4054884"/>
              <a:ext cx="8822772" cy="381000"/>
            </a:xfrm>
            <a:prstGeom prst="rect">
              <a:avLst/>
            </a:prstGeom>
            <a:noFill/>
            <a:ln>
              <a:noFill/>
            </a:ln>
          </p:spPr>
        </p:pic>
        <p:pic>
          <p:nvPicPr>
            <p:cNvPr id="1847" name="Google Shape;1847;p185"/>
            <p:cNvPicPr preferRelativeResize="0"/>
            <p:nvPr/>
          </p:nvPicPr>
          <p:blipFill rotWithShape="1">
            <a:blip r:embed="rId5">
              <a:alphaModFix/>
            </a:blip>
            <a:srcRect b="0" l="0" r="0" t="0"/>
            <a:stretch/>
          </p:blipFill>
          <p:spPr>
            <a:xfrm>
              <a:off x="1676400" y="5027710"/>
              <a:ext cx="8898972" cy="724264"/>
            </a:xfrm>
            <a:prstGeom prst="rect">
              <a:avLst/>
            </a:prstGeom>
            <a:noFill/>
            <a:ln>
              <a:noFill/>
            </a:ln>
          </p:spPr>
        </p:pic>
      </p:grpSp>
      <p:sp>
        <p:nvSpPr>
          <p:cNvPr id="1848" name="Google Shape;1848;p185"/>
          <p:cNvSpPr/>
          <p:nvPr/>
        </p:nvSpPr>
        <p:spPr>
          <a:xfrm>
            <a:off x="290449" y="1543587"/>
            <a:ext cx="1127815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INSERT [IGNORE] [INTO] </a:t>
            </a:r>
            <a:r>
              <a:rPr lang="en-IN" sz="2000">
                <a:solidFill>
                  <a:schemeClr val="dk1"/>
                </a:solidFill>
                <a:latin typeface="Arial"/>
                <a:ea typeface="Arial"/>
                <a:cs typeface="Arial"/>
                <a:sym typeface="Arial"/>
              </a:rPr>
              <a:t>tbl_name [</a:t>
            </a:r>
            <a:r>
              <a:rPr b="0" i="0" lang="en-IN" sz="2000">
                <a:solidFill>
                  <a:srgbClr val="0077AA"/>
                </a:solidFill>
                <a:latin typeface="Arial"/>
                <a:ea typeface="Arial"/>
                <a:cs typeface="Arial"/>
                <a:sym typeface="Arial"/>
              </a:rPr>
              <a:t>PARTITION</a:t>
            </a:r>
            <a:r>
              <a:rPr b="0" i="0"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b="0" i="1" lang="en-IN" sz="2000">
                <a:solidFill>
                  <a:srgbClr val="000000"/>
                </a:solidFill>
                <a:latin typeface="Arial"/>
                <a:ea typeface="Arial"/>
                <a:cs typeface="Arial"/>
                <a:sym typeface="Arial"/>
              </a:rPr>
              <a:t>partition_name</a:t>
            </a:r>
            <a:r>
              <a:rPr b="0" i="0"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partition_name</a:t>
            </a:r>
            <a:r>
              <a:rPr lang="en-IN" sz="2000">
                <a:solidFill>
                  <a:schemeClr val="dk1"/>
                </a:solidFill>
                <a:latin typeface="Arial"/>
                <a:ea typeface="Arial"/>
                <a:cs typeface="Arial"/>
                <a:sym typeface="Arial"/>
              </a:rPr>
              <a:t>] ...)] [ (col_name,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 { VALUES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VALU E } ( </a:t>
            </a:r>
            <a:r>
              <a:rPr lang="en-IN" sz="2000">
                <a:solidFill>
                  <a:schemeClr val="dk1"/>
                </a:solidFill>
                <a:latin typeface="Arial"/>
                <a:ea typeface="Arial"/>
                <a:cs typeface="Arial"/>
                <a:sym typeface="Arial"/>
              </a:rPr>
              <a:t>{ expr | DEFAULT },</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ON DUPLICATE KEY UPDATE assignment_list </a:t>
            </a:r>
            <a:r>
              <a:rPr lang="en-I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1849" name="Google Shape;1849;p185"/>
          <p:cNvSpPr/>
          <p:nvPr/>
        </p:nvSpPr>
        <p:spPr>
          <a:xfrm>
            <a:off x="359510" y="854452"/>
            <a:ext cx="92815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INSERT inserts new rows into an existing table. The INSERT ... VALUES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86"/>
          <p:cNvSpPr/>
          <p:nvPr/>
        </p:nvSpPr>
        <p:spPr>
          <a:xfrm>
            <a:off x="359510" y="854452"/>
            <a:ext cx="92815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INSERT inserts new rows into an existing table. The INSERT ... VALUES</a:t>
            </a:r>
            <a:endParaRPr/>
          </a:p>
        </p:txBody>
      </p:sp>
      <p:sp>
        <p:nvSpPr>
          <p:cNvPr id="1855" name="Google Shape;1855;p186"/>
          <p:cNvSpPr/>
          <p:nvPr/>
        </p:nvSpPr>
        <p:spPr>
          <a:xfrm>
            <a:off x="191344" y="4545702"/>
            <a:ext cx="11881319"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student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29</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'patil'</a:t>
            </a:r>
            <a:r>
              <a:rPr lang="en-IN" sz="1800">
                <a:solidFill>
                  <a:schemeClr val="dk1"/>
                </a:solidFill>
                <a:latin typeface="Arial"/>
                <a:ea typeface="Arial"/>
                <a:cs typeface="Arial"/>
                <a:sym typeface="Arial"/>
              </a:rPr>
              <a:t>, '1999-11-10', </a:t>
            </a:r>
            <a:r>
              <a:rPr lang="en-IN" sz="1800">
                <a:solidFill>
                  <a:srgbClr val="669900"/>
                </a:solidFill>
                <a:latin typeface="Arial"/>
                <a:ea typeface="Arial"/>
                <a:cs typeface="Arial"/>
                <a:sym typeface="Arial"/>
              </a:rPr>
              <a:t>'sharmin.patil@gmail.com’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student (ID, nameFirst, nameLast, DOB, emailID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john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'thomas'</a:t>
            </a:r>
            <a:r>
              <a:rPr lang="en-IN" sz="1800">
                <a:solidFill>
                  <a:schemeClr val="dk1"/>
                </a:solidFill>
                <a:latin typeface="Arial"/>
                <a:ea typeface="Arial"/>
                <a:cs typeface="Arial"/>
                <a:sym typeface="Arial"/>
              </a:rPr>
              <a:t>, '1983-11-10', </a:t>
            </a:r>
            <a:r>
              <a:rPr lang="en-IN" sz="1800">
                <a:solidFill>
                  <a:srgbClr val="669900"/>
                </a:solidFill>
                <a:latin typeface="Arial"/>
                <a:ea typeface="Arial"/>
                <a:cs typeface="Arial"/>
                <a:sym typeface="Arial"/>
              </a:rPr>
              <a:t>'john.thomas@gmail.com’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student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ID, nameFirst, emailID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'jack'</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'jack.thorn@gmail.com</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student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ID, nameFirst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32</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'james'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33</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'jr. james'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34</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'sr. james</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1856" name="Google Shape;1856;p186"/>
          <p:cNvSpPr/>
          <p:nvPr/>
        </p:nvSpPr>
        <p:spPr>
          <a:xfrm>
            <a:off x="359510" y="2564904"/>
            <a:ext cx="1156913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student</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nameFirst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nameLast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DoB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emailID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(128)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p:txBody>
      </p:sp>
      <p:sp>
        <p:nvSpPr>
          <p:cNvPr id="1857" name="Google Shape;1857;p18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dml- insert … values</a:t>
            </a:r>
            <a:endParaRPr i="1" sz="3200">
              <a:solidFill>
                <a:srgbClr val="FF9900"/>
              </a:solidFill>
              <a:latin typeface="Arial"/>
              <a:ea typeface="Arial"/>
              <a:cs typeface="Arial"/>
              <a:sym typeface="Arial"/>
            </a:endParaRPr>
          </a:p>
        </p:txBody>
      </p:sp>
      <p:sp>
        <p:nvSpPr>
          <p:cNvPr id="1858" name="Google Shape;1858;p186"/>
          <p:cNvSpPr/>
          <p:nvPr/>
        </p:nvSpPr>
        <p:spPr>
          <a:xfrm>
            <a:off x="290449" y="1412776"/>
            <a:ext cx="1127815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INSERT [IGNORE] [INTO] </a:t>
            </a:r>
            <a:r>
              <a:rPr lang="en-IN" sz="2000">
                <a:solidFill>
                  <a:schemeClr val="dk1"/>
                </a:solidFill>
                <a:latin typeface="Arial"/>
                <a:ea typeface="Arial"/>
                <a:cs typeface="Arial"/>
                <a:sym typeface="Arial"/>
              </a:rPr>
              <a:t>tbl_name [</a:t>
            </a:r>
            <a:r>
              <a:rPr b="0" i="0" lang="en-IN" sz="2000">
                <a:solidFill>
                  <a:srgbClr val="0077AA"/>
                </a:solidFill>
                <a:latin typeface="Arial"/>
                <a:ea typeface="Arial"/>
                <a:cs typeface="Arial"/>
                <a:sym typeface="Arial"/>
              </a:rPr>
              <a:t>PARTITION</a:t>
            </a:r>
            <a:r>
              <a:rPr b="0" i="0"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b="0" i="1" lang="en-IN" sz="2000">
                <a:solidFill>
                  <a:srgbClr val="000000"/>
                </a:solidFill>
                <a:latin typeface="Arial"/>
                <a:ea typeface="Arial"/>
                <a:cs typeface="Arial"/>
                <a:sym typeface="Arial"/>
              </a:rPr>
              <a:t>partition_name</a:t>
            </a:r>
            <a:r>
              <a:rPr b="0" i="0"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partition_name</a:t>
            </a:r>
            <a:r>
              <a:rPr lang="en-IN" sz="2000">
                <a:solidFill>
                  <a:schemeClr val="dk1"/>
                </a:solidFill>
                <a:latin typeface="Arial"/>
                <a:ea typeface="Arial"/>
                <a:cs typeface="Arial"/>
                <a:sym typeface="Arial"/>
              </a:rPr>
              <a:t>] ...)] [ (col_name,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 { VALUES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VALUE } [ROW] ( </a:t>
            </a:r>
            <a:r>
              <a:rPr lang="en-IN" sz="2000">
                <a:solidFill>
                  <a:schemeClr val="dk1"/>
                </a:solidFill>
                <a:latin typeface="Arial"/>
                <a:ea typeface="Arial"/>
                <a:cs typeface="Arial"/>
                <a:sym typeface="Arial"/>
              </a:rPr>
              <a:t>{ expr | DEFAULT },</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[ROW]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[ROW]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ON DUPLICATE KEY UPDATE assignment_list </a:t>
            </a:r>
            <a:r>
              <a:rPr lang="en-I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2" name="Shape 1862"/>
        <p:cNvGrpSpPr/>
        <p:nvPr/>
      </p:nvGrpSpPr>
      <p:grpSpPr>
        <a:xfrm>
          <a:off x="0" y="0"/>
          <a:ext cx="0" cy="0"/>
          <a:chOff x="0" y="0"/>
          <a:chExt cx="0" cy="0"/>
        </a:xfrm>
      </p:grpSpPr>
      <p:sp>
        <p:nvSpPr>
          <p:cNvPr id="1863" name="Google Shape;1863;p18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encoding/decoding</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7" name="Shape 1867"/>
        <p:cNvGrpSpPr/>
        <p:nvPr/>
      </p:nvGrpSpPr>
      <p:grpSpPr>
        <a:xfrm>
          <a:off x="0" y="0"/>
          <a:ext cx="0" cy="0"/>
          <a:chOff x="0" y="0"/>
          <a:chExt cx="0" cy="0"/>
        </a:xfrm>
      </p:grpSpPr>
      <p:sp>
        <p:nvSpPr>
          <p:cNvPr id="1868" name="Google Shape;1868;p18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aes_encrypt  /  aes_decrypt</a:t>
            </a:r>
            <a:endParaRPr i="1" sz="3200">
              <a:solidFill>
                <a:srgbClr val="FF9900"/>
              </a:solidFill>
              <a:latin typeface="Arial"/>
              <a:ea typeface="Arial"/>
              <a:cs typeface="Arial"/>
              <a:sym typeface="Arial"/>
            </a:endParaRPr>
          </a:p>
        </p:txBody>
      </p:sp>
      <p:sp>
        <p:nvSpPr>
          <p:cNvPr id="1869" name="Google Shape;1869;p188"/>
          <p:cNvSpPr/>
          <p:nvPr/>
        </p:nvSpPr>
        <p:spPr>
          <a:xfrm>
            <a:off x="335360" y="801469"/>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AES_ENCRYPT() and AES_DECRYPT() implement encryption and decryption of data using the official AES (Advanced Encryption Standard) algorithm, previously known as "Rijndael".</a:t>
            </a:r>
            <a:endParaRPr sz="1800">
              <a:solidFill>
                <a:schemeClr val="dk1"/>
              </a:solidFill>
              <a:latin typeface="Arial"/>
              <a:ea typeface="Arial"/>
              <a:cs typeface="Arial"/>
              <a:sym typeface="Arial"/>
            </a:endParaRPr>
          </a:p>
        </p:txBody>
      </p:sp>
      <p:sp>
        <p:nvSpPr>
          <p:cNvPr id="1870" name="Google Shape;1870;p188"/>
          <p:cNvSpPr/>
          <p:nvPr/>
        </p:nvSpPr>
        <p:spPr>
          <a:xfrm>
            <a:off x="335360" y="1568986"/>
            <a:ext cx="576064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AES_ENCRYPT(str, key_str)</a:t>
            </a:r>
            <a:endParaRPr/>
          </a:p>
          <a:p>
            <a:pPr indent="-342900" lvl="0" marL="34290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AES_DECRYPT(str, key_str)</a:t>
            </a:r>
            <a:endParaRPr/>
          </a:p>
        </p:txBody>
      </p:sp>
      <p:sp>
        <p:nvSpPr>
          <p:cNvPr id="1871" name="Google Shape;1871;p188"/>
          <p:cNvSpPr txBox="1"/>
          <p:nvPr/>
        </p:nvSpPr>
        <p:spPr>
          <a:xfrm>
            <a:off x="335360" y="2430755"/>
            <a:ext cx="11593288" cy="36625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pwd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pwd </a:t>
            </a:r>
            <a:r>
              <a:rPr lang="en-IN" sz="1800">
                <a:solidFill>
                  <a:srgbClr val="834689"/>
                </a:solidFill>
                <a:latin typeface="Arial"/>
                <a:ea typeface="Arial"/>
                <a:cs typeface="Arial"/>
                <a:sym typeface="Arial"/>
              </a:rPr>
              <a:t>VARBINARY</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pwd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AES_ENCRYPT</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pwd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AES_ENCRYPT</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pwd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'kaushal'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AES_ENCRYPT</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'kaushal'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'kaushal1'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pwd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'ruhan'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AES_ENCRYPT</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'ruhan'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'ruhan1'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pwd;</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name, </a:t>
            </a:r>
            <a:r>
              <a:rPr lang="en-IN" sz="1800">
                <a:solidFill>
                  <a:srgbClr val="0077AA"/>
                </a:solidFill>
                <a:latin typeface="Arial"/>
                <a:ea typeface="Arial"/>
                <a:cs typeface="Arial"/>
                <a:sym typeface="Arial"/>
              </a:rPr>
              <a:t>AES_DECRYPT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pwd, </a:t>
            </a:r>
            <a:r>
              <a:rPr lang="en-IN" sz="1800">
                <a:solidFill>
                  <a:srgbClr val="669900"/>
                </a:solidFill>
                <a:latin typeface="Arial"/>
                <a:ea typeface="Arial"/>
                <a:cs typeface="Arial"/>
                <a:sym typeface="Arial"/>
              </a:rPr>
              <a:t>'sharmin1'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pwd; </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name,  </a:t>
            </a:r>
            <a:r>
              <a:rPr lang="en-IN" sz="1800">
                <a:solidFill>
                  <a:srgbClr val="0077AA"/>
                </a:solidFill>
                <a:latin typeface="Arial"/>
                <a:ea typeface="Arial"/>
                <a:cs typeface="Arial"/>
                <a:sym typeface="Arial"/>
              </a:rPr>
              <a:t>CAST</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AES_DECRYPT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pwd, </a:t>
            </a:r>
            <a:r>
              <a:rPr lang="en-IN" sz="1800">
                <a:solidFill>
                  <a:srgbClr val="669900"/>
                </a:solidFill>
                <a:latin typeface="Arial"/>
                <a:ea typeface="Arial"/>
                <a:cs typeface="Arial"/>
                <a:sym typeface="Arial"/>
              </a:rPr>
              <a:t>'sharmin1'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pwd;</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5" name="Shape 1875"/>
        <p:cNvGrpSpPr/>
        <p:nvPr/>
      </p:nvGrpSpPr>
      <p:grpSpPr>
        <a:xfrm>
          <a:off x="0" y="0"/>
          <a:ext cx="0" cy="0"/>
          <a:chOff x="0" y="0"/>
          <a:chExt cx="0" cy="0"/>
        </a:xfrm>
      </p:grpSpPr>
      <p:sp>
        <p:nvSpPr>
          <p:cNvPr id="1876" name="Google Shape;1876;p18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md5()</a:t>
            </a:r>
            <a:endParaRPr i="1" sz="3200">
              <a:solidFill>
                <a:srgbClr val="FF9900"/>
              </a:solidFill>
              <a:latin typeface="Arial"/>
              <a:ea typeface="Arial"/>
              <a:cs typeface="Arial"/>
              <a:sym typeface="Arial"/>
            </a:endParaRPr>
          </a:p>
        </p:txBody>
      </p:sp>
      <p:sp>
        <p:nvSpPr>
          <p:cNvPr id="1877" name="Google Shape;1877;p189"/>
          <p:cNvSpPr/>
          <p:nvPr/>
        </p:nvSpPr>
        <p:spPr>
          <a:xfrm>
            <a:off x="1600200" y="801469"/>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TODO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5" name="Shape 265"/>
        <p:cNvGrpSpPr/>
        <p:nvPr/>
      </p:nvGrpSpPr>
      <p:grpSpPr>
        <a:xfrm>
          <a:off x="0" y="0"/>
          <a:ext cx="0" cy="0"/>
          <a:chOff x="0" y="0"/>
          <a:chExt cx="0" cy="0"/>
        </a:xfrm>
      </p:grpSpPr>
      <p:pic>
        <p:nvPicPr>
          <p:cNvPr id="266" name="Google Shape;266;p19"/>
          <p:cNvPicPr preferRelativeResize="0"/>
          <p:nvPr/>
        </p:nvPicPr>
        <p:blipFill rotWithShape="1">
          <a:blip r:embed="rId3">
            <a:alphaModFix/>
          </a:blip>
          <a:srcRect b="0" l="0" r="0" t="0"/>
          <a:stretch/>
        </p:blipFill>
        <p:spPr>
          <a:xfrm>
            <a:off x="7709511" y="4941168"/>
            <a:ext cx="4362359" cy="1916832"/>
          </a:xfrm>
          <a:prstGeom prst="rect">
            <a:avLst/>
          </a:prstGeom>
          <a:noFill/>
          <a:ln>
            <a:noFill/>
          </a:ln>
        </p:spPr>
      </p:pic>
      <p:sp>
        <p:nvSpPr>
          <p:cNvPr id="267" name="Google Shape;267;p19"/>
          <p:cNvSpPr/>
          <p:nvPr/>
        </p:nvSpPr>
        <p:spPr>
          <a:xfrm>
            <a:off x="335360" y="260648"/>
            <a:ext cx="115932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Palatino Linotype"/>
                <a:ea typeface="Palatino Linotype"/>
                <a:cs typeface="Palatino Linotype"/>
                <a:sym typeface="Palatino Linotype"/>
              </a:rPr>
              <a:t>Relation Schema</a:t>
            </a:r>
            <a:r>
              <a:rPr b="1" lang="en-IN" sz="1800">
                <a:solidFill>
                  <a:schemeClr val="dk1"/>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A relation schema represents name of the relation with its attributes. </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FF0000"/>
              </a:buClr>
              <a:buSzPts val="1800"/>
              <a:buFont typeface="Arial"/>
              <a:buChar char="•"/>
            </a:pPr>
            <a:r>
              <a:rPr lang="en-IN" sz="1800">
                <a:solidFill>
                  <a:srgbClr val="FF0000"/>
                </a:solidFill>
                <a:latin typeface="Palatino Linotype"/>
                <a:ea typeface="Palatino Linotype"/>
                <a:cs typeface="Palatino Linotype"/>
                <a:sym typeface="Palatino Linotype"/>
              </a:rPr>
              <a:t>e.g. </a:t>
            </a:r>
            <a:r>
              <a:rPr lang="en-IN" sz="1800">
                <a:solidFill>
                  <a:schemeClr val="dk1"/>
                </a:solidFill>
                <a:latin typeface="Palatino Linotype"/>
                <a:ea typeface="Palatino Linotype"/>
                <a:cs typeface="Palatino Linotype"/>
                <a:sym typeface="Palatino Linotype"/>
              </a:rPr>
              <a:t> student (roll_no, name, address, phone and age) is relation schema for STUDENT</a:t>
            </a:r>
            <a:endParaRPr sz="1800">
              <a:solidFill>
                <a:schemeClr val="lt1"/>
              </a:solidFill>
              <a:latin typeface="Palatino Linotype"/>
              <a:ea typeface="Palatino Linotype"/>
              <a:cs typeface="Palatino Linotype"/>
              <a:sym typeface="Palatino Linotype"/>
            </a:endParaRPr>
          </a:p>
        </p:txBody>
      </p:sp>
      <p:sp>
        <p:nvSpPr>
          <p:cNvPr id="268" name="Google Shape;268;p19"/>
          <p:cNvSpPr txBox="1"/>
          <p:nvPr/>
        </p:nvSpPr>
        <p:spPr>
          <a:xfrm>
            <a:off x="1676182" y="1905000"/>
            <a:ext cx="8838049"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DBMS</a:t>
            </a:r>
            <a:endParaRPr sz="4800">
              <a:solidFill>
                <a:srgbClr val="DC525C"/>
              </a:solidFill>
              <a:latin typeface="Quattrocento Sans"/>
              <a:ea typeface="Quattrocento Sans"/>
              <a:cs typeface="Quattrocento Sans"/>
              <a:sym typeface="Quattrocento Sans"/>
            </a:endParaRPr>
          </a:p>
        </p:txBody>
      </p:sp>
      <p:sp>
        <p:nvSpPr>
          <p:cNvPr id="269" name="Google Shape;269;p19"/>
          <p:cNvSpPr/>
          <p:nvPr/>
        </p:nvSpPr>
        <p:spPr>
          <a:xfrm>
            <a:off x="190550" y="3573016"/>
            <a:ext cx="11881320" cy="169277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database: </a:t>
            </a:r>
            <a:r>
              <a:rPr lang="en-IN" sz="2000">
                <a:solidFill>
                  <a:schemeClr val="dk1"/>
                </a:solidFill>
                <a:latin typeface="Palatino Linotype"/>
                <a:ea typeface="Palatino Linotype"/>
                <a:cs typeface="Palatino Linotype"/>
                <a:sym typeface="Palatino Linotype"/>
              </a:rPr>
              <a:t>Is the collection of </a:t>
            </a:r>
            <a:r>
              <a:rPr b="1" lang="en-IN" sz="2000">
                <a:solidFill>
                  <a:schemeClr val="dk1"/>
                </a:solidFill>
                <a:latin typeface="Palatino Linotype"/>
                <a:ea typeface="Palatino Linotype"/>
                <a:cs typeface="Palatino Linotype"/>
                <a:sym typeface="Palatino Linotype"/>
              </a:rPr>
              <a:t>related</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data </a:t>
            </a:r>
            <a:r>
              <a:rPr lang="en-IN" sz="2000">
                <a:solidFill>
                  <a:schemeClr val="dk1"/>
                </a:solidFill>
                <a:latin typeface="Palatino Linotype"/>
                <a:ea typeface="Palatino Linotype"/>
                <a:cs typeface="Palatino Linotype"/>
                <a:sym typeface="Palatino Linotype"/>
              </a:rPr>
              <a:t>which is </a:t>
            </a:r>
            <a:r>
              <a:rPr b="1" lang="en-IN" sz="2000">
                <a:solidFill>
                  <a:schemeClr val="dk1"/>
                </a:solidFill>
                <a:latin typeface="Palatino Linotype"/>
                <a:ea typeface="Palatino Linotype"/>
                <a:cs typeface="Palatino Linotype"/>
                <a:sym typeface="Palatino Linotype"/>
              </a:rPr>
              <a:t>organized, </a:t>
            </a:r>
            <a:r>
              <a:rPr lang="en-IN" sz="2000">
                <a:solidFill>
                  <a:schemeClr val="dk1"/>
                </a:solidFill>
                <a:latin typeface="Palatino Linotype"/>
                <a:ea typeface="Palatino Linotype"/>
                <a:cs typeface="Palatino Linotype"/>
                <a:sym typeface="Palatino Linotype"/>
              </a:rPr>
              <a:t>database can store and retrieve large amount of data easily, which is stored in one or more data files by one or more users, it is called as </a:t>
            </a:r>
            <a:r>
              <a:rPr b="1" lang="en-IN" sz="2000">
                <a:solidFill>
                  <a:srgbClr val="570528"/>
                </a:solidFill>
                <a:latin typeface="Palatino Linotype"/>
                <a:ea typeface="Palatino Linotype"/>
                <a:cs typeface="Palatino Linotype"/>
                <a:sym typeface="Palatino Linotype"/>
              </a:rPr>
              <a:t>structured data</a:t>
            </a:r>
            <a:r>
              <a:rPr b="1" lang="en-IN" sz="2000">
                <a:solidFill>
                  <a:schemeClr val="dk1"/>
                </a:solidFill>
                <a:latin typeface="Palatino Linotype"/>
                <a:ea typeface="Palatino Linotype"/>
                <a:cs typeface="Palatino Linotype"/>
                <a:sym typeface="Palatino Linotype"/>
              </a:rPr>
              <a:t>.</a:t>
            </a:r>
            <a:endParaRPr/>
          </a:p>
          <a:p>
            <a:pPr indent="-260350" lvl="0" marL="285750" marR="0" rtl="0" algn="l">
              <a:spcBef>
                <a:spcPts val="0"/>
              </a:spcBef>
              <a:spcAft>
                <a:spcPts val="0"/>
              </a:spcAft>
              <a:buClr>
                <a:schemeClr val="dk1"/>
              </a:buClr>
              <a:buSzPts val="400"/>
              <a:buFont typeface="Arial"/>
              <a:buNone/>
            </a:pPr>
            <a:r>
              <a:t/>
            </a:r>
            <a:endParaRPr b="1" sz="4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management</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system</a:t>
            </a:r>
            <a:r>
              <a:rPr lang="en-IN" sz="2000">
                <a:solidFill>
                  <a:schemeClr val="dk1"/>
                </a:solidFill>
                <a:latin typeface="Palatino Linotype"/>
                <a:ea typeface="Palatino Linotype"/>
                <a:cs typeface="Palatino Linotype"/>
                <a:sym typeface="Palatino Linotype"/>
              </a:rPr>
              <a:t>: it is a software, designed to </a:t>
            </a:r>
            <a:r>
              <a:rPr b="1" lang="en-IN" sz="2000">
                <a:solidFill>
                  <a:schemeClr val="dk1"/>
                </a:solidFill>
                <a:latin typeface="Palatino Linotype"/>
                <a:ea typeface="Palatino Linotype"/>
                <a:cs typeface="Palatino Linotype"/>
                <a:sym typeface="Palatino Linotype"/>
              </a:rPr>
              <a:t>define</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manipulate</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retrieve</a:t>
            </a:r>
            <a:r>
              <a:rPr lang="en-IN" sz="2000">
                <a:solidFill>
                  <a:schemeClr val="dk1"/>
                </a:solidFill>
                <a:latin typeface="Palatino Linotype"/>
                <a:ea typeface="Palatino Linotype"/>
                <a:cs typeface="Palatino Linotype"/>
                <a:sym typeface="Palatino Linotype"/>
              </a:rPr>
              <a:t> and </a:t>
            </a:r>
            <a:r>
              <a:rPr b="1" lang="en-IN" sz="2000">
                <a:solidFill>
                  <a:schemeClr val="dk1"/>
                </a:solidFill>
                <a:latin typeface="Palatino Linotype"/>
                <a:ea typeface="Palatino Linotype"/>
                <a:cs typeface="Palatino Linotype"/>
                <a:sym typeface="Palatino Linotype"/>
              </a:rPr>
              <a:t>manage</a:t>
            </a:r>
            <a:r>
              <a:rPr lang="en-IN" sz="2000">
                <a:solidFill>
                  <a:schemeClr val="dk1"/>
                </a:solidFill>
                <a:latin typeface="Palatino Linotype"/>
                <a:ea typeface="Palatino Linotype"/>
                <a:cs typeface="Palatino Linotype"/>
                <a:sym typeface="Palatino Linotype"/>
              </a:rPr>
              <a:t> data in a database.</a:t>
            </a:r>
            <a:endParaRPr sz="2000">
              <a:solidFill>
                <a:schemeClr val="dk1"/>
              </a:solidFill>
              <a:latin typeface="Palatino Linotype"/>
              <a:ea typeface="Palatino Linotype"/>
              <a:cs typeface="Palatino Linotype"/>
              <a:sym typeface="Palatino Linotype"/>
            </a:endParaRPr>
          </a:p>
        </p:txBody>
      </p:sp>
      <p:sp>
        <p:nvSpPr>
          <p:cNvPr id="270" name="Google Shape;270;p19"/>
          <p:cNvSpPr txBox="1"/>
          <p:nvPr/>
        </p:nvSpPr>
        <p:spPr>
          <a:xfrm>
            <a:off x="344426" y="2780928"/>
            <a:ext cx="1157356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a:solidFill>
                  <a:srgbClr val="202122"/>
                </a:solidFill>
                <a:latin typeface="Arial"/>
                <a:ea typeface="Arial"/>
                <a:cs typeface="Arial"/>
                <a:sym typeface="Arial"/>
              </a:rPr>
              <a:t>The </a:t>
            </a:r>
            <a:r>
              <a:rPr lang="en-IN" sz="1800">
                <a:solidFill>
                  <a:srgbClr val="202122"/>
                </a:solidFill>
                <a:latin typeface="Arial"/>
                <a:ea typeface="Arial"/>
                <a:cs typeface="Arial"/>
                <a:sym typeface="Arial"/>
              </a:rPr>
              <a:t>database management system (DBMS) is the software that interacts with </a:t>
            </a:r>
            <a:r>
              <a:rPr b="1" lang="en-IN" sz="1800">
                <a:solidFill>
                  <a:srgbClr val="202122"/>
                </a:solidFill>
                <a:latin typeface="Arial"/>
                <a:ea typeface="Arial"/>
                <a:cs typeface="Arial"/>
                <a:sym typeface="Arial"/>
              </a:rPr>
              <a:t>end users</a:t>
            </a:r>
            <a:r>
              <a:rPr lang="en-IN" sz="1800">
                <a:solidFill>
                  <a:srgbClr val="202122"/>
                </a:solidFill>
                <a:latin typeface="Arial"/>
                <a:ea typeface="Arial"/>
                <a:cs typeface="Arial"/>
                <a:sym typeface="Arial"/>
              </a:rPr>
              <a:t>, </a:t>
            </a:r>
            <a:r>
              <a:rPr b="1" lang="en-IN" sz="1800">
                <a:solidFill>
                  <a:srgbClr val="202122"/>
                </a:solidFill>
                <a:latin typeface="Arial"/>
                <a:ea typeface="Arial"/>
                <a:cs typeface="Arial"/>
                <a:sym typeface="Arial"/>
              </a:rPr>
              <a:t>applications</a:t>
            </a:r>
            <a:r>
              <a:rPr lang="en-IN" sz="1800">
                <a:solidFill>
                  <a:srgbClr val="202122"/>
                </a:solidFill>
                <a:latin typeface="Arial"/>
                <a:ea typeface="Arial"/>
                <a:cs typeface="Arial"/>
                <a:sym typeface="Arial"/>
              </a:rPr>
              <a:t>, and the </a:t>
            </a:r>
            <a:r>
              <a:rPr b="1" lang="en-IN" sz="1800">
                <a:solidFill>
                  <a:srgbClr val="202122"/>
                </a:solidFill>
                <a:latin typeface="Arial"/>
                <a:ea typeface="Arial"/>
                <a:cs typeface="Arial"/>
                <a:sym typeface="Arial"/>
              </a:rPr>
              <a:t>database</a:t>
            </a:r>
            <a:r>
              <a:rPr lang="en-IN" sz="1800">
                <a:solidFill>
                  <a:srgbClr val="202122"/>
                </a:solidFill>
                <a:latin typeface="Arial"/>
                <a:ea typeface="Arial"/>
                <a:cs typeface="Arial"/>
                <a:sym typeface="Arial"/>
              </a:rPr>
              <a:t> itself to store and analyze the data.</a:t>
            </a:r>
            <a:endParaRPr sz="1800">
              <a:solidFill>
                <a:srgbClr val="202122"/>
              </a:solidFill>
              <a:latin typeface="Arial"/>
              <a:ea typeface="Arial"/>
              <a:cs typeface="Arial"/>
              <a:sym typeface="Arial"/>
            </a:endParaRPr>
          </a:p>
        </p:txBody>
      </p:sp>
      <p:sp>
        <p:nvSpPr>
          <p:cNvPr id="271" name="Google Shape;271;p19"/>
          <p:cNvSpPr txBox="1"/>
          <p:nvPr/>
        </p:nvSpPr>
        <p:spPr>
          <a:xfrm>
            <a:off x="335360" y="5589240"/>
            <a:ext cx="5184576" cy="830997"/>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400">
                <a:solidFill>
                  <a:schemeClr val="dk1"/>
                </a:solidFill>
                <a:latin typeface="Arial"/>
                <a:ea typeface="Arial"/>
                <a:cs typeface="Arial"/>
                <a:sym typeface="Arial"/>
              </a:rPr>
              <a:t>A database is an organized collection of structured data.</a:t>
            </a:r>
            <a:endParaRPr sz="2400">
              <a:solidFill>
                <a:schemeClr val="dk1"/>
              </a:solidFill>
              <a:latin typeface="Gill Sans"/>
              <a:ea typeface="Gill Sans"/>
              <a:cs typeface="Gill Sans"/>
              <a:sym typeface="Gill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9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insert rows using select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19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insert ... select</a:t>
            </a:r>
            <a:endParaRPr i="1" sz="3200">
              <a:solidFill>
                <a:srgbClr val="FF9900"/>
              </a:solidFill>
              <a:latin typeface="Arial"/>
              <a:ea typeface="Arial"/>
              <a:cs typeface="Arial"/>
              <a:sym typeface="Arial"/>
            </a:endParaRPr>
          </a:p>
        </p:txBody>
      </p:sp>
      <p:sp>
        <p:nvSpPr>
          <p:cNvPr id="1888" name="Google Shape;1888;p191"/>
          <p:cNvSpPr/>
          <p:nvPr/>
        </p:nvSpPr>
        <p:spPr>
          <a:xfrm>
            <a:off x="263352" y="838201"/>
            <a:ext cx="1159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With INSERT ... SELECT, you can quickly insert many rows into a table from one or many tables. </a:t>
            </a:r>
            <a:endParaRPr/>
          </a:p>
        </p:txBody>
      </p:sp>
      <p:sp>
        <p:nvSpPr>
          <p:cNvPr id="1889" name="Google Shape;1889;p191"/>
          <p:cNvSpPr/>
          <p:nvPr/>
        </p:nvSpPr>
        <p:spPr>
          <a:xfrm>
            <a:off x="362210" y="1563469"/>
            <a:ext cx="1048631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INSERT [INTO] </a:t>
            </a:r>
            <a:r>
              <a:rPr lang="en-IN" sz="2000">
                <a:solidFill>
                  <a:schemeClr val="dk1"/>
                </a:solidFill>
                <a:latin typeface="Arial"/>
                <a:ea typeface="Arial"/>
                <a:cs typeface="Arial"/>
                <a:sym typeface="Arial"/>
              </a:rPr>
              <a:t>tbl_name [(col_name,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SELECT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sz="2000">
              <a:solidFill>
                <a:srgbClr val="0077AA"/>
              </a:solidFill>
              <a:latin typeface="Arial"/>
              <a:ea typeface="Arial"/>
              <a:cs typeface="Arial"/>
              <a:sym typeface="Arial"/>
            </a:endParaRPr>
          </a:p>
        </p:txBody>
      </p:sp>
      <p:sp>
        <p:nvSpPr>
          <p:cNvPr id="1890" name="Google Shape;1890;p191"/>
          <p:cNvSpPr/>
          <p:nvPr/>
        </p:nvSpPr>
        <p:spPr>
          <a:xfrm>
            <a:off x="263352" y="2416076"/>
            <a:ext cx="10328448" cy="369331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dept;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dept;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'r57px33px'</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dept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40</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'r57px33px'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'r57px33px'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9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statement…</a:t>
            </a:r>
            <a:endParaRPr/>
          </a:p>
        </p:txBody>
      </p:sp>
      <p:sp>
        <p:nvSpPr>
          <p:cNvPr id="1896" name="Google Shape;1896;p192"/>
          <p:cNvSpPr/>
          <p:nvPr/>
        </p:nvSpPr>
        <p:spPr>
          <a:xfrm>
            <a:off x="3611724" y="3429001"/>
            <a:ext cx="496855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SELECT</a:t>
            </a:r>
            <a:r>
              <a:rPr lang="en-IN" sz="2800">
                <a:solidFill>
                  <a:schemeClr val="dk1"/>
                </a:solidFill>
                <a:latin typeface="Gill Sans"/>
                <a:ea typeface="Gill Sans"/>
                <a:cs typeface="Gill Sans"/>
                <a:sym typeface="Gill Sans"/>
              </a:rPr>
              <a:t> what_to_select</a:t>
            </a:r>
            <a:endParaRPr/>
          </a:p>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FROM</a:t>
            </a:r>
            <a:r>
              <a:rPr lang="en-IN" sz="2800">
                <a:solidFill>
                  <a:schemeClr val="dk1"/>
                </a:solidFill>
                <a:latin typeface="Gill Sans"/>
                <a:ea typeface="Gill Sans"/>
                <a:cs typeface="Gill Sans"/>
                <a:sym typeface="Gill Sans"/>
              </a:rPr>
              <a:t> which_table</a:t>
            </a:r>
            <a:endParaRPr/>
          </a:p>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WHERE</a:t>
            </a:r>
            <a:r>
              <a:rPr lang="en-IN" sz="2800">
                <a:solidFill>
                  <a:schemeClr val="dk1"/>
                </a:solidFill>
                <a:latin typeface="Gill Sans"/>
                <a:ea typeface="Gill Sans"/>
                <a:cs typeface="Gill Sans"/>
                <a:sym typeface="Gill Sans"/>
              </a:rPr>
              <a:t> conditions_to_satisfy;</a:t>
            </a:r>
            <a:endParaRPr/>
          </a:p>
        </p:txBody>
      </p:sp>
      <p:sp>
        <p:nvSpPr>
          <p:cNvPr id="1897" name="Google Shape;1897;p192"/>
          <p:cNvSpPr txBox="1"/>
          <p:nvPr/>
        </p:nvSpPr>
        <p:spPr>
          <a:xfrm>
            <a:off x="263352" y="332656"/>
            <a:ext cx="1159328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Do not use the</a:t>
            </a:r>
            <a:r>
              <a:rPr lang="en-IN" sz="1800">
                <a:solidFill>
                  <a:srgbClr val="FF0000"/>
                </a:solidFill>
                <a:latin typeface="Arial"/>
                <a:ea typeface="Arial"/>
                <a:cs typeface="Arial"/>
                <a:sym typeface="Arial"/>
              </a:rPr>
              <a:t> </a:t>
            </a:r>
            <a:r>
              <a:rPr b="1" lang="en-IN" sz="2400">
                <a:solidFill>
                  <a:srgbClr val="FF0000"/>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operator in your SELECT statements. Instead, use column names. Reason is that in MySQL Server scans for all column names and replaces the </a:t>
            </a:r>
            <a:r>
              <a:rPr lang="en-IN" sz="1800">
                <a:solidFill>
                  <a:srgbClr val="FF0000"/>
                </a:solidFill>
                <a:latin typeface="Arial"/>
                <a:ea typeface="Arial"/>
                <a:cs typeface="Arial"/>
                <a:sym typeface="Arial"/>
              </a:rPr>
              <a:t> </a:t>
            </a:r>
            <a:r>
              <a:rPr b="1" lang="en-IN" sz="2400">
                <a:solidFill>
                  <a:srgbClr val="FF0000"/>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 with all the column names of the table(s) in the SELECT statement. Providing column names avoids this search-and-replace, and enhances performance.</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193"/>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b="1" i="1" lang="en-IN">
                <a:latin typeface="Arial"/>
                <a:ea typeface="Arial"/>
                <a:cs typeface="Arial"/>
                <a:sym typeface="Arial"/>
              </a:rPr>
              <a:t>SELECT CLAUSE</a:t>
            </a:r>
            <a:endParaRPr/>
          </a:p>
        </p:txBody>
      </p:sp>
      <p:sp>
        <p:nvSpPr>
          <p:cNvPr id="1903" name="Google Shape;1903;p193"/>
          <p:cNvSpPr/>
          <p:nvPr/>
        </p:nvSpPr>
        <p:spPr>
          <a:xfrm>
            <a:off x="263352" y="1440821"/>
            <a:ext cx="9144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The </a:t>
            </a:r>
            <a:r>
              <a:rPr b="1" lang="en-IN" sz="1800">
                <a:solidFill>
                  <a:srgbClr val="006C86"/>
                </a:solidFill>
                <a:latin typeface="Arial"/>
                <a:ea typeface="Arial"/>
                <a:cs typeface="Arial"/>
                <a:sym typeface="Arial"/>
              </a:rPr>
              <a:t>SELECT</a:t>
            </a:r>
            <a:r>
              <a:rPr lang="en-IN" sz="2000">
                <a:solidFill>
                  <a:schemeClr val="dk1"/>
                </a:solidFill>
                <a:latin typeface="Arial"/>
                <a:ea typeface="Arial"/>
                <a:cs typeface="Arial"/>
                <a:sym typeface="Arial"/>
              </a:rPr>
              <a:t> statement retrieves or extracts data from tables in the database.</a:t>
            </a:r>
            <a:endParaRPr/>
          </a:p>
        </p:txBody>
      </p:sp>
      <p:sp>
        <p:nvSpPr>
          <p:cNvPr id="1904" name="Google Shape;1904;p193"/>
          <p:cNvSpPr/>
          <p:nvPr/>
        </p:nvSpPr>
        <p:spPr>
          <a:xfrm>
            <a:off x="263352" y="2132856"/>
            <a:ext cx="11593288"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use one or more tables separated by comma to extract data.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fetch one or more fields/columns in a single </a:t>
            </a:r>
            <a:r>
              <a:rPr lang="en-IN" sz="1800">
                <a:solidFill>
                  <a:srgbClr val="006C86"/>
                </a:solidFill>
                <a:latin typeface="Arial"/>
                <a:ea typeface="Arial"/>
                <a:cs typeface="Arial"/>
                <a:sym typeface="Arial"/>
              </a:rPr>
              <a:t>SELECT</a:t>
            </a:r>
            <a:r>
              <a:rPr lang="en-IN" sz="1800">
                <a:solidFill>
                  <a:schemeClr val="dk1"/>
                </a:solidFill>
                <a:latin typeface="Arial"/>
                <a:ea typeface="Arial"/>
                <a:cs typeface="Arial"/>
                <a:sym typeface="Arial"/>
              </a:rPr>
              <a:t> command.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specify star (</a:t>
            </a:r>
            <a:r>
              <a:rPr b="1" lang="en-IN" sz="20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in place of fields. In this case, </a:t>
            </a:r>
            <a:r>
              <a:rPr lang="en-IN" sz="1800">
                <a:solidFill>
                  <a:srgbClr val="006C86"/>
                </a:solidFill>
                <a:latin typeface="Arial"/>
                <a:ea typeface="Arial"/>
                <a:cs typeface="Arial"/>
                <a:sym typeface="Arial"/>
              </a:rPr>
              <a:t>SELECT</a:t>
            </a:r>
            <a:r>
              <a:rPr lang="en-IN" sz="1800">
                <a:solidFill>
                  <a:schemeClr val="dk1"/>
                </a:solidFill>
                <a:latin typeface="Arial"/>
                <a:ea typeface="Arial"/>
                <a:cs typeface="Arial"/>
                <a:sym typeface="Arial"/>
              </a:rPr>
              <a:t> will return all the fields.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SELECT can also be used to retrieve rows computed without reference to any table </a:t>
            </a:r>
            <a:r>
              <a:rPr lang="en-IN" sz="1800">
                <a:solidFill>
                  <a:srgbClr val="FF0000"/>
                </a:solidFill>
                <a:latin typeface="Arial"/>
                <a:ea typeface="Arial"/>
                <a:cs typeface="Arial"/>
                <a:sym typeface="Arial"/>
              </a:rPr>
              <a:t>e.g. </a:t>
            </a:r>
            <a:r>
              <a:rPr lang="en-IN" sz="1800">
                <a:solidFill>
                  <a:srgbClr val="006C86"/>
                </a:solidFill>
                <a:latin typeface="Arial"/>
                <a:ea typeface="Arial"/>
                <a:cs typeface="Arial"/>
                <a:sym typeface="Arial"/>
              </a:rPr>
              <a:t>SELECT </a:t>
            </a:r>
            <a:r>
              <a:rPr lang="en-IN" sz="1800">
                <a:solidFill>
                  <a:srgbClr val="990055"/>
                </a:solidFill>
                <a:latin typeface="Arial"/>
                <a:ea typeface="Arial"/>
                <a:cs typeface="Arial"/>
                <a:sym typeface="Arial"/>
              </a:rPr>
              <a:t>1 </a:t>
            </a:r>
            <a:r>
              <a:rPr lang="en-IN" sz="1800">
                <a:solidFill>
                  <a:srgbClr val="A67F59"/>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94"/>
          <p:cNvSpPr txBox="1"/>
          <p:nvPr>
            <p:ph type="title"/>
          </p:nvPr>
        </p:nvSpPr>
        <p:spPr>
          <a:xfrm>
            <a:off x="609600" y="532201"/>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sp>
        <p:nvSpPr>
          <p:cNvPr id="1910" name="Google Shape;1910;p194"/>
          <p:cNvSpPr/>
          <p:nvPr/>
        </p:nvSpPr>
        <p:spPr>
          <a:xfrm>
            <a:off x="609600" y="1893146"/>
            <a:ext cx="8762574" cy="168584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SELECTION </a:t>
            </a:r>
            <a:endParaRPr/>
          </a:p>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PROJECTION</a:t>
            </a:r>
            <a:endParaRPr/>
          </a:p>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JOINING</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95"/>
          <p:cNvSpPr/>
          <p:nvPr/>
        </p:nvSpPr>
        <p:spPr>
          <a:xfrm>
            <a:off x="407368" y="1143003"/>
            <a:ext cx="11377264"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SELECTION</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Selection capability in SQL is to choose the rows in a table that you want to return by a query.</a:t>
            </a:r>
            <a:endParaRPr b="1" sz="2400">
              <a:solidFill>
                <a:schemeClr val="dk1"/>
              </a:solidFill>
              <a:latin typeface="Arial"/>
              <a:ea typeface="Arial"/>
              <a:cs typeface="Arial"/>
              <a:sym typeface="Arial"/>
            </a:endParaRPr>
          </a:p>
        </p:txBody>
      </p:sp>
      <p:sp>
        <p:nvSpPr>
          <p:cNvPr id="1916" name="Google Shape;1916;p195"/>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graphicFrame>
        <p:nvGraphicFramePr>
          <p:cNvPr id="1917" name="Google Shape;1917;p195"/>
          <p:cNvGraphicFramePr/>
          <p:nvPr/>
        </p:nvGraphicFramePr>
        <p:xfrm>
          <a:off x="407368" y="3429000"/>
          <a:ext cx="3000000" cy="3000000"/>
        </p:xfrm>
        <a:graphic>
          <a:graphicData uri="http://schemas.openxmlformats.org/drawingml/2006/table">
            <a:tbl>
              <a:tblPr>
                <a:noFill/>
                <a:tableStyleId>{B5161E05-26DA-42A0-BBA1-42F69E9FEB2A}</a:tableStyleId>
              </a:tblPr>
              <a:tblGrid>
                <a:gridCol w="1432425"/>
                <a:gridCol w="1398825"/>
                <a:gridCol w="1675225"/>
                <a:gridCol w="1861025"/>
                <a:gridCol w="1861025"/>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20</a:t>
                      </a:r>
                      <a:endParaRPr/>
                    </a:p>
                  </a:txBody>
                  <a:tcPr marT="0" marB="0" marR="68575" marL="68575" anchor="ct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30</a:t>
                      </a:r>
                      <a:endParaRPr/>
                    </a:p>
                  </a:txBody>
                  <a:tcPr marT="0" marB="0" marR="68575" marL="68575" anchor="ctr"/>
                </a:tc>
              </a:tr>
            </a:tbl>
          </a:graphicData>
        </a:graphic>
      </p:graphicFrame>
      <p:sp>
        <p:nvSpPr>
          <p:cNvPr id="1918" name="Google Shape;1918;p195"/>
          <p:cNvSpPr/>
          <p:nvPr/>
        </p:nvSpPr>
        <p:spPr>
          <a:xfrm>
            <a:off x="407368"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96"/>
          <p:cNvSpPr/>
          <p:nvPr/>
        </p:nvSpPr>
        <p:spPr>
          <a:xfrm>
            <a:off x="406800" y="1143003"/>
            <a:ext cx="11449839"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PROJECTION</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Projection capability in SQL to choose the columns in a table that you want to return by your query.</a:t>
            </a:r>
            <a:endParaRPr/>
          </a:p>
        </p:txBody>
      </p:sp>
      <p:sp>
        <p:nvSpPr>
          <p:cNvPr id="1924" name="Google Shape;1924;p196"/>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graphicFrame>
        <p:nvGraphicFramePr>
          <p:cNvPr id="1925" name="Google Shape;1925;p196"/>
          <p:cNvGraphicFramePr/>
          <p:nvPr/>
        </p:nvGraphicFramePr>
        <p:xfrm>
          <a:off x="407368" y="3429000"/>
          <a:ext cx="3000000" cy="3000000"/>
        </p:xfrm>
        <a:graphic>
          <a:graphicData uri="http://schemas.openxmlformats.org/drawingml/2006/table">
            <a:tbl>
              <a:tblPr>
                <a:noFill/>
                <a:tableStyleId>{B5161E05-26DA-42A0-BBA1-42F69E9FEB2A}</a:tableStyleId>
              </a:tblPr>
              <a:tblGrid>
                <a:gridCol w="1432425"/>
                <a:gridCol w="1398825"/>
                <a:gridCol w="1675225"/>
                <a:gridCol w="1861025"/>
                <a:gridCol w="1861025"/>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20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30</a:t>
                      </a:r>
                      <a:endParaRPr/>
                    </a:p>
                  </a:txBody>
                  <a:tcPr marT="0" marB="0" marR="68575" marL="68575" anchor="ctr">
                    <a:solidFill>
                      <a:srgbClr val="E3CEC7"/>
                    </a:solidFill>
                  </a:tcPr>
                </a:tc>
              </a:tr>
            </a:tbl>
          </a:graphicData>
        </a:graphic>
      </p:graphicFrame>
      <p:sp>
        <p:nvSpPr>
          <p:cNvPr id="1926" name="Google Shape;1926;p196"/>
          <p:cNvSpPr/>
          <p:nvPr/>
        </p:nvSpPr>
        <p:spPr>
          <a:xfrm>
            <a:off x="407368"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pic>
        <p:nvPicPr>
          <p:cNvPr id="1931" name="Google Shape;1931;p197"/>
          <p:cNvPicPr preferRelativeResize="0"/>
          <p:nvPr/>
        </p:nvPicPr>
        <p:blipFill rotWithShape="1">
          <a:blip r:embed="rId3">
            <a:alphaModFix/>
          </a:blip>
          <a:srcRect b="0" l="0" r="0" t="0"/>
          <a:stretch/>
        </p:blipFill>
        <p:spPr>
          <a:xfrm>
            <a:off x="1223776" y="1268760"/>
            <a:ext cx="9744447" cy="489654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98"/>
          <p:cNvSpPr/>
          <p:nvPr/>
        </p:nvSpPr>
        <p:spPr>
          <a:xfrm>
            <a:off x="406800" y="1143003"/>
            <a:ext cx="11521847"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JOINING</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Join capability in SQL to bring together data that is stored in different tables by creating a link between them.</a:t>
            </a:r>
            <a:endParaRPr/>
          </a:p>
        </p:txBody>
      </p:sp>
      <p:graphicFrame>
        <p:nvGraphicFramePr>
          <p:cNvPr id="1937" name="Google Shape;1937;p198"/>
          <p:cNvGraphicFramePr/>
          <p:nvPr/>
        </p:nvGraphicFramePr>
        <p:xfrm>
          <a:off x="406800" y="3430800"/>
          <a:ext cx="3000000" cy="3000000"/>
        </p:xfrm>
        <a:graphic>
          <a:graphicData uri="http://schemas.openxmlformats.org/drawingml/2006/table">
            <a:tbl>
              <a:tblPr>
                <a:noFill/>
                <a:tableStyleId>{B5161E05-26DA-42A0-BBA1-42F69E9FEB2A}</a:tableStyleId>
              </a:tblPr>
              <a:tblGrid>
                <a:gridCol w="1156100"/>
                <a:gridCol w="1128950"/>
                <a:gridCol w="1279625"/>
                <a:gridCol w="1736650"/>
                <a:gridCol w="1828050"/>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b="1" sz="2000">
                        <a:solidFill>
                          <a:schemeClr val="lt2"/>
                        </a:solidFill>
                        <a:latin typeface="Cambria"/>
                        <a:ea typeface="Cambria"/>
                        <a:cs typeface="Cambria"/>
                        <a:sym typeface="Cambria"/>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lang="en-IN" sz="2000">
                          <a:latin typeface="Cambria"/>
                          <a:ea typeface="Cambria"/>
                          <a:cs typeface="Cambria"/>
                          <a:sym typeface="Cambria"/>
                        </a:rPr>
                        <a:t>30</a:t>
                      </a:r>
                      <a:endParaRPr sz="2000">
                        <a:solidFill>
                          <a:schemeClr val="dk1"/>
                        </a:solidFill>
                        <a:latin typeface="Cambria"/>
                        <a:ea typeface="Cambria"/>
                        <a:cs typeface="Cambria"/>
                        <a:sym typeface="Cambria"/>
                      </a:endParaRPr>
                    </a:p>
                  </a:txBody>
                  <a:tcPr marT="0" marB="0" marR="68575" marL="68575" anchor="ctr"/>
                </a:tc>
              </a:tr>
            </a:tbl>
          </a:graphicData>
        </a:graphic>
      </p:graphicFrame>
      <p:graphicFrame>
        <p:nvGraphicFramePr>
          <p:cNvPr id="1938" name="Google Shape;1938;p198"/>
          <p:cNvGraphicFramePr/>
          <p:nvPr/>
        </p:nvGraphicFramePr>
        <p:xfrm>
          <a:off x="7728917" y="3430833"/>
          <a:ext cx="3000000" cy="3000000"/>
        </p:xfrm>
        <a:graphic>
          <a:graphicData uri="http://schemas.openxmlformats.org/drawingml/2006/table">
            <a:tbl>
              <a:tblPr>
                <a:noFill/>
                <a:tableStyleId>{B5161E05-26DA-42A0-BBA1-42F69E9FEB2A}</a:tableStyleId>
              </a:tblPr>
              <a:tblGrid>
                <a:gridCol w="1436750"/>
                <a:gridCol w="1466850"/>
                <a:gridCol w="1296150"/>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LOC</a:t>
                      </a:r>
                      <a:endParaRPr b="1" sz="2000">
                        <a:solidFill>
                          <a:schemeClr val="lt2"/>
                        </a:solidFill>
                        <a:latin typeface="Cambria"/>
                        <a:ea typeface="Cambria"/>
                        <a:cs typeface="Cambria"/>
                        <a:sym typeface="Cambria"/>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HRD</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PUNE</a:t>
                      </a:r>
                      <a:endParaRPr sz="2000">
                        <a:solidFill>
                          <a:schemeClr val="dk1"/>
                        </a:solidFill>
                        <a:latin typeface="Cambria"/>
                        <a:ea typeface="Cambria"/>
                        <a:cs typeface="Cambria"/>
                        <a:sym typeface="Cambria"/>
                      </a:endParaRPr>
                    </a:p>
                  </a:txBody>
                  <a:tcPr marT="0" marB="0" marR="68575" marL="68575" anchor="ctr"/>
                </a:tc>
              </a:tr>
              <a:tr h="452875">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solidFill>
                            <a:schemeClr val="dk1"/>
                          </a:solidFill>
                          <a:latin typeface="Cambria"/>
                          <a:ea typeface="Cambria"/>
                          <a:cs typeface="Cambria"/>
                          <a:sym typeface="Cambria"/>
                        </a:rPr>
                        <a:t>SALES</a:t>
                      </a:r>
                      <a:endParaRPr/>
                    </a:p>
                  </a:txBody>
                  <a:tcPr marT="0" marB="0" marR="68575" marL="68575" anchor="ctr"/>
                </a:tc>
                <a:tc>
                  <a:txBody>
                    <a:bodyPr/>
                    <a:lstStyle/>
                    <a:p>
                      <a:pPr indent="0" lvl="0" marL="0" marR="0" rtl="0" algn="l">
                        <a:spcBef>
                          <a:spcPts val="0"/>
                        </a:spcBef>
                        <a:spcAft>
                          <a:spcPts val="0"/>
                        </a:spcAft>
                        <a:buNone/>
                      </a:pPr>
                      <a:r>
                        <a:rPr lang="en-IN" sz="2000">
                          <a:solidFill>
                            <a:schemeClr val="dk1"/>
                          </a:solidFill>
                          <a:latin typeface="Cambria"/>
                          <a:ea typeface="Cambria"/>
                          <a:cs typeface="Cambria"/>
                          <a:sym typeface="Cambria"/>
                        </a:rPr>
                        <a:t>BARODA</a:t>
                      </a:r>
                      <a:endParaRPr/>
                    </a:p>
                  </a:txBody>
                  <a:tcPr marT="0" marB="0" marR="68575" marL="68575" anchor="ctr"/>
                </a:tc>
              </a:tr>
              <a:tr h="452875">
                <a:tc>
                  <a:txBody>
                    <a:bodyPr/>
                    <a:lstStyle/>
                    <a:p>
                      <a:pPr indent="0" lvl="0" marL="0" marR="0" rtl="0" algn="ctr">
                        <a:spcBef>
                          <a:spcPts val="0"/>
                        </a:spcBef>
                        <a:spcAft>
                          <a:spcPts val="0"/>
                        </a:spcAft>
                        <a:buNone/>
                      </a:pPr>
                      <a:r>
                        <a:rPr b="0" i="0" lang="en-IN" sz="2000">
                          <a:solidFill>
                            <a:schemeClr val="dk1"/>
                          </a:solidFill>
                          <a:latin typeface="Cambria"/>
                          <a:ea typeface="Cambria"/>
                          <a:cs typeface="Cambria"/>
                          <a:sym typeface="Cambria"/>
                        </a:rPr>
                        <a:t>40</a:t>
                      </a:r>
                      <a:endParaRPr/>
                    </a:p>
                  </a:txBody>
                  <a:tcPr marT="0" marB="0" marR="68575" marL="68575" anchor="ctr"/>
                </a:tc>
                <a:tc>
                  <a:txBody>
                    <a:bodyPr/>
                    <a:lstStyle/>
                    <a:p>
                      <a:pPr indent="0" lvl="0" marL="0" marR="0" rtl="0" algn="l">
                        <a:spcBef>
                          <a:spcPts val="0"/>
                        </a:spcBef>
                        <a:spcAft>
                          <a:spcPts val="0"/>
                        </a:spcAft>
                        <a:buNone/>
                      </a:pPr>
                      <a:r>
                        <a:rPr i="0" lang="en-IN" sz="2000">
                          <a:solidFill>
                            <a:schemeClr val="dk1"/>
                          </a:solidFill>
                          <a:latin typeface="Cambria"/>
                          <a:ea typeface="Cambria"/>
                          <a:cs typeface="Cambria"/>
                          <a:sym typeface="Cambria"/>
                        </a:rPr>
                        <a:t>PURCHASE</a:t>
                      </a:r>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SURAT</a:t>
                      </a:r>
                      <a:endParaRPr/>
                    </a:p>
                  </a:txBody>
                  <a:tcPr marT="0" marB="0" marR="68575" marL="68575" anchor="ctr"/>
                </a:tc>
              </a:tr>
            </a:tbl>
          </a:graphicData>
        </a:graphic>
      </p:graphicFrame>
      <p:sp>
        <p:nvSpPr>
          <p:cNvPr id="1939" name="Google Shape;1939;p198"/>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sp>
        <p:nvSpPr>
          <p:cNvPr id="1940" name="Google Shape;1940;p198"/>
          <p:cNvSpPr/>
          <p:nvPr/>
        </p:nvSpPr>
        <p:spPr>
          <a:xfrm>
            <a:off x="407368" y="3044273"/>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
        <p:nvSpPr>
          <p:cNvPr id="1941" name="Google Shape;1941;p198"/>
          <p:cNvSpPr/>
          <p:nvPr/>
        </p:nvSpPr>
        <p:spPr>
          <a:xfrm>
            <a:off x="7728917"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S</a:t>
            </a:r>
            <a:endParaRPr sz="1800">
              <a:solidFill>
                <a:schemeClr val="dk1"/>
              </a:solidFill>
              <a:latin typeface="Gill Sans"/>
              <a:ea typeface="Gill Sans"/>
              <a:cs typeface="Gill Sans"/>
              <a:sym typeface="Gill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pic>
        <p:nvPicPr>
          <p:cNvPr descr="Image result for sql meaning" id="1946" name="Google Shape;1946;p199"/>
          <p:cNvPicPr preferRelativeResize="0"/>
          <p:nvPr/>
        </p:nvPicPr>
        <p:blipFill rotWithShape="1">
          <a:blip r:embed="rId3">
            <a:alphaModFix/>
          </a:blip>
          <a:srcRect b="0" l="0" r="0" t="0"/>
          <a:stretch/>
        </p:blipFill>
        <p:spPr>
          <a:xfrm>
            <a:off x="623392" y="133468"/>
            <a:ext cx="10873208" cy="67245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0" name="Shape 100"/>
        <p:cNvGrpSpPr/>
        <p:nvPr/>
      </p:nvGrpSpPr>
      <p:grpSpPr>
        <a:xfrm>
          <a:off x="0" y="0"/>
          <a:ext cx="0" cy="0"/>
          <a:chOff x="0" y="0"/>
          <a:chExt cx="0" cy="0"/>
        </a:xfrm>
      </p:grpSpPr>
      <p:sp>
        <p:nvSpPr>
          <p:cNvPr id="101" name="Google Shape;101;p2"/>
          <p:cNvSpPr/>
          <p:nvPr/>
        </p:nvSpPr>
        <p:spPr>
          <a:xfrm>
            <a:off x="232333" y="5301208"/>
            <a:ext cx="9608083"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chemeClr val="lt1"/>
                </a:solidFill>
                <a:latin typeface="Arial"/>
                <a:ea typeface="Arial"/>
                <a:cs typeface="Arial"/>
                <a:sym typeface="Arial"/>
              </a:rPr>
              <a:t>I give you a number (</a:t>
            </a:r>
            <a:r>
              <a:rPr b="1" lang="en-IN" sz="2400">
                <a:solidFill>
                  <a:schemeClr val="lt1"/>
                </a:solidFill>
                <a:latin typeface="Arial"/>
                <a:ea typeface="Arial"/>
                <a:cs typeface="Arial"/>
                <a:sym typeface="Arial"/>
              </a:rPr>
              <a:t>data</a:t>
            </a:r>
            <a:r>
              <a:rPr lang="en-IN" sz="2400">
                <a:solidFill>
                  <a:schemeClr val="lt1"/>
                </a:solidFill>
                <a:latin typeface="Arial"/>
                <a:ea typeface="Arial"/>
                <a:cs typeface="Arial"/>
                <a:sym typeface="Arial"/>
              </a:rPr>
              <a:t>)</a:t>
            </a:r>
            <a:endParaRPr/>
          </a:p>
          <a:p>
            <a:pPr indent="0" lvl="0" marL="0" marR="0" rtl="0" algn="just">
              <a:spcBef>
                <a:spcPts val="0"/>
              </a:spcBef>
              <a:spcAft>
                <a:spcPts val="0"/>
              </a:spcAft>
              <a:buNone/>
            </a:pPr>
            <a:r>
              <a:rPr lang="en-IN" sz="2400">
                <a:solidFill>
                  <a:schemeClr val="lt1"/>
                </a:solidFill>
                <a:latin typeface="Arial"/>
                <a:ea typeface="Arial"/>
                <a:cs typeface="Arial"/>
                <a:sym typeface="Arial"/>
              </a:rPr>
              <a:t>and tell you it’s the quantity of nuclear warheads (</a:t>
            </a:r>
            <a:r>
              <a:rPr b="1" lang="en-IN" sz="2400">
                <a:solidFill>
                  <a:schemeClr val="lt1"/>
                </a:solidFill>
                <a:latin typeface="Arial"/>
                <a:ea typeface="Arial"/>
                <a:cs typeface="Arial"/>
                <a:sym typeface="Arial"/>
              </a:rPr>
              <a:t>information</a:t>
            </a:r>
            <a:r>
              <a:rPr lang="en-IN" sz="2400">
                <a:solidFill>
                  <a:schemeClr val="lt1"/>
                </a:solidFill>
                <a:latin typeface="Arial"/>
                <a:ea typeface="Arial"/>
                <a:cs typeface="Arial"/>
                <a:sym typeface="Arial"/>
              </a:rPr>
              <a:t>)</a:t>
            </a:r>
            <a:endParaRPr/>
          </a:p>
          <a:p>
            <a:pPr indent="0" lvl="0" marL="0" marR="0" rtl="0" algn="just">
              <a:spcBef>
                <a:spcPts val="0"/>
              </a:spcBef>
              <a:spcAft>
                <a:spcPts val="0"/>
              </a:spcAft>
              <a:buNone/>
            </a:pPr>
            <a:r>
              <a:rPr lang="en-IN" sz="2400">
                <a:solidFill>
                  <a:schemeClr val="lt1"/>
                </a:solidFill>
                <a:latin typeface="Arial"/>
                <a:ea typeface="Arial"/>
                <a:cs typeface="Arial"/>
                <a:sym typeface="Arial"/>
              </a:rPr>
              <a:t>and now you know the potential of nuclear warheads (</a:t>
            </a:r>
            <a:r>
              <a:rPr b="1" lang="en-IN" sz="2400">
                <a:solidFill>
                  <a:schemeClr val="lt1"/>
                </a:solidFill>
                <a:latin typeface="Arial"/>
                <a:ea typeface="Arial"/>
                <a:cs typeface="Arial"/>
                <a:sym typeface="Arial"/>
              </a:rPr>
              <a:t>knowledge</a:t>
            </a:r>
            <a:r>
              <a:rPr lang="en-IN" sz="2400">
                <a:solidFill>
                  <a:schemeClr val="lt1"/>
                </a:solidFill>
                <a:latin typeface="Arial"/>
                <a:ea typeface="Arial"/>
                <a:cs typeface="Arial"/>
                <a:sym typeface="Arial"/>
              </a:rPr>
              <a:t>)</a:t>
            </a:r>
            <a:endParaRPr/>
          </a:p>
          <a:p>
            <a:pPr indent="0" lvl="0" marL="0" marR="0" rtl="0" algn="just">
              <a:spcBef>
                <a:spcPts val="0"/>
              </a:spcBef>
              <a:spcAft>
                <a:spcPts val="0"/>
              </a:spcAft>
              <a:buNone/>
            </a:pPr>
            <a:r>
              <a:rPr lang="en-IN" sz="2400">
                <a:solidFill>
                  <a:schemeClr val="lt1"/>
                </a:solidFill>
                <a:latin typeface="Arial"/>
                <a:ea typeface="Arial"/>
                <a:cs typeface="Arial"/>
                <a:sym typeface="Arial"/>
              </a:rPr>
              <a:t>and you decide not to use them or to make them more (</a:t>
            </a:r>
            <a:r>
              <a:rPr b="1" lang="en-IN" sz="2400">
                <a:solidFill>
                  <a:schemeClr val="lt1"/>
                </a:solidFill>
                <a:latin typeface="Arial"/>
                <a:ea typeface="Arial"/>
                <a:cs typeface="Arial"/>
                <a:sym typeface="Arial"/>
              </a:rPr>
              <a:t>wisdom</a:t>
            </a:r>
            <a:r>
              <a:rPr lang="en-IN" sz="2400">
                <a:solidFill>
                  <a:schemeClr val="lt1"/>
                </a:solidFill>
                <a:latin typeface="Arial"/>
                <a:ea typeface="Arial"/>
                <a:cs typeface="Arial"/>
                <a:sym typeface="Arial"/>
              </a:rPr>
              <a:t>).</a:t>
            </a:r>
            <a:endParaRPr sz="2400">
              <a:solidFill>
                <a:schemeClr val="lt1"/>
              </a:solidFill>
              <a:latin typeface="Gill Sans"/>
              <a:ea typeface="Gill Sans"/>
              <a:cs typeface="Gill Sans"/>
              <a:sym typeface="Gill Sans"/>
            </a:endParaRPr>
          </a:p>
        </p:txBody>
      </p:sp>
      <p:sp>
        <p:nvSpPr>
          <p:cNvPr id="102" name="Google Shape;102;p2"/>
          <p:cNvSpPr/>
          <p:nvPr/>
        </p:nvSpPr>
        <p:spPr>
          <a:xfrm>
            <a:off x="263352" y="44625"/>
            <a:ext cx="1130525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Gill Sans"/>
                <a:ea typeface="Gill Sans"/>
                <a:cs typeface="Gill Sans"/>
                <a:sym typeface="Gill Sans"/>
              </a:rPr>
              <a:t>DIKW Model</a:t>
            </a:r>
            <a:r>
              <a:rPr lang="en-IN" sz="2000">
                <a:solidFill>
                  <a:schemeClr val="dk1"/>
                </a:solidFill>
                <a:latin typeface="Gill Sans"/>
                <a:ea typeface="Gill Sans"/>
                <a:cs typeface="Gill Sans"/>
                <a:sym typeface="Gill Sans"/>
              </a:rPr>
              <a:t> describes how the data can be processed and transformed into </a:t>
            </a:r>
            <a:r>
              <a:rPr b="1" lang="en-IN" sz="2400">
                <a:solidFill>
                  <a:srgbClr val="3E5D77"/>
                </a:solidFill>
                <a:latin typeface="Gill Sans"/>
                <a:ea typeface="Gill Sans"/>
                <a:cs typeface="Gill Sans"/>
                <a:sym typeface="Gill Sans"/>
              </a:rPr>
              <a:t>information</a:t>
            </a:r>
            <a:r>
              <a:rPr lang="en-IN" sz="2000">
                <a:solidFill>
                  <a:schemeClr val="dk1"/>
                </a:solidFill>
                <a:latin typeface="Gill Sans"/>
                <a:ea typeface="Gill Sans"/>
                <a:cs typeface="Gill Sans"/>
                <a:sym typeface="Gill Sans"/>
              </a:rPr>
              <a:t>, </a:t>
            </a:r>
            <a:r>
              <a:rPr b="1" lang="en-IN" sz="2400">
                <a:solidFill>
                  <a:srgbClr val="3E5D77"/>
                </a:solidFill>
                <a:latin typeface="Gill Sans"/>
                <a:ea typeface="Gill Sans"/>
                <a:cs typeface="Gill Sans"/>
                <a:sym typeface="Gill Sans"/>
              </a:rPr>
              <a:t>knowledge</a:t>
            </a:r>
            <a:r>
              <a:rPr lang="en-IN" sz="2000">
                <a:solidFill>
                  <a:schemeClr val="dk1"/>
                </a:solidFill>
                <a:latin typeface="Gill Sans"/>
                <a:ea typeface="Gill Sans"/>
                <a:cs typeface="Gill Sans"/>
                <a:sym typeface="Gill Sans"/>
              </a:rPr>
              <a:t>, and </a:t>
            </a:r>
            <a:r>
              <a:rPr b="1" lang="en-IN" sz="2400">
                <a:solidFill>
                  <a:srgbClr val="3E5D77"/>
                </a:solidFill>
                <a:latin typeface="Gill Sans"/>
                <a:ea typeface="Gill Sans"/>
                <a:cs typeface="Gill Sans"/>
                <a:sym typeface="Gill Sans"/>
              </a:rPr>
              <a:t>wisdom</a:t>
            </a:r>
            <a:r>
              <a:rPr lang="en-IN" sz="2000">
                <a:solidFill>
                  <a:schemeClr val="dk1"/>
                </a:solidFill>
                <a:latin typeface="Gill Sans"/>
                <a:ea typeface="Gill Sans"/>
                <a:cs typeface="Gill Sans"/>
                <a:sym typeface="Gill Sans"/>
              </a:rPr>
              <a:t>.</a:t>
            </a:r>
            <a:endParaRPr sz="2400">
              <a:solidFill>
                <a:schemeClr val="dk1"/>
              </a:solidFill>
              <a:latin typeface="Gill Sans"/>
              <a:ea typeface="Gill Sans"/>
              <a:cs typeface="Gill Sans"/>
              <a:sym typeface="Gill Sans"/>
            </a:endParaRPr>
          </a:p>
        </p:txBody>
      </p:sp>
      <p:pic>
        <p:nvPicPr>
          <p:cNvPr descr="Related image" id="103" name="Google Shape;103;p2"/>
          <p:cNvPicPr preferRelativeResize="0"/>
          <p:nvPr/>
        </p:nvPicPr>
        <p:blipFill rotWithShape="1">
          <a:blip r:embed="rId3">
            <a:alphaModFix/>
          </a:blip>
          <a:srcRect b="0" l="0" r="0" t="0"/>
          <a:stretch/>
        </p:blipFill>
        <p:spPr>
          <a:xfrm>
            <a:off x="64664" y="813359"/>
            <a:ext cx="4807200" cy="4032448"/>
          </a:xfrm>
          <a:prstGeom prst="rect">
            <a:avLst/>
          </a:prstGeom>
          <a:noFill/>
          <a:ln>
            <a:noFill/>
          </a:ln>
        </p:spPr>
      </p:pic>
      <p:sp>
        <p:nvSpPr>
          <p:cNvPr id="104" name="Google Shape;104;p2"/>
          <p:cNvSpPr/>
          <p:nvPr/>
        </p:nvSpPr>
        <p:spPr>
          <a:xfrm>
            <a:off x="263058" y="992229"/>
            <a:ext cx="195607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C00000"/>
                </a:solidFill>
                <a:latin typeface="Arial"/>
                <a:ea typeface="Arial"/>
                <a:cs typeface="Arial"/>
                <a:sym typeface="Arial"/>
              </a:rPr>
              <a:t>The </a:t>
            </a:r>
            <a:r>
              <a:rPr b="1" lang="en-IN" sz="2200">
                <a:solidFill>
                  <a:srgbClr val="C00000"/>
                </a:solidFill>
                <a:latin typeface="Arial"/>
                <a:ea typeface="Arial"/>
                <a:cs typeface="Arial"/>
                <a:sym typeface="Arial"/>
              </a:rPr>
              <a:t>DIKW pyramid</a:t>
            </a:r>
            <a:endParaRPr sz="2200">
              <a:solidFill>
                <a:srgbClr val="C00000"/>
              </a:solidFill>
              <a:latin typeface="Gill Sans"/>
              <a:ea typeface="Gill Sans"/>
              <a:cs typeface="Gill Sans"/>
              <a:sym typeface="Gill Sans"/>
            </a:endParaRPr>
          </a:p>
        </p:txBody>
      </p:sp>
      <p:sp>
        <p:nvSpPr>
          <p:cNvPr id="105" name="Google Shape;105;p2"/>
          <p:cNvSpPr/>
          <p:nvPr/>
        </p:nvSpPr>
        <p:spPr>
          <a:xfrm>
            <a:off x="4390525" y="3172907"/>
            <a:ext cx="464172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learned about something or someone.</a:t>
            </a:r>
            <a:endParaRPr/>
          </a:p>
          <a:p>
            <a:pPr indent="0" lvl="0" marL="0" marR="0" rtl="0" algn="l">
              <a:spcBef>
                <a:spcPts val="0"/>
              </a:spcBef>
              <a:spcAft>
                <a:spcPts val="0"/>
              </a:spcAft>
              <a:buNone/>
            </a:pPr>
            <a:r>
              <a:rPr lang="en-IN" sz="2400">
                <a:solidFill>
                  <a:srgbClr val="473935"/>
                </a:solidFill>
                <a:latin typeface="Arial"/>
                <a:ea typeface="Arial"/>
                <a:cs typeface="Arial"/>
                <a:sym typeface="Arial"/>
              </a:rPr>
              <a:t>as SELECT (symbol: </a:t>
            </a:r>
            <a:r>
              <a:rPr lang="en-IN" sz="2400">
                <a:solidFill>
                  <a:srgbClr val="FFC000"/>
                </a:solidFill>
                <a:latin typeface="Arial"/>
                <a:ea typeface="Arial"/>
                <a:cs typeface="Arial"/>
                <a:sym typeface="Arial"/>
              </a:rPr>
              <a:t>σ</a:t>
            </a:r>
            <a:r>
              <a:rPr lang="en-IN" sz="2400">
                <a:solidFill>
                  <a:srgbClr val="473935"/>
                </a:solidFill>
                <a:latin typeface="Arial"/>
                <a:ea typeface="Arial"/>
                <a:cs typeface="Arial"/>
                <a:sym typeface="Arial"/>
              </a:rPr>
              <a:t>) (</a:t>
            </a:r>
            <a:r>
              <a:rPr b="1" lang="en-IN" sz="2400">
                <a:solidFill>
                  <a:srgbClr val="3E5D77"/>
                </a:solidFill>
                <a:latin typeface="Arial"/>
                <a:ea typeface="Arial"/>
                <a:cs typeface="Arial"/>
                <a:sym typeface="Arial"/>
              </a:rPr>
              <a:t>information</a:t>
            </a:r>
            <a:r>
              <a:rPr lang="en-IN" sz="2400">
                <a:solidFill>
                  <a:srgbClr val="473935"/>
                </a:solidFill>
                <a:latin typeface="Arial"/>
                <a:ea typeface="Arial"/>
                <a:cs typeface="Arial"/>
                <a:sym typeface="Arial"/>
              </a:rPr>
              <a:t>)</a:t>
            </a:r>
            <a:endParaRPr/>
          </a:p>
        </p:txBody>
      </p:sp>
      <p:sp>
        <p:nvSpPr>
          <p:cNvPr id="106" name="Google Shape;106;p2"/>
          <p:cNvSpPr/>
          <p:nvPr/>
        </p:nvSpPr>
        <p:spPr>
          <a:xfrm>
            <a:off x="3757606" y="2060848"/>
            <a:ext cx="8315058"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900">
                <a:solidFill>
                  <a:schemeClr val="dk1"/>
                </a:solidFill>
                <a:latin typeface="Gill Sans"/>
                <a:ea typeface="Gill Sans"/>
                <a:cs typeface="Gill Sans"/>
                <a:sym typeface="Gill Sans"/>
              </a:rPr>
              <a:t>skills acquired through education, it can be theoretical or practical understanding of a subject.</a:t>
            </a:r>
            <a:endParaRPr/>
          </a:p>
          <a:p>
            <a:pPr indent="0" lvl="0" marL="0" marR="0" rtl="0" algn="l">
              <a:spcBef>
                <a:spcPts val="0"/>
              </a:spcBef>
              <a:spcAft>
                <a:spcPts val="0"/>
              </a:spcAft>
              <a:buNone/>
            </a:pPr>
            <a:r>
              <a:rPr lang="en-IN" sz="2400">
                <a:solidFill>
                  <a:srgbClr val="473935"/>
                </a:solidFill>
                <a:latin typeface="Arial"/>
                <a:ea typeface="Arial"/>
                <a:cs typeface="Arial"/>
                <a:sym typeface="Arial"/>
              </a:rPr>
              <a:t>SELECT  potential (</a:t>
            </a:r>
            <a:r>
              <a:rPr b="1" lang="en-IN" sz="2400">
                <a:solidFill>
                  <a:srgbClr val="3E5D77"/>
                </a:solidFill>
                <a:latin typeface="Arial"/>
                <a:ea typeface="Arial"/>
                <a:cs typeface="Arial"/>
                <a:sym typeface="Arial"/>
              </a:rPr>
              <a:t>knowledge</a:t>
            </a:r>
            <a:r>
              <a:rPr lang="en-IN" sz="2400">
                <a:solidFill>
                  <a:srgbClr val="473935"/>
                </a:solidFill>
                <a:latin typeface="Arial"/>
                <a:ea typeface="Arial"/>
                <a:cs typeface="Arial"/>
                <a:sym typeface="Arial"/>
              </a:rPr>
              <a:t>)</a:t>
            </a:r>
            <a:endParaRPr/>
          </a:p>
        </p:txBody>
      </p:sp>
      <p:sp>
        <p:nvSpPr>
          <p:cNvPr id="107" name="Google Shape;107;p2"/>
          <p:cNvSpPr/>
          <p:nvPr/>
        </p:nvSpPr>
        <p:spPr>
          <a:xfrm>
            <a:off x="3206983" y="1084675"/>
            <a:ext cx="863126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the quality of having experience, knowledge, and good judgement.</a:t>
            </a:r>
            <a:endParaRPr/>
          </a:p>
          <a:p>
            <a:pPr indent="0" lvl="0" marL="0" marR="0" rtl="0" algn="l">
              <a:spcBef>
                <a:spcPts val="0"/>
              </a:spcBef>
              <a:spcAft>
                <a:spcPts val="0"/>
              </a:spcAft>
              <a:buNone/>
            </a:pPr>
            <a:r>
              <a:rPr lang="en-IN" sz="2400">
                <a:solidFill>
                  <a:srgbClr val="473935"/>
                </a:solidFill>
                <a:latin typeface="Arial"/>
                <a:ea typeface="Arial"/>
                <a:cs typeface="Arial"/>
                <a:sym typeface="Arial"/>
              </a:rPr>
              <a:t>now you decide when to use and how to use(</a:t>
            </a:r>
            <a:r>
              <a:rPr b="1" lang="en-IN" sz="2400">
                <a:solidFill>
                  <a:srgbClr val="3E5D77"/>
                </a:solidFill>
                <a:latin typeface="Arial"/>
                <a:ea typeface="Arial"/>
                <a:cs typeface="Arial"/>
                <a:sym typeface="Arial"/>
              </a:rPr>
              <a:t>wisdom</a:t>
            </a:r>
            <a:r>
              <a:rPr lang="en-IN" sz="2400">
                <a:solidFill>
                  <a:srgbClr val="473935"/>
                </a:solidFill>
                <a:latin typeface="Arial"/>
                <a:ea typeface="Arial"/>
                <a:cs typeface="Arial"/>
                <a:sym typeface="Arial"/>
              </a:rPr>
              <a:t>)</a:t>
            </a:r>
            <a:endParaRPr sz="2400">
              <a:solidFill>
                <a:srgbClr val="473935"/>
              </a:solidFill>
              <a:latin typeface="Gill Sans"/>
              <a:ea typeface="Gill Sans"/>
              <a:cs typeface="Gill Sans"/>
              <a:sym typeface="Gill Sans"/>
            </a:endParaRPr>
          </a:p>
        </p:txBody>
      </p:sp>
      <p:sp>
        <p:nvSpPr>
          <p:cNvPr id="108" name="Google Shape;108;p2"/>
          <p:cNvSpPr/>
          <p:nvPr/>
        </p:nvSpPr>
        <p:spPr>
          <a:xfrm>
            <a:off x="4875641" y="4166194"/>
            <a:ext cx="2274533"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rgbClr val="473935"/>
                </a:solidFill>
                <a:latin typeface="Arial"/>
                <a:ea typeface="Arial"/>
                <a:cs typeface="Arial"/>
                <a:sym typeface="Arial"/>
              </a:rPr>
              <a:t>Sigma(</a:t>
            </a:r>
            <a:r>
              <a:rPr lang="en-IN" sz="2400">
                <a:solidFill>
                  <a:srgbClr val="FFC000"/>
                </a:solidFill>
                <a:latin typeface="Verdana"/>
                <a:ea typeface="Verdana"/>
                <a:cs typeface="Verdana"/>
                <a:sym typeface="Verdana"/>
              </a:rPr>
              <a:t>σ</a:t>
            </a:r>
            <a:r>
              <a:rPr lang="en-IN" sz="2400">
                <a:solidFill>
                  <a:srgbClr val="473935"/>
                </a:solidFill>
                <a:latin typeface="Arial"/>
                <a:ea typeface="Arial"/>
                <a:cs typeface="Arial"/>
                <a:sym typeface="Arial"/>
              </a:rPr>
              <a:t>)</a:t>
            </a:r>
            <a:r>
              <a:rPr lang="en-IN" sz="2400">
                <a:solidFill>
                  <a:srgbClr val="473935"/>
                </a:solidFill>
                <a:latin typeface="Verdana"/>
                <a:ea typeface="Verdana"/>
                <a:cs typeface="Verdana"/>
                <a:sym typeface="Verdana"/>
              </a:rPr>
              <a:t> </a:t>
            </a:r>
            <a:r>
              <a:rPr lang="en-IN" sz="2400">
                <a:solidFill>
                  <a:srgbClr val="473935"/>
                </a:solidFill>
                <a:latin typeface="Arial"/>
                <a:ea typeface="Arial"/>
                <a:cs typeface="Arial"/>
                <a:sym typeface="Arial"/>
              </a:rPr>
              <a:t>(</a:t>
            </a:r>
            <a:r>
              <a:rPr b="1" lang="en-IN" sz="2800">
                <a:solidFill>
                  <a:srgbClr val="3E5D77"/>
                </a:solidFill>
                <a:latin typeface="Arial"/>
                <a:ea typeface="Arial"/>
                <a:cs typeface="Arial"/>
                <a:sym typeface="Arial"/>
              </a:rPr>
              <a:t>data</a:t>
            </a:r>
            <a:r>
              <a:rPr lang="en-IN" sz="2400">
                <a:solidFill>
                  <a:srgbClr val="473935"/>
                </a:solidFill>
                <a:latin typeface="Arial"/>
                <a:ea typeface="Arial"/>
                <a:cs typeface="Arial"/>
                <a:sym typeface="Arial"/>
              </a:rPr>
              <a:t>)</a:t>
            </a:r>
            <a:endParaRPr/>
          </a:p>
        </p:txBody>
      </p:sp>
      <p:sp>
        <p:nvSpPr>
          <p:cNvPr id="109" name="Google Shape;109;p2"/>
          <p:cNvSpPr/>
          <p:nvPr/>
        </p:nvSpPr>
        <p:spPr>
          <a:xfrm>
            <a:off x="119336" y="4911552"/>
            <a:ext cx="7632848"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rgbClr val="00B050"/>
                </a:solidFill>
                <a:latin typeface="Arial"/>
                <a:ea typeface="Arial"/>
                <a:cs typeface="Arial"/>
                <a:sym typeface="Arial"/>
              </a:rPr>
              <a:t>Let’s take another example.</a:t>
            </a:r>
            <a:endParaRPr sz="2400">
              <a:solidFill>
                <a:srgbClr val="00B05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75" name="Shape 275"/>
        <p:cNvGrpSpPr/>
        <p:nvPr/>
      </p:nvGrpSpPr>
      <p:grpSpPr>
        <a:xfrm>
          <a:off x="0" y="0"/>
          <a:ext cx="0" cy="0"/>
          <a:chOff x="0" y="0"/>
          <a:chExt cx="0" cy="0"/>
        </a:xfrm>
      </p:grpSpPr>
      <p:sp>
        <p:nvSpPr>
          <p:cNvPr id="276" name="Google Shape;276;p20"/>
          <p:cNvSpPr/>
          <p:nvPr/>
        </p:nvSpPr>
        <p:spPr>
          <a:xfrm>
            <a:off x="13505" y="260648"/>
            <a:ext cx="629851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FF9900"/>
                </a:solidFill>
                <a:latin typeface="Verdana"/>
                <a:ea typeface="Verdana"/>
                <a:cs typeface="Verdana"/>
                <a:sym typeface="Verdana"/>
              </a:rPr>
              <a:t>Difference between File System and DBMS</a:t>
            </a:r>
            <a:endParaRPr/>
          </a:p>
        </p:txBody>
      </p:sp>
      <p:graphicFrame>
        <p:nvGraphicFramePr>
          <p:cNvPr id="277" name="Google Shape;277;p20"/>
          <p:cNvGraphicFramePr/>
          <p:nvPr/>
        </p:nvGraphicFramePr>
        <p:xfrm>
          <a:off x="119336" y="836712"/>
          <a:ext cx="3000000" cy="3000000"/>
        </p:xfrm>
        <a:graphic>
          <a:graphicData uri="http://schemas.openxmlformats.org/drawingml/2006/table">
            <a:tbl>
              <a:tblPr>
                <a:noFill/>
                <a:tableStyleId>{B947A643-7587-48E1-AA32-99A9501B46E2}</a:tableStyleId>
              </a:tblPr>
              <a:tblGrid>
                <a:gridCol w="5976675"/>
                <a:gridCol w="5976675"/>
              </a:tblGrid>
              <a:tr h="411425">
                <a:tc>
                  <a:txBody>
                    <a:bodyPr/>
                    <a:lstStyle/>
                    <a:p>
                      <a:pPr indent="0" lvl="0" marL="0" marR="0" rtl="0" algn="ctr">
                        <a:spcBef>
                          <a:spcPts val="0"/>
                        </a:spcBef>
                        <a:spcAft>
                          <a:spcPts val="0"/>
                        </a:spcAft>
                        <a:buNone/>
                      </a:pPr>
                      <a:r>
                        <a:rPr b="1" lang="en-IN" sz="2000" u="none" cap="none" strike="noStrike">
                          <a:solidFill>
                            <a:srgbClr val="3E5D77"/>
                          </a:solidFill>
                          <a:latin typeface="Palatino Linotype"/>
                          <a:ea typeface="Palatino Linotype"/>
                          <a:cs typeface="Palatino Linotype"/>
                          <a:sym typeface="Palatino Linotype"/>
                        </a:rPr>
                        <a:t>File Management System</a:t>
                      </a:r>
                      <a:endParaRPr b="0" sz="2000" u="none" cap="none" strike="noStrike">
                        <a:solidFill>
                          <a:srgbClr val="3E5D77"/>
                        </a:solidFill>
                        <a:latin typeface="Palatino Linotype"/>
                        <a:ea typeface="Palatino Linotype"/>
                        <a:cs typeface="Palatino Linotype"/>
                        <a:sym typeface="Palatino Linotype"/>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IN" sz="2000" u="none" cap="none" strike="noStrike">
                          <a:solidFill>
                            <a:srgbClr val="3E5D77"/>
                          </a:solidFill>
                          <a:latin typeface="Palatino Linotype"/>
                          <a:ea typeface="Palatino Linotype"/>
                          <a:cs typeface="Palatino Linotype"/>
                          <a:sym typeface="Palatino Linotype"/>
                        </a:rPr>
                        <a:t>Database Management System</a:t>
                      </a:r>
                      <a:endParaRPr b="0" sz="2000" u="none" cap="none" strike="noStrike">
                        <a:solidFill>
                          <a:srgbClr val="3E5D77"/>
                        </a:solidFill>
                        <a:latin typeface="Palatino Linotype"/>
                        <a:ea typeface="Palatino Linotype"/>
                        <a:cs typeface="Palatino Linotype"/>
                        <a:sym typeface="Palatino Linotype"/>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688250">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File System is easy-to-use system to store data which require less security and constraints.</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Database Management System is used when security constraints are high.</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549825">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 Redundancy is more in File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 Redundancy is less in Database Management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549825">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 Inconsistency is more in File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 Inconsistency is less in Database Management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549825">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Centralization is hard to get when it comes to File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Centralization is achieved in Database Management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688250">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User locates the physical address of the files to access data in File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In Database Management System, user is unaware of physical address where data is stored.</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11425">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Security is low in File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Security is high in Database Management System.</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688250">
                <a:tc>
                  <a:txBody>
                    <a:bodyPr/>
                    <a:lstStyle/>
                    <a:p>
                      <a:pPr indent="-285750" lvl="0" marL="285750" marR="0" rtl="0" algn="l">
                        <a:lnSpc>
                          <a:spcPct val="100000"/>
                        </a:lnSpc>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File System stores unstructured data. </a:t>
                      </a:r>
                      <a:r>
                        <a:rPr b="0" lang="en-IN" sz="1800" u="none" cap="none" strike="noStrike">
                          <a:solidFill>
                            <a:schemeClr val="dk1"/>
                          </a:solidFill>
                          <a:latin typeface="Palatino Linotype"/>
                          <a:ea typeface="Palatino Linotype"/>
                          <a:cs typeface="Palatino Linotype"/>
                          <a:sym typeface="Palatino Linotype"/>
                        </a:rPr>
                        <a:t>"unstructured data" may include documents, audio, video, images, and files.</a:t>
                      </a:r>
                      <a:endParaRPr b="0" sz="1800" u="none" cap="none" strike="noStrike">
                        <a:latin typeface="Palatino Linotype"/>
                        <a:ea typeface="Palatino Linotype"/>
                        <a:cs typeface="Palatino Linotype"/>
                        <a:sym typeface="Palatino Linotype"/>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285750" lvl="0" marL="285750" marR="0" rtl="0" algn="l">
                        <a:spcBef>
                          <a:spcPts val="0"/>
                        </a:spcBef>
                        <a:spcAft>
                          <a:spcPts val="0"/>
                        </a:spcAft>
                        <a:buClr>
                          <a:schemeClr val="dk1"/>
                        </a:buClr>
                        <a:buSzPts val="1800"/>
                        <a:buFont typeface="Arial"/>
                        <a:buChar char="•"/>
                      </a:pPr>
                      <a:r>
                        <a:rPr b="0" lang="en-IN" sz="1800" u="none" cap="none" strike="noStrike">
                          <a:latin typeface="Palatino Linotype"/>
                          <a:ea typeface="Palatino Linotype"/>
                          <a:cs typeface="Palatino Linotype"/>
                          <a:sym typeface="Palatino Linotype"/>
                        </a:rPr>
                        <a:t>Database Management System stores structured data.</a:t>
                      </a:r>
                      <a:endParaRPr/>
                    </a:p>
                  </a:txBody>
                  <a:tcPr marT="50350" marB="50350" marR="50350" marL="50350"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grpSp>
        <p:nvGrpSpPr>
          <p:cNvPr id="1951" name="Google Shape;1951;p200"/>
          <p:cNvGrpSpPr/>
          <p:nvPr/>
        </p:nvGrpSpPr>
        <p:grpSpPr>
          <a:xfrm>
            <a:off x="1271464" y="548680"/>
            <a:ext cx="6552728" cy="1574045"/>
            <a:chOff x="2209801" y="1265224"/>
            <a:chExt cx="6478487" cy="1574045"/>
          </a:xfrm>
        </p:grpSpPr>
        <p:sp>
          <p:nvSpPr>
            <p:cNvPr id="1952" name="Google Shape;1952;p200"/>
            <p:cNvSpPr/>
            <p:nvPr/>
          </p:nvSpPr>
          <p:spPr>
            <a:xfrm>
              <a:off x="2231571" y="1828199"/>
              <a:ext cx="64567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98AE5"/>
                  </a:solidFill>
                  <a:latin typeface="Arial"/>
                  <a:ea typeface="Arial"/>
                  <a:cs typeface="Arial"/>
                  <a:sym typeface="Arial"/>
                </a:rPr>
                <a:t>SELECT</a:t>
              </a:r>
              <a:r>
                <a:rPr lang="en-IN" sz="24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a:t>
              </a:r>
              <a:r>
                <a:rPr lang="en-IN" sz="2400">
                  <a:solidFill>
                    <a:schemeClr val="dk1"/>
                  </a:solidFill>
                  <a:latin typeface="Arial"/>
                  <a:ea typeface="Arial"/>
                  <a:cs typeface="Arial"/>
                  <a:sym typeface="Arial"/>
                </a:rPr>
                <a:t>   </a:t>
              </a:r>
              <a:r>
                <a:rPr lang="en-IN" sz="2400">
                  <a:solidFill>
                    <a:srgbClr val="298AE5"/>
                  </a:solidFill>
                  <a:latin typeface="Arial"/>
                  <a:ea typeface="Arial"/>
                  <a:cs typeface="Arial"/>
                  <a:sym typeface="Arial"/>
                </a:rPr>
                <a:t>FROM</a:t>
              </a:r>
              <a:r>
                <a:rPr lang="en-IN" sz="2400">
                  <a:solidFill>
                    <a:schemeClr val="dk1"/>
                  </a:solidFill>
                  <a:latin typeface="Arial"/>
                  <a:ea typeface="Arial"/>
                  <a:cs typeface="Arial"/>
                  <a:sym typeface="Arial"/>
                </a:rPr>
                <a:t> &lt;table_references&gt;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53" name="Google Shape;1953;p200"/>
            <p:cNvSpPr/>
            <p:nvPr/>
          </p:nvSpPr>
          <p:spPr>
            <a:xfrm>
              <a:off x="2209801" y="1265224"/>
              <a:ext cx="4241867" cy="461665"/>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FF00"/>
                  </a:solidFill>
                  <a:latin typeface="Arial"/>
                  <a:ea typeface="Arial"/>
                  <a:cs typeface="Arial"/>
                  <a:sym typeface="Arial"/>
                </a:rPr>
                <a:t>SELECTION Process</a:t>
              </a:r>
              <a:endParaRPr/>
            </a:p>
          </p:txBody>
        </p:sp>
        <p:sp>
          <p:nvSpPr>
            <p:cNvPr id="1954" name="Google Shape;1954;p200"/>
            <p:cNvSpPr/>
            <p:nvPr/>
          </p:nvSpPr>
          <p:spPr>
            <a:xfrm rot="-5400000">
              <a:off x="3638412" y="2082450"/>
              <a:ext cx="318757" cy="481624"/>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1955" name="Google Shape;1955;p200"/>
            <p:cNvSpPr/>
            <p:nvPr/>
          </p:nvSpPr>
          <p:spPr>
            <a:xfrm>
              <a:off x="2497833" y="2469937"/>
              <a:ext cx="3744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18592"/>
                  </a:solidFill>
                  <a:latin typeface="Arial"/>
                  <a:ea typeface="Arial"/>
                  <a:cs typeface="Arial"/>
                  <a:sym typeface="Arial"/>
                </a:rPr>
                <a:t>selection-list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field-list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column-list</a:t>
              </a:r>
              <a:endParaRPr/>
            </a:p>
          </p:txBody>
        </p:sp>
      </p:grpSp>
      <p:sp>
        <p:nvSpPr>
          <p:cNvPr id="1956" name="Google Shape;1956;p20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statement </a:t>
            </a:r>
            <a:endParaRPr/>
          </a:p>
        </p:txBody>
      </p:sp>
      <p:grpSp>
        <p:nvGrpSpPr>
          <p:cNvPr id="1957" name="Google Shape;1957;p200"/>
          <p:cNvGrpSpPr/>
          <p:nvPr/>
        </p:nvGrpSpPr>
        <p:grpSpPr>
          <a:xfrm>
            <a:off x="1271463" y="3631935"/>
            <a:ext cx="8136905" cy="1822581"/>
            <a:chOff x="1271464" y="3789040"/>
            <a:chExt cx="8305800" cy="1822581"/>
          </a:xfrm>
        </p:grpSpPr>
        <p:grpSp>
          <p:nvGrpSpPr>
            <p:cNvPr id="1958" name="Google Shape;1958;p200"/>
            <p:cNvGrpSpPr/>
            <p:nvPr/>
          </p:nvGrpSpPr>
          <p:grpSpPr>
            <a:xfrm>
              <a:off x="1271464" y="3789040"/>
              <a:ext cx="8305800" cy="1490463"/>
              <a:chOff x="2209800" y="3660939"/>
              <a:chExt cx="8305800" cy="1490463"/>
            </a:xfrm>
          </p:grpSpPr>
          <p:sp>
            <p:nvSpPr>
              <p:cNvPr id="1959" name="Google Shape;1959;p200"/>
              <p:cNvSpPr/>
              <p:nvPr/>
            </p:nvSpPr>
            <p:spPr>
              <a:xfrm>
                <a:off x="2209800" y="4237003"/>
                <a:ext cx="8305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98AE5"/>
                    </a:solidFill>
                    <a:latin typeface="Arial"/>
                    <a:ea typeface="Arial"/>
                    <a:cs typeface="Arial"/>
                    <a:sym typeface="Arial"/>
                  </a:rPr>
                  <a:t>SELECT</a:t>
                </a:r>
                <a:r>
                  <a:rPr lang="en-IN" sz="2400">
                    <a:solidFill>
                      <a:schemeClr val="dk1"/>
                    </a:solidFill>
                    <a:latin typeface="Arial"/>
                    <a:ea typeface="Arial"/>
                    <a:cs typeface="Arial"/>
                    <a:sym typeface="Arial"/>
                  </a:rPr>
                  <a:t> column-list</a:t>
                </a:r>
                <a:r>
                  <a:rPr lang="en-IN" sz="2400">
                    <a:solidFill>
                      <a:srgbClr val="298AE5"/>
                    </a:solidFill>
                    <a:latin typeface="Arial"/>
                    <a:ea typeface="Arial"/>
                    <a:cs typeface="Arial"/>
                    <a:sym typeface="Arial"/>
                  </a:rPr>
                  <a:t> FROM</a:t>
                </a:r>
                <a:r>
                  <a:rPr lang="en-IN" sz="2400">
                    <a:solidFill>
                      <a:schemeClr val="dk1"/>
                    </a:solidFill>
                    <a:latin typeface="Arial"/>
                    <a:ea typeface="Arial"/>
                    <a:cs typeface="Arial"/>
                    <a:sym typeface="Arial"/>
                  </a:rPr>
                  <a:t> &lt;table_references&gt;</a:t>
                </a:r>
                <a:endParaRPr/>
              </a:p>
            </p:txBody>
          </p:sp>
          <p:sp>
            <p:nvSpPr>
              <p:cNvPr id="1960" name="Google Shape;1960;p200"/>
              <p:cNvSpPr/>
              <p:nvPr/>
            </p:nvSpPr>
            <p:spPr>
              <a:xfrm>
                <a:off x="2209801" y="3660939"/>
                <a:ext cx="4241867" cy="461665"/>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FF00"/>
                    </a:solidFill>
                    <a:latin typeface="Arial"/>
                    <a:ea typeface="Arial"/>
                    <a:cs typeface="Arial"/>
                    <a:sym typeface="Arial"/>
                  </a:rPr>
                  <a:t>PROJECTION Process</a:t>
                </a:r>
                <a:endParaRPr/>
              </a:p>
            </p:txBody>
          </p:sp>
          <p:sp>
            <p:nvSpPr>
              <p:cNvPr id="1961" name="Google Shape;1961;p200"/>
              <p:cNvSpPr/>
              <p:nvPr/>
            </p:nvSpPr>
            <p:spPr>
              <a:xfrm rot="-5400000">
                <a:off x="4093810" y="4139751"/>
                <a:ext cx="495300" cy="1528001"/>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grpSp>
        <p:sp>
          <p:nvSpPr>
            <p:cNvPr id="1962" name="Google Shape;1962;p200"/>
            <p:cNvSpPr/>
            <p:nvPr/>
          </p:nvSpPr>
          <p:spPr>
            <a:xfrm>
              <a:off x="1775520" y="5242289"/>
              <a:ext cx="3865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18592"/>
                  </a:solidFill>
                  <a:latin typeface="Arial"/>
                  <a:ea typeface="Arial"/>
                  <a:cs typeface="Arial"/>
                  <a:sym typeface="Arial"/>
                </a:rPr>
                <a:t>selection-list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field-list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column-list</a:t>
              </a:r>
              <a:endParaRPr/>
            </a:p>
          </p:txBody>
        </p:sp>
      </p:grpSp>
      <p:sp>
        <p:nvSpPr>
          <p:cNvPr id="1963" name="Google Shape;1963;p200"/>
          <p:cNvSpPr txBox="1"/>
          <p:nvPr/>
        </p:nvSpPr>
        <p:spPr>
          <a:xfrm>
            <a:off x="335360" y="2340749"/>
            <a:ext cx="6096000" cy="8925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Here, </a:t>
            </a:r>
            <a:r>
              <a:rPr lang="en-IN" sz="2400">
                <a:solidFill>
                  <a:srgbClr val="A67F59"/>
                </a:solidFill>
                <a:latin typeface="Arial"/>
                <a:ea typeface="Arial"/>
                <a:cs typeface="Arial"/>
                <a:sym typeface="Arial"/>
              </a:rPr>
              <a:t>" * "</a:t>
            </a:r>
            <a:r>
              <a:rPr lang="en-IN" sz="1800">
                <a:solidFill>
                  <a:schemeClr val="dk1"/>
                </a:solidFill>
                <a:latin typeface="Arial"/>
                <a:ea typeface="Arial"/>
                <a:cs typeface="Arial"/>
                <a:sym typeface="Arial"/>
              </a:rPr>
              <a:t> is known as metacharacter (all columns) </a:t>
            </a:r>
            <a:endParaRPr/>
          </a:p>
        </p:txBody>
      </p:sp>
      <p:sp>
        <p:nvSpPr>
          <p:cNvPr id="1964" name="Google Shape;1964;p200"/>
          <p:cNvSpPr txBox="1"/>
          <p:nvPr/>
        </p:nvSpPr>
        <p:spPr>
          <a:xfrm>
            <a:off x="335360" y="5517232"/>
            <a:ext cx="11665296" cy="10772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Position of columns in SELECT statement will determine the position of columns in the output (as per user requirements)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01"/>
          <p:cNvSpPr txBox="1"/>
          <p:nvPr/>
        </p:nvSpPr>
        <p:spPr>
          <a:xfrm>
            <a:off x="1676400" y="2780928"/>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single-table update</a:t>
            </a:r>
            <a:endParaRPr/>
          </a:p>
        </p:txBody>
      </p:sp>
      <p:sp>
        <p:nvSpPr>
          <p:cNvPr id="1970" name="Google Shape;1970;p201"/>
          <p:cNvSpPr/>
          <p:nvPr/>
        </p:nvSpPr>
        <p:spPr>
          <a:xfrm>
            <a:off x="191344" y="75080"/>
            <a:ext cx="114492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rgbClr val="34343E"/>
                </a:solidFill>
                <a:latin typeface="Arial"/>
                <a:ea typeface="Arial"/>
                <a:cs typeface="Arial"/>
                <a:sym typeface="Arial"/>
              </a:rPr>
              <a:t>ORDER BY in UPDATE</a:t>
            </a:r>
            <a:r>
              <a:rPr lang="en-IN" sz="1800">
                <a:solidFill>
                  <a:schemeClr val="dk1"/>
                </a:solidFill>
                <a:latin typeface="Arial"/>
                <a:ea typeface="Arial"/>
                <a:cs typeface="Arial"/>
                <a:sym typeface="Arial"/>
              </a:rPr>
              <a:t>: if the table contains two values 1 and 2 in the id column and 1 is updated to 2 before 2 is updated to 3, an error occurs. To avoid this problem, add an ORDER BY clause to cause the rows with larger id values to be updated before those with smaller values.</a:t>
            </a:r>
            <a:endParaRPr/>
          </a:p>
        </p:txBody>
      </p:sp>
      <p:sp>
        <p:nvSpPr>
          <p:cNvPr id="1971" name="Google Shape;1971;p201"/>
          <p:cNvSpPr/>
          <p:nvPr/>
        </p:nvSpPr>
        <p:spPr>
          <a:xfrm>
            <a:off x="220468" y="908720"/>
            <a:ext cx="8839200" cy="180369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200">
                <a:solidFill>
                  <a:srgbClr val="E01E1E"/>
                </a:solidFill>
                <a:latin typeface="Arial"/>
                <a:ea typeface="Arial"/>
                <a:cs typeface="Arial"/>
                <a:sym typeface="Arial"/>
              </a:rPr>
              <a:t>Note:</a:t>
            </a:r>
            <a:r>
              <a:rPr lang="en-IN" sz="1800">
                <a:solidFill>
                  <a:srgbClr val="E01E1E"/>
                </a:solidFill>
                <a:latin typeface="Arial"/>
                <a:ea typeface="Arial"/>
                <a:cs typeface="Arial"/>
                <a:sym typeface="Arial"/>
              </a:rPr>
              <a:t> </a:t>
            </a:r>
            <a:endParaRPr/>
          </a:p>
          <a:p>
            <a:pPr indent="0" lvl="0" marL="0" marR="0" rtl="0" algn="l">
              <a:lnSpc>
                <a:spcPct val="150000"/>
              </a:lnSpc>
              <a:spcBef>
                <a:spcPts val="0"/>
              </a:spcBef>
              <a:spcAft>
                <a:spcPts val="0"/>
              </a:spcAft>
              <a:buNone/>
            </a:pPr>
            <a:r>
              <a:rPr lang="en-IN" sz="1800">
                <a:solidFill>
                  <a:schemeClr val="dk1"/>
                </a:solidFill>
                <a:latin typeface="Arial"/>
                <a:ea typeface="Arial"/>
                <a:cs typeface="Arial"/>
                <a:sym typeface="Arial"/>
              </a:rPr>
              <a:t>Here c1 column is a </a:t>
            </a:r>
            <a:r>
              <a:rPr lang="en-IN" sz="1800">
                <a:solidFill>
                  <a:srgbClr val="2658E6"/>
                </a:solidFill>
                <a:latin typeface="Arial"/>
                <a:ea typeface="Arial"/>
                <a:cs typeface="Arial"/>
                <a:sym typeface="Arial"/>
              </a:rPr>
              <a:t>Primary Key</a:t>
            </a:r>
            <a:endParaRPr sz="1800">
              <a:solidFill>
                <a:srgbClr val="2658E6"/>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c1 </a:t>
            </a:r>
            <a:r>
              <a:rPr lang="en-IN" sz="1800">
                <a:solidFill>
                  <a:srgbClr val="0077AA"/>
                </a:solidFill>
                <a:latin typeface="Arial"/>
                <a:ea typeface="Arial"/>
                <a:cs typeface="Arial"/>
                <a:sym typeface="Arial"/>
              </a:rPr>
              <a:t>ASC</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In case of decrement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c1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a:t>
            </a:r>
            <a:r>
              <a:rPr lang="en-IN" sz="1800">
                <a:solidFill>
                  <a:srgbClr val="00B050"/>
                </a:solidFill>
                <a:latin typeface="Arial"/>
                <a:ea typeface="Arial"/>
                <a:cs typeface="Arial"/>
                <a:sym typeface="Arial"/>
              </a:rPr>
              <a:t>   # In case of increment</a:t>
            </a:r>
            <a:endParaRPr sz="1800">
              <a:solidFill>
                <a:schemeClr val="dk1"/>
              </a:solidFill>
              <a:latin typeface="Arial"/>
              <a:ea typeface="Arial"/>
              <a:cs typeface="Arial"/>
              <a:sym typeface="Arial"/>
            </a:endParaRPr>
          </a:p>
        </p:txBody>
      </p:sp>
      <p:sp>
        <p:nvSpPr>
          <p:cNvPr id="1972" name="Google Shape;1972;p201"/>
          <p:cNvSpPr txBox="1"/>
          <p:nvPr/>
        </p:nvSpPr>
        <p:spPr>
          <a:xfrm>
            <a:off x="224244" y="3318664"/>
            <a:ext cx="11848420" cy="104644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 </a:t>
            </a:r>
            <a:r>
              <a:rPr lang="en-IN" sz="1800">
                <a:solidFill>
                  <a:srgbClr val="34343E"/>
                </a:solidFill>
                <a:latin typeface="Arial"/>
                <a:ea typeface="Arial"/>
                <a:cs typeface="Arial"/>
                <a:sym typeface="Arial"/>
              </a:rPr>
              <a:t>@x </a:t>
            </a:r>
            <a:r>
              <a:rPr lang="en-IN" sz="1800">
                <a:solidFill>
                  <a:srgbClr val="945D4A"/>
                </a:solidFill>
                <a:latin typeface="Arial"/>
                <a:ea typeface="Arial"/>
                <a:cs typeface="Arial"/>
                <a:sym typeface="Arial"/>
              </a:rPr>
              <a:t>:=</a:t>
            </a:r>
            <a:r>
              <a:rPr lang="en-IN" sz="1800">
                <a:solidFill>
                  <a:srgbClr val="34343E"/>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34343E"/>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@x </a:t>
            </a:r>
            <a:r>
              <a:rPr lang="en-IN" sz="1800">
                <a:solidFill>
                  <a:srgbClr val="A67F59"/>
                </a:solidFill>
                <a:latin typeface="Arial"/>
                <a:ea typeface="Arial"/>
                <a:cs typeface="Arial"/>
                <a:sym typeface="Arial"/>
              </a:rPr>
              <a:t>+ </a:t>
            </a:r>
            <a:r>
              <a:rPr lang="en-IN" sz="1800">
                <a:solidFill>
                  <a:schemeClr val="dk1"/>
                </a:solidFill>
                <a:latin typeface="Arial"/>
                <a:ea typeface="Arial"/>
                <a:cs typeface="Arial"/>
                <a:sym typeface="Arial"/>
              </a:rPr>
              <a:t>1;</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isactive, </a:t>
            </a:r>
            <a:r>
              <a:rPr lang="en-IN" sz="1800">
                <a:solidFill>
                  <a:srgbClr val="C74C49"/>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isactive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isactive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t.c2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t.c1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a.isactive;</a:t>
            </a:r>
            <a:endParaRPr sz="1800">
              <a:solidFill>
                <a:schemeClr val="dk1"/>
              </a:solidFill>
              <a:latin typeface="Arial"/>
              <a:ea typeface="Arial"/>
              <a:cs typeface="Arial"/>
              <a:sym typeface="Arial"/>
            </a:endParaRPr>
          </a:p>
        </p:txBody>
      </p:sp>
      <p:grpSp>
        <p:nvGrpSpPr>
          <p:cNvPr id="1973" name="Google Shape;1973;p201"/>
          <p:cNvGrpSpPr/>
          <p:nvPr/>
        </p:nvGrpSpPr>
        <p:grpSpPr>
          <a:xfrm>
            <a:off x="385277" y="4841044"/>
            <a:ext cx="3456384" cy="1756308"/>
            <a:chOff x="407368" y="5083202"/>
            <a:chExt cx="3456384" cy="1756308"/>
          </a:xfrm>
        </p:grpSpPr>
        <p:sp>
          <p:nvSpPr>
            <p:cNvPr id="1974" name="Google Shape;1974;p201"/>
            <p:cNvSpPr txBox="1"/>
            <p:nvPr/>
          </p:nvSpPr>
          <p:spPr>
            <a:xfrm>
              <a:off x="2292319" y="5083202"/>
              <a:ext cx="157143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c1    | c2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0   |    6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1   |   14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p:txBody>
        </p:sp>
        <p:sp>
          <p:nvSpPr>
            <p:cNvPr id="1975" name="Google Shape;1975;p201"/>
            <p:cNvSpPr txBox="1"/>
            <p:nvPr/>
          </p:nvSpPr>
          <p:spPr>
            <a:xfrm>
              <a:off x="407368" y="5085184"/>
              <a:ext cx="170164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c1    | c2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0   | NULL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1   | NULL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p:txBody>
        </p:sp>
      </p:grpSp>
      <p:sp>
        <p:nvSpPr>
          <p:cNvPr id="1976" name="Google Shape;1976;p201"/>
          <p:cNvSpPr txBox="1"/>
          <p:nvPr/>
        </p:nvSpPr>
        <p:spPr>
          <a:xfrm>
            <a:off x="407368" y="4581128"/>
            <a:ext cx="33123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mysql&gt;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t>
            </a:r>
            <a:endParaRPr/>
          </a:p>
        </p:txBody>
      </p:sp>
      <p:sp>
        <p:nvSpPr>
          <p:cNvPr id="1977" name="Google Shape;1977;p201"/>
          <p:cNvSpPr/>
          <p:nvPr/>
        </p:nvSpPr>
        <p:spPr>
          <a:xfrm>
            <a:off x="6255610" y="5760723"/>
            <a:ext cx="573272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B0F0"/>
                </a:solidFill>
                <a:latin typeface="Arial"/>
                <a:ea typeface="Arial"/>
                <a:cs typeface="Arial"/>
                <a:sym typeface="Arial"/>
              </a:rPr>
              <a:t>e.g. </a:t>
            </a:r>
            <a:endParaRPr/>
          </a:p>
          <a:p>
            <a:pPr indent="-342900" lvl="0" marL="342900" marR="0" rtl="0" algn="l">
              <a:spcBef>
                <a:spcPts val="0"/>
              </a:spcBef>
              <a:spcAft>
                <a:spcPts val="0"/>
              </a:spcAft>
              <a:buClr>
                <a:srgbClr val="00B0F0"/>
              </a:buClr>
              <a:buSzPts val="1600"/>
              <a:buFont typeface="Bookman Old Style"/>
              <a:buAutoNum type="arabicPeriod"/>
            </a:pPr>
            <a:r>
              <a:rPr lang="en-IN" sz="1600">
                <a:solidFill>
                  <a:srgbClr val="00B0F0"/>
                </a:solidFill>
                <a:latin typeface="Arial"/>
                <a:ea typeface="Arial"/>
                <a:cs typeface="Arial"/>
                <a:sym typeface="Arial"/>
              </a:rPr>
              <a:t>Update top 2 rows.</a:t>
            </a:r>
            <a:endParaRPr/>
          </a:p>
          <a:p>
            <a:pPr indent="-342900" lvl="0" marL="342900" marR="0" rtl="0" algn="l">
              <a:spcBef>
                <a:spcPts val="0"/>
              </a:spcBef>
              <a:spcAft>
                <a:spcPts val="0"/>
              </a:spcAft>
              <a:buClr>
                <a:srgbClr val="00B0F0"/>
              </a:buClr>
              <a:buSzPts val="1600"/>
              <a:buFont typeface="Bookman Old Style"/>
              <a:buAutoNum type="arabicPeriod"/>
            </a:pPr>
            <a:r>
              <a:rPr lang="en-IN" sz="1600">
                <a:solidFill>
                  <a:srgbClr val="00B0F0"/>
                </a:solidFill>
                <a:latin typeface="Arial"/>
                <a:ea typeface="Arial"/>
                <a:cs typeface="Arial"/>
                <a:sym typeface="Arial"/>
              </a:rPr>
              <a:t>Update UnitPrice for the top 5 most expensive products.</a:t>
            </a:r>
            <a:endParaRPr/>
          </a:p>
        </p:txBody>
      </p:sp>
      <p:sp>
        <p:nvSpPr>
          <p:cNvPr id="1978" name="Google Shape;1978;p201"/>
          <p:cNvSpPr txBox="1"/>
          <p:nvPr/>
        </p:nvSpPr>
        <p:spPr>
          <a:xfrm>
            <a:off x="6930972" y="1142990"/>
            <a:ext cx="5040560" cy="461665"/>
          </a:xfrm>
          <a:prstGeom prst="rect">
            <a:avLst/>
          </a:prstGeom>
          <a:solidFill>
            <a:srgbClr val="F0E5E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 a SET statement, </a:t>
            </a:r>
            <a:r>
              <a:rPr lang="en-IN" sz="24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is treated identically to </a:t>
            </a:r>
            <a:r>
              <a:rPr lang="en-IN" sz="2400">
                <a:solidFill>
                  <a:srgbClr val="945D4A"/>
                </a:solidFill>
                <a:latin typeface="Arial"/>
                <a:ea typeface="Arial"/>
                <a:cs typeface="Arial"/>
                <a:sym typeface="Arial"/>
              </a:rPr>
              <a:t>:=</a:t>
            </a:r>
            <a:endParaRPr sz="1800">
              <a:solidFill>
                <a:srgbClr val="945D4A"/>
              </a:solidFill>
              <a:latin typeface="Arial"/>
              <a:ea typeface="Arial"/>
              <a:cs typeface="Arial"/>
              <a:sym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20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single-table update</a:t>
            </a:r>
            <a:endParaRPr i="1" sz="3200">
              <a:solidFill>
                <a:srgbClr val="FF9900"/>
              </a:solidFill>
              <a:latin typeface="Arial"/>
              <a:ea typeface="Arial"/>
              <a:cs typeface="Arial"/>
              <a:sym typeface="Arial"/>
            </a:endParaRPr>
          </a:p>
        </p:txBody>
      </p:sp>
      <p:sp>
        <p:nvSpPr>
          <p:cNvPr id="1984" name="Google Shape;1984;p202"/>
          <p:cNvSpPr/>
          <p:nvPr/>
        </p:nvSpPr>
        <p:spPr>
          <a:xfrm>
            <a:off x="263352" y="548680"/>
            <a:ext cx="1144927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UPDATE statement updates columns of existing rows in the named table with new values. The SET clause indicates which columns to modify and the values they should be given. The </a:t>
            </a:r>
            <a:r>
              <a:rPr b="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if given, specifies the conditions that identify which rows to update. With </a:t>
            </a:r>
            <a:r>
              <a:rPr b="1" lang="en-IN" sz="1800">
                <a:solidFill>
                  <a:schemeClr val="dk1"/>
                </a:solidFill>
                <a:latin typeface="Arial"/>
                <a:ea typeface="Arial"/>
                <a:cs typeface="Arial"/>
                <a:sym typeface="Arial"/>
              </a:rPr>
              <a:t>no WHERE </a:t>
            </a:r>
            <a:r>
              <a:rPr lang="en-IN" sz="1800">
                <a:solidFill>
                  <a:schemeClr val="dk1"/>
                </a:solidFill>
                <a:latin typeface="Arial"/>
                <a:ea typeface="Arial"/>
                <a:cs typeface="Arial"/>
                <a:sym typeface="Arial"/>
              </a:rPr>
              <a:t>clause, all rows are updated. If the </a:t>
            </a:r>
            <a:r>
              <a:rPr b="1" lang="en-IN" sz="1800">
                <a:solidFill>
                  <a:schemeClr val="dk1"/>
                </a:solidFill>
                <a:latin typeface="Arial"/>
                <a:ea typeface="Arial"/>
                <a:cs typeface="Arial"/>
                <a:sym typeface="Arial"/>
              </a:rPr>
              <a:t>ORDER BY </a:t>
            </a:r>
            <a:r>
              <a:rPr lang="en-IN" sz="1800">
                <a:solidFill>
                  <a:schemeClr val="dk1"/>
                </a:solidFill>
                <a:latin typeface="Arial"/>
                <a:ea typeface="Arial"/>
                <a:cs typeface="Arial"/>
                <a:sym typeface="Arial"/>
              </a:rPr>
              <a:t>clause is specified, the rows are updated in the order that is specified. The </a:t>
            </a:r>
            <a:r>
              <a:rPr b="1" lang="en-IN" sz="1800">
                <a:solidFill>
                  <a:schemeClr val="dk1"/>
                </a:solidFill>
                <a:latin typeface="Arial"/>
                <a:ea typeface="Arial"/>
                <a:cs typeface="Arial"/>
                <a:sym typeface="Arial"/>
              </a:rPr>
              <a:t>LIMIT</a:t>
            </a:r>
            <a:r>
              <a:rPr lang="en-IN" sz="1800">
                <a:solidFill>
                  <a:schemeClr val="dk1"/>
                </a:solidFill>
                <a:latin typeface="Arial"/>
                <a:ea typeface="Arial"/>
                <a:cs typeface="Arial"/>
                <a:sym typeface="Arial"/>
              </a:rPr>
              <a:t> clause places a limit on the number of rows that can be updated.</a:t>
            </a:r>
            <a:endParaRPr/>
          </a:p>
        </p:txBody>
      </p:sp>
      <p:sp>
        <p:nvSpPr>
          <p:cNvPr id="1985" name="Google Shape;1985;p202"/>
          <p:cNvSpPr/>
          <p:nvPr/>
        </p:nvSpPr>
        <p:spPr>
          <a:xfrm>
            <a:off x="263352" y="2131368"/>
            <a:ext cx="1072919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UPDATE </a:t>
            </a:r>
            <a:r>
              <a:rPr lang="en-IN" sz="2000">
                <a:solidFill>
                  <a:schemeClr val="dk1"/>
                </a:solidFill>
                <a:latin typeface="Arial"/>
                <a:ea typeface="Arial"/>
                <a:cs typeface="Arial"/>
                <a:sym typeface="Arial"/>
              </a:rPr>
              <a:t>tbl_name</a:t>
            </a:r>
            <a:r>
              <a:rPr lang="en-IN" sz="2000">
                <a:solidFill>
                  <a:srgbClr val="0077AA"/>
                </a:solidFill>
                <a:latin typeface="Arial"/>
                <a:ea typeface="Arial"/>
                <a:cs typeface="Arial"/>
                <a:sym typeface="Arial"/>
              </a:rPr>
              <a:t> SET </a:t>
            </a:r>
            <a:r>
              <a:rPr lang="en-IN" sz="2000">
                <a:solidFill>
                  <a:schemeClr val="dk1"/>
                </a:solidFill>
                <a:latin typeface="Arial"/>
                <a:ea typeface="Arial"/>
                <a:cs typeface="Arial"/>
                <a:sym typeface="Arial"/>
              </a:rPr>
              <a:t>col_name1 </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 expr1 | DEFAULT }</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col_name2 </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 expr2 | DEFAULT } </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sz="2000">
              <a:solidFill>
                <a:srgbClr val="7F7F7F"/>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[WHERE </a:t>
            </a:r>
            <a:r>
              <a:rPr lang="en-IN" sz="2000">
                <a:solidFill>
                  <a:schemeClr val="dk1"/>
                </a:solidFill>
                <a:latin typeface="Arial"/>
                <a:ea typeface="Arial"/>
                <a:cs typeface="Arial"/>
                <a:sym typeface="Arial"/>
              </a:rPr>
              <a:t>where_condition</a:t>
            </a:r>
            <a:r>
              <a:rPr lang="en-IN" sz="2000">
                <a:solidFill>
                  <a:srgbClr val="0077AA"/>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[ORDER BY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[LIMIT </a:t>
            </a:r>
            <a:r>
              <a:rPr lang="en-IN" sz="2000">
                <a:solidFill>
                  <a:schemeClr val="dk1"/>
                </a:solidFill>
                <a:latin typeface="Arial"/>
                <a:ea typeface="Arial"/>
                <a:cs typeface="Arial"/>
                <a:sym typeface="Arial"/>
              </a:rPr>
              <a:t>row_count</a:t>
            </a:r>
            <a:r>
              <a:rPr lang="en-IN" sz="2000">
                <a:solidFill>
                  <a:srgbClr val="0077AA"/>
                </a:solidFill>
                <a:latin typeface="Arial"/>
                <a:ea typeface="Arial"/>
                <a:cs typeface="Arial"/>
                <a:sym typeface="Arial"/>
              </a:rPr>
              <a:t>]</a:t>
            </a:r>
            <a:endParaRPr sz="2000">
              <a:solidFill>
                <a:srgbClr val="0077AA"/>
              </a:solidFill>
              <a:latin typeface="Arial"/>
              <a:ea typeface="Arial"/>
              <a:cs typeface="Arial"/>
              <a:sym typeface="Arial"/>
            </a:endParaRPr>
          </a:p>
        </p:txBody>
      </p:sp>
      <p:sp>
        <p:nvSpPr>
          <p:cNvPr id="1986" name="Google Shape;1986;p202"/>
          <p:cNvSpPr/>
          <p:nvPr/>
        </p:nvSpPr>
        <p:spPr>
          <a:xfrm>
            <a:off x="263351" y="3557915"/>
            <a:ext cx="11809313" cy="313932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dname </a:t>
            </a:r>
            <a:r>
              <a:rPr lang="en-IN" sz="1800">
                <a:solidFill>
                  <a:srgbClr val="945D4A"/>
                </a:solidFill>
                <a:latin typeface="Arial"/>
                <a:ea typeface="Arial"/>
                <a:cs typeface="Arial"/>
                <a:sym typeface="Arial"/>
              </a:rPr>
              <a:t>=</a:t>
            </a:r>
            <a:r>
              <a:rPr lang="en-IN" sz="1800">
                <a:solidFill>
                  <a:srgbClr val="669900"/>
                </a:solidFill>
                <a:latin typeface="Arial"/>
                <a:ea typeface="Arial"/>
                <a:cs typeface="Arial"/>
                <a:sym typeface="Arial"/>
              </a:rPr>
              <a:t> 'new_value'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rgbClr val="669900"/>
                </a:solidFill>
                <a:latin typeface="Arial"/>
                <a:ea typeface="Arial"/>
                <a:cs typeface="Arial"/>
                <a:sym typeface="Arial"/>
              </a:rPr>
              <a:t> 'new_value'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loc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'new_value'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temp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'new_value'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SUMSALARY INT;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sumsalary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dept.deptno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emp.deptno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candidate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totalvotes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votes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candidate.id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votes.candidateID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votes.candidateID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1987" name="Google Shape;1987;p202"/>
          <p:cNvSpPr txBox="1"/>
          <p:nvPr/>
        </p:nvSpPr>
        <p:spPr>
          <a:xfrm>
            <a:off x="6412362" y="3558726"/>
            <a:ext cx="568863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20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single-table delete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0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single-table delete</a:t>
            </a:r>
            <a:endParaRPr i="1" sz="3200">
              <a:solidFill>
                <a:srgbClr val="FF9900"/>
              </a:solidFill>
              <a:latin typeface="Arial"/>
              <a:ea typeface="Arial"/>
              <a:cs typeface="Arial"/>
              <a:sym typeface="Arial"/>
            </a:endParaRPr>
          </a:p>
        </p:txBody>
      </p:sp>
      <p:sp>
        <p:nvSpPr>
          <p:cNvPr id="1998" name="Google Shape;1998;p204"/>
          <p:cNvSpPr/>
          <p:nvPr/>
        </p:nvSpPr>
        <p:spPr>
          <a:xfrm>
            <a:off x="263352" y="806917"/>
            <a:ext cx="1144927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DELETE statement deletes rows from tbl_name and returns the number of deleted rows. To check the number of deleted rows, call the </a:t>
            </a:r>
            <a:r>
              <a:rPr i="1" lang="en-IN" sz="1800">
                <a:solidFill>
                  <a:srgbClr val="2658E6"/>
                </a:solidFill>
                <a:latin typeface="Arial"/>
                <a:ea typeface="Arial"/>
                <a:cs typeface="Arial"/>
                <a:sym typeface="Arial"/>
              </a:rPr>
              <a:t>ROW_COUNT() </a:t>
            </a:r>
            <a:r>
              <a:rPr lang="en-IN" sz="1800">
                <a:solidFill>
                  <a:schemeClr val="dk1"/>
                </a:solidFill>
                <a:latin typeface="Arial"/>
                <a:ea typeface="Arial"/>
                <a:cs typeface="Arial"/>
                <a:sym typeface="Arial"/>
              </a:rPr>
              <a:t>function. The optional WHERE clause identify which rows to delete. With no WHERE clause, all rows are deleted. If the ORDER BY clause is specified, the rows are deleted in the order that is specified. The LIMIT clause places a limit on the number of rows that can be deleted.</a:t>
            </a:r>
            <a:endParaRPr/>
          </a:p>
        </p:txBody>
      </p:sp>
      <p:sp>
        <p:nvSpPr>
          <p:cNvPr id="1999" name="Google Shape;1999;p204"/>
          <p:cNvSpPr/>
          <p:nvPr/>
        </p:nvSpPr>
        <p:spPr>
          <a:xfrm>
            <a:off x="407368" y="4110171"/>
            <a:ext cx="113052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LIMIT clauses apply to single-table deletes, but not multi-table deletes.</a:t>
            </a:r>
            <a:endParaRPr/>
          </a:p>
        </p:txBody>
      </p:sp>
      <p:sp>
        <p:nvSpPr>
          <p:cNvPr id="2000" name="Google Shape;2000;p204"/>
          <p:cNvSpPr/>
          <p:nvPr/>
        </p:nvSpPr>
        <p:spPr>
          <a:xfrm>
            <a:off x="407368" y="4941168"/>
            <a:ext cx="11305256" cy="171136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DELETE FROM </a:t>
            </a:r>
            <a:r>
              <a:rPr lang="en-IN" sz="1800">
                <a:solidFill>
                  <a:schemeClr val="dk1"/>
                </a:solidFill>
                <a:latin typeface="Arial"/>
                <a:ea typeface="Arial"/>
                <a:cs typeface="Arial"/>
                <a:sym typeface="Arial"/>
              </a:rPr>
              <a:t>temp;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DELETE FROM </a:t>
            </a:r>
            <a:r>
              <a:rPr lang="en-IN" sz="1800">
                <a:solidFill>
                  <a:schemeClr val="dk1"/>
                </a:solidFill>
                <a:latin typeface="Arial"/>
                <a:ea typeface="Arial"/>
                <a:cs typeface="Arial"/>
                <a:sym typeface="Arial"/>
              </a:rPr>
              <a:t>temp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loc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DELETE FROM </a:t>
            </a:r>
            <a:r>
              <a:rPr lang="en-IN" sz="1800">
                <a:solidFill>
                  <a:schemeClr val="dk1"/>
                </a:solidFill>
                <a:latin typeface="Arial"/>
                <a:ea typeface="Arial"/>
                <a:cs typeface="Arial"/>
                <a:sym typeface="Arial"/>
              </a:rPr>
              <a:t>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DELETE FROM </a:t>
            </a:r>
            <a:r>
              <a:rPr lang="en-IN" sz="1800">
                <a:solidFill>
                  <a:schemeClr val="dk1"/>
                </a:solidFill>
                <a:latin typeface="Arial"/>
                <a:ea typeface="Arial"/>
                <a:cs typeface="Arial"/>
                <a:sym typeface="Arial"/>
              </a:rPr>
              <a:t>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p:txBody>
      </p:sp>
      <p:sp>
        <p:nvSpPr>
          <p:cNvPr id="2001" name="Google Shape;2001;p204"/>
          <p:cNvSpPr/>
          <p:nvPr/>
        </p:nvSpPr>
        <p:spPr>
          <a:xfrm>
            <a:off x="263352" y="2484060"/>
            <a:ext cx="883920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DELETE FROM </a:t>
            </a:r>
            <a:r>
              <a:rPr lang="en-IN" sz="2000">
                <a:solidFill>
                  <a:schemeClr val="dk1"/>
                </a:solidFill>
                <a:latin typeface="Arial"/>
                <a:ea typeface="Arial"/>
                <a:cs typeface="Arial"/>
                <a:sym typeface="Arial"/>
              </a:rPr>
              <a:t>tbl_name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[PARTITION (</a:t>
            </a:r>
            <a:r>
              <a:rPr lang="en-IN" sz="2000">
                <a:solidFill>
                  <a:schemeClr val="dk1"/>
                </a:solidFill>
                <a:latin typeface="Arial"/>
                <a:ea typeface="Arial"/>
                <a:cs typeface="Arial"/>
                <a:sym typeface="Arial"/>
              </a:rPr>
              <a:t>partition_name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partition_name</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[WHERE </a:t>
            </a:r>
            <a:r>
              <a:rPr lang="en-IN" sz="2000">
                <a:solidFill>
                  <a:schemeClr val="dk1"/>
                </a:solidFill>
                <a:latin typeface="Arial"/>
                <a:ea typeface="Arial"/>
                <a:cs typeface="Arial"/>
                <a:sym typeface="Arial"/>
              </a:rPr>
              <a:t>where_condition</a:t>
            </a:r>
            <a:r>
              <a:rPr lang="en-IN" sz="2000">
                <a:solidFill>
                  <a:srgbClr val="0077AA"/>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[ORDER BY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[LIMIT </a:t>
            </a:r>
            <a:r>
              <a:rPr lang="en-IN" sz="2000">
                <a:solidFill>
                  <a:schemeClr val="dk1"/>
                </a:solidFill>
                <a:latin typeface="Arial"/>
                <a:ea typeface="Arial"/>
                <a:cs typeface="Arial"/>
                <a:sym typeface="Arial"/>
              </a:rPr>
              <a:t>row_count</a:t>
            </a:r>
            <a:r>
              <a:rPr lang="en-IN" sz="2000">
                <a:solidFill>
                  <a:srgbClr val="0077AA"/>
                </a:solidFill>
                <a:latin typeface="Arial"/>
                <a:ea typeface="Arial"/>
                <a:cs typeface="Arial"/>
                <a:sym typeface="Arial"/>
              </a:rPr>
              <a:t>]</a:t>
            </a:r>
            <a:endParaRPr sz="2000">
              <a:solidFill>
                <a:srgbClr val="0077AA"/>
              </a:solidFill>
              <a:latin typeface="Arial"/>
              <a:ea typeface="Arial"/>
              <a:cs typeface="Arial"/>
              <a:sym typeface="A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205"/>
          <p:cNvSpPr txBox="1"/>
          <p:nvPr/>
        </p:nvSpPr>
        <p:spPr>
          <a:xfrm>
            <a:off x="203968" y="2362200"/>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auto_increment column</a:t>
            </a:r>
            <a:endParaRPr sz="4800">
              <a:solidFill>
                <a:srgbClr val="DC525C"/>
              </a:solidFill>
              <a:latin typeface="Quattrocento Sans"/>
              <a:ea typeface="Quattrocento Sans"/>
              <a:cs typeface="Quattrocento Sans"/>
              <a:sym typeface="Quattrocento Sans"/>
            </a:endParaRPr>
          </a:p>
        </p:txBody>
      </p:sp>
      <p:sp>
        <p:nvSpPr>
          <p:cNvPr id="2007" name="Google Shape;2007;p205"/>
          <p:cNvSpPr/>
          <p:nvPr/>
        </p:nvSpPr>
        <p:spPr>
          <a:xfrm>
            <a:off x="695400" y="3307504"/>
            <a:ext cx="1065718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a:t>
            </a:r>
            <a:r>
              <a:rPr b="1" lang="en-IN" sz="2000">
                <a:solidFill>
                  <a:schemeClr val="dk1"/>
                </a:solidFill>
                <a:latin typeface="Palatino Linotype"/>
                <a:ea typeface="Palatino Linotype"/>
                <a:cs typeface="Palatino Linotype"/>
                <a:sym typeface="Palatino Linotype"/>
              </a:rPr>
              <a:t>AUTO_INCREMENT </a:t>
            </a:r>
            <a:r>
              <a:rPr lang="en-IN" sz="2000">
                <a:solidFill>
                  <a:schemeClr val="dk1"/>
                </a:solidFill>
                <a:latin typeface="Palatino Linotype"/>
                <a:ea typeface="Palatino Linotype"/>
                <a:cs typeface="Palatino Linotype"/>
                <a:sym typeface="Palatino Linotype"/>
              </a:rPr>
              <a:t>attribute can be used to generate a unique number/identity for new rows.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206"/>
          <p:cNvSpPr/>
          <p:nvPr/>
        </p:nvSpPr>
        <p:spPr>
          <a:xfrm>
            <a:off x="476230" y="5067284"/>
            <a:ext cx="3515629" cy="113877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700"/>
              <a:buFont typeface="Arial"/>
              <a:buChar char="•"/>
            </a:pPr>
            <a:r>
              <a:rPr lang="en-IN" sz="1700">
                <a:solidFill>
                  <a:srgbClr val="0077AA"/>
                </a:solidFill>
                <a:latin typeface="Arial"/>
                <a:ea typeface="Arial"/>
                <a:cs typeface="Arial"/>
                <a:sym typeface="Arial"/>
              </a:rPr>
              <a:t>SELECT</a:t>
            </a:r>
            <a:r>
              <a:rPr lang="en-IN" sz="1700">
                <a:solidFill>
                  <a:schemeClr val="dk1"/>
                </a:solidFill>
                <a:latin typeface="Arial"/>
                <a:ea typeface="Arial"/>
                <a:cs typeface="Arial"/>
                <a:sym typeface="Arial"/>
              </a:rPr>
              <a:t> </a:t>
            </a:r>
            <a:r>
              <a:rPr i="1" lang="en-IN" sz="1700">
                <a:solidFill>
                  <a:srgbClr val="EE9900"/>
                </a:solidFill>
                <a:latin typeface="Arial"/>
                <a:ea typeface="Arial"/>
                <a:cs typeface="Arial"/>
                <a:sym typeface="Arial"/>
              </a:rPr>
              <a:t>@@</a:t>
            </a:r>
            <a:r>
              <a:rPr lang="en-IN" sz="1700">
                <a:solidFill>
                  <a:srgbClr val="473935"/>
                </a:solidFill>
                <a:latin typeface="Arial"/>
                <a:ea typeface="Arial"/>
                <a:cs typeface="Arial"/>
                <a:sym typeface="Arial"/>
              </a:rPr>
              <a:t>IDENTITY</a:t>
            </a:r>
            <a:endParaRPr sz="1700">
              <a:solidFill>
                <a:srgbClr val="473935"/>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DD4A68"/>
              </a:solidFill>
              <a:latin typeface="Arial"/>
              <a:ea typeface="Arial"/>
              <a:cs typeface="Arial"/>
              <a:sym typeface="Arial"/>
            </a:endParaRPr>
          </a:p>
          <a:p>
            <a:pPr indent="-285750" lvl="0" marL="285750" marR="0" rtl="0" algn="l">
              <a:spcBef>
                <a:spcPts val="0"/>
              </a:spcBef>
              <a:spcAft>
                <a:spcPts val="0"/>
              </a:spcAft>
              <a:buClr>
                <a:srgbClr val="0077AA"/>
              </a:buClr>
              <a:buSzPts val="1700"/>
              <a:buFont typeface="Arial"/>
              <a:buChar char="•"/>
            </a:pPr>
            <a:r>
              <a:rPr lang="en-IN" sz="1700">
                <a:solidFill>
                  <a:srgbClr val="0077AA"/>
                </a:solidFill>
                <a:latin typeface="Arial"/>
                <a:ea typeface="Arial"/>
                <a:cs typeface="Arial"/>
                <a:sym typeface="Arial"/>
              </a:rPr>
              <a:t>SELECT</a:t>
            </a:r>
            <a:r>
              <a:rPr lang="en-IN" sz="1700">
                <a:solidFill>
                  <a:srgbClr val="DD4A68"/>
                </a:solidFill>
                <a:latin typeface="Arial"/>
                <a:ea typeface="Arial"/>
                <a:cs typeface="Arial"/>
                <a:sym typeface="Arial"/>
              </a:rPr>
              <a:t> </a:t>
            </a:r>
            <a:r>
              <a:rPr lang="en-IN" sz="1700">
                <a:solidFill>
                  <a:srgbClr val="473935"/>
                </a:solidFill>
                <a:latin typeface="Arial"/>
                <a:ea typeface="Arial"/>
                <a:cs typeface="Arial"/>
                <a:sym typeface="Arial"/>
              </a:rPr>
              <a:t>LAST_INSERT_ID()</a:t>
            </a:r>
            <a:endParaRPr/>
          </a:p>
          <a:p>
            <a:pPr indent="-234950" lvl="0" marL="285750" marR="0" rtl="0" algn="l">
              <a:spcBef>
                <a:spcPts val="0"/>
              </a:spcBef>
              <a:spcAft>
                <a:spcPts val="0"/>
              </a:spcAft>
              <a:buClr>
                <a:schemeClr val="dk1"/>
              </a:buClr>
              <a:buSzPts val="800"/>
              <a:buFont typeface="Arial"/>
              <a:buNone/>
            </a:pPr>
            <a:r>
              <a:t/>
            </a:r>
            <a:endParaRPr sz="800">
              <a:solidFill>
                <a:srgbClr val="DD4A68"/>
              </a:solidFill>
              <a:latin typeface="Arial"/>
              <a:ea typeface="Arial"/>
              <a:cs typeface="Arial"/>
              <a:sym typeface="Arial"/>
            </a:endParaRPr>
          </a:p>
          <a:p>
            <a:pPr indent="-285750" lvl="0" marL="285750" marR="0" rtl="0" algn="l">
              <a:spcBef>
                <a:spcPts val="0"/>
              </a:spcBef>
              <a:spcAft>
                <a:spcPts val="0"/>
              </a:spcAft>
              <a:buClr>
                <a:srgbClr val="0077AA"/>
              </a:buClr>
              <a:buSzPts val="1700"/>
              <a:buFont typeface="Arial"/>
              <a:buChar char="•"/>
            </a:pPr>
            <a:r>
              <a:rPr lang="en-IN" sz="1700">
                <a:solidFill>
                  <a:srgbClr val="0077AA"/>
                </a:solidFill>
                <a:latin typeface="Arial"/>
                <a:ea typeface="Arial"/>
                <a:cs typeface="Arial"/>
                <a:sym typeface="Arial"/>
              </a:rPr>
              <a:t>SET</a:t>
            </a:r>
            <a:r>
              <a:rPr lang="en-IN" sz="1700">
                <a:solidFill>
                  <a:srgbClr val="DD4A68"/>
                </a:solidFill>
                <a:latin typeface="Arial"/>
                <a:ea typeface="Arial"/>
                <a:cs typeface="Arial"/>
                <a:sym typeface="Arial"/>
              </a:rPr>
              <a:t> </a:t>
            </a:r>
            <a:r>
              <a:rPr lang="en-IN" sz="1700">
                <a:solidFill>
                  <a:srgbClr val="473935"/>
                </a:solidFill>
                <a:latin typeface="Arial"/>
                <a:ea typeface="Arial"/>
                <a:cs typeface="Arial"/>
                <a:sym typeface="Arial"/>
              </a:rPr>
              <a:t>INSERT_</a:t>
            </a:r>
            <a:r>
              <a:rPr lang="en-IN" sz="17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7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a:t>
            </a:r>
            <a:endParaRPr/>
          </a:p>
        </p:txBody>
      </p:sp>
      <p:sp>
        <p:nvSpPr>
          <p:cNvPr id="2014" name="Google Shape;2014;p206"/>
          <p:cNvSpPr/>
          <p:nvPr/>
        </p:nvSpPr>
        <p:spPr>
          <a:xfrm>
            <a:off x="480935" y="2147269"/>
            <a:ext cx="11173864" cy="252376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just">
              <a:spcBef>
                <a:spcPts val="0"/>
              </a:spcBef>
              <a:spcAft>
                <a:spcPts val="0"/>
              </a:spcAft>
              <a:buNone/>
            </a:pPr>
            <a:r>
              <a:t/>
            </a:r>
            <a:endParaRPr b="1" sz="800">
              <a:solidFill>
                <a:srgbClr val="0070C0"/>
              </a:solidFill>
              <a:latin typeface="Quattrocento Sans"/>
              <a:ea typeface="Quattrocento Sans"/>
              <a:cs typeface="Quattrocento Sans"/>
              <a:sym typeface="Quattrocento Sans"/>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There can be only one AUTO_INCREMENT column per table. </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it must be indexed.</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it cannot have a DEFAULT value. </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it works properly only if it contains only positive values.</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It </a:t>
            </a:r>
            <a:r>
              <a:rPr lang="en-IN" sz="1800">
                <a:solidFill>
                  <a:schemeClr val="dk1"/>
                </a:solidFill>
                <a:latin typeface="Arial"/>
                <a:ea typeface="Arial"/>
                <a:cs typeface="Arial"/>
                <a:sym typeface="Arial"/>
              </a:rPr>
              <a:t>applies only to integer and floating-point types.</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you insert a value of NULL or 0 into AUTO_INCREMENT column, it generates next value.</a:t>
            </a:r>
            <a:endParaRPr/>
          </a:p>
          <a:p>
            <a:pPr indent="-285750" lvl="0" marL="285750" marR="0" rtl="0" algn="just">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use LAST_INSERT_ID</a:t>
            </a:r>
            <a:r>
              <a:rPr lang="en-IN" sz="1800">
                <a:solidFill>
                  <a:schemeClr val="dk1"/>
                </a:solidFill>
                <a:latin typeface="Arial"/>
                <a:ea typeface="Arial"/>
                <a:cs typeface="Arial"/>
                <a:sym typeface="Arial"/>
              </a:rPr>
              <a:t>() function to find the row that contains the most recent AUTO_INCREMENT value.</a:t>
            </a:r>
            <a:endParaRPr sz="1800">
              <a:solidFill>
                <a:srgbClr val="101A1D"/>
              </a:solidFill>
              <a:latin typeface="Arial"/>
              <a:ea typeface="Arial"/>
              <a:cs typeface="Arial"/>
              <a:sym typeface="Arial"/>
            </a:endParaRPr>
          </a:p>
        </p:txBody>
      </p:sp>
      <p:cxnSp>
        <p:nvCxnSpPr>
          <p:cNvPr id="2015" name="Google Shape;2015;p206"/>
          <p:cNvCxnSpPr/>
          <p:nvPr/>
        </p:nvCxnSpPr>
        <p:spPr>
          <a:xfrm>
            <a:off x="412537" y="4869160"/>
            <a:ext cx="11449272" cy="0"/>
          </a:xfrm>
          <a:prstGeom prst="straightConnector1">
            <a:avLst/>
          </a:prstGeom>
          <a:noFill/>
          <a:ln cap="flat" cmpd="sng" w="9525">
            <a:solidFill>
              <a:schemeClr val="accent1"/>
            </a:solidFill>
            <a:prstDash val="solid"/>
            <a:round/>
            <a:headEnd len="sm" w="sm" type="none"/>
            <a:tailEnd len="sm" w="sm" type="none"/>
          </a:ln>
        </p:spPr>
      </p:cxnSp>
      <p:sp>
        <p:nvSpPr>
          <p:cNvPr id="2016" name="Google Shape;2016;p20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auto_increment</a:t>
            </a:r>
            <a:endParaRPr i="1" sz="3200">
              <a:solidFill>
                <a:srgbClr val="FF9900"/>
              </a:solidFill>
              <a:latin typeface="Arial"/>
              <a:ea typeface="Arial"/>
              <a:cs typeface="Arial"/>
              <a:sym typeface="Arial"/>
            </a:endParaRPr>
          </a:p>
        </p:txBody>
      </p:sp>
      <p:sp>
        <p:nvSpPr>
          <p:cNvPr id="2017" name="Google Shape;2017;p206"/>
          <p:cNvSpPr/>
          <p:nvPr/>
        </p:nvSpPr>
        <p:spPr>
          <a:xfrm>
            <a:off x="7247334" y="561782"/>
            <a:ext cx="347133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Palatino Linotype"/>
                <a:ea typeface="Palatino Linotype"/>
                <a:cs typeface="Palatino Linotype"/>
                <a:sym typeface="Palatino Linotype"/>
              </a:rPr>
              <a:t>IDENTITY</a:t>
            </a:r>
            <a:r>
              <a:rPr lang="en-IN" sz="1800">
                <a:solidFill>
                  <a:schemeClr val="dk1"/>
                </a:solidFill>
                <a:latin typeface="Palatino Linotype"/>
                <a:ea typeface="Palatino Linotype"/>
                <a:cs typeface="Palatino Linotype"/>
                <a:sym typeface="Palatino Linotype"/>
              </a:rPr>
              <a:t> is a synonym to the </a:t>
            </a:r>
            <a:r>
              <a:rPr i="1" lang="en-IN" sz="1800">
                <a:solidFill>
                  <a:schemeClr val="dk1"/>
                </a:solidFill>
                <a:latin typeface="Palatino Linotype"/>
                <a:ea typeface="Palatino Linotype"/>
                <a:cs typeface="Palatino Linotype"/>
                <a:sym typeface="Palatino Linotype"/>
              </a:rPr>
              <a:t>LAST_INSERT_ID</a:t>
            </a:r>
            <a:r>
              <a:rPr lang="en-IN" sz="1800">
                <a:solidFill>
                  <a:schemeClr val="dk1"/>
                </a:solidFill>
                <a:latin typeface="Palatino Linotype"/>
                <a:ea typeface="Palatino Linotype"/>
                <a:cs typeface="Palatino Linotype"/>
                <a:sym typeface="Palatino Linotype"/>
              </a:rPr>
              <a:t> variable.</a:t>
            </a:r>
            <a:endParaRPr/>
          </a:p>
        </p:txBody>
      </p:sp>
      <p:sp>
        <p:nvSpPr>
          <p:cNvPr id="2018" name="Google Shape;2018;p206"/>
          <p:cNvSpPr/>
          <p:nvPr/>
        </p:nvSpPr>
        <p:spPr>
          <a:xfrm>
            <a:off x="476230" y="1426716"/>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AUTO_INCREMENT [UNIQUE [KEY] | [PRIMARY] KEY]</a:t>
            </a:r>
            <a:endParaRPr sz="1800">
              <a:solidFill>
                <a:srgbClr val="0077AA"/>
              </a:solidFill>
              <a:latin typeface="Arial"/>
              <a:ea typeface="Arial"/>
              <a:cs typeface="Arial"/>
              <a:sym typeface="Arial"/>
            </a:endParaRPr>
          </a:p>
        </p:txBody>
      </p:sp>
      <p:sp>
        <p:nvSpPr>
          <p:cNvPr id="2019" name="Google Shape;2019;p206"/>
          <p:cNvSpPr txBox="1"/>
          <p:nvPr/>
        </p:nvSpPr>
        <p:spPr>
          <a:xfrm>
            <a:off x="4871865" y="5067284"/>
            <a:ext cx="6989944"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posts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UNIQUE</a:t>
            </a:r>
            <a:r>
              <a:rPr lang="en-IN" sz="1800">
                <a:solidFill>
                  <a:srgbClr val="FF0000"/>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AUTO_INCREMENT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0077AA"/>
                </a:solidFill>
                <a:latin typeface="Arial"/>
                <a:ea typeface="Arial"/>
                <a:cs typeface="Arial"/>
                <a:sym typeface="Arial"/>
              </a:rPr>
              <a:t>AUTO_INCREMENT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 auto_number will start with value 2.</a:t>
            </a:r>
            <a:endParaRPr sz="1800">
              <a:solidFill>
                <a:schemeClr val="dk1"/>
              </a:solidFill>
              <a:latin typeface="Arial"/>
              <a:ea typeface="Arial"/>
              <a:cs typeface="Arial"/>
              <a:sym typeface="A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207"/>
          <p:cNvSpPr/>
          <p:nvPr/>
        </p:nvSpPr>
        <p:spPr>
          <a:xfrm>
            <a:off x="102382" y="692696"/>
            <a:ext cx="119872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a:t>
            </a:r>
            <a:r>
              <a:rPr b="1" lang="en-IN" sz="1800">
                <a:solidFill>
                  <a:schemeClr val="dk1"/>
                </a:solidFill>
                <a:latin typeface="Gill Sans"/>
                <a:ea typeface="Gill Sans"/>
                <a:cs typeface="Gill Sans"/>
                <a:sym typeface="Gill Sans"/>
              </a:rPr>
              <a:t>auto_increment </a:t>
            </a:r>
            <a:r>
              <a:rPr lang="en-IN" sz="1800">
                <a:solidFill>
                  <a:schemeClr val="dk1"/>
                </a:solidFill>
                <a:latin typeface="Gill Sans"/>
                <a:ea typeface="Gill Sans"/>
                <a:cs typeface="Gill Sans"/>
                <a:sym typeface="Gill Sans"/>
              </a:rPr>
              <a:t>specifies a </a:t>
            </a:r>
            <a:r>
              <a:rPr b="1" lang="en-IN" sz="1800">
                <a:solidFill>
                  <a:schemeClr val="dk1"/>
                </a:solidFill>
                <a:latin typeface="Gill Sans"/>
                <a:ea typeface="Gill Sans"/>
                <a:cs typeface="Gill Sans"/>
                <a:sym typeface="Gill Sans"/>
              </a:rPr>
              <a:t> auto_increment </a:t>
            </a:r>
            <a:r>
              <a:rPr lang="en-IN" sz="1800">
                <a:solidFill>
                  <a:schemeClr val="dk1"/>
                </a:solidFill>
                <a:latin typeface="Gill Sans"/>
                <a:ea typeface="Gill Sans"/>
                <a:cs typeface="Gill Sans"/>
                <a:sym typeface="Gill Sans"/>
              </a:rPr>
              <a:t>value for the column.</a:t>
            </a:r>
            <a:endParaRPr sz="1800">
              <a:solidFill>
                <a:schemeClr val="lt1"/>
              </a:solidFill>
              <a:latin typeface="Arial"/>
              <a:ea typeface="Arial"/>
              <a:cs typeface="Arial"/>
              <a:sym typeface="Arial"/>
            </a:endParaRPr>
          </a:p>
        </p:txBody>
      </p:sp>
      <p:sp>
        <p:nvSpPr>
          <p:cNvPr id="2026" name="Google Shape;2026;p207"/>
          <p:cNvSpPr txBox="1"/>
          <p:nvPr/>
        </p:nvSpPr>
        <p:spPr>
          <a:xfrm>
            <a:off x="263352" y="1288500"/>
            <a:ext cx="543877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posts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postID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UNIQUE 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postTitle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postDate </a:t>
            </a:r>
            <a:r>
              <a:rPr lang="en-IN" sz="1800">
                <a:solidFill>
                  <a:srgbClr val="834689"/>
                </a:solidFill>
                <a:latin typeface="Arial"/>
                <a:ea typeface="Arial"/>
                <a:cs typeface="Arial"/>
                <a:sym typeface="Arial"/>
              </a:rPr>
              <a:t>DATETIME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NOW(),</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deleted </a:t>
            </a:r>
            <a:r>
              <a:rPr lang="en-IN" sz="1800">
                <a:solidFill>
                  <a:srgbClr val="834689"/>
                </a:solidFill>
                <a:latin typeface="Arial"/>
                <a:ea typeface="Arial"/>
                <a:cs typeface="Arial"/>
                <a:sym typeface="Arial"/>
              </a:rPr>
              <a:t>INT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027" name="Google Shape;2027;p20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auto_increment</a:t>
            </a:r>
            <a:endParaRPr i="1" sz="3200">
              <a:solidFill>
                <a:srgbClr val="FF9900"/>
              </a:solidFill>
              <a:latin typeface="Arial"/>
              <a:ea typeface="Arial"/>
              <a:cs typeface="Arial"/>
              <a:sym typeface="Arial"/>
            </a:endParaRPr>
          </a:p>
        </p:txBody>
      </p:sp>
      <p:sp>
        <p:nvSpPr>
          <p:cNvPr id="2028" name="Google Shape;2028;p207"/>
          <p:cNvSpPr txBox="1"/>
          <p:nvPr/>
        </p:nvSpPr>
        <p:spPr>
          <a:xfrm>
            <a:off x="268693" y="3402866"/>
            <a:ext cx="60960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comments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commentID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lang="en-IN" sz="1800">
                <a:solidFill>
                  <a:srgbClr val="FF0000"/>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comment </a:t>
            </a:r>
            <a:r>
              <a:rPr lang="en-IN" sz="1800">
                <a:solidFill>
                  <a:srgbClr val="834689"/>
                </a:solidFill>
                <a:latin typeface="Arial"/>
                <a:ea typeface="Arial"/>
                <a:cs typeface="Arial"/>
                <a:sym typeface="Arial"/>
              </a:rPr>
              <a:t>TEXT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commentDate </a:t>
            </a:r>
            <a:r>
              <a:rPr lang="en-IN" sz="1800">
                <a:solidFill>
                  <a:srgbClr val="834689"/>
                </a:solidFill>
                <a:latin typeface="Arial"/>
                <a:ea typeface="Arial"/>
                <a:cs typeface="Arial"/>
                <a:sym typeface="Arial"/>
              </a:rPr>
              <a:t>DATETIME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DEFAULT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NOW()</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deleted </a:t>
            </a:r>
            <a:r>
              <a:rPr lang="en-IN" sz="1800">
                <a:solidFill>
                  <a:srgbClr val="834689"/>
                </a:solidFill>
                <a:latin typeface="Arial"/>
                <a:ea typeface="Arial"/>
                <a:cs typeface="Arial"/>
                <a:sym typeface="Arial"/>
              </a:rPr>
              <a:t>INT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grpSp>
        <p:nvGrpSpPr>
          <p:cNvPr id="2029" name="Google Shape;2029;p207"/>
          <p:cNvGrpSpPr/>
          <p:nvPr/>
        </p:nvGrpSpPr>
        <p:grpSpPr>
          <a:xfrm>
            <a:off x="5663952" y="1390604"/>
            <a:ext cx="6369463" cy="1652222"/>
            <a:chOff x="5663952" y="1390604"/>
            <a:chExt cx="6369463" cy="1652222"/>
          </a:xfrm>
        </p:grpSpPr>
        <p:pic>
          <p:nvPicPr>
            <p:cNvPr id="2030" name="Google Shape;2030;p207"/>
            <p:cNvPicPr preferRelativeResize="0"/>
            <p:nvPr/>
          </p:nvPicPr>
          <p:blipFill rotWithShape="1">
            <a:blip r:embed="rId3">
              <a:alphaModFix/>
            </a:blip>
            <a:srcRect b="0" l="0" r="0" t="0"/>
            <a:stretch/>
          </p:blipFill>
          <p:spPr>
            <a:xfrm>
              <a:off x="5663952" y="1390604"/>
              <a:ext cx="6336704" cy="1652222"/>
            </a:xfrm>
            <a:prstGeom prst="rect">
              <a:avLst/>
            </a:prstGeom>
            <a:noFill/>
            <a:ln>
              <a:noFill/>
            </a:ln>
          </p:spPr>
        </p:pic>
        <p:sp>
          <p:nvSpPr>
            <p:cNvPr id="2031" name="Google Shape;2031;p207"/>
            <p:cNvSpPr/>
            <p:nvPr/>
          </p:nvSpPr>
          <p:spPr>
            <a:xfrm>
              <a:off x="5696711" y="1797106"/>
              <a:ext cx="6336704" cy="305233"/>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2032" name="Google Shape;2032;p207"/>
          <p:cNvGrpSpPr/>
          <p:nvPr/>
        </p:nvGrpSpPr>
        <p:grpSpPr>
          <a:xfrm>
            <a:off x="5658318" y="4457440"/>
            <a:ext cx="6375097" cy="1707864"/>
            <a:chOff x="5658318" y="4457440"/>
            <a:chExt cx="6375097" cy="1707864"/>
          </a:xfrm>
        </p:grpSpPr>
        <p:pic>
          <p:nvPicPr>
            <p:cNvPr id="2033" name="Google Shape;2033;p207"/>
            <p:cNvPicPr preferRelativeResize="0"/>
            <p:nvPr/>
          </p:nvPicPr>
          <p:blipFill rotWithShape="1">
            <a:blip r:embed="rId4">
              <a:alphaModFix/>
            </a:blip>
            <a:srcRect b="0" l="0" r="0" t="0"/>
            <a:stretch/>
          </p:blipFill>
          <p:spPr>
            <a:xfrm>
              <a:off x="5658318" y="4457440"/>
              <a:ext cx="6375097" cy="1707864"/>
            </a:xfrm>
            <a:prstGeom prst="rect">
              <a:avLst/>
            </a:prstGeom>
            <a:noFill/>
            <a:ln>
              <a:noFill/>
            </a:ln>
          </p:spPr>
        </p:pic>
        <p:sp>
          <p:nvSpPr>
            <p:cNvPr id="2034" name="Google Shape;2034;p207"/>
            <p:cNvSpPr/>
            <p:nvPr/>
          </p:nvSpPr>
          <p:spPr>
            <a:xfrm>
              <a:off x="5696711" y="4851959"/>
              <a:ext cx="6336704" cy="305233"/>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8" name="Shape 2038"/>
        <p:cNvGrpSpPr/>
        <p:nvPr/>
      </p:nvGrpSpPr>
      <p:grpSpPr>
        <a:xfrm>
          <a:off x="0" y="0"/>
          <a:ext cx="0" cy="0"/>
          <a:chOff x="0" y="0"/>
          <a:chExt cx="0" cy="0"/>
        </a:xfrm>
      </p:grpSpPr>
      <p:sp>
        <p:nvSpPr>
          <p:cNvPr id="2039" name="Google Shape;2039;p20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auto_increment</a:t>
            </a:r>
            <a:endParaRPr i="1" sz="3200">
              <a:solidFill>
                <a:srgbClr val="FF9900"/>
              </a:solidFill>
              <a:latin typeface="Arial"/>
              <a:ea typeface="Arial"/>
              <a:cs typeface="Arial"/>
              <a:sym typeface="Arial"/>
            </a:endParaRPr>
          </a:p>
        </p:txBody>
      </p:sp>
      <p:sp>
        <p:nvSpPr>
          <p:cNvPr id="2040" name="Google Shape;2040;p208"/>
          <p:cNvSpPr/>
          <p:nvPr/>
        </p:nvSpPr>
        <p:spPr>
          <a:xfrm>
            <a:off x="407368" y="880408"/>
            <a:ext cx="11377264" cy="14465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Calibri"/>
                <a:ea typeface="Calibri"/>
                <a:cs typeface="Calibri"/>
                <a:sym typeface="Calibri"/>
              </a:rPr>
              <a:t>auto_increment_increment</a:t>
            </a:r>
            <a:r>
              <a:rPr lang="en-IN" sz="2000">
                <a:solidFill>
                  <a:schemeClr val="dk1"/>
                </a:solidFill>
                <a:latin typeface="Calibri"/>
                <a:ea typeface="Calibri"/>
                <a:cs typeface="Calibri"/>
                <a:sym typeface="Calibri"/>
              </a:rPr>
              <a:t> – is the incremental value, controls the interval between successive column values.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b="1" lang="en-IN" sz="2000">
                <a:solidFill>
                  <a:schemeClr val="dk1"/>
                </a:solidFill>
                <a:latin typeface="Calibri"/>
                <a:ea typeface="Calibri"/>
                <a:cs typeface="Calibri"/>
                <a:sym typeface="Calibri"/>
              </a:rPr>
              <a:t>auto_increment_offset</a:t>
            </a:r>
            <a:r>
              <a:rPr lang="en-IN" sz="2000">
                <a:solidFill>
                  <a:schemeClr val="dk1"/>
                </a:solidFill>
                <a:latin typeface="Calibri"/>
                <a:ea typeface="Calibri"/>
                <a:cs typeface="Calibri"/>
                <a:sym typeface="Calibri"/>
              </a:rPr>
              <a:t> – determines the starting value for the AUTO_INCREMENT field; this value is used for the first record inserted into the table.</a:t>
            </a:r>
            <a:endParaRPr/>
          </a:p>
        </p:txBody>
      </p:sp>
      <p:sp>
        <p:nvSpPr>
          <p:cNvPr id="2041" name="Google Shape;2041;p208"/>
          <p:cNvSpPr/>
          <p:nvPr/>
        </p:nvSpPr>
        <p:spPr>
          <a:xfrm>
            <a:off x="407368" y="2780928"/>
            <a:ext cx="8839200" cy="116955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rgbClr val="0089A4"/>
                </a:solidFill>
                <a:latin typeface="Arial"/>
                <a:ea typeface="Arial"/>
                <a:cs typeface="Arial"/>
                <a:sym typeface="Arial"/>
              </a:rPr>
              <a:t> </a:t>
            </a:r>
            <a:r>
              <a:rPr i="1" lang="en-IN" sz="1800">
                <a:solidFill>
                  <a:srgbClr val="EE9900"/>
                </a:solidFill>
                <a:latin typeface="Arial"/>
                <a:ea typeface="Arial"/>
                <a:cs typeface="Arial"/>
                <a:sym typeface="Arial"/>
              </a:rPr>
              <a:t>@@</a:t>
            </a:r>
            <a:r>
              <a:rPr lang="en-IN" sz="1800">
                <a:solidFill>
                  <a:srgbClr val="945D4A"/>
                </a:solidFill>
                <a:latin typeface="Arial"/>
                <a:ea typeface="Arial"/>
                <a:cs typeface="Arial"/>
                <a:sym typeface="Arial"/>
              </a:rPr>
              <a:t>session</a:t>
            </a:r>
            <a:r>
              <a:rPr lang="en-IN" sz="1800">
                <a:solidFill>
                  <a:schemeClr val="dk1"/>
                </a:solidFill>
                <a:latin typeface="Arial"/>
                <a:ea typeface="Arial"/>
                <a:cs typeface="Arial"/>
                <a:sym typeface="Arial"/>
              </a:rPr>
              <a:t>.</a:t>
            </a:r>
            <a:r>
              <a:rPr lang="en-IN" sz="1800">
                <a:solidFill>
                  <a:srgbClr val="E0D612"/>
                </a:solidFill>
                <a:latin typeface="Arial"/>
                <a:ea typeface="Arial"/>
                <a:cs typeface="Arial"/>
                <a:sym typeface="Arial"/>
              </a:rPr>
              <a:t>auto_increment_offset</a:t>
            </a:r>
            <a:r>
              <a:rPr lang="en-IN" sz="1800">
                <a:solidFill>
                  <a:srgbClr val="0089A4"/>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89A4"/>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endParaRPr sz="1800">
              <a:solidFill>
                <a:srgbClr val="990055"/>
              </a:solidFill>
              <a:latin typeface="Arial"/>
              <a:ea typeface="Arial"/>
              <a:cs typeface="Arial"/>
              <a:sym typeface="Arial"/>
            </a:endParaRPr>
          </a:p>
          <a:p>
            <a:pPr indent="-120650" lvl="0" marL="171450" marR="0" rtl="0" algn="l">
              <a:spcBef>
                <a:spcPts val="0"/>
              </a:spcBef>
              <a:spcAft>
                <a:spcPts val="0"/>
              </a:spcAft>
              <a:buClr>
                <a:schemeClr val="dk1"/>
              </a:buClr>
              <a:buSzPts val="800"/>
              <a:buFont typeface="Arial"/>
              <a:buNone/>
            </a:pPr>
            <a:r>
              <a:t/>
            </a:r>
            <a:endParaRPr sz="800">
              <a:solidFill>
                <a:srgbClr val="0089A4"/>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rgbClr val="0089A4"/>
                </a:solidFill>
                <a:latin typeface="Arial"/>
                <a:ea typeface="Arial"/>
                <a:cs typeface="Arial"/>
                <a:sym typeface="Arial"/>
              </a:rPr>
              <a:t> </a:t>
            </a:r>
            <a:r>
              <a:rPr i="1" lang="en-IN" sz="1800">
                <a:solidFill>
                  <a:srgbClr val="EE9900"/>
                </a:solidFill>
                <a:latin typeface="Arial"/>
                <a:ea typeface="Arial"/>
                <a:cs typeface="Arial"/>
                <a:sym typeface="Arial"/>
              </a:rPr>
              <a:t>@@</a:t>
            </a:r>
            <a:r>
              <a:rPr lang="en-IN" sz="1800">
                <a:solidFill>
                  <a:srgbClr val="945D4A"/>
                </a:solidFill>
                <a:latin typeface="Arial"/>
                <a:ea typeface="Arial"/>
                <a:cs typeface="Arial"/>
                <a:sym typeface="Arial"/>
              </a:rPr>
              <a:t>session</a:t>
            </a:r>
            <a:r>
              <a:rPr lang="en-IN" sz="1800">
                <a:solidFill>
                  <a:schemeClr val="dk1"/>
                </a:solidFill>
                <a:latin typeface="Arial"/>
                <a:ea typeface="Arial"/>
                <a:cs typeface="Arial"/>
                <a:sym typeface="Arial"/>
              </a:rPr>
              <a:t>.</a:t>
            </a:r>
            <a:r>
              <a:rPr lang="en-IN" sz="1800">
                <a:solidFill>
                  <a:srgbClr val="E0D612"/>
                </a:solidFill>
                <a:latin typeface="Arial"/>
                <a:ea typeface="Arial"/>
                <a:cs typeface="Arial"/>
                <a:sym typeface="Arial"/>
              </a:rPr>
              <a:t>auto_increment_increment</a:t>
            </a:r>
            <a:r>
              <a:rPr lang="en-IN" sz="1800">
                <a:solidFill>
                  <a:srgbClr val="0089A4"/>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89A4"/>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endParaRPr sz="1800">
              <a:solidFill>
                <a:srgbClr val="990055"/>
              </a:solidFill>
              <a:latin typeface="Arial"/>
              <a:ea typeface="Arial"/>
              <a:cs typeface="Arial"/>
              <a:sym typeface="Arial"/>
            </a:endParaRPr>
          </a:p>
          <a:p>
            <a:pPr indent="-292100" lvl="0" marL="342900" marR="0" rtl="0" algn="l">
              <a:spcBef>
                <a:spcPts val="0"/>
              </a:spcBef>
              <a:spcAft>
                <a:spcPts val="0"/>
              </a:spcAft>
              <a:buClr>
                <a:schemeClr val="dk1"/>
              </a:buClr>
              <a:buSzPts val="800"/>
              <a:buFont typeface="Arial"/>
              <a:buNone/>
            </a:pPr>
            <a:r>
              <a:t/>
            </a:r>
            <a:endParaRPr sz="800">
              <a:solidFill>
                <a:srgbClr val="92D050"/>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 </a:t>
            </a:r>
            <a:r>
              <a:rPr lang="en-IN" sz="1800">
                <a:solidFill>
                  <a:srgbClr val="E0D612"/>
                </a:solidFill>
                <a:latin typeface="Arial"/>
                <a:ea typeface="Arial"/>
                <a:cs typeface="Arial"/>
                <a:sym typeface="Arial"/>
              </a:rPr>
              <a:t>AUTO_INCREMENT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45" name="Shape 2045"/>
        <p:cNvGrpSpPr/>
        <p:nvPr/>
      </p:nvGrpSpPr>
      <p:grpSpPr>
        <a:xfrm>
          <a:off x="0" y="0"/>
          <a:ext cx="0" cy="0"/>
          <a:chOff x="0" y="0"/>
          <a:chExt cx="0" cy="0"/>
        </a:xfrm>
      </p:grpSpPr>
      <p:sp>
        <p:nvSpPr>
          <p:cNvPr id="2046" name="Google Shape;2046;p20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auto_increment</a:t>
            </a:r>
            <a:endParaRPr i="1" sz="3200">
              <a:solidFill>
                <a:srgbClr val="FF9900"/>
              </a:solidFill>
              <a:latin typeface="Arial"/>
              <a:ea typeface="Arial"/>
              <a:cs typeface="Arial"/>
              <a:sym typeface="Arial"/>
            </a:endParaRPr>
          </a:p>
        </p:txBody>
      </p:sp>
      <p:sp>
        <p:nvSpPr>
          <p:cNvPr id="2047" name="Google Shape;2047;p209"/>
          <p:cNvSpPr/>
          <p:nvPr/>
        </p:nvSpPr>
        <p:spPr>
          <a:xfrm>
            <a:off x="1676400" y="762001"/>
            <a:ext cx="88392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Arial"/>
                <a:ea typeface="Arial"/>
                <a:cs typeface="Arial"/>
                <a:sym typeface="Arial"/>
              </a:rPr>
              <a:t>NO_AUTO_VALUE_ON_ZERO</a:t>
            </a:r>
            <a:r>
              <a:rPr lang="en-IN" sz="1800">
                <a:solidFill>
                  <a:schemeClr val="dk1"/>
                </a:solidFill>
                <a:latin typeface="Arial"/>
                <a:ea typeface="Arial"/>
                <a:cs typeface="Arial"/>
                <a:sym typeface="Arial"/>
              </a:rPr>
              <a:t> affects handling of </a:t>
            </a:r>
            <a:r>
              <a:rPr i="1" lang="en-IN" sz="1800">
                <a:solidFill>
                  <a:schemeClr val="dk1"/>
                </a:solidFill>
                <a:latin typeface="Arial"/>
                <a:ea typeface="Arial"/>
                <a:cs typeface="Arial"/>
                <a:sym typeface="Arial"/>
              </a:rPr>
              <a:t>AUTO_INCREMENT</a:t>
            </a:r>
            <a:r>
              <a:rPr lang="en-IN" sz="1800">
                <a:solidFill>
                  <a:schemeClr val="dk1"/>
                </a:solidFill>
                <a:latin typeface="Arial"/>
                <a:ea typeface="Arial"/>
                <a:cs typeface="Arial"/>
                <a:sym typeface="Arial"/>
              </a:rPr>
              <a:t> columns. Normally, you generate the next sequence number for the column by inserting either NULL or 0 into it. </a:t>
            </a:r>
            <a:r>
              <a:rPr i="1" lang="en-IN" sz="1800">
                <a:solidFill>
                  <a:schemeClr val="dk1"/>
                </a:solidFill>
                <a:latin typeface="Arial"/>
                <a:ea typeface="Arial"/>
                <a:cs typeface="Arial"/>
                <a:sym typeface="Arial"/>
              </a:rPr>
              <a:t>NO_AUTO_VALUE_ON_ZERO</a:t>
            </a:r>
            <a:r>
              <a:rPr lang="en-IN" sz="1800">
                <a:solidFill>
                  <a:schemeClr val="dk1"/>
                </a:solidFill>
                <a:latin typeface="Arial"/>
                <a:ea typeface="Arial"/>
                <a:cs typeface="Arial"/>
                <a:sym typeface="Arial"/>
              </a:rPr>
              <a:t> suppresses this behaviour for 0 so that only NULL generates the next sequence number.</a:t>
            </a:r>
            <a:endParaRPr/>
          </a:p>
        </p:txBody>
      </p:sp>
      <p:sp>
        <p:nvSpPr>
          <p:cNvPr id="2048" name="Google Shape;2048;p209"/>
          <p:cNvSpPr/>
          <p:nvPr/>
        </p:nvSpPr>
        <p:spPr>
          <a:xfrm>
            <a:off x="1676400" y="2429471"/>
            <a:ext cx="8839200" cy="785343"/>
          </a:xfrm>
          <a:prstGeom prst="rect">
            <a:avLst/>
          </a:prstGeom>
          <a:solidFill>
            <a:srgbClr val="FDEFC8"/>
          </a:solid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0C0"/>
              </a:buClr>
              <a:buSzPts val="1600"/>
              <a:buFont typeface="Arial"/>
              <a:buChar char="•"/>
            </a:pPr>
            <a:r>
              <a:rPr i="1" lang="en-IN" sz="1600">
                <a:solidFill>
                  <a:srgbClr val="0070C0"/>
                </a:solidFill>
                <a:latin typeface="Arial"/>
                <a:ea typeface="Arial"/>
                <a:cs typeface="Arial"/>
                <a:sym typeface="Arial"/>
              </a:rPr>
              <a:t>SET sql_mode = '';</a:t>
            </a:r>
            <a:endParaRPr/>
          </a:p>
          <a:p>
            <a:pPr indent="-285750" lvl="0" marL="285750" marR="0" rtl="0" algn="l">
              <a:lnSpc>
                <a:spcPct val="150000"/>
              </a:lnSpc>
              <a:spcBef>
                <a:spcPts val="0"/>
              </a:spcBef>
              <a:spcAft>
                <a:spcPts val="0"/>
              </a:spcAft>
              <a:buClr>
                <a:srgbClr val="0070C0"/>
              </a:buClr>
              <a:buSzPts val="1600"/>
              <a:buFont typeface="Arial"/>
              <a:buChar char="•"/>
            </a:pPr>
            <a:r>
              <a:rPr i="1" lang="en-IN" sz="1600">
                <a:solidFill>
                  <a:srgbClr val="0070C0"/>
                </a:solidFill>
                <a:latin typeface="Arial"/>
                <a:ea typeface="Arial"/>
                <a:cs typeface="Arial"/>
                <a:sym typeface="Arial"/>
              </a:rPr>
              <a:t>SET sql_mode = 'NO_AUTO_VALUE_ON_ZERO';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1" name="Shape 281"/>
        <p:cNvGrpSpPr/>
        <p:nvPr/>
      </p:nvGrpSpPr>
      <p:grpSpPr>
        <a:xfrm>
          <a:off x="0" y="0"/>
          <a:ext cx="0" cy="0"/>
          <a:chOff x="0" y="0"/>
          <a:chExt cx="0" cy="0"/>
        </a:xfrm>
      </p:grpSpPr>
      <p:sp>
        <p:nvSpPr>
          <p:cNvPr id="282" name="Google Shape;282;p21"/>
          <p:cNvSpPr/>
          <p:nvPr/>
        </p:nvSpPr>
        <p:spPr>
          <a:xfrm>
            <a:off x="1524000" y="1"/>
            <a:ext cx="914400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relational database management system?  </a:t>
            </a:r>
            <a:endParaRPr/>
          </a:p>
        </p:txBody>
      </p:sp>
      <p:grpSp>
        <p:nvGrpSpPr>
          <p:cNvPr id="283" name="Google Shape;283;p21"/>
          <p:cNvGrpSpPr/>
          <p:nvPr/>
        </p:nvGrpSpPr>
        <p:grpSpPr>
          <a:xfrm>
            <a:off x="816171" y="1628800"/>
            <a:ext cx="10391603" cy="4315770"/>
            <a:chOff x="816171" y="2137172"/>
            <a:chExt cx="10391603" cy="4315770"/>
          </a:xfrm>
        </p:grpSpPr>
        <p:sp>
          <p:nvSpPr>
            <p:cNvPr id="284" name="Google Shape;284;p21"/>
            <p:cNvSpPr/>
            <p:nvPr/>
          </p:nvSpPr>
          <p:spPr>
            <a:xfrm>
              <a:off x="816171" y="2137172"/>
              <a:ext cx="2165696" cy="4000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RDBMS supports</a:t>
              </a:r>
              <a:endParaRPr/>
            </a:p>
          </p:txBody>
        </p:sp>
        <p:sp>
          <p:nvSpPr>
            <p:cNvPr id="285" name="Google Shape;285;p21"/>
            <p:cNvSpPr/>
            <p:nvPr/>
          </p:nvSpPr>
          <p:spPr>
            <a:xfrm>
              <a:off x="816171" y="2682493"/>
              <a:ext cx="3733314" cy="2804698"/>
            </a:xfrm>
            <a:prstGeom prst="rect">
              <a:avLst/>
            </a:prstGeom>
            <a:solidFill>
              <a:srgbClr val="F2F2F2"/>
            </a:solidFill>
            <a:ln>
              <a:noFill/>
            </a:ln>
          </p:spPr>
          <p:txBody>
            <a:bodyPr anchorCtr="0" anchor="t" bIns="45700" lIns="91425" spcFirstLastPara="1" rIns="91425" wrap="square" tIns="45700">
              <a:spAutoFit/>
            </a:bodyPr>
            <a:lstStyle/>
            <a:p>
              <a:pPr indent="-342866" lvl="0" marL="342866" marR="0" rtl="0" algn="l">
                <a:lnSpc>
                  <a:spcPct val="150000"/>
                </a:lnSpc>
                <a:spcBef>
                  <a:spcPts val="0"/>
                </a:spcBef>
                <a:spcAft>
                  <a:spcPts val="0"/>
                </a:spcAft>
                <a:buClr>
                  <a:srgbClr val="0070C0"/>
                </a:buClr>
                <a:buSzPts val="2400"/>
                <a:buFont typeface="Arial"/>
                <a:buChar char="•"/>
              </a:pPr>
              <a:r>
                <a:rPr i="1" lang="en-IN" sz="2400">
                  <a:solidFill>
                    <a:srgbClr val="0070C0"/>
                  </a:solidFill>
                  <a:latin typeface="Calibri"/>
                  <a:ea typeface="Calibri"/>
                  <a:cs typeface="Calibri"/>
                  <a:sym typeface="Calibri"/>
                </a:rPr>
                <a:t>client/server Technology</a:t>
              </a:r>
              <a:endParaRPr/>
            </a:p>
            <a:p>
              <a:pPr indent="0" lvl="0" marL="0" marR="0" rtl="0" algn="l">
                <a:lnSpc>
                  <a:spcPct val="150000"/>
                </a:lnSpc>
                <a:spcBef>
                  <a:spcPts val="0"/>
                </a:spcBef>
                <a:spcAft>
                  <a:spcPts val="0"/>
                </a:spcAft>
                <a:buNone/>
              </a:pPr>
              <a:r>
                <a:t/>
              </a:r>
              <a:endParaRPr i="1" sz="2400">
                <a:solidFill>
                  <a:srgbClr val="0070C0"/>
                </a:solidFill>
                <a:latin typeface="Calibri"/>
                <a:ea typeface="Calibri"/>
                <a:cs typeface="Calibri"/>
                <a:sym typeface="Calibri"/>
              </a:endParaRPr>
            </a:p>
            <a:p>
              <a:pPr indent="-342866" lvl="0" marL="342866" marR="0" rtl="0" algn="l">
                <a:lnSpc>
                  <a:spcPct val="150000"/>
                </a:lnSpc>
                <a:spcBef>
                  <a:spcPts val="0"/>
                </a:spcBef>
                <a:spcAft>
                  <a:spcPts val="0"/>
                </a:spcAft>
                <a:buClr>
                  <a:srgbClr val="0070C0"/>
                </a:buClr>
                <a:buSzPts val="2400"/>
                <a:buFont typeface="Arial"/>
                <a:buChar char="•"/>
              </a:pPr>
              <a:r>
                <a:rPr i="1" lang="en-IN" sz="2400">
                  <a:solidFill>
                    <a:srgbClr val="0070C0"/>
                  </a:solidFill>
                  <a:latin typeface="Calibri"/>
                  <a:ea typeface="Calibri"/>
                  <a:cs typeface="Calibri"/>
                  <a:sym typeface="Calibri"/>
                </a:rPr>
                <a:t>Highly Secured</a:t>
              </a:r>
              <a:endParaRPr/>
            </a:p>
            <a:p>
              <a:pPr indent="0" lvl="0" marL="0" marR="0" rtl="0" algn="l">
                <a:lnSpc>
                  <a:spcPct val="150000"/>
                </a:lnSpc>
                <a:spcBef>
                  <a:spcPts val="0"/>
                </a:spcBef>
                <a:spcAft>
                  <a:spcPts val="0"/>
                </a:spcAft>
                <a:buNone/>
              </a:pPr>
              <a:r>
                <a:t/>
              </a:r>
              <a:endParaRPr i="1" sz="2400">
                <a:solidFill>
                  <a:srgbClr val="0070C0"/>
                </a:solidFill>
                <a:latin typeface="Calibri"/>
                <a:ea typeface="Calibri"/>
                <a:cs typeface="Calibri"/>
                <a:sym typeface="Calibri"/>
              </a:endParaRPr>
            </a:p>
            <a:p>
              <a:pPr indent="-342866" lvl="0" marL="342866" marR="0" rtl="0" algn="l">
                <a:lnSpc>
                  <a:spcPct val="150000"/>
                </a:lnSpc>
                <a:spcBef>
                  <a:spcPts val="0"/>
                </a:spcBef>
                <a:spcAft>
                  <a:spcPts val="0"/>
                </a:spcAft>
                <a:buClr>
                  <a:srgbClr val="0070C0"/>
                </a:buClr>
                <a:buSzPts val="2400"/>
                <a:buFont typeface="Arial"/>
                <a:buChar char="•"/>
              </a:pPr>
              <a:r>
                <a:rPr i="1" lang="en-IN" sz="2400">
                  <a:solidFill>
                    <a:srgbClr val="0070C0"/>
                  </a:solidFill>
                  <a:latin typeface="Calibri"/>
                  <a:ea typeface="Calibri"/>
                  <a:cs typeface="Calibri"/>
                  <a:sym typeface="Calibri"/>
                </a:rPr>
                <a:t>Relationship (PK/FK)</a:t>
              </a:r>
              <a:endParaRPr/>
            </a:p>
          </p:txBody>
        </p:sp>
        <p:pic>
          <p:nvPicPr>
            <p:cNvPr id="286" name="Google Shape;286;p21"/>
            <p:cNvPicPr preferRelativeResize="0"/>
            <p:nvPr/>
          </p:nvPicPr>
          <p:blipFill rotWithShape="1">
            <a:blip r:embed="rId3">
              <a:alphaModFix/>
            </a:blip>
            <a:srcRect b="0" l="0" r="0" t="0"/>
            <a:stretch/>
          </p:blipFill>
          <p:spPr>
            <a:xfrm>
              <a:off x="5791731" y="2353196"/>
              <a:ext cx="4911987" cy="1272651"/>
            </a:xfrm>
            <a:prstGeom prst="rect">
              <a:avLst/>
            </a:prstGeom>
            <a:noFill/>
            <a:ln>
              <a:noFill/>
            </a:ln>
          </p:spPr>
        </p:pic>
        <p:pic>
          <p:nvPicPr>
            <p:cNvPr id="287" name="Google Shape;287;p21"/>
            <p:cNvPicPr preferRelativeResize="0"/>
            <p:nvPr/>
          </p:nvPicPr>
          <p:blipFill rotWithShape="1">
            <a:blip r:embed="rId4">
              <a:alphaModFix/>
            </a:blip>
            <a:srcRect b="0" l="0" r="0" t="0"/>
            <a:stretch/>
          </p:blipFill>
          <p:spPr>
            <a:xfrm>
              <a:off x="4583038" y="3728152"/>
              <a:ext cx="1301829" cy="1301829"/>
            </a:xfrm>
            <a:prstGeom prst="rect">
              <a:avLst/>
            </a:prstGeom>
            <a:noFill/>
            <a:ln>
              <a:noFill/>
            </a:ln>
          </p:spPr>
        </p:pic>
        <p:pic>
          <p:nvPicPr>
            <p:cNvPr id="288" name="Google Shape;288;p21"/>
            <p:cNvPicPr preferRelativeResize="0"/>
            <p:nvPr/>
          </p:nvPicPr>
          <p:blipFill rotWithShape="1">
            <a:blip r:embed="rId5">
              <a:alphaModFix/>
            </a:blip>
            <a:srcRect b="0" l="0" r="0" t="0"/>
            <a:stretch/>
          </p:blipFill>
          <p:spPr>
            <a:xfrm>
              <a:off x="7751840" y="4251475"/>
              <a:ext cx="3455934" cy="2201467"/>
            </a:xfrm>
            <a:prstGeom prst="rect">
              <a:avLst/>
            </a:prstGeom>
            <a:noFill/>
            <a:ln>
              <a:noFill/>
            </a:ln>
          </p:spPr>
        </p:pic>
      </p:grpSp>
      <p:sp>
        <p:nvSpPr>
          <p:cNvPr id="289" name="Google Shape;289;p21"/>
          <p:cNvSpPr/>
          <p:nvPr/>
        </p:nvSpPr>
        <p:spPr>
          <a:xfrm>
            <a:off x="407315" y="692696"/>
            <a:ext cx="11375783" cy="7077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A RDBMS is a database management system (DBMS) that is based on the </a:t>
            </a:r>
            <a:r>
              <a:rPr b="1" lang="en-IN" sz="2000">
                <a:solidFill>
                  <a:srgbClr val="C00000"/>
                </a:solidFill>
                <a:latin typeface="Arial"/>
                <a:ea typeface="Arial"/>
                <a:cs typeface="Arial"/>
                <a:sym typeface="Arial"/>
              </a:rPr>
              <a:t>relational model </a:t>
            </a:r>
            <a:r>
              <a:rPr lang="en-IN" sz="2000">
                <a:solidFill>
                  <a:srgbClr val="000000"/>
                </a:solidFill>
                <a:latin typeface="verdana"/>
                <a:ea typeface="verdana"/>
                <a:cs typeface="verdana"/>
                <a:sym typeface="verdana"/>
              </a:rPr>
              <a:t>introduced by Edgar Frank Codd </a:t>
            </a:r>
            <a:r>
              <a:rPr lang="en-IN" sz="2000">
                <a:solidFill>
                  <a:srgbClr val="202122"/>
                </a:solidFill>
                <a:latin typeface="Arial"/>
                <a:ea typeface="Arial"/>
                <a:cs typeface="Arial"/>
                <a:sym typeface="Arial"/>
              </a:rPr>
              <a:t>at </a:t>
            </a:r>
            <a:r>
              <a:rPr lang="en-IN" sz="2000">
                <a:solidFill>
                  <a:srgbClr val="000000"/>
                </a:solidFill>
                <a:latin typeface="verdana"/>
                <a:ea typeface="verdana"/>
                <a:cs typeface="verdana"/>
                <a:sym typeface="verdana"/>
              </a:rPr>
              <a:t>IBM</a:t>
            </a:r>
            <a:r>
              <a:rPr lang="en-IN" sz="2000">
                <a:solidFill>
                  <a:srgbClr val="202122"/>
                </a:solidFill>
                <a:latin typeface="Arial"/>
                <a:ea typeface="Arial"/>
                <a:cs typeface="Arial"/>
                <a:sym typeface="Arial"/>
              </a:rPr>
              <a:t> </a:t>
            </a:r>
            <a:r>
              <a:rPr lang="en-IN" sz="2000">
                <a:solidFill>
                  <a:schemeClr val="dk1"/>
                </a:solidFill>
                <a:latin typeface="Arial"/>
                <a:ea typeface="Arial"/>
                <a:cs typeface="Arial"/>
                <a:sym typeface="Arial"/>
              </a:rPr>
              <a:t>in 1970.</a:t>
            </a:r>
            <a:endParaRPr sz="2000">
              <a:solidFill>
                <a:schemeClr val="dk1"/>
              </a:solidFill>
              <a:latin typeface="Arial"/>
              <a:ea typeface="Arial"/>
              <a:cs typeface="Arial"/>
              <a:sym typeface="Arial"/>
            </a:endParaRPr>
          </a:p>
        </p:txBody>
      </p:sp>
      <p:sp>
        <p:nvSpPr>
          <p:cNvPr id="290" name="Google Shape;290;p21"/>
          <p:cNvSpPr txBox="1"/>
          <p:nvPr/>
        </p:nvSpPr>
        <p:spPr>
          <a:xfrm>
            <a:off x="0" y="5157192"/>
            <a:ext cx="7607373" cy="160043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C0C0C"/>
              </a:buClr>
              <a:buSzPts val="1800"/>
              <a:buFont typeface="Arial"/>
              <a:buChar char="•"/>
            </a:pPr>
            <a:r>
              <a:rPr b="0" i="0" lang="en-IN" sz="1800">
                <a:solidFill>
                  <a:srgbClr val="0C0C0C"/>
                </a:solidFill>
                <a:latin typeface="Arial"/>
                <a:ea typeface="Arial"/>
                <a:cs typeface="Arial"/>
                <a:sym typeface="Arial"/>
              </a:rPr>
              <a:t>A server is a computer program or device that provides a service to another computer program and its user, also known as the client.</a:t>
            </a:r>
            <a:endParaRPr/>
          </a:p>
          <a:p>
            <a:pPr indent="-234950" lvl="0" marL="285750" marR="0" rtl="0" algn="l">
              <a:spcBef>
                <a:spcPts val="0"/>
              </a:spcBef>
              <a:spcAft>
                <a:spcPts val="0"/>
              </a:spcAft>
              <a:buClr>
                <a:schemeClr val="dk1"/>
              </a:buClr>
              <a:buSzPts val="800"/>
              <a:buFont typeface="Arial"/>
              <a:buNone/>
            </a:pPr>
            <a:r>
              <a:t/>
            </a:r>
            <a:endParaRPr b="0" i="0" sz="800">
              <a:solidFill>
                <a:srgbClr val="0C0C0C"/>
              </a:solidFill>
              <a:latin typeface="Arial"/>
              <a:ea typeface="Arial"/>
              <a:cs typeface="Arial"/>
              <a:sym typeface="Arial"/>
            </a:endParaRPr>
          </a:p>
          <a:p>
            <a:pPr indent="-285750" lvl="0" marL="285750" marR="0" rtl="0" algn="just">
              <a:spcBef>
                <a:spcPts val="0"/>
              </a:spcBef>
              <a:spcAft>
                <a:spcPts val="0"/>
              </a:spcAft>
              <a:buClr>
                <a:srgbClr val="0C0C0C"/>
              </a:buClr>
              <a:buSzPts val="1800"/>
              <a:buFont typeface="Arial"/>
              <a:buChar char="•"/>
            </a:pPr>
            <a:r>
              <a:rPr b="0" i="0" lang="en-IN" sz="1800">
                <a:solidFill>
                  <a:srgbClr val="0C0C0C"/>
                </a:solidFill>
                <a:latin typeface="Arial"/>
                <a:ea typeface="Arial"/>
                <a:cs typeface="Arial"/>
                <a:sym typeface="Arial"/>
              </a:rPr>
              <a:t>In the client/server programming model, a server program awaits and fulfills requests from client programs, which might be running in the same, or other computers.</a:t>
            </a:r>
            <a:endParaRPr sz="1800">
              <a:solidFill>
                <a:srgbClr val="0C0C0C"/>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10"/>
          <p:cNvSpPr txBox="1"/>
          <p:nvPr/>
        </p:nvSpPr>
        <p:spPr>
          <a:xfrm>
            <a:off x="203968" y="1700808"/>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generated column</a:t>
            </a:r>
            <a:endParaRPr sz="4800">
              <a:solidFill>
                <a:srgbClr val="DC525C"/>
              </a:solidFill>
              <a:latin typeface="Quattrocento Sans"/>
              <a:ea typeface="Quattrocento Sans"/>
              <a:cs typeface="Quattrocento Sans"/>
              <a:sym typeface="Quattrocento Sans"/>
            </a:endParaRPr>
          </a:p>
        </p:txBody>
      </p:sp>
      <p:sp>
        <p:nvSpPr>
          <p:cNvPr id="2054" name="Google Shape;2054;p210"/>
          <p:cNvSpPr/>
          <p:nvPr/>
        </p:nvSpPr>
        <p:spPr>
          <a:xfrm>
            <a:off x="203967" y="2348880"/>
            <a:ext cx="11784066" cy="276998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just">
              <a:spcBef>
                <a:spcPts val="0"/>
              </a:spcBef>
              <a:spcAft>
                <a:spcPts val="0"/>
              </a:spcAft>
              <a:buClr>
                <a:schemeClr val="dk1"/>
              </a:buClr>
              <a:buSzPts val="800"/>
              <a:buFont typeface="Arial"/>
              <a:buNone/>
            </a:pPr>
            <a:r>
              <a:t/>
            </a:r>
            <a:endParaRPr sz="800">
              <a:solidFill>
                <a:srgbClr val="101A1D"/>
              </a:solidFill>
              <a:latin typeface="Arial"/>
              <a:ea typeface="Arial"/>
              <a:cs typeface="Arial"/>
              <a:sym typeface="Arial"/>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Stored functions and user-defined functions are not permitted.</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Stored procedure and function parameters are not permitted.</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Variables (system variables, user-defined variables, and stored program local variables) are not permitted.</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Subqueries are not permitted.</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The AUTO_INCREMENT attribute cannot be used in a generated column definition.</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Triggers cannot use NEW.COL_NAME or use OLD.COL_NAME to refer to generated columns.</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Stored column cannot be converted to virtual column and virtual column cannot be converted to stored column.</a:t>
            </a:r>
            <a:endParaRPr/>
          </a:p>
          <a:p>
            <a:pPr indent="-285750" lvl="0" marL="285750" marR="0" rtl="0" algn="just">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Generated column can be made as invisible column.</a:t>
            </a:r>
            <a:endParaRPr/>
          </a:p>
        </p:txBody>
      </p:sp>
      <p:sp>
        <p:nvSpPr>
          <p:cNvPr id="2055" name="Google Shape;2055;p210"/>
          <p:cNvSpPr/>
          <p:nvPr/>
        </p:nvSpPr>
        <p:spPr>
          <a:xfrm>
            <a:off x="203967" y="5445224"/>
            <a:ext cx="11784066" cy="113877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Note: </a:t>
            </a:r>
            <a:endParaRPr/>
          </a:p>
          <a:p>
            <a:pPr indent="0" lvl="0" marL="0" marR="0" rtl="0" algn="l">
              <a:spcBef>
                <a:spcPts val="0"/>
              </a:spcBef>
              <a:spcAft>
                <a:spcPts val="0"/>
              </a:spcAft>
              <a:buNone/>
            </a:pPr>
            <a:r>
              <a:t/>
            </a:r>
            <a:endParaRPr sz="800">
              <a:solidFill>
                <a:srgbClr val="101A1D"/>
              </a:solidFill>
              <a:latin typeface="Arial"/>
              <a:ea typeface="Arial"/>
              <a:cs typeface="Arial"/>
              <a:sym typeface="Arial"/>
            </a:endParaRPr>
          </a:p>
          <a:p>
            <a:pPr indent="-285750" lvl="0" marL="28575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The expression can contain literals, built-in functions with no parameters, operators, or references to any column within the same table. If you use a function, it must be scalar and deterministic.</a:t>
            </a:r>
            <a:endParaRPr sz="1800">
              <a:solidFill>
                <a:srgbClr val="101A1D"/>
              </a:solidFill>
              <a:latin typeface="Arial"/>
              <a:ea typeface="Arial"/>
              <a:cs typeface="Arial"/>
              <a:sym typeface="Arial"/>
            </a:endParaRPr>
          </a:p>
        </p:txBody>
      </p:sp>
      <p:sp>
        <p:nvSpPr>
          <p:cNvPr id="2056" name="Google Shape;2056;p210"/>
          <p:cNvSpPr/>
          <p:nvPr/>
        </p:nvSpPr>
        <p:spPr>
          <a:xfrm>
            <a:off x="203967" y="308849"/>
            <a:ext cx="11784066"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CREATE TABLE </a:t>
            </a:r>
            <a:r>
              <a:rPr b="1" lang="en-IN" sz="1800">
                <a:solidFill>
                  <a:srgbClr val="7F7F7F"/>
                </a:solidFill>
                <a:latin typeface="Arial"/>
                <a:ea typeface="Arial"/>
                <a:cs typeface="Arial"/>
                <a:sym typeface="Arial"/>
              </a:rPr>
              <a:t>. . .</a:t>
            </a:r>
            <a:r>
              <a:rPr b="1" lang="en-IN" sz="1800">
                <a:solidFill>
                  <a:schemeClr val="dk1"/>
                </a:solidFill>
                <a:latin typeface="Arial"/>
                <a:ea typeface="Arial"/>
                <a:cs typeface="Arial"/>
                <a:sym typeface="Arial"/>
              </a:rPr>
              <a:t> LIKE </a:t>
            </a:r>
            <a:r>
              <a:rPr b="1"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the destination table </a:t>
            </a:r>
            <a:r>
              <a:rPr i="1" lang="en-IN" sz="1800">
                <a:solidFill>
                  <a:srgbClr val="0089A4"/>
                </a:solidFill>
                <a:latin typeface="Arial"/>
                <a:ea typeface="Arial"/>
                <a:cs typeface="Arial"/>
                <a:sym typeface="Arial"/>
              </a:rPr>
              <a:t>preserves generated column information</a:t>
            </a:r>
            <a:r>
              <a:rPr lang="en-IN" sz="1800">
                <a:solidFill>
                  <a:schemeClr val="dk1"/>
                </a:solidFill>
                <a:latin typeface="Arial"/>
                <a:ea typeface="Arial"/>
                <a:cs typeface="Arial"/>
                <a:sym typeface="Arial"/>
              </a:rPr>
              <a:t> from the original table.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CREATE TABLE </a:t>
            </a:r>
            <a:r>
              <a:rPr b="1" lang="en-IN" sz="1800">
                <a:solidFill>
                  <a:srgbClr val="7F7F7F"/>
                </a:solidFill>
                <a:latin typeface="Arial"/>
                <a:ea typeface="Arial"/>
                <a:cs typeface="Arial"/>
                <a:sym typeface="Arial"/>
              </a:rPr>
              <a:t>. . .</a:t>
            </a:r>
            <a:r>
              <a:rPr b="1" lang="en-IN" sz="1800">
                <a:solidFill>
                  <a:schemeClr val="dk1"/>
                </a:solidFill>
                <a:latin typeface="Arial"/>
                <a:ea typeface="Arial"/>
                <a:cs typeface="Arial"/>
                <a:sym typeface="Arial"/>
              </a:rPr>
              <a:t> SELECT </a:t>
            </a:r>
            <a:r>
              <a:rPr b="1"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the destination table </a:t>
            </a:r>
            <a:r>
              <a:rPr i="1" lang="en-IN" sz="1800">
                <a:solidFill>
                  <a:srgbClr val="0089A4"/>
                </a:solidFill>
                <a:latin typeface="Arial"/>
                <a:ea typeface="Arial"/>
                <a:cs typeface="Arial"/>
                <a:sym typeface="Arial"/>
              </a:rPr>
              <a:t>does not preserves generated column information</a:t>
            </a:r>
            <a:r>
              <a:rPr lang="en-IN" sz="1800">
                <a:solidFill>
                  <a:schemeClr val="dk1"/>
                </a:solidFill>
                <a:latin typeface="Arial"/>
                <a:ea typeface="Arial"/>
                <a:cs typeface="Arial"/>
                <a:sym typeface="Arial"/>
              </a:rPr>
              <a:t> from the original table.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1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virtual column - generated always</a:t>
            </a:r>
            <a:endParaRPr i="1" sz="3200">
              <a:solidFill>
                <a:srgbClr val="FF9900"/>
              </a:solidFill>
              <a:latin typeface="Arial"/>
              <a:ea typeface="Arial"/>
              <a:cs typeface="Arial"/>
              <a:sym typeface="Arial"/>
            </a:endParaRPr>
          </a:p>
        </p:txBody>
      </p:sp>
      <p:sp>
        <p:nvSpPr>
          <p:cNvPr id="2062" name="Google Shape;2062;p211"/>
          <p:cNvSpPr/>
          <p:nvPr/>
        </p:nvSpPr>
        <p:spPr>
          <a:xfrm>
            <a:off x="335360" y="780869"/>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GENERATED</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ALWAYS</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i="1" lang="en-IN" sz="1800">
                <a:solidFill>
                  <a:srgbClr val="000000"/>
                </a:solidFill>
                <a:latin typeface="Arial"/>
                <a:ea typeface="Arial"/>
                <a:cs typeface="Arial"/>
                <a:sym typeface="Arial"/>
              </a:rPr>
              <a:t>expression</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VIRTUAL</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STORED</a:t>
            </a:r>
            <a:r>
              <a:rPr lang="en-IN" sz="1800">
                <a:solidFill>
                  <a:srgbClr val="999999"/>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063" name="Google Shape;2063;p211"/>
          <p:cNvSpPr/>
          <p:nvPr/>
        </p:nvSpPr>
        <p:spPr>
          <a:xfrm>
            <a:off x="335360" y="1457489"/>
            <a:ext cx="11593288"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VIRTUAL</a:t>
            </a:r>
            <a:r>
              <a:rPr lang="en-IN" sz="1800">
                <a:solidFill>
                  <a:schemeClr val="dk1"/>
                </a:solidFill>
                <a:latin typeface="Arial"/>
                <a:ea typeface="Arial"/>
                <a:cs typeface="Arial"/>
                <a:sym typeface="Arial"/>
              </a:rPr>
              <a:t>: Column values are not stored, but are evaluated when rows are read, immediately after any BEFORE triggers. A virtual column takes no storage.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STORED</a:t>
            </a:r>
            <a:r>
              <a:rPr lang="en-IN" sz="1800">
                <a:solidFill>
                  <a:schemeClr val="dk1"/>
                </a:solidFill>
                <a:latin typeface="Arial"/>
                <a:ea typeface="Arial"/>
                <a:cs typeface="Arial"/>
                <a:sym typeface="Arial"/>
              </a:rPr>
              <a:t>: Column values are evaluated and stored when rows are inserted or updated. A stored column does require storage space and can be indexed.</a:t>
            </a:r>
            <a:endParaRPr/>
          </a:p>
        </p:txBody>
      </p:sp>
      <p:sp>
        <p:nvSpPr>
          <p:cNvPr id="2064" name="Google Shape;2064;p211"/>
          <p:cNvSpPr txBox="1"/>
          <p:nvPr/>
        </p:nvSpPr>
        <p:spPr>
          <a:xfrm>
            <a:off x="335360" y="4149080"/>
            <a:ext cx="8352928"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productCode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lang="en-IN" sz="1800">
                <a:solidFill>
                  <a:srgbClr val="0077AA"/>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productVendor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productDescription </a:t>
            </a:r>
            <a:r>
              <a:rPr lang="en-IN" sz="1800">
                <a:solidFill>
                  <a:srgbClr val="834689"/>
                </a:solidFill>
                <a:latin typeface="Arial"/>
                <a:ea typeface="Arial"/>
                <a:cs typeface="Arial"/>
                <a:sym typeface="Arial"/>
              </a:rPr>
              <a:t>TEXT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quantityInStock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buyPrice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stockValue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GENERATED ALWAYS AS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quantityInStock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buyPrice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VIRTUAL</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065" name="Google Shape;2065;p211"/>
          <p:cNvSpPr/>
          <p:nvPr/>
        </p:nvSpPr>
        <p:spPr>
          <a:xfrm>
            <a:off x="335360" y="2996952"/>
            <a:ext cx="1137726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0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101A1D"/>
              </a:solidFill>
              <a:latin typeface="Arial"/>
              <a:ea typeface="Arial"/>
              <a:cs typeface="Arial"/>
              <a:sym typeface="Arial"/>
            </a:endParaRPr>
          </a:p>
          <a:p>
            <a:pPr indent="-285750" lvl="0" marL="28575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The default is </a:t>
            </a:r>
            <a:r>
              <a:rPr b="1" lang="en-IN" sz="1800">
                <a:solidFill>
                  <a:srgbClr val="101A1D"/>
                </a:solidFill>
                <a:latin typeface="Arial"/>
                <a:ea typeface="Arial"/>
                <a:cs typeface="Arial"/>
                <a:sym typeface="Arial"/>
              </a:rPr>
              <a:t>VIRTUAL</a:t>
            </a:r>
            <a:r>
              <a:rPr lang="en-IN" sz="1800">
                <a:solidFill>
                  <a:srgbClr val="101A1D"/>
                </a:solidFill>
                <a:latin typeface="Arial"/>
                <a:ea typeface="Arial"/>
                <a:cs typeface="Arial"/>
                <a:sym typeface="Arial"/>
              </a:rPr>
              <a:t> if neither keyword is specified.</a:t>
            </a:r>
            <a:endParaRPr/>
          </a:p>
        </p:txBody>
      </p:sp>
      <p:grpSp>
        <p:nvGrpSpPr>
          <p:cNvPr id="2066" name="Google Shape;2066;p211"/>
          <p:cNvGrpSpPr/>
          <p:nvPr/>
        </p:nvGrpSpPr>
        <p:grpSpPr>
          <a:xfrm>
            <a:off x="6600056" y="3825068"/>
            <a:ext cx="5328592" cy="1980196"/>
            <a:chOff x="6600056" y="3772698"/>
            <a:chExt cx="5328592" cy="1980196"/>
          </a:xfrm>
        </p:grpSpPr>
        <p:pic>
          <p:nvPicPr>
            <p:cNvPr id="2067" name="Google Shape;2067;p211"/>
            <p:cNvPicPr preferRelativeResize="0"/>
            <p:nvPr/>
          </p:nvPicPr>
          <p:blipFill rotWithShape="1">
            <a:blip r:embed="rId3">
              <a:alphaModFix/>
            </a:blip>
            <a:srcRect b="0" l="0" r="0" t="0"/>
            <a:stretch/>
          </p:blipFill>
          <p:spPr>
            <a:xfrm>
              <a:off x="6600056" y="3772698"/>
              <a:ext cx="5328592" cy="1980196"/>
            </a:xfrm>
            <a:prstGeom prst="rect">
              <a:avLst/>
            </a:prstGeom>
            <a:noFill/>
            <a:ln>
              <a:noFill/>
            </a:ln>
          </p:spPr>
        </p:pic>
        <p:sp>
          <p:nvSpPr>
            <p:cNvPr id="2068" name="Google Shape;2068;p211"/>
            <p:cNvSpPr/>
            <p:nvPr/>
          </p:nvSpPr>
          <p:spPr>
            <a:xfrm>
              <a:off x="6830595" y="5441741"/>
              <a:ext cx="5077550" cy="305233"/>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212"/>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virtual column – MODIFY with ALTER command</a:t>
            </a:r>
            <a:endParaRPr i="1" sz="3200">
              <a:solidFill>
                <a:srgbClr val="FF9900"/>
              </a:solidFill>
              <a:latin typeface="Arial"/>
              <a:ea typeface="Arial"/>
              <a:cs typeface="Arial"/>
              <a:sym typeface="Arial"/>
            </a:endParaRPr>
          </a:p>
        </p:txBody>
      </p:sp>
      <p:sp>
        <p:nvSpPr>
          <p:cNvPr id="2074" name="Google Shape;2074;p212"/>
          <p:cNvSpPr/>
          <p:nvPr/>
        </p:nvSpPr>
        <p:spPr>
          <a:xfrm>
            <a:off x="335360" y="780869"/>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GENERATED</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ALWAYS</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i="1" lang="en-IN" sz="1800">
                <a:solidFill>
                  <a:srgbClr val="000000"/>
                </a:solidFill>
                <a:latin typeface="Arial"/>
                <a:ea typeface="Arial"/>
                <a:cs typeface="Arial"/>
                <a:sym typeface="Arial"/>
              </a:rPr>
              <a:t>expression</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VIRTUAL</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STORED</a:t>
            </a:r>
            <a:r>
              <a:rPr lang="en-IN" sz="1800">
                <a:solidFill>
                  <a:srgbClr val="999999"/>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075" name="Google Shape;2075;p212"/>
          <p:cNvSpPr txBox="1"/>
          <p:nvPr/>
        </p:nvSpPr>
        <p:spPr>
          <a:xfrm>
            <a:off x="335360" y="2492896"/>
            <a:ext cx="8568952"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productCode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quantityInStock</a:t>
            </a:r>
            <a:r>
              <a:rPr lang="en-IN" sz="1800">
                <a:solidFill>
                  <a:srgbClr val="834689"/>
                </a:solidFill>
                <a:latin typeface="Arial"/>
                <a:ea typeface="Arial"/>
                <a:cs typeface="Arial"/>
                <a:sym typeface="Arial"/>
              </a:rPr>
              <a:t> 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buyPrice</a:t>
            </a:r>
            <a:r>
              <a:rPr lang="en-IN" sz="1800">
                <a:solidFill>
                  <a:srgbClr val="834689"/>
                </a:solidFill>
                <a:latin typeface="Arial"/>
                <a:ea typeface="Arial"/>
                <a:cs typeface="Arial"/>
                <a:sym typeface="Arial"/>
              </a:rPr>
              <a:t> 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stockValue</a:t>
            </a:r>
            <a:r>
              <a:rPr lang="en-IN" sz="1800">
                <a:solidFill>
                  <a:schemeClr val="dk1"/>
                </a:solidFill>
                <a:latin typeface="Arial"/>
                <a:ea typeface="Arial"/>
                <a:cs typeface="Arial"/>
                <a:sym typeface="Arial"/>
              </a:rPr>
              <a:t>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GENERATED ALWAYS AS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quantityInStock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buyPrice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VIRTUAL</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076" name="Google Shape;2076;p212"/>
          <p:cNvSpPr/>
          <p:nvPr/>
        </p:nvSpPr>
        <p:spPr>
          <a:xfrm>
            <a:off x="335360" y="1342514"/>
            <a:ext cx="1137726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0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101A1D"/>
              </a:solidFill>
              <a:latin typeface="Arial"/>
              <a:ea typeface="Arial"/>
              <a:cs typeface="Arial"/>
              <a:sym typeface="Arial"/>
            </a:endParaRPr>
          </a:p>
          <a:p>
            <a:pPr indent="-285750" lvl="0" marL="285750" marR="0" rtl="0" algn="l">
              <a:spcBef>
                <a:spcPts val="0"/>
              </a:spcBef>
              <a:spcAft>
                <a:spcPts val="0"/>
              </a:spcAft>
              <a:buClr>
                <a:srgbClr val="101A1D"/>
              </a:buClr>
              <a:buSzPts val="1800"/>
              <a:buFont typeface="Arial"/>
              <a:buChar char="•"/>
            </a:pPr>
            <a:r>
              <a:rPr b="1" lang="en-IN" sz="1800">
                <a:solidFill>
                  <a:srgbClr val="101A1D"/>
                </a:solidFill>
                <a:latin typeface="Arial"/>
                <a:ea typeface="Arial"/>
                <a:cs typeface="Arial"/>
                <a:sym typeface="Arial"/>
              </a:rPr>
              <a:t>Virtual column cannot be converted to stored column</a:t>
            </a:r>
            <a:r>
              <a:rPr lang="en-IN" sz="1800">
                <a:solidFill>
                  <a:srgbClr val="101A1D"/>
                </a:solidFill>
                <a:latin typeface="Arial"/>
                <a:ea typeface="Arial"/>
                <a:cs typeface="Arial"/>
                <a:sym typeface="Arial"/>
              </a:rPr>
              <a:t>.</a:t>
            </a:r>
            <a:endParaRPr/>
          </a:p>
        </p:txBody>
      </p:sp>
      <p:sp>
        <p:nvSpPr>
          <p:cNvPr id="2077" name="Google Shape;2077;p212"/>
          <p:cNvSpPr txBox="1"/>
          <p:nvPr/>
        </p:nvSpPr>
        <p:spPr>
          <a:xfrm>
            <a:off x="335360" y="4607262"/>
            <a:ext cx="11593288" cy="169277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product1 </a:t>
            </a:r>
            <a:r>
              <a:rPr lang="en-IN" sz="1800">
                <a:solidFill>
                  <a:srgbClr val="0077AA"/>
                </a:solidFill>
                <a:latin typeface="Arial"/>
                <a:ea typeface="Arial"/>
                <a:cs typeface="Arial"/>
                <a:sym typeface="Arial"/>
              </a:rPr>
              <a:t>MODIFY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stockValue</a:t>
            </a:r>
            <a:r>
              <a:rPr lang="en-IN" sz="1800">
                <a:solidFill>
                  <a:schemeClr val="dk1"/>
                </a:solidFill>
                <a:latin typeface="Arial"/>
                <a:ea typeface="Arial"/>
                <a:cs typeface="Arial"/>
                <a:sym typeface="Arial"/>
              </a:rPr>
              <a:t>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12, 2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 </a:t>
            </a:r>
            <a:r>
              <a:rPr lang="en-IN" sz="1800">
                <a:solidFill>
                  <a:srgbClr val="FF0000"/>
                </a:solidFill>
                <a:latin typeface="Arial"/>
                <a:ea typeface="Arial"/>
                <a:cs typeface="Arial"/>
                <a:sym typeface="Arial"/>
              </a:rPr>
              <a:t>error</a:t>
            </a:r>
            <a:r>
              <a:rPr lang="en-IN" sz="1800">
                <a:solidFill>
                  <a:srgbClr val="39AE0A"/>
                </a:solidFill>
                <a:latin typeface="Arial"/>
                <a:ea typeface="Arial"/>
                <a:cs typeface="Arial"/>
                <a:sym typeface="Arial"/>
              </a:rPr>
              <a:t>: We are trying to convert virtual column  [ GENERATED ALWAYS AS  ] to stored column by not giving GENERATED ALWAYS AS</a:t>
            </a:r>
            <a:endParaRPr/>
          </a:p>
          <a:p>
            <a:pPr indent="0" lvl="0" marL="0" marR="0" rtl="0" algn="l">
              <a:spcBef>
                <a:spcPts val="0"/>
              </a:spcBef>
              <a:spcAft>
                <a:spcPts val="0"/>
              </a:spcAft>
              <a:buNone/>
            </a:pPr>
            <a:r>
              <a:rPr lang="en-IN" sz="2400">
                <a:solidFill>
                  <a:srgbClr val="39AE0A"/>
                </a:solidFill>
                <a:latin typeface="Arial"/>
                <a:ea typeface="Arial"/>
                <a:cs typeface="Arial"/>
                <a:sym typeface="Arial"/>
              </a:rPr>
              <a:t>Then What-🡪 give</a:t>
            </a:r>
            <a:endParaRPr/>
          </a:p>
          <a:p>
            <a:pPr indent="0" lvl="0" marL="0" marR="0" rtl="0" algn="l">
              <a:spcBef>
                <a:spcPts val="0"/>
              </a:spcBef>
              <a:spcAft>
                <a:spcPts val="0"/>
              </a:spcAft>
              <a:buNone/>
            </a:pPr>
            <a:r>
              <a:t/>
            </a:r>
            <a:endParaRPr sz="800">
              <a:solidFill>
                <a:srgbClr val="39AE0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product1 </a:t>
            </a:r>
            <a:r>
              <a:rPr lang="en-IN" sz="1800">
                <a:solidFill>
                  <a:srgbClr val="0077AA"/>
                </a:solidFill>
                <a:latin typeface="Arial"/>
                <a:ea typeface="Arial"/>
                <a:cs typeface="Arial"/>
                <a:sym typeface="Arial"/>
              </a:rPr>
              <a:t>MODIFY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stockValue</a:t>
            </a:r>
            <a:r>
              <a:rPr lang="en-IN" sz="1800">
                <a:solidFill>
                  <a:schemeClr val="dk1"/>
                </a:solidFill>
                <a:latin typeface="Arial"/>
                <a:ea typeface="Arial"/>
                <a:cs typeface="Arial"/>
                <a:sym typeface="Arial"/>
              </a:rPr>
              <a:t>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12, 2</a:t>
            </a:r>
            <a:r>
              <a:rPr lang="en-IN" sz="1800">
                <a:solidFill>
                  <a:srgbClr val="7F7F7F"/>
                </a:solidFill>
                <a:latin typeface="Arial"/>
                <a:ea typeface="Arial"/>
                <a:cs typeface="Arial"/>
                <a:sym typeface="Arial"/>
              </a:rPr>
              <a:t>) </a:t>
            </a:r>
            <a:r>
              <a:rPr lang="en-IN" sz="1800">
                <a:solidFill>
                  <a:srgbClr val="0077AA"/>
                </a:solidFill>
                <a:latin typeface="Arial"/>
                <a:ea typeface="Arial"/>
                <a:cs typeface="Arial"/>
                <a:sym typeface="Arial"/>
              </a:rPr>
              <a:t>GENERATED ALWAYS AS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quantityInStock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buyPrice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VIRTUAL</a:t>
            </a:r>
            <a:r>
              <a:rPr lang="en-IN" sz="1800">
                <a:solidFill>
                  <a:schemeClr val="dk1"/>
                </a:solidFill>
                <a:latin typeface="Arial"/>
                <a:ea typeface="Arial"/>
                <a:cs typeface="Arial"/>
                <a:sym typeface="Arial"/>
              </a:rPr>
              <a:t> ;</a:t>
            </a:r>
            <a:endParaRPr sz="1800">
              <a:solidFill>
                <a:srgbClr val="39AE0A"/>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rgbClr val="39AE0A"/>
              </a:solidFill>
              <a:latin typeface="Arial"/>
              <a:ea typeface="Arial"/>
              <a:cs typeface="Arial"/>
              <a:sym typeface="Arial"/>
            </a:endParaRPr>
          </a:p>
        </p:txBody>
      </p:sp>
      <p:sp>
        <p:nvSpPr>
          <p:cNvPr id="2078" name="Google Shape;2078;p212"/>
          <p:cNvSpPr txBox="1"/>
          <p:nvPr/>
        </p:nvSpPr>
        <p:spPr>
          <a:xfrm>
            <a:off x="0" y="146848"/>
            <a:ext cx="17281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PROBLEMS</a:t>
            </a:r>
            <a:endParaRPr sz="2000">
              <a:solidFill>
                <a:schemeClr val="dk1"/>
              </a:solidFill>
              <a:latin typeface="Gill Sans"/>
              <a:ea typeface="Gill Sans"/>
              <a:cs typeface="Gill Sans"/>
              <a:sym typeface="Gill Sans"/>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13"/>
          <p:cNvSpPr/>
          <p:nvPr/>
        </p:nvSpPr>
        <p:spPr>
          <a:xfrm>
            <a:off x="335360" y="780869"/>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GENERATED</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ALWAYS</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i="1" lang="en-IN" sz="1800">
                <a:solidFill>
                  <a:srgbClr val="000000"/>
                </a:solidFill>
                <a:latin typeface="Arial"/>
                <a:ea typeface="Arial"/>
                <a:cs typeface="Arial"/>
                <a:sym typeface="Arial"/>
              </a:rPr>
              <a:t>expression</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VIRTUAL</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STORED</a:t>
            </a:r>
            <a:r>
              <a:rPr lang="en-IN" sz="1800">
                <a:solidFill>
                  <a:srgbClr val="999999"/>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084" name="Google Shape;2084;p213"/>
          <p:cNvSpPr txBox="1"/>
          <p:nvPr/>
        </p:nvSpPr>
        <p:spPr>
          <a:xfrm>
            <a:off x="335360" y="2826802"/>
            <a:ext cx="8568952"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productCode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quantityInStock</a:t>
            </a:r>
            <a:r>
              <a:rPr lang="en-IN" sz="1800">
                <a:solidFill>
                  <a:srgbClr val="834689"/>
                </a:solidFill>
                <a:latin typeface="Arial"/>
                <a:ea typeface="Arial"/>
                <a:cs typeface="Arial"/>
                <a:sym typeface="Arial"/>
              </a:rPr>
              <a:t> 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buyPrice</a:t>
            </a:r>
            <a:r>
              <a:rPr lang="en-IN" sz="1800">
                <a:solidFill>
                  <a:srgbClr val="834689"/>
                </a:solidFill>
                <a:latin typeface="Arial"/>
                <a:ea typeface="Arial"/>
                <a:cs typeface="Arial"/>
                <a:sym typeface="Arial"/>
              </a:rPr>
              <a:t> 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stockValue</a:t>
            </a:r>
            <a:r>
              <a:rPr lang="en-IN" sz="1800">
                <a:solidFill>
                  <a:schemeClr val="dk1"/>
                </a:solidFill>
                <a:latin typeface="Arial"/>
                <a:ea typeface="Arial"/>
                <a:cs typeface="Arial"/>
                <a:sym typeface="Arial"/>
              </a:rPr>
              <a:t> </a:t>
            </a:r>
            <a:r>
              <a:rPr lang="en-IN" sz="1800">
                <a:solidFill>
                  <a:srgbClr val="834689"/>
                </a:solidFill>
                <a:latin typeface="Arial"/>
                <a:ea typeface="Arial"/>
                <a:cs typeface="Arial"/>
                <a:sym typeface="Arial"/>
              </a:rPr>
              <a:t>FLOAT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085" name="Google Shape;2085;p213"/>
          <p:cNvSpPr/>
          <p:nvPr/>
        </p:nvSpPr>
        <p:spPr>
          <a:xfrm>
            <a:off x="335360" y="1342514"/>
            <a:ext cx="1137726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0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101A1D"/>
              </a:solidFill>
              <a:latin typeface="Arial"/>
              <a:ea typeface="Arial"/>
              <a:cs typeface="Arial"/>
              <a:sym typeface="Arial"/>
            </a:endParaRPr>
          </a:p>
          <a:p>
            <a:pPr indent="-285750" lvl="0" marL="285750" marR="0" rtl="0" algn="l">
              <a:spcBef>
                <a:spcPts val="0"/>
              </a:spcBef>
              <a:spcAft>
                <a:spcPts val="0"/>
              </a:spcAft>
              <a:buClr>
                <a:srgbClr val="101A1D"/>
              </a:buClr>
              <a:buSzPts val="1800"/>
              <a:buFont typeface="Arial"/>
              <a:buChar char="•"/>
            </a:pPr>
            <a:r>
              <a:rPr b="1" lang="en-IN" sz="1800">
                <a:solidFill>
                  <a:srgbClr val="101A1D"/>
                </a:solidFill>
                <a:latin typeface="Arial"/>
                <a:ea typeface="Arial"/>
                <a:cs typeface="Arial"/>
                <a:sym typeface="Arial"/>
              </a:rPr>
              <a:t>Stored column cannot be converted to virtual column</a:t>
            </a:r>
            <a:r>
              <a:rPr lang="en-IN" sz="1800">
                <a:solidFill>
                  <a:srgbClr val="101A1D"/>
                </a:solidFill>
                <a:latin typeface="Arial"/>
                <a:ea typeface="Arial"/>
                <a:cs typeface="Arial"/>
                <a:sym typeface="Arial"/>
              </a:rPr>
              <a:t>.</a:t>
            </a:r>
            <a:endParaRPr/>
          </a:p>
        </p:txBody>
      </p:sp>
      <p:sp>
        <p:nvSpPr>
          <p:cNvPr id="2086" name="Google Shape;2086;p213"/>
          <p:cNvSpPr txBox="1"/>
          <p:nvPr/>
        </p:nvSpPr>
        <p:spPr>
          <a:xfrm>
            <a:off x="335360" y="5158933"/>
            <a:ext cx="1159328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product1 </a:t>
            </a:r>
            <a:r>
              <a:rPr lang="en-IN" sz="1800">
                <a:solidFill>
                  <a:srgbClr val="0077AA"/>
                </a:solidFill>
                <a:latin typeface="Arial"/>
                <a:ea typeface="Arial"/>
                <a:cs typeface="Arial"/>
                <a:sym typeface="Arial"/>
              </a:rPr>
              <a:t>MODIFY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stockValue</a:t>
            </a:r>
            <a:r>
              <a:rPr lang="en-IN" sz="1800">
                <a:solidFill>
                  <a:schemeClr val="dk1"/>
                </a:solidFill>
                <a:latin typeface="Arial"/>
                <a:ea typeface="Arial"/>
                <a:cs typeface="Arial"/>
                <a:sym typeface="Arial"/>
              </a:rPr>
              <a:t>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GENERATED ALWAYS AS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quantityInStock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buyPrice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VIRTUAL</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 </a:t>
            </a:r>
            <a:r>
              <a:rPr lang="en-IN" sz="1800">
                <a:solidFill>
                  <a:srgbClr val="FF0000"/>
                </a:solidFill>
                <a:latin typeface="Arial"/>
                <a:ea typeface="Arial"/>
                <a:cs typeface="Arial"/>
                <a:sym typeface="Arial"/>
              </a:rPr>
              <a:t>error</a:t>
            </a:r>
            <a:r>
              <a:rPr lang="en-IN" sz="1800">
                <a:solidFill>
                  <a:srgbClr val="39AE0A"/>
                </a:solidFill>
                <a:latin typeface="Arial"/>
                <a:ea typeface="Arial"/>
                <a:cs typeface="Arial"/>
                <a:sym typeface="Arial"/>
              </a:rPr>
              <a:t>: We are trying to convert stored column to virtual column by giving GENERATED ALWAYS AS</a:t>
            </a:r>
            <a:endParaRPr/>
          </a:p>
        </p:txBody>
      </p:sp>
      <p:sp>
        <p:nvSpPr>
          <p:cNvPr id="2087" name="Google Shape;2087;p213"/>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virtual column – MODIFY with ALTER command</a:t>
            </a:r>
            <a:endParaRPr i="1" sz="3200">
              <a:solidFill>
                <a:srgbClr val="FF9900"/>
              </a:solidFill>
              <a:latin typeface="Arial"/>
              <a:ea typeface="Arial"/>
              <a:cs typeface="Arial"/>
              <a:sym typeface="Arial"/>
            </a:endParaRPr>
          </a:p>
        </p:txBody>
      </p:sp>
      <p:sp>
        <p:nvSpPr>
          <p:cNvPr id="2088" name="Google Shape;2088;p213"/>
          <p:cNvSpPr txBox="1"/>
          <p:nvPr/>
        </p:nvSpPr>
        <p:spPr>
          <a:xfrm>
            <a:off x="0" y="146848"/>
            <a:ext cx="172819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PROBLEMS</a:t>
            </a:r>
            <a:endParaRPr sz="2000">
              <a:solidFill>
                <a:schemeClr val="dk1"/>
              </a:solidFill>
              <a:latin typeface="Gill Sans"/>
              <a:ea typeface="Gill Sans"/>
              <a:cs typeface="Gill Sans"/>
              <a:sym typeface="Gill San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4"/>
          <p:cNvSpPr txBox="1"/>
          <p:nvPr/>
        </p:nvSpPr>
        <p:spPr>
          <a:xfrm>
            <a:off x="203967" y="2370584"/>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visible / invisible columns</a:t>
            </a:r>
            <a:endParaRPr sz="4800">
              <a:solidFill>
                <a:srgbClr val="DC525C"/>
              </a:solidFill>
              <a:latin typeface="Quattrocento Sans"/>
              <a:ea typeface="Quattrocento Sans"/>
              <a:cs typeface="Quattrocento Sans"/>
              <a:sym typeface="Quattrocento Sans"/>
            </a:endParaRPr>
          </a:p>
        </p:txBody>
      </p:sp>
      <p:sp>
        <p:nvSpPr>
          <p:cNvPr id="2094" name="Google Shape;2094;p214"/>
          <p:cNvSpPr/>
          <p:nvPr/>
        </p:nvSpPr>
        <p:spPr>
          <a:xfrm>
            <a:off x="353362" y="3284985"/>
            <a:ext cx="1143127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Columns are visible by default. To explicitly specify visibility for a new column, use a VISIBLE or INVISIBLE keyword as part of the column definition for CREATE TABLE or ALTER TABLE.</a:t>
            </a:r>
            <a:endParaRPr sz="1800">
              <a:solidFill>
                <a:schemeClr val="dk1"/>
              </a:solidFill>
              <a:latin typeface="Palatino Linotype"/>
              <a:ea typeface="Palatino Linotype"/>
              <a:cs typeface="Palatino Linotype"/>
              <a:sym typeface="Palatino Linotype"/>
            </a:endParaRPr>
          </a:p>
        </p:txBody>
      </p:sp>
      <p:sp>
        <p:nvSpPr>
          <p:cNvPr id="2095" name="Google Shape;2095;p214"/>
          <p:cNvSpPr/>
          <p:nvPr/>
        </p:nvSpPr>
        <p:spPr>
          <a:xfrm>
            <a:off x="353361" y="4482439"/>
            <a:ext cx="11431270" cy="153888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An invisible column is normally hidden to queries, but can be accessed if explicitly referenced. Prior to MySQL 8.0.23, all columns are visible.</a:t>
            </a:r>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A table must have at least one visible column. Attempting to make all columns invisible produces an error.</a:t>
            </a:r>
            <a:endParaRPr sz="1800">
              <a:solidFill>
                <a:srgbClr val="101A1D"/>
              </a:solidFill>
              <a:latin typeface="Arial"/>
              <a:ea typeface="Arial"/>
              <a:cs typeface="Arial"/>
              <a:sym typeface="Arial"/>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SELECT * does not include invisible columns.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215"/>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invisible column</a:t>
            </a:r>
            <a:endParaRPr i="1" sz="3200">
              <a:solidFill>
                <a:srgbClr val="FF9900"/>
              </a:solidFill>
              <a:latin typeface="Arial"/>
              <a:ea typeface="Arial"/>
              <a:cs typeface="Arial"/>
              <a:sym typeface="Arial"/>
            </a:endParaRPr>
          </a:p>
        </p:txBody>
      </p:sp>
      <p:sp>
        <p:nvSpPr>
          <p:cNvPr id="2101" name="Google Shape;2101;p215"/>
          <p:cNvSpPr/>
          <p:nvPr/>
        </p:nvSpPr>
        <p:spPr>
          <a:xfrm>
            <a:off x="173184" y="1556792"/>
            <a:ext cx="685892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a:t>
            </a:r>
            <a:r>
              <a:rPr lang="en-IN" sz="1800">
                <a:solidFill>
                  <a:srgbClr val="0077AA"/>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salary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commission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total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DEFAULT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salary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commission</a:t>
            </a:r>
            <a:r>
              <a:rPr lang="en-IN" sz="1800">
                <a:solidFill>
                  <a:srgbClr val="A5A5A5"/>
                </a:solidFill>
                <a:latin typeface="Arial"/>
                <a:ea typeface="Arial"/>
                <a:cs typeface="Arial"/>
                <a:sym typeface="Arial"/>
              </a:rPr>
              <a:t>) </a:t>
            </a:r>
            <a:r>
              <a:rPr lang="en-IN" sz="1800">
                <a:solidFill>
                  <a:srgbClr val="FD8603"/>
                </a:solidFill>
                <a:latin typeface="Arial"/>
                <a:ea typeface="Arial"/>
                <a:cs typeface="Arial"/>
                <a:sym typeface="Arial"/>
              </a:rPr>
              <a:t>INVISIBLE</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tax</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rgbClr val="0077AA"/>
                </a:solidFill>
                <a:latin typeface="Arial"/>
                <a:ea typeface="Arial"/>
                <a:cs typeface="Arial"/>
                <a:sym typeface="Arial"/>
              </a:rPr>
              <a:t> GENERATED ALWAYS AS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total</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990055"/>
                </a:solidFill>
                <a:latin typeface="Arial"/>
                <a:ea typeface="Arial"/>
                <a:cs typeface="Arial"/>
                <a:sym typeface="Arial"/>
              </a:rPr>
              <a:t>.25</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 VIRTUAL </a:t>
            </a:r>
            <a:r>
              <a:rPr lang="en-IN" sz="1800">
                <a:solidFill>
                  <a:srgbClr val="FD8603"/>
                </a:solidFill>
                <a:latin typeface="Arial"/>
                <a:ea typeface="Arial"/>
                <a:cs typeface="Arial"/>
                <a:sym typeface="Arial"/>
              </a:rPr>
              <a:t>INVISIBLE</a:t>
            </a:r>
            <a:endParaRPr sz="1800">
              <a:solidFill>
                <a:srgbClr val="FD8603"/>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102" name="Google Shape;2102;p215"/>
          <p:cNvSpPr/>
          <p:nvPr/>
        </p:nvSpPr>
        <p:spPr>
          <a:xfrm>
            <a:off x="299610" y="3861048"/>
            <a:ext cx="11162033" cy="187743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firstName, salary, commission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'ram'</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4700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firstName, salary, commission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'pankaj'</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3400</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firstName, salary, commission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'rajan'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3200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250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firstName, salary, commission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'ninad'</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2600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firstName, salary, commission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'omkar'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4500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a:t>
            </a:r>
            <a:r>
              <a:rPr lang="en-IN" sz="1800">
                <a:solidFill>
                  <a:schemeClr val="dk1"/>
                </a:solidFill>
                <a:latin typeface="Arial"/>
                <a:ea typeface="Arial"/>
                <a:cs typeface="Arial"/>
                <a:sym typeface="Arial"/>
              </a:rPr>
              <a:t> employee;</a:t>
            </a:r>
            <a:endParaRPr sz="1800">
              <a:solidFill>
                <a:schemeClr val="dk1"/>
              </a:solidFill>
              <a:latin typeface="Gill Sans"/>
              <a:ea typeface="Gill Sans"/>
              <a:cs typeface="Gill Sans"/>
              <a:sym typeface="Gill Sans"/>
            </a:endParaRPr>
          </a:p>
        </p:txBody>
      </p:sp>
      <p:sp>
        <p:nvSpPr>
          <p:cNvPr id="2103" name="Google Shape;2103;p215"/>
          <p:cNvSpPr/>
          <p:nvPr/>
        </p:nvSpPr>
        <p:spPr>
          <a:xfrm>
            <a:off x="334567" y="908720"/>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INVISIBLE</a:t>
            </a:r>
            <a:endParaRPr sz="1800">
              <a:solidFill>
                <a:srgbClr val="0077AA"/>
              </a:solidFill>
              <a:latin typeface="Arial"/>
              <a:ea typeface="Arial"/>
              <a:cs typeface="Arial"/>
              <a:sym typeface="Arial"/>
            </a:endParaRPr>
          </a:p>
        </p:txBody>
      </p:sp>
      <p:sp>
        <p:nvSpPr>
          <p:cNvPr id="2104" name="Google Shape;2104;p215"/>
          <p:cNvSpPr txBox="1"/>
          <p:nvPr/>
        </p:nvSpPr>
        <p:spPr>
          <a:xfrm>
            <a:off x="334567" y="5877272"/>
            <a:ext cx="5444327"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MODIFY</a:t>
            </a:r>
            <a:r>
              <a:rPr lang="en-IN" sz="1800">
                <a:solidFill>
                  <a:schemeClr val="dk1"/>
                </a:solidFill>
                <a:latin typeface="Arial"/>
                <a:ea typeface="Arial"/>
                <a:cs typeface="Arial"/>
                <a:sym typeface="Arial"/>
              </a:rPr>
              <a:t> total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VISIBLE</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MODIFY</a:t>
            </a:r>
            <a:r>
              <a:rPr lang="en-IN" sz="1800">
                <a:solidFill>
                  <a:schemeClr val="dk1"/>
                </a:solidFill>
                <a:latin typeface="Arial"/>
                <a:ea typeface="Arial"/>
                <a:cs typeface="Arial"/>
                <a:sym typeface="Arial"/>
              </a:rPr>
              <a:t> total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INVISIBLE</a:t>
            </a:r>
            <a:r>
              <a:rPr lang="en-IN" sz="1800">
                <a:solidFill>
                  <a:schemeClr val="dk1"/>
                </a:solidFill>
                <a:latin typeface="Arial"/>
                <a:ea typeface="Arial"/>
                <a:cs typeface="Arial"/>
                <a:sym typeface="Arial"/>
              </a:rPr>
              <a:t>;</a:t>
            </a:r>
            <a:endParaRPr/>
          </a:p>
        </p:txBody>
      </p:sp>
      <p:sp>
        <p:nvSpPr>
          <p:cNvPr id="2105" name="Google Shape;2105;p215"/>
          <p:cNvSpPr/>
          <p:nvPr/>
        </p:nvSpPr>
        <p:spPr>
          <a:xfrm>
            <a:off x="6096000" y="1556792"/>
            <a:ext cx="544432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a:t>
            </a:r>
            <a:r>
              <a:rPr lang="en-IN" sz="1800">
                <a:solidFill>
                  <a:srgbClr val="0077AA"/>
                </a:solidFill>
                <a:latin typeface="Arial"/>
                <a:ea typeface="Arial"/>
                <a:cs typeface="Arial"/>
                <a:sym typeface="Arial"/>
              </a:rPr>
              <a:t> </a:t>
            </a:r>
            <a:r>
              <a:rPr lang="en-IN" sz="1800">
                <a:solidFill>
                  <a:srgbClr val="C00000"/>
                </a:solidFill>
                <a:latin typeface="Arial"/>
                <a:ea typeface="Arial"/>
                <a:cs typeface="Arial"/>
                <a:sym typeface="Arial"/>
              </a:rPr>
              <a:t>KEY </a:t>
            </a:r>
            <a:r>
              <a:rPr lang="en-IN" sz="1800">
                <a:solidFill>
                  <a:srgbClr val="0077AA"/>
                </a:solidFill>
                <a:latin typeface="Arial"/>
                <a:ea typeface="Arial"/>
                <a:cs typeface="Arial"/>
                <a:sym typeface="Arial"/>
              </a:rPr>
              <a:t>AUTO_INCREMENT </a:t>
            </a:r>
            <a:r>
              <a:rPr lang="en-IN" sz="1800">
                <a:solidFill>
                  <a:srgbClr val="FD8603"/>
                </a:solidFill>
                <a:latin typeface="Arial"/>
                <a:ea typeface="Arial"/>
                <a:cs typeface="Arial"/>
                <a:sym typeface="Arial"/>
              </a:rPr>
              <a:t>INVISIBLE</a:t>
            </a:r>
            <a:r>
              <a:rPr lang="en-IN" sz="1800">
                <a:solidFill>
                  <a:srgbClr val="C00000"/>
                </a:solidFill>
                <a:latin typeface="Arial"/>
                <a:ea typeface="Arial"/>
                <a:cs typeface="Arial"/>
                <a:sym typeface="Arial"/>
              </a:rPr>
              <a:t> </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16"/>
          <p:cNvSpPr txBox="1"/>
          <p:nvPr/>
        </p:nvSpPr>
        <p:spPr>
          <a:xfrm>
            <a:off x="203967" y="2370584"/>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varbinary column</a:t>
            </a:r>
            <a:endParaRPr sz="4800">
              <a:solidFill>
                <a:srgbClr val="DC525C"/>
              </a:solidFill>
              <a:latin typeface="Quattrocento Sans"/>
              <a:ea typeface="Quattrocento Sans"/>
              <a:cs typeface="Quattrocento Sans"/>
              <a:sym typeface="Quattrocento Sans"/>
            </a:endParaRPr>
          </a:p>
        </p:txBody>
      </p:sp>
      <p:sp>
        <p:nvSpPr>
          <p:cNvPr id="2111" name="Google Shape;2111;p216"/>
          <p:cNvSpPr/>
          <p:nvPr/>
        </p:nvSpPr>
        <p:spPr>
          <a:xfrm>
            <a:off x="353362" y="3284985"/>
            <a:ext cx="11431270"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sz="1800">
              <a:solidFill>
                <a:schemeClr val="dk1"/>
              </a:solidFill>
              <a:latin typeface="Palatino Linotype"/>
              <a:ea typeface="Palatino Linotype"/>
              <a:cs typeface="Palatino Linotype"/>
              <a:sym typeface="Palatino Linotype"/>
            </a:endParaRPr>
          </a:p>
        </p:txBody>
      </p:sp>
      <p:sp>
        <p:nvSpPr>
          <p:cNvPr id="2112" name="Google Shape;2112;p216"/>
          <p:cNvSpPr/>
          <p:nvPr/>
        </p:nvSpPr>
        <p:spPr>
          <a:xfrm>
            <a:off x="353361" y="4482439"/>
            <a:ext cx="11431270" cy="12618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TODO</a:t>
            </a:r>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TODO</a:t>
            </a:r>
            <a:endParaRPr sz="1800">
              <a:solidFill>
                <a:srgbClr val="101A1D"/>
              </a:solidFill>
              <a:latin typeface="Arial"/>
              <a:ea typeface="Arial"/>
              <a:cs typeface="Arial"/>
              <a:sym typeface="Arial"/>
            </a:endParaRPr>
          </a:p>
          <a:p>
            <a:pPr indent="-342900" lvl="0" marL="342900" marR="0" rtl="0" algn="l">
              <a:spcBef>
                <a:spcPts val="0"/>
              </a:spcBef>
              <a:spcAft>
                <a:spcPts val="0"/>
              </a:spcAft>
              <a:buClr>
                <a:srgbClr val="101A1D"/>
              </a:buClr>
              <a:buSzPts val="1800"/>
              <a:buFont typeface="Arial"/>
              <a:buChar char="•"/>
            </a:pPr>
            <a:r>
              <a:rPr lang="en-IN" sz="1800">
                <a:solidFill>
                  <a:srgbClr val="101A1D"/>
                </a:solidFill>
                <a:latin typeface="Arial"/>
                <a:ea typeface="Arial"/>
                <a:cs typeface="Arial"/>
                <a:sym typeface="Arial"/>
              </a:rPr>
              <a:t>TODO</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1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varbinary column</a:t>
            </a:r>
            <a:endParaRPr i="1" sz="3200">
              <a:solidFill>
                <a:srgbClr val="FF9900"/>
              </a:solidFill>
              <a:latin typeface="Arial"/>
              <a:ea typeface="Arial"/>
              <a:cs typeface="Arial"/>
              <a:sym typeface="Arial"/>
            </a:endParaRPr>
          </a:p>
        </p:txBody>
      </p:sp>
      <p:sp>
        <p:nvSpPr>
          <p:cNvPr id="2118" name="Google Shape;2118;p217"/>
          <p:cNvSpPr/>
          <p:nvPr/>
        </p:nvSpPr>
        <p:spPr>
          <a:xfrm>
            <a:off x="173185" y="1689209"/>
            <a:ext cx="520273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AUTO_INCREMENT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VARBINARY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 </a:t>
            </a:r>
            <a:r>
              <a:rPr lang="en-IN" sz="1800">
                <a:solidFill>
                  <a:srgbClr val="FD8603"/>
                </a:solidFill>
                <a:latin typeface="Arial"/>
                <a:ea typeface="Arial"/>
                <a:cs typeface="Arial"/>
                <a:sym typeface="Arial"/>
              </a:rPr>
              <a:t>INVISIBLE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119" name="Google Shape;2119;p217"/>
          <p:cNvSpPr/>
          <p:nvPr/>
        </p:nvSpPr>
        <p:spPr>
          <a:xfrm>
            <a:off x="334566" y="3356992"/>
            <a:ext cx="1116203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userName, password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'ram'</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'ram@123'</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userName, password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'pankaj'</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'pankaj'</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userName, password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'rajan'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'rajan'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userName, password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'ninad'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'ninad'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userName, password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'omkar'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'omkar'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20" name="Google Shape;2120;p217"/>
          <p:cNvSpPr/>
          <p:nvPr/>
        </p:nvSpPr>
        <p:spPr>
          <a:xfrm>
            <a:off x="334567" y="908720"/>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lang="en-IN" sz="1800">
                <a:solidFill>
                  <a:srgbClr val="834689"/>
                </a:solidFill>
                <a:latin typeface="Arial"/>
                <a:ea typeface="Arial"/>
                <a:cs typeface="Arial"/>
                <a:sym typeface="Arial"/>
              </a:rPr>
              <a:t>VARBINARY</a:t>
            </a:r>
            <a:endParaRPr sz="1800">
              <a:solidFill>
                <a:srgbClr val="0077AA"/>
              </a:solidFill>
              <a:latin typeface="Arial"/>
              <a:ea typeface="Arial"/>
              <a:cs typeface="Arial"/>
              <a:sym typeface="Arial"/>
            </a:endParaRPr>
          </a:p>
        </p:txBody>
      </p:sp>
      <p:sp>
        <p:nvSpPr>
          <p:cNvPr id="2121" name="Google Shape;2121;p217"/>
          <p:cNvSpPr txBox="1"/>
          <p:nvPr/>
        </p:nvSpPr>
        <p:spPr>
          <a:xfrm>
            <a:off x="334566" y="5085184"/>
            <a:ext cx="609372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a:t>
            </a:r>
            <a:r>
              <a:rPr lang="en-IN" sz="1800">
                <a:solidFill>
                  <a:schemeClr val="dk1"/>
                </a:solidFill>
                <a:latin typeface="Arial"/>
                <a:ea typeface="Arial"/>
                <a:cs typeface="Arial"/>
                <a:sym typeface="Arial"/>
              </a:rPr>
              <a:t> login;</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Gill Sans"/>
                <a:ea typeface="Gill Sans"/>
                <a:cs typeface="Gill Sans"/>
                <a:sym typeface="Gill Sans"/>
              </a:rPr>
              <a:t> username, </a:t>
            </a:r>
            <a:r>
              <a:rPr lang="en-IN" sz="1800">
                <a:solidFill>
                  <a:srgbClr val="0077AA"/>
                </a:solidFill>
                <a:latin typeface="Arial"/>
                <a:ea typeface="Arial"/>
                <a:cs typeface="Arial"/>
                <a:sym typeface="Arial"/>
              </a:rPr>
              <a:t>CAST</a:t>
            </a:r>
            <a:r>
              <a:rPr lang="en-IN" sz="1800">
                <a:solidFill>
                  <a:srgbClr val="7F7F7F"/>
                </a:solidFill>
                <a:latin typeface="Gill Sans"/>
                <a:ea typeface="Gill Sans"/>
                <a:cs typeface="Gill Sans"/>
                <a:sym typeface="Gill Sans"/>
              </a:rPr>
              <a:t>(</a:t>
            </a:r>
            <a:r>
              <a:rPr lang="en-IN" sz="1800">
                <a:solidFill>
                  <a:schemeClr val="dk1"/>
                </a:solidFill>
                <a:latin typeface="Gill Sans"/>
                <a:ea typeface="Gill Sans"/>
                <a:cs typeface="Gill Sans"/>
                <a:sym typeface="Gill Sans"/>
              </a:rPr>
              <a:t>password as </a:t>
            </a:r>
            <a:r>
              <a:rPr lang="en-IN" sz="1800">
                <a:solidFill>
                  <a:srgbClr val="0077AA"/>
                </a:solidFill>
                <a:latin typeface="Arial"/>
                <a:ea typeface="Arial"/>
                <a:cs typeface="Arial"/>
                <a:sym typeface="Arial"/>
              </a:rPr>
              <a:t>CAST</a:t>
            </a:r>
            <a:r>
              <a:rPr lang="en-IN" sz="1800">
                <a:solidFill>
                  <a:srgbClr val="7F7F7F"/>
                </a:solidFill>
                <a:latin typeface="Gill Sans"/>
                <a:ea typeface="Gill Sans"/>
                <a:cs typeface="Gill Sans"/>
                <a:sym typeface="Gill Sans"/>
              </a:rPr>
              <a:t>)</a:t>
            </a:r>
            <a:r>
              <a:rPr lang="en-IN" sz="1800">
                <a:solidFill>
                  <a:schemeClr val="dk1"/>
                </a:solidFill>
                <a:latin typeface="Gill Sans"/>
                <a:ea typeface="Gill Sans"/>
                <a:cs typeface="Gill Sans"/>
                <a:sym typeface="Gill Sans"/>
              </a:rPr>
              <a:t> </a:t>
            </a:r>
            <a:r>
              <a:rPr lang="en-IN" sz="1800">
                <a:solidFill>
                  <a:srgbClr val="0077AA"/>
                </a:solidFill>
                <a:latin typeface="Arial"/>
                <a:ea typeface="Arial"/>
                <a:cs typeface="Arial"/>
                <a:sym typeface="Arial"/>
              </a:rPr>
              <a:t>FROM</a:t>
            </a:r>
            <a:r>
              <a:rPr lang="en-IN" sz="1800">
                <a:solidFill>
                  <a:schemeClr val="dk1"/>
                </a:solidFill>
                <a:latin typeface="Gill Sans"/>
                <a:ea typeface="Gill Sans"/>
                <a:cs typeface="Gill Sans"/>
                <a:sym typeface="Gill Sans"/>
              </a:rPr>
              <a:t> login;</a:t>
            </a:r>
            <a:endParaRPr sz="1800">
              <a:solidFill>
                <a:schemeClr val="dk1"/>
              </a:solidFill>
              <a:latin typeface="Gill Sans"/>
              <a:ea typeface="Gill Sans"/>
              <a:cs typeface="Gill Sans"/>
              <a:sym typeface="Gill Sans"/>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sp>
        <p:nvSpPr>
          <p:cNvPr id="2126" name="Google Shape;2126;p218"/>
          <p:cNvSpPr txBox="1"/>
          <p:nvPr/>
        </p:nvSpPr>
        <p:spPr>
          <a:xfrm>
            <a:off x="203967" y="2370584"/>
            <a:ext cx="11784066"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zerofill value</a:t>
            </a:r>
            <a:endParaRPr sz="4800">
              <a:solidFill>
                <a:srgbClr val="DC525C"/>
              </a:solidFill>
              <a:latin typeface="Quattrocento Sans"/>
              <a:ea typeface="Quattrocento Sans"/>
              <a:cs typeface="Quattrocento Sans"/>
              <a:sym typeface="Quattrocento Sans"/>
            </a:endParaRPr>
          </a:p>
        </p:txBody>
      </p:sp>
      <p:sp>
        <p:nvSpPr>
          <p:cNvPr id="2127" name="Google Shape;2127;p218"/>
          <p:cNvSpPr/>
          <p:nvPr/>
        </p:nvSpPr>
        <p:spPr>
          <a:xfrm>
            <a:off x="353362" y="3284985"/>
            <a:ext cx="1143127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When you select a column with the type ZEROFILL it pads the displayed value of the field with zeros up to the display width specified in the column definition.</a:t>
            </a:r>
            <a:endParaRPr/>
          </a:p>
        </p:txBody>
      </p:sp>
      <p:sp>
        <p:nvSpPr>
          <p:cNvPr id="2128" name="Google Shape;2128;p218"/>
          <p:cNvSpPr/>
          <p:nvPr/>
        </p:nvSpPr>
        <p:spPr>
          <a:xfrm>
            <a:off x="353361" y="4482439"/>
            <a:ext cx="11431270"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ZEROFILL attribute is use for numeric datatype.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specify ZEROFILL for a column, MySQL automatically adds the </a:t>
            </a:r>
            <a:r>
              <a:rPr b="1" i="1" lang="en-IN" sz="1800">
                <a:solidFill>
                  <a:srgbClr val="8A1E92"/>
                </a:solidFill>
                <a:latin typeface="Arial"/>
                <a:ea typeface="Arial"/>
                <a:cs typeface="Arial"/>
                <a:sym typeface="Arial"/>
              </a:rPr>
              <a:t>UNSIGNED</a:t>
            </a:r>
            <a:r>
              <a:rPr lang="en-IN" sz="1800">
                <a:solidFill>
                  <a:schemeClr val="dk1"/>
                </a:solidFill>
                <a:latin typeface="Arial"/>
                <a:ea typeface="Arial"/>
                <a:cs typeface="Arial"/>
                <a:sym typeface="Arial"/>
              </a:rPr>
              <a:t> attribute to the column.</a:t>
            </a:r>
            <a:endParaRPr/>
          </a:p>
        </p:txBody>
      </p:sp>
      <p:graphicFrame>
        <p:nvGraphicFramePr>
          <p:cNvPr id="2129" name="Google Shape;2129;p218"/>
          <p:cNvGraphicFramePr/>
          <p:nvPr/>
        </p:nvGraphicFramePr>
        <p:xfrm>
          <a:off x="1189563" y="1215162"/>
          <a:ext cx="3000000" cy="3000000"/>
        </p:xfrm>
        <a:graphic>
          <a:graphicData uri="http://schemas.openxmlformats.org/drawingml/2006/table">
            <a:tbl>
              <a:tblPr bandRow="1" firstRow="1">
                <a:noFill/>
                <a:tableStyleId>{1A3E9DA3-4178-4B8F-969B-563455214E73}</a:tableStyleId>
              </a:tblPr>
              <a:tblGrid>
                <a:gridCol w="2855900"/>
                <a:gridCol w="497375"/>
                <a:gridCol w="497375"/>
                <a:gridCol w="497375"/>
                <a:gridCol w="497375"/>
                <a:gridCol w="497375"/>
                <a:gridCol w="497375"/>
                <a:gridCol w="497375"/>
                <a:gridCol w="497375"/>
                <a:gridCol w="497375"/>
                <a:gridCol w="497375"/>
              </a:tblGrid>
              <a:tr h="370850">
                <a:tc>
                  <a:txBody>
                    <a:bodyPr/>
                    <a:lstStyle/>
                    <a:p>
                      <a:pPr indent="0" lvl="0" marL="0" marR="0" rtl="0" algn="l">
                        <a:spcBef>
                          <a:spcPts val="0"/>
                        </a:spcBef>
                        <a:spcAft>
                          <a:spcPts val="0"/>
                        </a:spcAft>
                        <a:buNone/>
                      </a:pPr>
                      <a:r>
                        <a:rPr lang="en-IN" sz="1800">
                          <a:latin typeface="Arial"/>
                          <a:ea typeface="Arial"/>
                          <a:cs typeface="Arial"/>
                          <a:sym typeface="Arial"/>
                        </a:rPr>
                        <a:t>a1 </a:t>
                      </a:r>
                      <a:r>
                        <a:rPr lang="en-IN" sz="1800">
                          <a:solidFill>
                            <a:srgbClr val="834689"/>
                          </a:solidFill>
                          <a:latin typeface="Arial"/>
                          <a:ea typeface="Arial"/>
                          <a:cs typeface="Arial"/>
                          <a:sym typeface="Arial"/>
                        </a:rPr>
                        <a:t>INT</a:t>
                      </a:r>
                      <a:r>
                        <a:rPr lang="en-IN" sz="1800">
                          <a:solidFill>
                            <a:srgbClr val="A5A5A5"/>
                          </a:solidFill>
                          <a:latin typeface="Arial"/>
                          <a:ea typeface="Arial"/>
                          <a:cs typeface="Arial"/>
                          <a:sym typeface="Arial"/>
                        </a:rPr>
                        <a:t>(</a:t>
                      </a:r>
                      <a:r>
                        <a:rPr lang="en-IN" sz="1800">
                          <a:latin typeface="Arial"/>
                          <a:ea typeface="Arial"/>
                          <a:cs typeface="Arial"/>
                          <a:sym typeface="Arial"/>
                        </a:rPr>
                        <a:t>10</a:t>
                      </a:r>
                      <a:r>
                        <a:rPr lang="en-IN" sz="1800">
                          <a:solidFill>
                            <a:srgbClr val="A5A5A5"/>
                          </a:solidFill>
                          <a:latin typeface="Arial"/>
                          <a:ea typeface="Arial"/>
                          <a:cs typeface="Arial"/>
                          <a:sym typeface="Arial"/>
                        </a:rPr>
                        <a:t>)</a:t>
                      </a:r>
                      <a:r>
                        <a:rPr lang="en-IN" sz="1800">
                          <a:latin typeface="Arial"/>
                          <a:ea typeface="Arial"/>
                          <a:cs typeface="Arial"/>
                          <a:sym typeface="Arial"/>
                        </a:rPr>
                        <a:t> </a:t>
                      </a:r>
                      <a:r>
                        <a:rPr lang="en-IN" sz="1800">
                          <a:solidFill>
                            <a:srgbClr val="FF0000"/>
                          </a:solidFill>
                          <a:latin typeface="Arial"/>
                          <a:ea typeface="Arial"/>
                          <a:cs typeface="Arial"/>
                          <a:sym typeface="Arial"/>
                        </a:rPr>
                        <a:t>zerofill</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5</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IN" sz="1800">
                          <a:latin typeface="Arial"/>
                          <a:ea typeface="Arial"/>
                          <a:cs typeface="Arial"/>
                          <a:sym typeface="Arial"/>
                        </a:rPr>
                        <a:t>a2 </a:t>
                      </a:r>
                      <a:r>
                        <a:rPr lang="en-IN" sz="1800">
                          <a:solidFill>
                            <a:srgbClr val="834689"/>
                          </a:solidFill>
                          <a:latin typeface="Arial"/>
                          <a:ea typeface="Arial"/>
                          <a:cs typeface="Arial"/>
                          <a:sym typeface="Arial"/>
                        </a:rPr>
                        <a:t>INT</a:t>
                      </a:r>
                      <a:r>
                        <a:rPr lang="en-IN" sz="1800">
                          <a:solidFill>
                            <a:srgbClr val="A5A5A5"/>
                          </a:solidFill>
                          <a:latin typeface="Arial"/>
                          <a:ea typeface="Arial"/>
                          <a:cs typeface="Arial"/>
                          <a:sym typeface="Arial"/>
                        </a:rPr>
                        <a:t>(</a:t>
                      </a:r>
                      <a:r>
                        <a:rPr lang="en-IN" sz="1800">
                          <a:latin typeface="Arial"/>
                          <a:ea typeface="Arial"/>
                          <a:cs typeface="Arial"/>
                          <a:sym typeface="Arial"/>
                        </a:rPr>
                        <a:t>10</a:t>
                      </a:r>
                      <a:r>
                        <a:rPr lang="en-IN" sz="1800">
                          <a:solidFill>
                            <a:srgbClr val="A5A5A5"/>
                          </a:solidFill>
                          <a:latin typeface="Arial"/>
                          <a:ea typeface="Arial"/>
                          <a:cs typeface="Arial"/>
                          <a:sym typeface="Arial"/>
                        </a:rPr>
                        <a:t>)</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3</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6</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7</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5</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2130" name="Google Shape;2130;p218"/>
          <p:cNvGraphicFramePr/>
          <p:nvPr/>
        </p:nvGraphicFramePr>
        <p:xfrm>
          <a:off x="4049882" y="1225780"/>
          <a:ext cx="3000000" cy="3000000"/>
        </p:xfrm>
        <a:graphic>
          <a:graphicData uri="http://schemas.openxmlformats.org/drawingml/2006/table">
            <a:tbl>
              <a:tblPr bandRow="1" firstRow="1">
                <a:noFill/>
                <a:tableStyleId>{1A3E9DA3-4178-4B8F-969B-563455214E73}</a:tableStyleId>
              </a:tblPr>
              <a:tblGrid>
                <a:gridCol w="497375"/>
                <a:gridCol w="497375"/>
                <a:gridCol w="497375"/>
                <a:gridCol w="497375"/>
                <a:gridCol w="497375"/>
                <a:gridCol w="497375"/>
                <a:gridCol w="497375"/>
                <a:gridCol w="497375"/>
                <a:gridCol w="497375"/>
                <a:gridCol w="497375"/>
                <a:gridCol w="1983250"/>
              </a:tblGrid>
              <a:tr h="370850">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5</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ctr">
                        <a:spcBef>
                          <a:spcPts val="0"/>
                        </a:spcBef>
                        <a:spcAft>
                          <a:spcPts val="0"/>
                        </a:spcAft>
                        <a:buNone/>
                      </a:pPr>
                      <a:r>
                        <a:rPr lang="en-IN" sz="1800">
                          <a:latin typeface="Arial"/>
                          <a:ea typeface="Arial"/>
                          <a:cs typeface="Arial"/>
                          <a:sym typeface="Arial"/>
                        </a:rPr>
                        <a:t>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0E5E1"/>
                    </a:solidFill>
                  </a:tcPr>
                </a:tc>
                <a:tc>
                  <a:txBody>
                    <a:bodyPr/>
                    <a:lstStyle/>
                    <a:p>
                      <a:pPr indent="0" lvl="0" marL="0" marR="0" rtl="0" algn="l">
                        <a:spcBef>
                          <a:spcPts val="0"/>
                        </a:spcBef>
                        <a:spcAft>
                          <a:spcPts val="0"/>
                        </a:spcAft>
                        <a:buNone/>
                      </a:pPr>
                      <a:r>
                        <a:rPr lang="en-IN" sz="1800">
                          <a:latin typeface="Arial"/>
                          <a:ea typeface="Arial"/>
                          <a:cs typeface="Arial"/>
                          <a:sym typeface="Arial"/>
                        </a:rPr>
                        <a:t> </a:t>
                      </a:r>
                      <a:r>
                        <a:rPr lang="en-IN" sz="1800">
                          <a:solidFill>
                            <a:srgbClr val="006C86"/>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latin typeface="Arial"/>
                          <a:ea typeface="Arial"/>
                          <a:cs typeface="Arial"/>
                          <a:sym typeface="Arial"/>
                        </a:rPr>
                        <a:t>ID1</a:t>
                      </a:r>
                      <a:r>
                        <a:rPr lang="en-IN" sz="1800">
                          <a:solidFill>
                            <a:srgbClr val="A5A5A5"/>
                          </a:solidFill>
                          <a:latin typeface="Arial"/>
                          <a:ea typeface="Arial"/>
                          <a:cs typeface="Arial"/>
                          <a:sym typeface="Arial"/>
                        </a:rPr>
                        <a:t>)</a:t>
                      </a:r>
                      <a:r>
                        <a:rPr lang="en-IN" sz="1800">
                          <a:latin typeface="Arial"/>
                          <a:ea typeface="Arial"/>
                          <a:cs typeface="Arial"/>
                          <a:sym typeface="Arial"/>
                        </a:rPr>
                        <a:t> -&gt; 10</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28600">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3</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6</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7</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IN" sz="1800">
                          <a:latin typeface="Arial"/>
                          <a:ea typeface="Arial"/>
                          <a:cs typeface="Arial"/>
                          <a:sym typeface="Arial"/>
                        </a:rPr>
                        <a:t>5</a:t>
                      </a:r>
                      <a:endParaRPr sz="1800">
                        <a:latin typeface="Arial"/>
                        <a:ea typeface="Arial"/>
                        <a:cs typeface="Arial"/>
                        <a:sym typeface="Arial"/>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 </a:t>
                      </a:r>
                      <a:r>
                        <a:rPr lang="en-IN" sz="1800">
                          <a:solidFill>
                            <a:srgbClr val="006C86"/>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latin typeface="Arial"/>
                          <a:ea typeface="Arial"/>
                          <a:cs typeface="Arial"/>
                          <a:sym typeface="Arial"/>
                        </a:rPr>
                        <a:t>ID2</a:t>
                      </a:r>
                      <a:r>
                        <a:rPr lang="en-IN" sz="1800">
                          <a:solidFill>
                            <a:srgbClr val="A5A5A5"/>
                          </a:solidFill>
                          <a:latin typeface="Arial"/>
                          <a:ea typeface="Arial"/>
                          <a:cs typeface="Arial"/>
                          <a:sym typeface="Arial"/>
                        </a:rPr>
                        <a:t>)</a:t>
                      </a:r>
                      <a:r>
                        <a:rPr lang="en-IN" sz="1800">
                          <a:latin typeface="Arial"/>
                          <a:ea typeface="Arial"/>
                          <a:cs typeface="Arial"/>
                          <a:sym typeface="Arial"/>
                        </a:rPr>
                        <a:t>  -&gt;  4</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219"/>
          <p:cNvSpPr/>
          <p:nvPr/>
        </p:nvSpPr>
        <p:spPr>
          <a:xfrm>
            <a:off x="1524596" y="4"/>
            <a:ext cx="914281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zerofill column</a:t>
            </a:r>
            <a:endParaRPr i="1" sz="3200">
              <a:solidFill>
                <a:srgbClr val="FF9900"/>
              </a:solidFill>
              <a:latin typeface="Arial"/>
              <a:ea typeface="Arial"/>
              <a:cs typeface="Arial"/>
              <a:sym typeface="Arial"/>
            </a:endParaRPr>
          </a:p>
        </p:txBody>
      </p:sp>
      <p:sp>
        <p:nvSpPr>
          <p:cNvPr id="2136" name="Google Shape;2136;p219"/>
          <p:cNvSpPr/>
          <p:nvPr/>
        </p:nvSpPr>
        <p:spPr>
          <a:xfrm>
            <a:off x="173185" y="1689209"/>
            <a:ext cx="520273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ZEROFILL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AUTO_INCREMENT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salary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commission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total </a:t>
            </a:r>
            <a:r>
              <a:rPr lang="en-IN" sz="1800">
                <a:solidFill>
                  <a:srgbClr val="834689"/>
                </a:solidFill>
                <a:latin typeface="Arial"/>
                <a:ea typeface="Arial"/>
                <a:cs typeface="Arial"/>
                <a:sym typeface="Arial"/>
              </a:rPr>
              <a:t>INT </a:t>
            </a:r>
            <a:r>
              <a:rPr lang="en-IN" sz="1800">
                <a:solidFill>
                  <a:srgbClr val="0077AA"/>
                </a:solidFill>
                <a:latin typeface="Arial"/>
                <a:ea typeface="Arial"/>
                <a:cs typeface="Arial"/>
                <a:sym typeface="Arial"/>
              </a:rPr>
              <a:t>DEFAULT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salary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commission</a:t>
            </a:r>
            <a:r>
              <a:rPr lang="en-IN" sz="1800">
                <a:solidFill>
                  <a:srgbClr val="A5A5A5"/>
                </a:solidFill>
                <a:latin typeface="Arial"/>
                <a:ea typeface="Arial"/>
                <a:cs typeface="Arial"/>
                <a:sym typeface="Arial"/>
              </a:rPr>
              <a:t>)</a:t>
            </a:r>
            <a:endParaRPr sz="1800">
              <a:solidFill>
                <a:srgbClr val="473935"/>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137" name="Google Shape;2137;p219"/>
          <p:cNvSpPr/>
          <p:nvPr/>
        </p:nvSpPr>
        <p:spPr>
          <a:xfrm>
            <a:off x="173184" y="3873686"/>
            <a:ext cx="11449271"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834689"/>
                </a:solidFill>
                <a:latin typeface="Arial"/>
                <a:ea typeface="Arial"/>
                <a:cs typeface="Arial"/>
                <a:sym typeface="Arial"/>
              </a:rPr>
              <a:t>NULL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'ram'</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4700</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0C0C0C"/>
                </a:solidFill>
                <a:latin typeface="Arial"/>
                <a:ea typeface="Arial"/>
                <a:cs typeface="Arial"/>
                <a:sym typeface="Arial"/>
              </a:rPr>
              <a:t>,</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'pankaj'</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3400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400</a:t>
            </a:r>
            <a:r>
              <a:rPr lang="en-IN" sz="1800">
                <a:solidFill>
                  <a:srgbClr val="0C0C0C"/>
                </a:solidFill>
                <a:latin typeface="Arial"/>
                <a:ea typeface="Arial"/>
                <a:cs typeface="Arial"/>
                <a:sym typeface="Arial"/>
              </a:rPr>
              <a:t> ,</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'rajan'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3200</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0C0C0C"/>
                </a:solidFill>
                <a:latin typeface="Arial"/>
                <a:ea typeface="Arial"/>
                <a:cs typeface="Arial"/>
                <a:sym typeface="Arial"/>
              </a:rPr>
              <a:t> ,</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834689"/>
                </a:solidFill>
                <a:latin typeface="Arial"/>
                <a:ea typeface="Arial"/>
                <a:cs typeface="Arial"/>
                <a:sym typeface="Arial"/>
              </a:rPr>
              <a:t>NULL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'ninad'</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2600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0C0C0C"/>
                </a:solidFill>
                <a:latin typeface="Arial"/>
                <a:ea typeface="Arial"/>
                <a:cs typeface="Arial"/>
                <a:sym typeface="Arial"/>
              </a:rPr>
              <a:t>,</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'omkar'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4500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a:t>
            </a:r>
            <a:r>
              <a:rPr lang="en-IN" sz="1800">
                <a:solidFill>
                  <a:srgbClr val="0C0C0C"/>
                </a:solidFill>
                <a:latin typeface="Arial"/>
                <a:ea typeface="Arial"/>
                <a:cs typeface="Arial"/>
                <a:sym typeface="Arial"/>
              </a:rPr>
              <a:t>,</a:t>
            </a:r>
            <a:r>
              <a:rPr lang="en-IN" sz="1800">
                <a:solidFill>
                  <a:srgbClr val="834689"/>
                </a:solidFill>
                <a:latin typeface="Arial"/>
                <a:ea typeface="Arial"/>
                <a:cs typeface="Arial"/>
                <a:sym typeface="Arial"/>
              </a:rPr>
              <a:t> </a:t>
            </a:r>
            <a:r>
              <a:rPr lang="en-IN" sz="1800">
                <a:solidFill>
                  <a:schemeClr val="dk1"/>
                </a:solidFill>
                <a:latin typeface="Arial"/>
                <a:ea typeface="Arial"/>
                <a:cs typeface="Arial"/>
                <a:sym typeface="Arial"/>
              </a:rPr>
              <a:t>default);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rgbClr val="0C0C0C"/>
                </a:solidFill>
                <a:latin typeface="Arial"/>
                <a:ea typeface="Arial"/>
                <a:cs typeface="Arial"/>
                <a:sym typeface="Arial"/>
              </a:rPr>
              <a:t> employee </a:t>
            </a:r>
            <a:r>
              <a:rPr lang="en-IN" sz="1800">
                <a:solidFill>
                  <a:srgbClr val="0077AA"/>
                </a:solidFill>
                <a:latin typeface="Arial"/>
                <a:ea typeface="Arial"/>
                <a:cs typeface="Arial"/>
                <a:sym typeface="Arial"/>
              </a:rPr>
              <a:t>VALUES </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r>
              <a:rPr lang="en-IN" sz="1800">
                <a:solidFill>
                  <a:srgbClr val="990055"/>
                </a:solidFill>
                <a:latin typeface="Arial"/>
                <a:ea typeface="Arial"/>
                <a:cs typeface="Arial"/>
                <a:sym typeface="Arial"/>
              </a:rPr>
              <a:t>200</a:t>
            </a:r>
            <a:r>
              <a:rPr lang="en-IN" sz="1800">
                <a:solidFill>
                  <a:srgbClr val="0C0C0C"/>
                </a:solidFill>
                <a:latin typeface="Arial"/>
                <a:ea typeface="Arial"/>
                <a:cs typeface="Arial"/>
                <a:sym typeface="Arial"/>
              </a:rPr>
              <a:t>, </a:t>
            </a:r>
            <a:r>
              <a:rPr lang="en-IN" sz="1800">
                <a:solidFill>
                  <a:srgbClr val="669900"/>
                </a:solidFill>
                <a:latin typeface="Arial"/>
                <a:ea typeface="Arial"/>
                <a:cs typeface="Arial"/>
                <a:sym typeface="Arial"/>
              </a:rPr>
              <a:t>'rahul'</a:t>
            </a:r>
            <a:r>
              <a:rPr lang="en-IN" sz="1800">
                <a:solidFill>
                  <a:srgbClr val="0C0C0C"/>
                </a:solidFill>
                <a:latin typeface="Arial"/>
                <a:ea typeface="Arial"/>
                <a:cs typeface="Arial"/>
                <a:sym typeface="Arial"/>
              </a:rPr>
              <a:t>, </a:t>
            </a:r>
            <a:r>
              <a:rPr lang="en-IN" sz="1800">
                <a:solidFill>
                  <a:srgbClr val="990055"/>
                </a:solidFill>
                <a:latin typeface="Arial"/>
                <a:ea typeface="Arial"/>
                <a:cs typeface="Arial"/>
                <a:sym typeface="Arial"/>
              </a:rPr>
              <a:t>3000</a:t>
            </a:r>
            <a:r>
              <a:rPr lang="en-IN" sz="1800">
                <a:solidFill>
                  <a:srgbClr val="0C0C0C"/>
                </a:solidFill>
                <a:latin typeface="Arial"/>
                <a:ea typeface="Arial"/>
                <a:cs typeface="Arial"/>
                <a:sym typeface="Arial"/>
              </a:rPr>
              <a:t>, </a:t>
            </a:r>
            <a:r>
              <a:rPr lang="en-IN" sz="1800">
                <a:solidFill>
                  <a:srgbClr val="990055"/>
                </a:solidFill>
                <a:latin typeface="Arial"/>
                <a:ea typeface="Arial"/>
                <a:cs typeface="Arial"/>
                <a:sym typeface="Arial"/>
              </a:rPr>
              <a:t>300</a:t>
            </a:r>
            <a:r>
              <a:rPr lang="en-IN" sz="1800">
                <a:solidFill>
                  <a:srgbClr val="0C0C0C"/>
                </a:solidFill>
                <a:latin typeface="Arial"/>
                <a:ea typeface="Arial"/>
                <a:cs typeface="Arial"/>
                <a:sym typeface="Arial"/>
              </a:rPr>
              <a:t> , default</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p:txBody>
      </p:sp>
      <p:sp>
        <p:nvSpPr>
          <p:cNvPr id="2138" name="Google Shape;2138;p219"/>
          <p:cNvSpPr/>
          <p:nvPr/>
        </p:nvSpPr>
        <p:spPr>
          <a:xfrm>
            <a:off x="173185" y="5807005"/>
            <a:ext cx="1144927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C0C0C"/>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C0C0C"/>
                </a:solidFill>
                <a:latin typeface="Arial"/>
                <a:ea typeface="Arial"/>
                <a:cs typeface="Arial"/>
                <a:sym typeface="Arial"/>
              </a:rPr>
              <a:t> employee;</a:t>
            </a:r>
            <a:endParaRPr sz="1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C0C0C"/>
                </a:solidFill>
                <a:latin typeface="Arial"/>
                <a:ea typeface="Arial"/>
                <a:cs typeface="Arial"/>
                <a:sym typeface="Arial"/>
              </a:rPr>
              <a:t> ID, </a:t>
            </a:r>
            <a:r>
              <a:rPr lang="en-IN" sz="1800">
                <a:solidFill>
                  <a:srgbClr val="DD4A68"/>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salary, </a:t>
            </a:r>
            <a:r>
              <a:rPr lang="en-IN" sz="1800">
                <a:solidFill>
                  <a:srgbClr val="DD4A68"/>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salary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C0C0C"/>
                </a:solidFill>
                <a:latin typeface="Arial"/>
                <a:ea typeface="Arial"/>
                <a:cs typeface="Arial"/>
                <a:sym typeface="Arial"/>
              </a:rPr>
              <a:t> employee;</a:t>
            </a:r>
            <a:endParaRPr sz="1800">
              <a:solidFill>
                <a:srgbClr val="0C0C0C"/>
              </a:solidFill>
              <a:latin typeface="Arial"/>
              <a:ea typeface="Arial"/>
              <a:cs typeface="Arial"/>
              <a:sym typeface="Arial"/>
            </a:endParaRPr>
          </a:p>
        </p:txBody>
      </p:sp>
      <p:sp>
        <p:nvSpPr>
          <p:cNvPr id="2139" name="Google Shape;2139;p219"/>
          <p:cNvSpPr/>
          <p:nvPr/>
        </p:nvSpPr>
        <p:spPr>
          <a:xfrm>
            <a:off x="334567" y="908720"/>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ZEROFILL</a:t>
            </a:r>
            <a:endParaRPr sz="1800">
              <a:solidFill>
                <a:srgbClr val="0077AA"/>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object relational database management system?  </a:t>
            </a:r>
            <a:endParaRPr/>
          </a:p>
        </p:txBody>
      </p:sp>
      <p:sp>
        <p:nvSpPr>
          <p:cNvPr id="296" name="Google Shape;296;p22"/>
          <p:cNvSpPr/>
          <p:nvPr/>
        </p:nvSpPr>
        <p:spPr>
          <a:xfrm>
            <a:off x="407368" y="914400"/>
            <a:ext cx="113772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212121"/>
                </a:solidFill>
                <a:latin typeface="Open Sans"/>
                <a:ea typeface="Open Sans"/>
                <a:cs typeface="Open Sans"/>
                <a:sym typeface="Open Sans"/>
              </a:rPr>
              <a:t>An object database is a database management system in which information is represented in the form of objects.</a:t>
            </a:r>
            <a:endParaRPr sz="2000">
              <a:solidFill>
                <a:schemeClr val="dk1"/>
              </a:solidFill>
              <a:latin typeface="Arial"/>
              <a:ea typeface="Arial"/>
              <a:cs typeface="Arial"/>
              <a:sym typeface="Arial"/>
            </a:endParaRPr>
          </a:p>
        </p:txBody>
      </p:sp>
      <p:sp>
        <p:nvSpPr>
          <p:cNvPr id="297" name="Google Shape;297;p22"/>
          <p:cNvSpPr txBox="1"/>
          <p:nvPr/>
        </p:nvSpPr>
        <p:spPr>
          <a:xfrm>
            <a:off x="119336" y="3075057"/>
            <a:ext cx="1195332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595959"/>
                </a:solidFill>
                <a:latin typeface="Open Sans"/>
                <a:ea typeface="Open Sans"/>
                <a:cs typeface="Open Sans"/>
                <a:sym typeface="Open Sans"/>
              </a:rPr>
              <a:t>PostgreSQL is the most popular pure ORDBMS. Some popular databases including Microsoft SQL Server, Oracle, and IBM DB2 also support objects and can be considered as ORDBMS.</a:t>
            </a:r>
            <a:endParaRPr sz="2000">
              <a:solidFill>
                <a:srgbClr val="595959"/>
              </a:solidFill>
              <a:latin typeface="Gill Sans"/>
              <a:ea typeface="Gill Sans"/>
              <a:cs typeface="Gill Sans"/>
              <a:sym typeface="Gill Sans"/>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20"/>
          <p:cNvSpPr/>
          <p:nvPr/>
        </p:nvSpPr>
        <p:spPr>
          <a:xfrm>
            <a:off x="1524596" y="4"/>
            <a:ext cx="914281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zerofill column</a:t>
            </a:r>
            <a:endParaRPr i="1" sz="3200">
              <a:solidFill>
                <a:srgbClr val="FF9900"/>
              </a:solidFill>
              <a:latin typeface="Arial"/>
              <a:ea typeface="Arial"/>
              <a:cs typeface="Arial"/>
              <a:sym typeface="Arial"/>
            </a:endParaRPr>
          </a:p>
        </p:txBody>
      </p:sp>
      <p:sp>
        <p:nvSpPr>
          <p:cNvPr id="2145" name="Google Shape;2145;p220"/>
          <p:cNvSpPr/>
          <p:nvPr/>
        </p:nvSpPr>
        <p:spPr>
          <a:xfrm>
            <a:off x="263352" y="3861048"/>
            <a:ext cx="11665296" cy="110799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specify ZEROFILL for a numeric column, MySQL automatically adds the </a:t>
            </a:r>
            <a:r>
              <a:rPr b="1" i="1" lang="en-IN" sz="1800">
                <a:solidFill>
                  <a:srgbClr val="8A1E92"/>
                </a:solidFill>
                <a:latin typeface="Arial"/>
                <a:ea typeface="Arial"/>
                <a:cs typeface="Arial"/>
                <a:sym typeface="Arial"/>
              </a:rPr>
              <a:t>UNSIGNED</a:t>
            </a:r>
            <a:r>
              <a:rPr lang="en-IN" sz="1800">
                <a:solidFill>
                  <a:schemeClr val="dk1"/>
                </a:solidFill>
                <a:latin typeface="Arial"/>
                <a:ea typeface="Arial"/>
                <a:cs typeface="Arial"/>
                <a:sym typeface="Arial"/>
              </a:rPr>
              <a:t> attribute to the column.</a:t>
            </a:r>
            <a:endParaRPr/>
          </a:p>
        </p:txBody>
      </p:sp>
      <p:sp>
        <p:nvSpPr>
          <p:cNvPr id="2146" name="Google Shape;2146;p220"/>
          <p:cNvSpPr txBox="1"/>
          <p:nvPr/>
        </p:nvSpPr>
        <p:spPr>
          <a:xfrm>
            <a:off x="479376" y="908720"/>
            <a:ext cx="540060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account (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accountNumber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ZEROFILL</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balance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openingBalance </a:t>
            </a:r>
            <a:r>
              <a:rPr lang="en-IN" sz="1800">
                <a:solidFill>
                  <a:srgbClr val="834689"/>
                </a:solidFill>
                <a:latin typeface="Arial"/>
                <a:ea typeface="Arial"/>
                <a:cs typeface="Arial"/>
                <a:sym typeface="Arial"/>
              </a:rPr>
              <a:t>FLOAT</a:t>
            </a:r>
            <a:r>
              <a:rPr lang="en-IN" sz="1800">
                <a:solidFill>
                  <a:schemeClr val="dk1"/>
                </a:solidFill>
                <a:latin typeface="Arial"/>
                <a:ea typeface="Arial"/>
                <a:cs typeface="Arial"/>
                <a:sym typeface="Arial"/>
              </a:rPr>
              <a:t>,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accountName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custonerID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  openingDate </a:t>
            </a:r>
            <a:r>
              <a:rPr lang="en-IN" sz="1800">
                <a:solidFill>
                  <a:srgbClr val="834689"/>
                </a:solidFill>
                <a:latin typeface="Arial"/>
                <a:ea typeface="Arial"/>
                <a:cs typeface="Arial"/>
                <a:sym typeface="Arial"/>
              </a:rPr>
              <a:t>DATE</a:t>
            </a:r>
            <a:endParaRPr/>
          </a:p>
          <a:p>
            <a:pPr indent="0" lvl="0" marL="355600" marR="0" rtl="0" algn="l">
              <a:spcBef>
                <a:spcPts val="0"/>
              </a:spcBef>
              <a:spcAft>
                <a:spcPts val="0"/>
              </a:spcAft>
              <a:buNone/>
            </a:pPr>
            <a:r>
              <a:rPr lang="en-IN" sz="1800">
                <a:solidFill>
                  <a:schemeClr val="dk1"/>
                </a:solidFill>
                <a:latin typeface="Arial"/>
                <a:ea typeface="Arial"/>
                <a:cs typeface="Arial"/>
                <a:sym typeface="Arial"/>
              </a:rPr>
              <a:t>);</a:t>
            </a:r>
            <a:endParaRPr/>
          </a:p>
        </p:txBody>
      </p:sp>
      <p:grpSp>
        <p:nvGrpSpPr>
          <p:cNvPr id="2147" name="Google Shape;2147;p220"/>
          <p:cNvGrpSpPr/>
          <p:nvPr/>
        </p:nvGrpSpPr>
        <p:grpSpPr>
          <a:xfrm>
            <a:off x="5879976" y="908720"/>
            <a:ext cx="6083236" cy="2308324"/>
            <a:chOff x="5879976" y="908720"/>
            <a:chExt cx="6083236" cy="2308324"/>
          </a:xfrm>
        </p:grpSpPr>
        <p:pic>
          <p:nvPicPr>
            <p:cNvPr id="2148" name="Google Shape;2148;p220"/>
            <p:cNvPicPr preferRelativeResize="0"/>
            <p:nvPr/>
          </p:nvPicPr>
          <p:blipFill rotWithShape="1">
            <a:blip r:embed="rId3">
              <a:alphaModFix/>
            </a:blip>
            <a:srcRect b="0" l="0" r="0" t="0"/>
            <a:stretch/>
          </p:blipFill>
          <p:spPr>
            <a:xfrm>
              <a:off x="5879976" y="908720"/>
              <a:ext cx="6083236" cy="2308324"/>
            </a:xfrm>
            <a:prstGeom prst="rect">
              <a:avLst/>
            </a:prstGeom>
            <a:noFill/>
            <a:ln>
              <a:noFill/>
            </a:ln>
          </p:spPr>
        </p:pic>
        <p:sp>
          <p:nvSpPr>
            <p:cNvPr id="2149" name="Google Shape;2149;p220"/>
            <p:cNvSpPr/>
            <p:nvPr/>
          </p:nvSpPr>
          <p:spPr>
            <a:xfrm>
              <a:off x="6146014" y="1307220"/>
              <a:ext cx="2542274" cy="305233"/>
            </a:xfrm>
            <a:prstGeom prst="rect">
              <a:avLst/>
            </a:prstGeom>
            <a:noFill/>
            <a:ln cap="flat" cmpd="sng" w="28575">
              <a:solidFill>
                <a:srgbClr val="FE121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21"/>
          <p:cNvSpPr txBox="1"/>
          <p:nvPr/>
        </p:nvSpPr>
        <p:spPr>
          <a:xfrm>
            <a:off x="1676182" y="243595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constraints</a:t>
            </a:r>
            <a:endParaRPr/>
          </a:p>
        </p:txBody>
      </p:sp>
      <p:sp>
        <p:nvSpPr>
          <p:cNvPr id="2155" name="Google Shape;2155;p221"/>
          <p:cNvSpPr/>
          <p:nvPr/>
        </p:nvSpPr>
        <p:spPr>
          <a:xfrm>
            <a:off x="370570" y="3286725"/>
            <a:ext cx="1144927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CONSTRAINT is used to define rules to allow or restrict what values can be stored in columns. The purpose of inducing constraints is to enforce the integrity of a database. </a:t>
            </a:r>
            <a:endParaRPr/>
          </a:p>
        </p:txBody>
      </p:sp>
      <p:sp>
        <p:nvSpPr>
          <p:cNvPr id="2156" name="Google Shape;2156;p221"/>
          <p:cNvSpPr txBox="1"/>
          <p:nvPr/>
        </p:nvSpPr>
        <p:spPr>
          <a:xfrm>
            <a:off x="479376" y="4365104"/>
            <a:ext cx="10945216"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CONSTRAINTS can be classified into two types – </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0C0"/>
              </a:buClr>
              <a:buSzPts val="2000"/>
              <a:buFont typeface="Arial"/>
              <a:buChar char="•"/>
            </a:pPr>
            <a:r>
              <a:rPr i="1" lang="en-IN" sz="2000">
                <a:solidFill>
                  <a:srgbClr val="0070C0"/>
                </a:solidFill>
                <a:latin typeface="Palatino Linotype"/>
                <a:ea typeface="Palatino Linotype"/>
                <a:cs typeface="Palatino Linotype"/>
                <a:sym typeface="Palatino Linotype"/>
              </a:rPr>
              <a:t>Column Level</a:t>
            </a:r>
            <a:endParaRPr/>
          </a:p>
          <a:p>
            <a:pPr indent="-260350" lvl="0" marL="285750" marR="0" rtl="0" algn="l">
              <a:spcBef>
                <a:spcPts val="0"/>
              </a:spcBef>
              <a:spcAft>
                <a:spcPts val="0"/>
              </a:spcAft>
              <a:buClr>
                <a:schemeClr val="dk1"/>
              </a:buClr>
              <a:buSzPts val="400"/>
              <a:buFont typeface="Arial"/>
              <a:buNone/>
            </a:pPr>
            <a:r>
              <a:t/>
            </a:r>
            <a:endParaRPr i="1" sz="400">
              <a:solidFill>
                <a:srgbClr val="0070C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0C0"/>
              </a:buClr>
              <a:buSzPts val="2000"/>
              <a:buFont typeface="Arial"/>
              <a:buChar char="•"/>
            </a:pPr>
            <a:r>
              <a:rPr i="1" lang="en-IN" sz="2000">
                <a:solidFill>
                  <a:srgbClr val="0070C0"/>
                </a:solidFill>
                <a:latin typeface="Palatino Linotype"/>
                <a:ea typeface="Palatino Linotype"/>
                <a:cs typeface="Palatino Linotype"/>
                <a:sym typeface="Palatino Linotype"/>
              </a:rPr>
              <a:t>Table Level</a:t>
            </a:r>
            <a:endParaRPr i="1" sz="1800">
              <a:solidFill>
                <a:srgbClr val="0070C0"/>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column level constraints can apply only to one column where as table level constraints are applied to the entire table.</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22"/>
          <p:cNvSpPr txBox="1"/>
          <p:nvPr/>
        </p:nvSpPr>
        <p:spPr>
          <a:xfrm>
            <a:off x="1676182" y="243595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constraints</a:t>
            </a:r>
            <a:endParaRPr/>
          </a:p>
        </p:txBody>
      </p:sp>
      <p:sp>
        <p:nvSpPr>
          <p:cNvPr id="2162" name="Google Shape;2162;p222"/>
          <p:cNvSpPr/>
          <p:nvPr/>
        </p:nvSpPr>
        <p:spPr>
          <a:xfrm>
            <a:off x="3623343" y="3214718"/>
            <a:ext cx="53281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2626"/>
                </a:solidFill>
                <a:latin typeface="Palatino Linotype"/>
                <a:ea typeface="Palatino Linotype"/>
                <a:cs typeface="Palatino Linotype"/>
                <a:sym typeface="Palatino Linotype"/>
              </a:rPr>
              <a:t>To limit or to restrict or to check or to control.</a:t>
            </a:r>
            <a:endParaRPr/>
          </a:p>
        </p:txBody>
      </p:sp>
      <p:sp>
        <p:nvSpPr>
          <p:cNvPr id="2163" name="Google Shape;2163;p222"/>
          <p:cNvSpPr/>
          <p:nvPr/>
        </p:nvSpPr>
        <p:spPr>
          <a:xfrm>
            <a:off x="479920" y="476672"/>
            <a:ext cx="11376720"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b="1" sz="800">
              <a:solidFill>
                <a:schemeClr val="dk1"/>
              </a:solidFill>
              <a:latin typeface="Gill Sans"/>
              <a:ea typeface="Gill Sans"/>
              <a:cs typeface="Gill Sans"/>
              <a:sym typeface="Gill Sans"/>
            </a:endParaRPr>
          </a:p>
          <a:p>
            <a:pPr indent="-285750" lvl="0" marL="285750" marR="0" rtl="0" algn="l">
              <a:spcBef>
                <a:spcPts val="0"/>
              </a:spcBef>
              <a:spcAft>
                <a:spcPts val="0"/>
              </a:spcAft>
              <a:buClr>
                <a:srgbClr val="B38806"/>
              </a:buClr>
              <a:buSzPts val="1800"/>
              <a:buFont typeface="Arial"/>
              <a:buChar char="•"/>
            </a:pPr>
            <a:r>
              <a:rPr lang="en-IN" sz="1800">
                <a:solidFill>
                  <a:srgbClr val="B38806"/>
                </a:solidFill>
                <a:latin typeface="Arial"/>
                <a:ea typeface="Arial"/>
                <a:cs typeface="Arial"/>
                <a:sym typeface="Arial"/>
              </a:rPr>
              <a:t>PRI</a:t>
            </a:r>
            <a:r>
              <a:rPr lang="en-IN" sz="1800">
                <a:solidFill>
                  <a:schemeClr val="dk1"/>
                </a:solidFill>
                <a:latin typeface="Arial"/>
                <a:ea typeface="Arial"/>
                <a:cs typeface="Arial"/>
                <a:sym typeface="Arial"/>
              </a:rPr>
              <a:t> =&gt; primary key</a:t>
            </a:r>
            <a:endParaRPr/>
          </a:p>
          <a:p>
            <a:pPr indent="-285750" lvl="0" marL="285750" marR="0" rtl="0" algn="l">
              <a:spcBef>
                <a:spcPts val="0"/>
              </a:spcBef>
              <a:spcAft>
                <a:spcPts val="0"/>
              </a:spcAft>
              <a:buClr>
                <a:srgbClr val="B38806"/>
              </a:buClr>
              <a:buSzPts val="1800"/>
              <a:buFont typeface="Arial"/>
              <a:buChar char="•"/>
            </a:pPr>
            <a:r>
              <a:rPr lang="en-IN" sz="1800">
                <a:solidFill>
                  <a:srgbClr val="B38806"/>
                </a:solidFill>
                <a:latin typeface="Arial"/>
                <a:ea typeface="Arial"/>
                <a:cs typeface="Arial"/>
                <a:sym typeface="Arial"/>
              </a:rPr>
              <a:t>UNI</a:t>
            </a:r>
            <a:r>
              <a:rPr lang="en-IN" sz="1800">
                <a:solidFill>
                  <a:schemeClr val="dk1"/>
                </a:solidFill>
                <a:latin typeface="Arial"/>
                <a:ea typeface="Arial"/>
                <a:cs typeface="Arial"/>
                <a:sym typeface="Arial"/>
              </a:rPr>
              <a:t> =&gt; unique key</a:t>
            </a:r>
            <a:endParaRPr/>
          </a:p>
          <a:p>
            <a:pPr indent="-285750" lvl="0" marL="285750" marR="0" rtl="0" algn="l">
              <a:spcBef>
                <a:spcPts val="0"/>
              </a:spcBef>
              <a:spcAft>
                <a:spcPts val="0"/>
              </a:spcAft>
              <a:buClr>
                <a:srgbClr val="B38806"/>
              </a:buClr>
              <a:buSzPts val="1800"/>
              <a:buFont typeface="Arial"/>
              <a:buChar char="•"/>
            </a:pPr>
            <a:r>
              <a:rPr lang="en-IN" sz="1800">
                <a:solidFill>
                  <a:srgbClr val="B38806"/>
                </a:solidFill>
                <a:latin typeface="Arial"/>
                <a:ea typeface="Arial"/>
                <a:cs typeface="Arial"/>
                <a:sym typeface="Arial"/>
              </a:rPr>
              <a:t>MUL</a:t>
            </a:r>
            <a:r>
              <a:rPr lang="en-IN" sz="1800">
                <a:solidFill>
                  <a:schemeClr val="dk1"/>
                </a:solidFill>
                <a:latin typeface="Arial"/>
                <a:ea typeface="Arial"/>
                <a:cs typeface="Arial"/>
                <a:sym typeface="Arial"/>
              </a:rPr>
              <a:t>=&gt; is basically an index that is neither a </a:t>
            </a:r>
            <a:r>
              <a:rPr b="1" lang="en-IN" sz="1800">
                <a:solidFill>
                  <a:srgbClr val="0089A4"/>
                </a:solidFill>
                <a:latin typeface="Arial"/>
                <a:ea typeface="Arial"/>
                <a:cs typeface="Arial"/>
                <a:sym typeface="Arial"/>
              </a:rPr>
              <a:t>primary</a:t>
            </a:r>
            <a:r>
              <a:rPr lang="en-IN" sz="1800">
                <a:solidFill>
                  <a:srgbClr val="0089A4"/>
                </a:solidFill>
                <a:latin typeface="Arial"/>
                <a:ea typeface="Arial"/>
                <a:cs typeface="Arial"/>
                <a:sym typeface="Arial"/>
              </a:rPr>
              <a:t> </a:t>
            </a:r>
            <a:r>
              <a:rPr b="1" lang="en-IN" sz="1800">
                <a:solidFill>
                  <a:srgbClr val="0089A4"/>
                </a:solidFill>
                <a:latin typeface="Arial"/>
                <a:ea typeface="Arial"/>
                <a:cs typeface="Arial"/>
                <a:sym typeface="Arial"/>
              </a:rPr>
              <a:t>key</a:t>
            </a:r>
            <a:r>
              <a:rPr lang="en-IN" sz="1800">
                <a:solidFill>
                  <a:srgbClr val="0089A4"/>
                </a:solidFill>
                <a:latin typeface="Arial"/>
                <a:ea typeface="Arial"/>
                <a:cs typeface="Arial"/>
                <a:sym typeface="Arial"/>
              </a:rPr>
              <a:t> </a:t>
            </a:r>
            <a:r>
              <a:rPr lang="en-IN" sz="1800">
                <a:solidFill>
                  <a:schemeClr val="dk1"/>
                </a:solidFill>
                <a:latin typeface="Arial"/>
                <a:ea typeface="Arial"/>
                <a:cs typeface="Arial"/>
                <a:sym typeface="Arial"/>
              </a:rPr>
              <a:t>nor a </a:t>
            </a:r>
            <a:r>
              <a:rPr b="1" lang="en-IN" sz="1800">
                <a:solidFill>
                  <a:srgbClr val="0089A4"/>
                </a:solidFill>
                <a:latin typeface="Arial"/>
                <a:ea typeface="Arial"/>
                <a:cs typeface="Arial"/>
                <a:sym typeface="Arial"/>
              </a:rPr>
              <a:t>unique</a:t>
            </a:r>
            <a:r>
              <a:rPr lang="en-IN" sz="1800">
                <a:solidFill>
                  <a:schemeClr val="dk1"/>
                </a:solidFill>
                <a:latin typeface="Arial"/>
                <a:ea typeface="Arial"/>
                <a:cs typeface="Arial"/>
                <a:sym typeface="Arial"/>
              </a:rPr>
              <a:t> </a:t>
            </a:r>
            <a:r>
              <a:rPr b="1" lang="en-IN" sz="1800">
                <a:solidFill>
                  <a:srgbClr val="0089A4"/>
                </a:solidFill>
                <a:latin typeface="Arial"/>
                <a:ea typeface="Arial"/>
                <a:cs typeface="Arial"/>
                <a:sym typeface="Arial"/>
              </a:rPr>
              <a:t>key</a:t>
            </a:r>
            <a:r>
              <a:rPr lang="en-IN" sz="1800">
                <a:solidFill>
                  <a:schemeClr val="dk1"/>
                </a:solidFill>
                <a:latin typeface="Arial"/>
                <a:ea typeface="Arial"/>
                <a:cs typeface="Arial"/>
                <a:sym typeface="Arial"/>
              </a:rPr>
              <a:t>. The name comes from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"multiple" because multiple occurrences of the same value are allowed.</a:t>
            </a:r>
            <a:endParaRPr/>
          </a:p>
        </p:txBody>
      </p:sp>
      <p:sp>
        <p:nvSpPr>
          <p:cNvPr id="2164" name="Google Shape;2164;p222"/>
          <p:cNvSpPr/>
          <p:nvPr/>
        </p:nvSpPr>
        <p:spPr>
          <a:xfrm>
            <a:off x="479920" y="4046876"/>
            <a:ext cx="11376720"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table with a foreign key that references another table's primary key is </a:t>
            </a:r>
            <a:r>
              <a:rPr b="1" lang="en-IN" sz="1800">
                <a:solidFill>
                  <a:srgbClr val="B38806"/>
                </a:solidFill>
                <a:latin typeface="Arial"/>
                <a:ea typeface="Arial"/>
                <a:cs typeface="Arial"/>
                <a:sym typeface="Arial"/>
              </a:rPr>
              <a:t>MUL</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more than one of the Key values applies to a given column of a table, Key displays the one with the highest priority, in the order </a:t>
            </a:r>
            <a:r>
              <a:rPr b="1" lang="en-IN" sz="1800">
                <a:solidFill>
                  <a:srgbClr val="B38806"/>
                </a:solidFill>
                <a:latin typeface="Arial"/>
                <a:ea typeface="Arial"/>
                <a:cs typeface="Arial"/>
                <a:sym typeface="Arial"/>
              </a:rPr>
              <a:t>PRI</a:t>
            </a:r>
            <a:r>
              <a:rPr lang="en-IN" sz="1800">
                <a:solidFill>
                  <a:schemeClr val="dk1"/>
                </a:solidFill>
                <a:latin typeface="Arial"/>
                <a:ea typeface="Arial"/>
                <a:cs typeface="Arial"/>
                <a:sym typeface="Arial"/>
              </a:rPr>
              <a:t>,</a:t>
            </a:r>
            <a:r>
              <a:rPr b="1" lang="en-IN" sz="1800">
                <a:solidFill>
                  <a:schemeClr val="dk1"/>
                </a:solidFill>
                <a:latin typeface="Arial"/>
                <a:ea typeface="Arial"/>
                <a:cs typeface="Arial"/>
                <a:sym typeface="Arial"/>
              </a:rPr>
              <a:t> </a:t>
            </a:r>
            <a:r>
              <a:rPr b="1" lang="en-IN" sz="1800">
                <a:solidFill>
                  <a:srgbClr val="B38806"/>
                </a:solidFill>
                <a:latin typeface="Arial"/>
                <a:ea typeface="Arial"/>
                <a:cs typeface="Arial"/>
                <a:sym typeface="Arial"/>
              </a:rPr>
              <a:t>UNI</a:t>
            </a:r>
            <a:r>
              <a:rPr lang="en-IN" sz="1800">
                <a:solidFill>
                  <a:schemeClr val="dk1"/>
                </a:solidFill>
                <a:latin typeface="Arial"/>
                <a:ea typeface="Arial"/>
                <a:cs typeface="Arial"/>
                <a:sym typeface="Arial"/>
              </a:rPr>
              <a:t>,</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and</a:t>
            </a:r>
            <a:r>
              <a:rPr b="1" lang="en-IN" sz="1800">
                <a:solidFill>
                  <a:schemeClr val="dk1"/>
                </a:solidFill>
                <a:latin typeface="Arial"/>
                <a:ea typeface="Arial"/>
                <a:cs typeface="Arial"/>
                <a:sym typeface="Arial"/>
              </a:rPr>
              <a:t> </a:t>
            </a:r>
            <a:r>
              <a:rPr b="1" lang="en-IN" sz="1800">
                <a:solidFill>
                  <a:srgbClr val="B38806"/>
                </a:solidFill>
                <a:latin typeface="Arial"/>
                <a:ea typeface="Arial"/>
                <a:cs typeface="Arial"/>
                <a:sym typeface="Arial"/>
              </a:rPr>
              <a:t>MUL</a:t>
            </a:r>
            <a:r>
              <a:rPr lang="en-IN" sz="1800">
                <a:solidFill>
                  <a:schemeClr val="dk1"/>
                </a:solidFill>
                <a:latin typeface="Arial"/>
                <a:ea typeface="Arial"/>
                <a:cs typeface="Arial"/>
                <a:sym typeface="Arial"/>
              </a:rPr>
              <a:t>.</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23"/>
          <p:cNvSpPr/>
          <p:nvPr/>
        </p:nvSpPr>
        <p:spPr>
          <a:xfrm>
            <a:off x="1752600" y="344270"/>
            <a:ext cx="868680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600">
                <a:solidFill>
                  <a:srgbClr val="FF9900"/>
                </a:solidFill>
                <a:latin typeface="Arial"/>
                <a:ea typeface="Arial"/>
                <a:cs typeface="Arial"/>
                <a:sym typeface="Arial"/>
              </a:rPr>
              <a:t>types</a:t>
            </a:r>
            <a:r>
              <a:rPr lang="en-IN" sz="3600">
                <a:solidFill>
                  <a:schemeClr val="dk1"/>
                </a:solidFill>
                <a:latin typeface="Gill Sans"/>
                <a:ea typeface="Gill Sans"/>
                <a:cs typeface="Gill Sans"/>
                <a:sym typeface="Gill Sans"/>
              </a:rPr>
              <a:t> </a:t>
            </a:r>
            <a:r>
              <a:rPr i="1" lang="en-IN" sz="3600">
                <a:solidFill>
                  <a:srgbClr val="FF9900"/>
                </a:solidFill>
                <a:latin typeface="Arial"/>
                <a:ea typeface="Arial"/>
                <a:cs typeface="Arial"/>
                <a:sym typeface="Arial"/>
              </a:rPr>
              <a:t>of</a:t>
            </a:r>
            <a:r>
              <a:rPr lang="en-IN" sz="3600">
                <a:solidFill>
                  <a:schemeClr val="dk1"/>
                </a:solidFill>
                <a:latin typeface="Gill Sans"/>
                <a:ea typeface="Gill Sans"/>
                <a:cs typeface="Gill Sans"/>
                <a:sym typeface="Gill Sans"/>
              </a:rPr>
              <a:t> </a:t>
            </a:r>
            <a:r>
              <a:rPr i="1" lang="en-IN" sz="3600">
                <a:solidFill>
                  <a:srgbClr val="FF9900"/>
                </a:solidFill>
                <a:latin typeface="Arial"/>
                <a:ea typeface="Arial"/>
                <a:cs typeface="Arial"/>
                <a:sym typeface="Arial"/>
              </a:rPr>
              <a:t>Keys?</a:t>
            </a:r>
            <a:endParaRPr i="1" sz="3600">
              <a:solidFill>
                <a:srgbClr val="FF9900"/>
              </a:solidFill>
              <a:latin typeface="Arial"/>
              <a:ea typeface="Arial"/>
              <a:cs typeface="Arial"/>
              <a:sym typeface="Arial"/>
            </a:endParaRPr>
          </a:p>
        </p:txBody>
      </p:sp>
      <p:sp>
        <p:nvSpPr>
          <p:cNvPr descr="One-to-one entity relationship diagram" id="2170" name="Google Shape;2170;p22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2171" name="Google Shape;2171;p22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2" name="Google Shape;2172;p223"/>
          <p:cNvSpPr/>
          <p:nvPr/>
        </p:nvSpPr>
        <p:spPr>
          <a:xfrm>
            <a:off x="143904" y="1954617"/>
            <a:ext cx="11856751"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Candidate Key: </a:t>
            </a:r>
            <a:r>
              <a:rPr lang="en-IN" sz="1800">
                <a:solidFill>
                  <a:srgbClr val="595959"/>
                </a:solidFill>
                <a:latin typeface="Palatino Linotype"/>
                <a:ea typeface="Palatino Linotype"/>
                <a:cs typeface="Palatino Linotype"/>
                <a:sym typeface="Palatino Linotype"/>
              </a:rPr>
              <a:t>are individual columns in a table that qualifies for uniqueness of all the rows. Here in Employee table EmployeeID,  PAN or emailID are Candidate keys.</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Primary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is the columns you choose to maintain uniqueness in a table. Here in Employee table you can choose either EmployeeID, PAN or emailID columns, EmployeeID is preferable choice.</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Alternate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Candidate column other the primary key column, like if EmployeeID is primary key then , PAN or emailID columns would be the Alternate key.</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Super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If you add any other column to a primary key then it become a super key, like EmployeeID + FullName is a Super Key.</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Composite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endParaRPr/>
          </a:p>
        </p:txBody>
      </p:sp>
      <p:sp>
        <p:nvSpPr>
          <p:cNvPr id="2173" name="Google Shape;2173;p223"/>
          <p:cNvSpPr/>
          <p:nvPr/>
        </p:nvSpPr>
        <p:spPr>
          <a:xfrm>
            <a:off x="119336" y="1268760"/>
            <a:ext cx="118813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400">
                <a:solidFill>
                  <a:srgbClr val="570528"/>
                </a:solidFill>
                <a:latin typeface="Arial"/>
                <a:ea typeface="Arial"/>
                <a:cs typeface="Arial"/>
                <a:sym typeface="Arial"/>
              </a:rPr>
              <a:t>r</a:t>
            </a:r>
            <a:r>
              <a:rPr lang="en-IN" sz="2400">
                <a:solidFill>
                  <a:srgbClr val="570528"/>
                </a:solidFill>
                <a:latin typeface="Arial"/>
                <a:ea typeface="Arial"/>
                <a:cs typeface="Arial"/>
                <a:sym typeface="Arial"/>
              </a:rPr>
              <a:t> = Employee(EmployeeID, FullName, job, salary, PAN, DateOfBirth, emailID, deptno)</a:t>
            </a:r>
            <a:endParaRPr/>
          </a:p>
        </p:txBody>
      </p:sp>
      <p:sp>
        <p:nvSpPr>
          <p:cNvPr id="2174" name="Google Shape;2174;p223"/>
          <p:cNvSpPr txBox="1"/>
          <p:nvPr/>
        </p:nvSpPr>
        <p:spPr>
          <a:xfrm>
            <a:off x="47328" y="116632"/>
            <a:ext cx="70456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5C4504"/>
                </a:solidFill>
                <a:latin typeface="Palatino Linotype"/>
                <a:ea typeface="Palatino Linotype"/>
                <a:cs typeface="Palatino Linotype"/>
                <a:sym typeface="Palatino Linotype"/>
              </a:rPr>
              <a:t>Keys are used to establish relationships between tables and also to uniquely identify any record in the table.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224"/>
          <p:cNvGrpSpPr/>
          <p:nvPr/>
        </p:nvGrpSpPr>
        <p:grpSpPr>
          <a:xfrm>
            <a:off x="263352" y="332656"/>
            <a:ext cx="11665296" cy="6047981"/>
            <a:chOff x="444126" y="599782"/>
            <a:chExt cx="11130725" cy="5852863"/>
          </a:xfrm>
        </p:grpSpPr>
        <p:sp>
          <p:nvSpPr>
            <p:cNvPr id="2180" name="Google Shape;2180;p224"/>
            <p:cNvSpPr/>
            <p:nvPr/>
          </p:nvSpPr>
          <p:spPr>
            <a:xfrm>
              <a:off x="4577519" y="599782"/>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Candidate Key</a:t>
              </a:r>
              <a:endParaRPr b="1" sz="2000">
                <a:solidFill>
                  <a:schemeClr val="lt1"/>
                </a:solidFill>
                <a:latin typeface="Consolas"/>
                <a:ea typeface="Consolas"/>
                <a:cs typeface="Consolas"/>
                <a:sym typeface="Consolas"/>
              </a:endParaRPr>
            </a:p>
          </p:txBody>
        </p:sp>
        <p:cxnSp>
          <p:nvCxnSpPr>
            <p:cNvPr id="2181" name="Google Shape;2181;p224"/>
            <p:cNvCxnSpPr/>
            <p:nvPr/>
          </p:nvCxnSpPr>
          <p:spPr>
            <a:xfrm flipH="1" rot="10800000">
              <a:off x="1631504" y="1225778"/>
              <a:ext cx="3807254" cy="930387"/>
            </a:xfrm>
            <a:prstGeom prst="straightConnector1">
              <a:avLst/>
            </a:prstGeom>
            <a:noFill/>
            <a:ln cap="flat" cmpd="sng" w="38100">
              <a:solidFill>
                <a:srgbClr val="AC26AF"/>
              </a:solidFill>
              <a:prstDash val="solid"/>
              <a:round/>
              <a:headEnd len="med" w="med" type="triangle"/>
              <a:tailEnd len="med" w="med" type="triangle"/>
            </a:ln>
          </p:spPr>
        </p:cxnSp>
        <p:cxnSp>
          <p:nvCxnSpPr>
            <p:cNvPr id="2182" name="Google Shape;2182;p224"/>
            <p:cNvCxnSpPr/>
            <p:nvPr/>
          </p:nvCxnSpPr>
          <p:spPr>
            <a:xfrm flipH="1" rot="10800000">
              <a:off x="5758263" y="1180219"/>
              <a:ext cx="150377" cy="1073632"/>
            </a:xfrm>
            <a:prstGeom prst="straightConnector1">
              <a:avLst/>
            </a:prstGeom>
            <a:noFill/>
            <a:ln cap="flat" cmpd="sng" w="38100">
              <a:solidFill>
                <a:srgbClr val="AC26AF"/>
              </a:solidFill>
              <a:prstDash val="solid"/>
              <a:round/>
              <a:headEnd len="med" w="med" type="triangle"/>
              <a:tailEnd len="med" w="med" type="triangle"/>
            </a:ln>
          </p:spPr>
        </p:cxnSp>
        <p:cxnSp>
          <p:nvCxnSpPr>
            <p:cNvPr id="2183" name="Google Shape;2183;p224"/>
            <p:cNvCxnSpPr/>
            <p:nvPr/>
          </p:nvCxnSpPr>
          <p:spPr>
            <a:xfrm rot="10800000">
              <a:off x="7243228" y="1183468"/>
              <a:ext cx="1445001" cy="1007252"/>
            </a:xfrm>
            <a:prstGeom prst="straightConnector1">
              <a:avLst/>
            </a:prstGeom>
            <a:noFill/>
            <a:ln cap="flat" cmpd="sng" w="38100">
              <a:solidFill>
                <a:srgbClr val="AC26AF"/>
              </a:solidFill>
              <a:prstDash val="solid"/>
              <a:round/>
              <a:headEnd len="med" w="med" type="triangle"/>
              <a:tailEnd len="med" w="med" type="triangle"/>
            </a:ln>
          </p:spPr>
        </p:cxnSp>
        <p:sp>
          <p:nvSpPr>
            <p:cNvPr id="2184" name="Google Shape;2184;p224"/>
            <p:cNvSpPr/>
            <p:nvPr/>
          </p:nvSpPr>
          <p:spPr>
            <a:xfrm>
              <a:off x="444126" y="1054505"/>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Primary Key</a:t>
              </a:r>
              <a:endParaRPr b="1" sz="2000">
                <a:solidFill>
                  <a:schemeClr val="lt1"/>
                </a:solidFill>
                <a:latin typeface="Consolas"/>
                <a:ea typeface="Consolas"/>
                <a:cs typeface="Consolas"/>
                <a:sym typeface="Consolas"/>
              </a:endParaRPr>
            </a:p>
          </p:txBody>
        </p:sp>
        <p:cxnSp>
          <p:nvCxnSpPr>
            <p:cNvPr id="2185" name="Google Shape;2185;p224"/>
            <p:cNvCxnSpPr/>
            <p:nvPr/>
          </p:nvCxnSpPr>
          <p:spPr>
            <a:xfrm rot="10800000">
              <a:off x="1386328" y="1640223"/>
              <a:ext cx="3" cy="525943"/>
            </a:xfrm>
            <a:prstGeom prst="straightConnector1">
              <a:avLst/>
            </a:prstGeom>
            <a:noFill/>
            <a:ln cap="flat" cmpd="sng" w="38100">
              <a:solidFill>
                <a:srgbClr val="AC26AF"/>
              </a:solidFill>
              <a:prstDash val="solid"/>
              <a:round/>
              <a:headEnd len="med" w="med" type="triangle"/>
              <a:tailEnd len="med" w="med" type="triangle"/>
            </a:ln>
          </p:spPr>
        </p:cxnSp>
        <p:sp>
          <p:nvSpPr>
            <p:cNvPr id="2186" name="Google Shape;2186;p224"/>
            <p:cNvSpPr/>
            <p:nvPr/>
          </p:nvSpPr>
          <p:spPr>
            <a:xfrm>
              <a:off x="5438759" y="5691739"/>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Alternate Key</a:t>
              </a:r>
              <a:endParaRPr b="1" sz="2000">
                <a:solidFill>
                  <a:schemeClr val="lt1"/>
                </a:solidFill>
                <a:latin typeface="Consolas"/>
                <a:ea typeface="Consolas"/>
                <a:cs typeface="Consolas"/>
                <a:sym typeface="Consolas"/>
              </a:endParaRPr>
            </a:p>
          </p:txBody>
        </p:sp>
        <p:cxnSp>
          <p:nvCxnSpPr>
            <p:cNvPr id="2187" name="Google Shape;2187;p224"/>
            <p:cNvCxnSpPr/>
            <p:nvPr/>
          </p:nvCxnSpPr>
          <p:spPr>
            <a:xfrm rot="10800000">
              <a:off x="5612711" y="4663300"/>
              <a:ext cx="295929" cy="1014481"/>
            </a:xfrm>
            <a:prstGeom prst="straightConnector1">
              <a:avLst/>
            </a:prstGeom>
            <a:noFill/>
            <a:ln cap="flat" cmpd="sng" w="38100">
              <a:solidFill>
                <a:srgbClr val="AC26AF"/>
              </a:solidFill>
              <a:prstDash val="solid"/>
              <a:round/>
              <a:headEnd len="med" w="med" type="triangle"/>
              <a:tailEnd len="med" w="med" type="triangle"/>
            </a:ln>
          </p:spPr>
        </p:cxnSp>
        <p:cxnSp>
          <p:nvCxnSpPr>
            <p:cNvPr id="2188" name="Google Shape;2188;p224"/>
            <p:cNvCxnSpPr/>
            <p:nvPr/>
          </p:nvCxnSpPr>
          <p:spPr>
            <a:xfrm flipH="1" rot="10800000">
              <a:off x="7747226" y="4624973"/>
              <a:ext cx="437006" cy="1052807"/>
            </a:xfrm>
            <a:prstGeom prst="straightConnector1">
              <a:avLst/>
            </a:prstGeom>
            <a:noFill/>
            <a:ln cap="flat" cmpd="sng" w="38100">
              <a:solidFill>
                <a:srgbClr val="AC26AF"/>
              </a:solidFill>
              <a:prstDash val="solid"/>
              <a:round/>
              <a:headEnd len="med" w="med" type="triangle"/>
              <a:tailEnd len="med" w="med" type="triangle"/>
            </a:ln>
          </p:spPr>
        </p:cxnSp>
        <p:pic>
          <p:nvPicPr>
            <p:cNvPr id="2189" name="Google Shape;2189;p224"/>
            <p:cNvPicPr preferRelativeResize="0"/>
            <p:nvPr/>
          </p:nvPicPr>
          <p:blipFill rotWithShape="1">
            <a:blip r:embed="rId3">
              <a:alphaModFix/>
            </a:blip>
            <a:srcRect b="0" l="0" r="0" t="0"/>
            <a:stretch/>
          </p:blipFill>
          <p:spPr>
            <a:xfrm>
              <a:off x="617148" y="2232545"/>
              <a:ext cx="10957703" cy="2392909"/>
            </a:xfrm>
            <a:prstGeom prst="rect">
              <a:avLst/>
            </a:prstGeom>
            <a:noFill/>
            <a:ln>
              <a:noFill/>
            </a:ln>
          </p:spPr>
        </p:pic>
        <p:sp>
          <p:nvSpPr>
            <p:cNvPr id="2190" name="Google Shape;2190;p224"/>
            <p:cNvSpPr/>
            <p:nvPr/>
          </p:nvSpPr>
          <p:spPr>
            <a:xfrm>
              <a:off x="444126" y="5388817"/>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Composite Key</a:t>
              </a:r>
              <a:endParaRPr b="1" sz="2000">
                <a:solidFill>
                  <a:schemeClr val="lt1"/>
                </a:solidFill>
                <a:latin typeface="Consolas"/>
                <a:ea typeface="Consolas"/>
                <a:cs typeface="Consolas"/>
                <a:sym typeface="Consolas"/>
              </a:endParaRPr>
            </a:p>
          </p:txBody>
        </p:sp>
        <p:cxnSp>
          <p:nvCxnSpPr>
            <p:cNvPr id="2191" name="Google Shape;2191;p224"/>
            <p:cNvCxnSpPr/>
            <p:nvPr/>
          </p:nvCxnSpPr>
          <p:spPr>
            <a:xfrm rot="10800000">
              <a:off x="1386328" y="4663300"/>
              <a:ext cx="0" cy="725517"/>
            </a:xfrm>
            <a:prstGeom prst="straightConnector1">
              <a:avLst/>
            </a:prstGeom>
            <a:noFill/>
            <a:ln cap="flat" cmpd="sng" w="38100">
              <a:solidFill>
                <a:srgbClr val="AC26AF"/>
              </a:solidFill>
              <a:prstDash val="solid"/>
              <a:round/>
              <a:headEnd len="med" w="med" type="triangle"/>
              <a:tailEnd len="med" w="med" type="triangle"/>
            </a:ln>
          </p:spPr>
        </p:cxnSp>
        <p:cxnSp>
          <p:nvCxnSpPr>
            <p:cNvPr id="2192" name="Google Shape;2192;p224"/>
            <p:cNvCxnSpPr/>
            <p:nvPr/>
          </p:nvCxnSpPr>
          <p:spPr>
            <a:xfrm>
              <a:off x="1631504" y="5943767"/>
              <a:ext cx="0" cy="504057"/>
            </a:xfrm>
            <a:prstGeom prst="straightConnector1">
              <a:avLst/>
            </a:prstGeom>
            <a:noFill/>
            <a:ln cap="flat" cmpd="sng" w="38100">
              <a:solidFill>
                <a:srgbClr val="AC26AF"/>
              </a:solidFill>
              <a:prstDash val="solid"/>
              <a:round/>
              <a:headEnd len="med" w="med" type="stealth"/>
              <a:tailEnd len="sm" w="sm" type="none"/>
            </a:ln>
          </p:spPr>
        </p:cxnSp>
        <p:cxnSp>
          <p:nvCxnSpPr>
            <p:cNvPr id="2193" name="Google Shape;2193;p224"/>
            <p:cNvCxnSpPr/>
            <p:nvPr/>
          </p:nvCxnSpPr>
          <p:spPr>
            <a:xfrm>
              <a:off x="1617436" y="6452645"/>
              <a:ext cx="9447116" cy="0"/>
            </a:xfrm>
            <a:prstGeom prst="straightConnector1">
              <a:avLst/>
            </a:prstGeom>
            <a:noFill/>
            <a:ln cap="flat" cmpd="sng" w="38100">
              <a:solidFill>
                <a:srgbClr val="AC26AF"/>
              </a:solidFill>
              <a:prstDash val="solid"/>
              <a:round/>
              <a:headEnd len="sm" w="sm" type="none"/>
              <a:tailEnd len="sm" w="sm" type="none"/>
            </a:ln>
          </p:spPr>
        </p:cxnSp>
        <p:cxnSp>
          <p:nvCxnSpPr>
            <p:cNvPr id="2194" name="Google Shape;2194;p224"/>
            <p:cNvCxnSpPr/>
            <p:nvPr/>
          </p:nvCxnSpPr>
          <p:spPr>
            <a:xfrm>
              <a:off x="11045896" y="4663300"/>
              <a:ext cx="0" cy="1784524"/>
            </a:xfrm>
            <a:prstGeom prst="straightConnector1">
              <a:avLst/>
            </a:prstGeom>
            <a:noFill/>
            <a:ln cap="flat" cmpd="sng" w="38100">
              <a:solidFill>
                <a:srgbClr val="AC26AF"/>
              </a:solidFill>
              <a:prstDash val="solid"/>
              <a:round/>
              <a:headEnd len="med" w="med" type="stealth"/>
              <a:tailEnd len="sm" w="sm" type="none"/>
            </a:ln>
          </p:spPr>
        </p:cxnSp>
      </p:gr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225"/>
          <p:cNvSpPr txBox="1"/>
          <p:nvPr/>
        </p:nvSpPr>
        <p:spPr>
          <a:xfrm>
            <a:off x="1676977" y="2636912"/>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PRIMARY KEY constraint</a:t>
            </a:r>
            <a:endParaRPr sz="4800">
              <a:solidFill>
                <a:srgbClr val="DC525C"/>
              </a:solidFill>
              <a:latin typeface="Quattrocento Sans"/>
              <a:ea typeface="Quattrocento Sans"/>
              <a:cs typeface="Quattrocento Sans"/>
              <a:sym typeface="Quattrocento Sans"/>
            </a:endParaRPr>
          </a:p>
        </p:txBody>
      </p:sp>
      <p:sp>
        <p:nvSpPr>
          <p:cNvPr id="2201" name="Google Shape;2201;p225"/>
          <p:cNvSpPr/>
          <p:nvPr/>
        </p:nvSpPr>
        <p:spPr>
          <a:xfrm>
            <a:off x="263352" y="71914"/>
            <a:ext cx="11737305" cy="249299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primary key cannot be NULL.</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primary key value must be unique.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table has only one primary key.</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primary key values cannot be changed, if it is referred by some other column.</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primary key must be given a value when a new record is inserted.</a:t>
            </a:r>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An index can consist of 16 columns, at maximum. Since a PRIMARY KEY constraint automatically adds an index, it can't have more than 16 columns.</a:t>
            </a:r>
            <a:endParaRPr b="1" sz="1800">
              <a:solidFill>
                <a:schemeClr val="dk1"/>
              </a:solidFill>
              <a:latin typeface="Arial"/>
              <a:ea typeface="Arial"/>
              <a:cs typeface="Arial"/>
              <a:sym typeface="Arial"/>
            </a:endParaRPr>
          </a:p>
        </p:txBody>
      </p:sp>
      <p:sp>
        <p:nvSpPr>
          <p:cNvPr id="2202" name="Google Shape;2202;p225"/>
          <p:cNvSpPr txBox="1"/>
          <p:nvPr/>
        </p:nvSpPr>
        <p:spPr>
          <a:xfrm>
            <a:off x="216468" y="4797152"/>
            <a:ext cx="11810107" cy="166199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200"/>
              <a:buFont typeface="Arial"/>
              <a:buNone/>
            </a:pPr>
            <a:r>
              <a:rPr lang="en-IN" sz="2200">
                <a:solidFill>
                  <a:srgbClr val="FF0000"/>
                </a:solidFill>
                <a:latin typeface="Arial"/>
                <a:ea typeface="Arial"/>
                <a:cs typeface="Arial"/>
                <a:sym typeface="Arial"/>
              </a:rPr>
              <a:t>Note:</a:t>
            </a:r>
            <a:endParaRPr/>
          </a:p>
          <a:p>
            <a:pPr indent="0" lvl="0" marL="0" marR="0" rtl="0" algn="l">
              <a:lnSpc>
                <a:spcPct val="100000"/>
              </a:lnSpc>
              <a:spcBef>
                <a:spcPts val="0"/>
              </a:spcBef>
              <a:spcAft>
                <a:spcPts val="0"/>
              </a:spcAft>
              <a:buClr>
                <a:schemeClr val="lt2"/>
              </a:buClr>
              <a:buSzPts val="800"/>
              <a:buFont typeface="Arial"/>
              <a:buNone/>
            </a:pPr>
            <a:r>
              <a:t/>
            </a:r>
            <a:endParaRPr sz="800">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Primary key in a relation is always associated with an </a:t>
            </a:r>
            <a:r>
              <a:rPr b="1" lang="en-IN" sz="1800">
                <a:solidFill>
                  <a:schemeClr val="dk1"/>
                </a:solidFill>
                <a:latin typeface="Arial"/>
                <a:ea typeface="Arial"/>
                <a:cs typeface="Arial"/>
                <a:sym typeface="Arial"/>
              </a:rPr>
              <a:t>INDEX</a:t>
            </a:r>
            <a:r>
              <a:rPr lang="en-IN" sz="1800">
                <a:solidFill>
                  <a:schemeClr val="dk1"/>
                </a:solidFill>
                <a:latin typeface="Arial"/>
                <a:ea typeface="Arial"/>
                <a:cs typeface="Arial"/>
                <a:sym typeface="Arial"/>
              </a:rPr>
              <a:t> object.</a:t>
            </a:r>
            <a:endParaRPr/>
          </a:p>
          <a:p>
            <a:pPr indent="-285750" lvl="0" marL="285750" marR="0" rtl="0" algn="l">
              <a:lnSpc>
                <a:spcPct val="10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we give on a column a combination of </a:t>
            </a:r>
            <a:r>
              <a:rPr b="1" lang="en-IN" sz="1800">
                <a:solidFill>
                  <a:schemeClr val="dk1"/>
                </a:solidFill>
                <a:latin typeface="Arial"/>
                <a:ea typeface="Arial"/>
                <a:cs typeface="Arial"/>
                <a:sym typeface="Arial"/>
              </a:rPr>
              <a:t>NOT NULL &amp; UNIQUE </a:t>
            </a:r>
            <a:r>
              <a:rPr lang="en-IN" sz="1800">
                <a:solidFill>
                  <a:schemeClr val="dk1"/>
                </a:solidFill>
                <a:latin typeface="Arial"/>
                <a:ea typeface="Arial"/>
                <a:cs typeface="Arial"/>
                <a:sym typeface="Arial"/>
              </a:rPr>
              <a:t>key then it behaves like a PRIMARY key.</a:t>
            </a:r>
            <a:endParaRPr/>
          </a:p>
          <a:p>
            <a:pPr indent="-285750" lvl="0" marL="285750" marR="0" rtl="0" algn="l">
              <a:lnSpc>
                <a:spcPct val="10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we give on a column a combination of </a:t>
            </a:r>
            <a:r>
              <a:rPr b="1" lang="en-IN" sz="1800">
                <a:solidFill>
                  <a:schemeClr val="dk1"/>
                </a:solidFill>
                <a:latin typeface="Arial"/>
                <a:ea typeface="Arial"/>
                <a:cs typeface="Arial"/>
                <a:sym typeface="Arial"/>
              </a:rPr>
              <a:t>UNIQUE key &amp; AUTO_INCREMENT </a:t>
            </a:r>
            <a:r>
              <a:rPr lang="en-IN" sz="1800">
                <a:solidFill>
                  <a:schemeClr val="dk1"/>
                </a:solidFill>
                <a:latin typeface="Arial"/>
                <a:ea typeface="Arial"/>
                <a:cs typeface="Arial"/>
                <a:sym typeface="Arial"/>
              </a:rPr>
              <a:t>then also it behaves like a PRIMARY key.</a:t>
            </a:r>
            <a:endParaRPr/>
          </a:p>
        </p:txBody>
      </p:sp>
      <p:sp>
        <p:nvSpPr>
          <p:cNvPr id="2203" name="Google Shape;2203;p225"/>
          <p:cNvSpPr/>
          <p:nvPr/>
        </p:nvSpPr>
        <p:spPr>
          <a:xfrm>
            <a:off x="263352" y="3429000"/>
            <a:ext cx="1152128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226"/>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clustered and non-clustered index</a:t>
            </a:r>
            <a:endParaRPr/>
          </a:p>
        </p:txBody>
      </p:sp>
      <p:sp>
        <p:nvSpPr>
          <p:cNvPr id="2210" name="Google Shape;2210;p226"/>
          <p:cNvSpPr txBox="1"/>
          <p:nvPr/>
        </p:nvSpPr>
        <p:spPr>
          <a:xfrm>
            <a:off x="191344" y="764704"/>
            <a:ext cx="1173730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a:solidFill>
                  <a:srgbClr val="333333"/>
                </a:solidFill>
                <a:latin typeface="Palatino Linotype"/>
                <a:ea typeface="Palatino Linotype"/>
                <a:cs typeface="Palatino Linotype"/>
                <a:sym typeface="Palatino Linotype"/>
              </a:rPr>
              <a:t>Indexing in MySQL is a process that helps us to return the requested data from the table very fast. If the table does not have an index, it scans the whole table for the requested data.</a:t>
            </a:r>
            <a:endParaRPr/>
          </a:p>
          <a:p>
            <a:pPr indent="0" lvl="0" marL="0" marR="0" rtl="0" algn="just">
              <a:spcBef>
                <a:spcPts val="0"/>
              </a:spcBef>
              <a:spcAft>
                <a:spcPts val="0"/>
              </a:spcAft>
              <a:buNone/>
            </a:pPr>
            <a:r>
              <a:t/>
            </a:r>
            <a:endParaRPr b="0" sz="1800">
              <a:solidFill>
                <a:srgbClr val="333333"/>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lang="en-IN" sz="1800" strike="noStrike">
                <a:solidFill>
                  <a:srgbClr val="008000"/>
                </a:solidFill>
                <a:latin typeface="Palatino Linotype"/>
                <a:ea typeface="Palatino Linotype"/>
                <a:cs typeface="Palatino Linotype"/>
                <a:sym typeface="Palatino Linotype"/>
              </a:rPr>
              <a:t>MySQL</a:t>
            </a:r>
            <a:r>
              <a:rPr b="0" lang="en-IN" sz="1800">
                <a:solidFill>
                  <a:srgbClr val="333333"/>
                </a:solidFill>
                <a:latin typeface="Palatino Linotype"/>
                <a:ea typeface="Palatino Linotype"/>
                <a:cs typeface="Palatino Linotype"/>
                <a:sym typeface="Palatino Linotype"/>
              </a:rPr>
              <a:t> </a:t>
            </a:r>
            <a:r>
              <a:rPr lang="en-IN" sz="1800">
                <a:solidFill>
                  <a:srgbClr val="008000"/>
                </a:solidFill>
                <a:latin typeface="Palatino Linotype"/>
                <a:ea typeface="Palatino Linotype"/>
                <a:cs typeface="Palatino Linotype"/>
                <a:sym typeface="Palatino Linotype"/>
              </a:rPr>
              <a:t>allows two different types of Indexing:</a:t>
            </a:r>
            <a:endParaRPr/>
          </a:p>
          <a:p>
            <a:pPr indent="0" lvl="0" marL="0" marR="0" rtl="0" algn="just">
              <a:spcBef>
                <a:spcPts val="0"/>
              </a:spcBef>
              <a:spcAft>
                <a:spcPts val="0"/>
              </a:spcAft>
              <a:buNone/>
            </a:pPr>
            <a:r>
              <a:t/>
            </a:r>
            <a:endParaRPr sz="800">
              <a:solidFill>
                <a:srgbClr val="008000"/>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006C86"/>
              </a:buClr>
              <a:buSzPts val="1800"/>
              <a:buFont typeface="Arial"/>
              <a:buChar char="•"/>
            </a:pPr>
            <a:r>
              <a:rPr lang="en-IN" sz="1800">
                <a:solidFill>
                  <a:srgbClr val="006C86"/>
                </a:solidFill>
                <a:latin typeface="Gill Sans"/>
                <a:ea typeface="Gill Sans"/>
                <a:cs typeface="Gill Sans"/>
                <a:sym typeface="Gill Sans"/>
              </a:rPr>
              <a:t>Clustered Index</a:t>
            </a:r>
            <a:endParaRPr/>
          </a:p>
          <a:p>
            <a:pPr indent="-260350" lvl="0" marL="285750" marR="0" rtl="0" algn="just">
              <a:spcBef>
                <a:spcPts val="0"/>
              </a:spcBef>
              <a:spcAft>
                <a:spcPts val="0"/>
              </a:spcAft>
              <a:buClr>
                <a:schemeClr val="dk1"/>
              </a:buClr>
              <a:buSzPts val="400"/>
              <a:buFont typeface="Arial"/>
              <a:buNone/>
            </a:pPr>
            <a:r>
              <a:t/>
            </a:r>
            <a:endParaRPr sz="400">
              <a:solidFill>
                <a:srgbClr val="006C86"/>
              </a:solidFill>
              <a:latin typeface="Gill Sans"/>
              <a:ea typeface="Gill Sans"/>
              <a:cs typeface="Gill Sans"/>
              <a:sym typeface="Gill Sans"/>
            </a:endParaRPr>
          </a:p>
          <a:p>
            <a:pPr indent="-285750" lvl="0" marL="285750" marR="0" rtl="0" algn="just">
              <a:spcBef>
                <a:spcPts val="0"/>
              </a:spcBef>
              <a:spcAft>
                <a:spcPts val="0"/>
              </a:spcAft>
              <a:buClr>
                <a:srgbClr val="006C86"/>
              </a:buClr>
              <a:buSzPts val="1800"/>
              <a:buFont typeface="Arial"/>
              <a:buChar char="•"/>
            </a:pPr>
            <a:r>
              <a:rPr lang="en-IN" sz="1800">
                <a:solidFill>
                  <a:srgbClr val="006C86"/>
                </a:solidFill>
                <a:latin typeface="Gill Sans"/>
                <a:ea typeface="Gill Sans"/>
                <a:cs typeface="Gill Sans"/>
                <a:sym typeface="Gill Sans"/>
              </a:rPr>
              <a:t>Non-Clustered Index</a:t>
            </a:r>
            <a:endParaRPr/>
          </a:p>
        </p:txBody>
      </p:sp>
      <p:sp>
        <p:nvSpPr>
          <p:cNvPr id="2211" name="Google Shape;2211;p226"/>
          <p:cNvSpPr txBox="1"/>
          <p:nvPr/>
        </p:nvSpPr>
        <p:spPr>
          <a:xfrm>
            <a:off x="224450" y="2996952"/>
            <a:ext cx="11704197" cy="261610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000">
                <a:solidFill>
                  <a:srgbClr val="610B4B"/>
                </a:solidFill>
                <a:latin typeface="Arial"/>
                <a:ea typeface="Arial"/>
                <a:cs typeface="Arial"/>
                <a:sym typeface="Arial"/>
              </a:rPr>
              <a:t>Clustered Index:- </a:t>
            </a:r>
            <a:r>
              <a:rPr i="0" lang="en-IN" sz="1800">
                <a:solidFill>
                  <a:srgbClr val="333333"/>
                </a:solidFill>
                <a:latin typeface="Palatino Linotype"/>
                <a:ea typeface="Palatino Linotype"/>
                <a:cs typeface="Palatino Linotype"/>
                <a:sym typeface="Palatino Linotype"/>
              </a:rPr>
              <a:t>The InnoDB table uses a clustered index for optimizing the speed of most common lookups ( SELECT statement) and DML operations like INSERT, UPDATE, and DELETE command. </a:t>
            </a:r>
            <a:r>
              <a:rPr lang="en-IN" sz="1800">
                <a:solidFill>
                  <a:srgbClr val="333333"/>
                </a:solidFill>
                <a:latin typeface="Palatino Linotype"/>
                <a:ea typeface="Palatino Linotype"/>
                <a:cs typeface="Palatino Linotype"/>
                <a:sym typeface="Palatino Linotype"/>
              </a:rPr>
              <a:t>Clustered indexes sort and store the data rows in the table based on their key values </a:t>
            </a:r>
            <a:r>
              <a:rPr b="0" i="0" lang="en-IN" sz="1800">
                <a:solidFill>
                  <a:srgbClr val="333333"/>
                </a:solidFill>
                <a:latin typeface="Inter"/>
                <a:ea typeface="Inter"/>
                <a:cs typeface="Inter"/>
                <a:sym typeface="Inter"/>
              </a:rPr>
              <a:t>that can be sorted in only one way</a:t>
            </a:r>
            <a:r>
              <a:rPr lang="en-IN" sz="1800">
                <a:solidFill>
                  <a:srgbClr val="333333"/>
                </a:solidFill>
                <a:latin typeface="Palatino Linotype"/>
                <a:ea typeface="Palatino Linotype"/>
                <a:cs typeface="Palatino Linotype"/>
                <a:sym typeface="Palatino Linotype"/>
              </a:rPr>
              <a:t>. If the table column contains a primary key or unique key, MySQL creates a clustered index named PRIMARY based on that specific column. </a:t>
            </a:r>
            <a:endParaRPr/>
          </a:p>
          <a:p>
            <a:pPr indent="0" lvl="0" marL="0" marR="0" rtl="0" algn="just">
              <a:spcBef>
                <a:spcPts val="0"/>
              </a:spcBef>
              <a:spcAft>
                <a:spcPts val="0"/>
              </a:spcAft>
              <a:buNone/>
            </a:pPr>
            <a:r>
              <a:t/>
            </a:r>
            <a:endParaRPr sz="800">
              <a:solidFill>
                <a:srgbClr val="333333"/>
              </a:solidFill>
              <a:latin typeface="Palatino Linotype"/>
              <a:ea typeface="Palatino Linotype"/>
              <a:cs typeface="Palatino Linotype"/>
              <a:sym typeface="Palatino Linotype"/>
            </a:endParaRPr>
          </a:p>
          <a:p>
            <a:pPr indent="0" lvl="0" marL="0" marR="0" rtl="0" algn="just">
              <a:spcBef>
                <a:spcPts val="0"/>
              </a:spcBef>
              <a:spcAft>
                <a:spcPts val="0"/>
              </a:spcAft>
              <a:buNone/>
            </a:pPr>
            <a:r>
              <a:t/>
            </a:r>
            <a:endParaRPr sz="800">
              <a:solidFill>
                <a:srgbClr val="333333"/>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2000">
                <a:solidFill>
                  <a:srgbClr val="610B4B"/>
                </a:solidFill>
                <a:latin typeface="Arial"/>
                <a:ea typeface="Arial"/>
                <a:cs typeface="Arial"/>
                <a:sym typeface="Arial"/>
              </a:rPr>
              <a:t>Non-Clustered Index:- </a:t>
            </a:r>
            <a:r>
              <a:rPr lang="en-IN" sz="1800">
                <a:solidFill>
                  <a:srgbClr val="333333"/>
                </a:solidFill>
                <a:latin typeface="Palatino Linotype"/>
                <a:ea typeface="Palatino Linotype"/>
                <a:cs typeface="Palatino Linotype"/>
                <a:sym typeface="Palatino Linotype"/>
              </a:rPr>
              <a:t>The indexes other than PRIMARY indexes (i.e. clustered indexes) called a non-clustered index. The non-clustered indexes are also known as secondary indexes. The non-clustered index and table data are both stored in different places. </a:t>
            </a:r>
            <a:r>
              <a:rPr b="0" i="0" lang="en-IN" sz="1800">
                <a:solidFill>
                  <a:srgbClr val="333333"/>
                </a:solidFill>
                <a:latin typeface="Inter"/>
                <a:ea typeface="Inter"/>
                <a:cs typeface="Inter"/>
                <a:sym typeface="Inter"/>
              </a:rPr>
              <a:t>It is not sorted (ordering) the table data.</a:t>
            </a:r>
            <a:endParaRPr sz="1800">
              <a:solidFill>
                <a:srgbClr val="333333"/>
              </a:solidFill>
              <a:latin typeface="Palatino Linotype"/>
              <a:ea typeface="Palatino Linotype"/>
              <a:cs typeface="Palatino Linotype"/>
              <a:sym typeface="Palatino Linotype"/>
            </a:endParaRPr>
          </a:p>
        </p:txBody>
      </p:sp>
      <p:sp>
        <p:nvSpPr>
          <p:cNvPr id="2212" name="Google Shape;2212;p226"/>
          <p:cNvSpPr txBox="1"/>
          <p:nvPr/>
        </p:nvSpPr>
        <p:spPr>
          <a:xfrm>
            <a:off x="191343" y="5733256"/>
            <a:ext cx="1173730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c4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,c5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c6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c7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c8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c9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c10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c13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c14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c15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c16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c17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c18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c19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c20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c2, c3, c4, c5, c6, c7, c8, c9, c10, c11, c12, c13, c14, c15, c16, c17, c18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 error</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22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primary key</a:t>
            </a:r>
            <a:endParaRPr/>
          </a:p>
        </p:txBody>
      </p:sp>
      <p:sp>
        <p:nvSpPr>
          <p:cNvPr id="2218" name="Google Shape;2218;p227"/>
          <p:cNvSpPr/>
          <p:nvPr/>
        </p:nvSpPr>
        <p:spPr>
          <a:xfrm>
            <a:off x="290745" y="1469683"/>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tables with </a:t>
            </a:r>
            <a:r>
              <a:rPr b="1" lang="en-IN" sz="1800">
                <a:solidFill>
                  <a:schemeClr val="dk1"/>
                </a:solidFill>
                <a:latin typeface="Arial"/>
                <a:ea typeface="Arial"/>
                <a:cs typeface="Arial"/>
                <a:sym typeface="Arial"/>
              </a:rPr>
              <a:t>PRIMARY KEY</a:t>
            </a:r>
            <a:r>
              <a:rPr lang="en-IN" sz="1800">
                <a:solidFill>
                  <a:schemeClr val="dk1"/>
                </a:solidFill>
                <a:latin typeface="Arial"/>
                <a:ea typeface="Arial"/>
                <a:cs typeface="Arial"/>
                <a:sym typeface="Arial"/>
              </a:rPr>
              <a:t> column.</a:t>
            </a:r>
            <a:endParaRPr/>
          </a:p>
        </p:txBody>
      </p:sp>
      <p:sp>
        <p:nvSpPr>
          <p:cNvPr id="2219" name="Google Shape;2219;p227"/>
          <p:cNvSpPr/>
          <p:nvPr/>
        </p:nvSpPr>
        <p:spPr>
          <a:xfrm>
            <a:off x="894798" y="2318678"/>
            <a:ext cx="3717023"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220" name="Google Shape;2220;p227"/>
          <p:cNvSpPr txBox="1"/>
          <p:nvPr/>
        </p:nvSpPr>
        <p:spPr>
          <a:xfrm>
            <a:off x="6871462" y="2320164"/>
            <a:ext cx="3852428"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purchase_orders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po_number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vendor_id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NOT NULL,</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po_status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NOT NULL,</a:t>
            </a:r>
            <a:endParaRPr/>
          </a:p>
          <a:p>
            <a:pPr indent="0" lvl="0" marL="273050" marR="0" rtl="0" algn="l">
              <a:spcBef>
                <a:spcPts val="0"/>
              </a:spcBef>
              <a:spcAft>
                <a:spcPts val="0"/>
              </a:spcAft>
              <a:buNone/>
            </a:pPr>
            <a:r>
              <a:rPr lang="en-IN" sz="1800">
                <a:solidFill>
                  <a:srgbClr val="C00000"/>
                </a:solidFill>
                <a:latin typeface="Arial"/>
                <a:ea typeface="Arial"/>
                <a:cs typeface="Arial"/>
                <a:sym typeface="Arial"/>
              </a:rPr>
              <a:t>   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po_number</a:t>
            </a:r>
            <a:r>
              <a:rPr lang="en-IN" sz="1800">
                <a:solidFill>
                  <a:srgbClr val="A5A5A5"/>
                </a:solidFill>
                <a:latin typeface="Arial"/>
                <a:ea typeface="Arial"/>
                <a:cs typeface="Arial"/>
                <a:sym typeface="Arial"/>
              </a:rPr>
              <a: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21" name="Google Shape;2221;p227"/>
          <p:cNvSpPr txBox="1"/>
          <p:nvPr/>
        </p:nvSpPr>
        <p:spPr>
          <a:xfrm>
            <a:off x="894798" y="4566027"/>
            <a:ext cx="597666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supplier </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supplier_id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supplier_name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contact_name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pk_supplier_id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supplier_id</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22" name="Google Shape;2222;p227"/>
          <p:cNvSpPr txBox="1"/>
          <p:nvPr/>
        </p:nvSpPr>
        <p:spPr>
          <a:xfrm>
            <a:off x="6960096" y="4566027"/>
            <a:ext cx="419016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person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NOT</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NULL</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UNIQUE</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lastName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age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223" name="Google Shape;2223;p227"/>
          <p:cNvSpPr/>
          <p:nvPr/>
        </p:nvSpPr>
        <p:spPr>
          <a:xfrm>
            <a:off x="334567" y="908720"/>
            <a:ext cx="8788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 </a:t>
            </a:r>
            <a:r>
              <a:rPr i="1" lang="en-IN" sz="1800">
                <a:solidFill>
                  <a:srgbClr val="000000"/>
                </a:solidFill>
                <a:latin typeface="Arial"/>
                <a:ea typeface="Arial"/>
                <a:cs typeface="Arial"/>
                <a:sym typeface="Arial"/>
              </a:rPr>
              <a:t>col_name</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data_type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PRIMARY KEY</a:t>
            </a:r>
            <a:endParaRPr sz="1800">
              <a:solidFill>
                <a:srgbClr val="0077AA"/>
              </a:solidFill>
              <a:latin typeface="Arial"/>
              <a:ea typeface="Arial"/>
              <a:cs typeface="Arial"/>
              <a:sym typeface="A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28"/>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composite primary key</a:t>
            </a:r>
            <a:endParaRPr/>
          </a:p>
        </p:txBody>
      </p:sp>
      <p:sp>
        <p:nvSpPr>
          <p:cNvPr id="2229" name="Google Shape;2229;p228"/>
          <p:cNvSpPr/>
          <p:nvPr/>
        </p:nvSpPr>
        <p:spPr>
          <a:xfrm>
            <a:off x="290745" y="90872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tables with </a:t>
            </a:r>
            <a:r>
              <a:rPr b="1" lang="en-IN" sz="1800">
                <a:solidFill>
                  <a:schemeClr val="dk1"/>
                </a:solidFill>
                <a:latin typeface="Arial"/>
                <a:ea typeface="Arial"/>
                <a:cs typeface="Arial"/>
                <a:sym typeface="Arial"/>
              </a:rPr>
              <a:t>COMPOSITE PRIMARY KEY</a:t>
            </a:r>
            <a:r>
              <a:rPr lang="en-IN" sz="1800">
                <a:solidFill>
                  <a:schemeClr val="dk1"/>
                </a:solidFill>
                <a:latin typeface="Arial"/>
                <a:ea typeface="Arial"/>
                <a:cs typeface="Arial"/>
                <a:sym typeface="Arial"/>
              </a:rPr>
              <a:t> column.</a:t>
            </a:r>
            <a:endParaRPr/>
          </a:p>
        </p:txBody>
      </p:sp>
      <p:sp>
        <p:nvSpPr>
          <p:cNvPr id="2230" name="Google Shape;2230;p228"/>
          <p:cNvSpPr/>
          <p:nvPr/>
        </p:nvSpPr>
        <p:spPr>
          <a:xfrm>
            <a:off x="291912" y="1340768"/>
            <a:ext cx="5832648"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salesDetails </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customerID </a:t>
            </a:r>
            <a:r>
              <a:rPr lang="en-IN" sz="1800">
                <a:solidFill>
                  <a:srgbClr val="834689"/>
                </a:solidFill>
                <a:latin typeface="Arial"/>
                <a:ea typeface="Arial"/>
                <a:cs typeface="Arial"/>
                <a:sym typeface="Arial"/>
              </a:rPr>
              <a:t>INT,</a:t>
            </a:r>
            <a:endParaRPr sz="1800">
              <a:solidFill>
                <a:schemeClr val="dk1"/>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productID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timeID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qty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salesDate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salesAmount</a:t>
            </a:r>
            <a:r>
              <a:rPr lang="en-IN" sz="1800">
                <a:solidFill>
                  <a:srgbClr val="834689"/>
                </a:solidFill>
                <a:latin typeface="Arial"/>
                <a:ea typeface="Arial"/>
                <a:cs typeface="Arial"/>
                <a:sym typeface="Arial"/>
              </a:rPr>
              <a:t> 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C00000"/>
                </a:solidFill>
                <a:latin typeface="Arial"/>
                <a:ea typeface="Arial"/>
                <a:cs typeface="Arial"/>
                <a:sym typeface="Arial"/>
              </a:rPr>
              <a:t>   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 , productID, timeID</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graphicFrame>
        <p:nvGraphicFramePr>
          <p:cNvPr id="2231" name="Google Shape;2231;p228"/>
          <p:cNvGraphicFramePr/>
          <p:nvPr/>
        </p:nvGraphicFramePr>
        <p:xfrm>
          <a:off x="407368" y="4001472"/>
          <a:ext cx="3000000" cy="3000000"/>
        </p:xfrm>
        <a:graphic>
          <a:graphicData uri="http://schemas.openxmlformats.org/drawingml/2006/table">
            <a:tbl>
              <a:tblPr bandRow="1" firstRow="1">
                <a:noFill/>
                <a:tableStyleId>{929609C1-8A00-4330-9E14-D2BBF970845E}</a:tableStyleId>
              </a:tblPr>
              <a:tblGrid>
                <a:gridCol w="1884200"/>
                <a:gridCol w="1884200"/>
                <a:gridCol w="1884200"/>
                <a:gridCol w="1884200"/>
                <a:gridCol w="1884200"/>
                <a:gridCol w="1884200"/>
              </a:tblGrid>
              <a:tr h="370850">
                <a:tc>
                  <a:txBody>
                    <a:bodyPr/>
                    <a:lstStyle/>
                    <a:p>
                      <a:pPr indent="0" lvl="0" marL="0" marR="0" rtl="0" algn="l">
                        <a:spcBef>
                          <a:spcPts val="0"/>
                        </a:spcBef>
                        <a:spcAft>
                          <a:spcPts val="0"/>
                        </a:spcAft>
                        <a:buNone/>
                      </a:pPr>
                      <a:r>
                        <a:rPr b="1" lang="en-IN" sz="1800">
                          <a:latin typeface="Arial"/>
                          <a:ea typeface="Arial"/>
                          <a:cs typeface="Arial"/>
                          <a:sym typeface="Arial"/>
                        </a:rPr>
                        <a:t>customerID</a:t>
                      </a:r>
                      <a:endParaRPr b="1" sz="1800">
                        <a:latin typeface="Arial"/>
                        <a:ea typeface="Arial"/>
                        <a:cs typeface="Arial"/>
                        <a:sym typeface="Arial"/>
                      </a:endParaRPr>
                    </a:p>
                  </a:txBody>
                  <a:tcPr marT="45725" marB="45725" marR="91450" marL="91450">
                    <a:solidFill>
                      <a:srgbClr val="E4E8AE"/>
                    </a:solidFill>
                  </a:tcPr>
                </a:tc>
                <a:tc>
                  <a:txBody>
                    <a:bodyPr/>
                    <a:lstStyle/>
                    <a:p>
                      <a:pPr indent="0" lvl="0" marL="0" marR="0" rtl="0" algn="l">
                        <a:spcBef>
                          <a:spcPts val="0"/>
                        </a:spcBef>
                        <a:spcAft>
                          <a:spcPts val="0"/>
                        </a:spcAft>
                        <a:buNone/>
                      </a:pPr>
                      <a:r>
                        <a:rPr b="1" lang="en-IN" sz="1800">
                          <a:latin typeface="Arial"/>
                          <a:ea typeface="Arial"/>
                          <a:cs typeface="Arial"/>
                          <a:sym typeface="Arial"/>
                        </a:rPr>
                        <a:t>productID</a:t>
                      </a:r>
                      <a:endParaRPr b="1" sz="1800">
                        <a:latin typeface="Arial"/>
                        <a:ea typeface="Arial"/>
                        <a:cs typeface="Arial"/>
                        <a:sym typeface="Arial"/>
                      </a:endParaRPr>
                    </a:p>
                  </a:txBody>
                  <a:tcPr marT="45725" marB="45725" marR="91450" marL="91450">
                    <a:solidFill>
                      <a:srgbClr val="E4E8AE"/>
                    </a:solidFill>
                  </a:tcPr>
                </a:tc>
                <a:tc>
                  <a:txBody>
                    <a:bodyPr/>
                    <a:lstStyle/>
                    <a:p>
                      <a:pPr indent="0" lvl="0" marL="0" marR="0" rtl="0" algn="l">
                        <a:spcBef>
                          <a:spcPts val="0"/>
                        </a:spcBef>
                        <a:spcAft>
                          <a:spcPts val="0"/>
                        </a:spcAft>
                        <a:buNone/>
                      </a:pPr>
                      <a:r>
                        <a:rPr b="1" lang="en-IN" sz="1800">
                          <a:latin typeface="Arial"/>
                          <a:ea typeface="Arial"/>
                          <a:cs typeface="Arial"/>
                          <a:sym typeface="Arial"/>
                        </a:rPr>
                        <a:t>timeID</a:t>
                      </a:r>
                      <a:endParaRPr b="1" sz="1800">
                        <a:latin typeface="Arial"/>
                        <a:ea typeface="Arial"/>
                        <a:cs typeface="Arial"/>
                        <a:sym typeface="Arial"/>
                      </a:endParaRPr>
                    </a:p>
                  </a:txBody>
                  <a:tcPr marT="45725" marB="45725" marR="91450" marL="91450">
                    <a:solidFill>
                      <a:srgbClr val="E4E8AE"/>
                    </a:solidFill>
                  </a:tcPr>
                </a:tc>
                <a:tc>
                  <a:txBody>
                    <a:bodyPr/>
                    <a:lstStyle/>
                    <a:p>
                      <a:pPr indent="0" lvl="0" marL="0" marR="0" rtl="0" algn="l">
                        <a:spcBef>
                          <a:spcPts val="0"/>
                        </a:spcBef>
                        <a:spcAft>
                          <a:spcPts val="0"/>
                        </a:spcAft>
                        <a:buNone/>
                      </a:pPr>
                      <a:r>
                        <a:rPr b="1" lang="en-IN" sz="1800">
                          <a:latin typeface="Arial"/>
                          <a:ea typeface="Arial"/>
                          <a:cs typeface="Arial"/>
                          <a:sym typeface="Arial"/>
                        </a:rPr>
                        <a:t>quantity</a:t>
                      </a:r>
                      <a:endParaRPr b="1" sz="1800">
                        <a:latin typeface="Arial"/>
                        <a:ea typeface="Arial"/>
                        <a:cs typeface="Arial"/>
                        <a:sym typeface="Arial"/>
                      </a:endParaRPr>
                    </a:p>
                  </a:txBody>
                  <a:tcPr marT="45725" marB="45725" marR="91450" marL="91450">
                    <a:solidFill>
                      <a:srgbClr val="E4E8AE"/>
                    </a:solidFill>
                  </a:tcPr>
                </a:tc>
                <a:tc>
                  <a:txBody>
                    <a:bodyPr/>
                    <a:lstStyle/>
                    <a:p>
                      <a:pPr indent="0" lvl="0" marL="0" marR="0" rtl="0" algn="l">
                        <a:spcBef>
                          <a:spcPts val="0"/>
                        </a:spcBef>
                        <a:spcAft>
                          <a:spcPts val="0"/>
                        </a:spcAft>
                        <a:buNone/>
                      </a:pPr>
                      <a:r>
                        <a:rPr b="1" lang="en-IN" sz="1800">
                          <a:latin typeface="Arial"/>
                          <a:ea typeface="Arial"/>
                          <a:cs typeface="Arial"/>
                          <a:sym typeface="Arial"/>
                        </a:rPr>
                        <a:t>salesDate</a:t>
                      </a:r>
                      <a:endParaRPr b="1" sz="1800">
                        <a:latin typeface="Arial"/>
                        <a:ea typeface="Arial"/>
                        <a:cs typeface="Arial"/>
                        <a:sym typeface="Arial"/>
                      </a:endParaRPr>
                    </a:p>
                  </a:txBody>
                  <a:tcPr marT="45725" marB="45725" marR="91450" marL="91450">
                    <a:solidFill>
                      <a:srgbClr val="E4E8AE"/>
                    </a:solidFill>
                  </a:tcPr>
                </a:tc>
                <a:tc>
                  <a:txBody>
                    <a:bodyPr/>
                    <a:lstStyle/>
                    <a:p>
                      <a:pPr indent="0" lvl="0" marL="0" marR="0" rtl="0" algn="l">
                        <a:spcBef>
                          <a:spcPts val="0"/>
                        </a:spcBef>
                        <a:spcAft>
                          <a:spcPts val="0"/>
                        </a:spcAft>
                        <a:buNone/>
                      </a:pPr>
                      <a:r>
                        <a:rPr b="1" lang="en-IN" sz="1800">
                          <a:latin typeface="Arial"/>
                          <a:ea typeface="Arial"/>
                          <a:cs typeface="Arial"/>
                          <a:sym typeface="Arial"/>
                        </a:rPr>
                        <a:t>salesAmount</a:t>
                      </a:r>
                      <a:endParaRPr b="1" sz="1800">
                        <a:latin typeface="Arial"/>
                        <a:ea typeface="Arial"/>
                        <a:cs typeface="Arial"/>
                        <a:sym typeface="Arial"/>
                      </a:endParaRPr>
                    </a:p>
                  </a:txBody>
                  <a:tcPr marT="45725" marB="45725" marR="91450" marL="91450">
                    <a:solidFill>
                      <a:srgbClr val="E4E8AE"/>
                    </a:solidFill>
                  </a:tcPr>
                </a:tc>
              </a:tr>
              <a:tr h="370850">
                <a:tc>
                  <a:txBody>
                    <a:bodyPr/>
                    <a:lstStyle/>
                    <a:p>
                      <a:pPr indent="0" lvl="0" marL="0" marR="0" rtl="0" algn="l">
                        <a:spcBef>
                          <a:spcPts val="0"/>
                        </a:spcBef>
                        <a:spcAft>
                          <a:spcPts val="0"/>
                        </a:spcAft>
                        <a:buNone/>
                      </a:pPr>
                      <a:r>
                        <a:rPr lang="en-IN" sz="1800">
                          <a:latin typeface="Arial"/>
                          <a:ea typeface="Arial"/>
                          <a:cs typeface="Arial"/>
                          <a:sym typeface="Arial"/>
                        </a:rPr>
                        <a:t>Cust-001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D1-T1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100</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25,00,000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Cust-001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PRD-1</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D2-T1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100</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25,00,000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Cust-001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PRD-2</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D1-T1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200</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50,00,000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Cust-002</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PRD-1</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D1-T1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100</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25,00,000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Cust-004</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PRD-1</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D1-T1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100</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25,00,000</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Cust-004</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PRD-2</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D3-T1</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200</a:t>
                      </a:r>
                      <a:endParaRPr sz="1800">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50,00,000</a:t>
                      </a:r>
                      <a:endParaRPr sz="1800">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2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composite primary key</a:t>
            </a:r>
            <a:endParaRPr/>
          </a:p>
        </p:txBody>
      </p:sp>
      <p:sp>
        <p:nvSpPr>
          <p:cNvPr id="2237" name="Google Shape;2237;p229"/>
          <p:cNvSpPr/>
          <p:nvPr/>
        </p:nvSpPr>
        <p:spPr>
          <a:xfrm>
            <a:off x="407368" y="4077072"/>
            <a:ext cx="777686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order_product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orderID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productID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qty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rate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pk_orderID_productID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productID</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238" name="Google Shape;2238;p229"/>
          <p:cNvSpPr/>
          <p:nvPr/>
        </p:nvSpPr>
        <p:spPr>
          <a:xfrm>
            <a:off x="407368" y="1628800"/>
            <a:ext cx="56886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payments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paymentID </a:t>
            </a:r>
            <a:r>
              <a:rPr lang="en-IN" sz="1800">
                <a:solidFill>
                  <a:srgbClr val="834689"/>
                </a:solidFill>
                <a:latin typeface="Arial"/>
                <a:ea typeface="Arial"/>
                <a:cs typeface="Arial"/>
                <a:sym typeface="Arial"/>
              </a:rPr>
              <a:t>INT,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orderID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amount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bankDetails </a:t>
            </a:r>
            <a:r>
              <a:rPr lang="en-IN" sz="1800">
                <a:solidFill>
                  <a:srgbClr val="834689"/>
                </a:solidFill>
                <a:latin typeface="Arial"/>
                <a:ea typeface="Arial"/>
                <a:cs typeface="Arial"/>
                <a:sym typeface="Arial"/>
              </a:rPr>
              <a:t>VARCHAR(255)</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C00000"/>
                </a:solidFill>
                <a:latin typeface="Arial"/>
                <a:ea typeface="Arial"/>
                <a:cs typeface="Arial"/>
                <a:sym typeface="Arial"/>
              </a:rPr>
              <a:t>   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paymentID , orderID</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239" name="Google Shape;2239;p229"/>
          <p:cNvSpPr/>
          <p:nvPr/>
        </p:nvSpPr>
        <p:spPr>
          <a:xfrm>
            <a:off x="290745" y="90872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tables with </a:t>
            </a:r>
            <a:r>
              <a:rPr b="1" lang="en-IN" sz="1800">
                <a:solidFill>
                  <a:schemeClr val="dk1"/>
                </a:solidFill>
                <a:latin typeface="Arial"/>
                <a:ea typeface="Arial"/>
                <a:cs typeface="Arial"/>
                <a:sym typeface="Arial"/>
              </a:rPr>
              <a:t>COMPOSITE</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PRIMARY KEY</a:t>
            </a:r>
            <a:r>
              <a:rPr lang="en-IN" sz="1800">
                <a:solidFill>
                  <a:schemeClr val="dk1"/>
                </a:solidFill>
                <a:latin typeface="Arial"/>
                <a:ea typeface="Arial"/>
                <a:cs typeface="Arial"/>
                <a:sym typeface="Arial"/>
              </a:rPr>
              <a:t> column.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1" name="Shape 301"/>
        <p:cNvGrpSpPr/>
        <p:nvPr/>
      </p:nvGrpSpPr>
      <p:grpSpPr>
        <a:xfrm>
          <a:off x="0" y="0"/>
          <a:ext cx="0" cy="0"/>
          <a:chOff x="0" y="0"/>
          <a:chExt cx="0" cy="0"/>
        </a:xfrm>
      </p:grpSpPr>
      <p:sp>
        <p:nvSpPr>
          <p:cNvPr id="302" name="Google Shape;302;p23"/>
          <p:cNvSpPr/>
          <p:nvPr/>
        </p:nvSpPr>
        <p:spPr>
          <a:xfrm>
            <a:off x="14649" y="260648"/>
            <a:ext cx="599869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FF9900"/>
                </a:solidFill>
                <a:latin typeface="Arial"/>
                <a:ea typeface="Arial"/>
                <a:cs typeface="Arial"/>
                <a:sym typeface="Arial"/>
              </a:rPr>
              <a:t>difference between dbms and rdbms</a:t>
            </a:r>
            <a:endParaRPr sz="2800">
              <a:solidFill>
                <a:srgbClr val="FF9900"/>
              </a:solidFill>
              <a:latin typeface="Arial"/>
              <a:ea typeface="Arial"/>
              <a:cs typeface="Arial"/>
              <a:sym typeface="Arial"/>
            </a:endParaRPr>
          </a:p>
        </p:txBody>
      </p:sp>
      <p:graphicFrame>
        <p:nvGraphicFramePr>
          <p:cNvPr id="303" name="Google Shape;303;p23"/>
          <p:cNvGraphicFramePr/>
          <p:nvPr/>
        </p:nvGraphicFramePr>
        <p:xfrm>
          <a:off x="119336" y="836713"/>
          <a:ext cx="3000000" cy="3000000"/>
        </p:xfrm>
        <a:graphic>
          <a:graphicData uri="http://schemas.openxmlformats.org/drawingml/2006/table">
            <a:tbl>
              <a:tblPr>
                <a:noFill/>
                <a:tableStyleId>{3C152881-F198-4F65-A271-4D270DF88224}</a:tableStyleId>
              </a:tblPr>
              <a:tblGrid>
                <a:gridCol w="5976675"/>
                <a:gridCol w="5976675"/>
              </a:tblGrid>
              <a:tr h="506250">
                <a:tc>
                  <a:txBody>
                    <a:bodyPr/>
                    <a:lstStyle/>
                    <a:p>
                      <a:pPr indent="0" lvl="0" marL="0" marR="0" rtl="0" algn="ctr">
                        <a:spcBef>
                          <a:spcPts val="0"/>
                        </a:spcBef>
                        <a:spcAft>
                          <a:spcPts val="0"/>
                        </a:spcAft>
                        <a:buNone/>
                      </a:pPr>
                      <a:r>
                        <a:rPr b="1" lang="en-IN" sz="2000" u="none" cap="none" strike="noStrike">
                          <a:solidFill>
                            <a:srgbClr val="3E5D77"/>
                          </a:solidFill>
                          <a:latin typeface="Palatino Linotype"/>
                          <a:ea typeface="Palatino Linotype"/>
                          <a:cs typeface="Palatino Linotype"/>
                          <a:sym typeface="Palatino Linotype"/>
                        </a:rPr>
                        <a:t>DBMS</a:t>
                      </a:r>
                      <a:endParaRPr b="0" sz="2000" u="none" cap="none" strike="noStrike">
                        <a:solidFill>
                          <a:srgbClr val="3E5D77"/>
                        </a:solidFill>
                        <a:latin typeface="Palatino Linotype"/>
                        <a:ea typeface="Palatino Linotype"/>
                        <a:cs typeface="Palatino Linotype"/>
                        <a:sym typeface="Palatino Linotype"/>
                      </a:endParaRPr>
                    </a:p>
                  </a:txBody>
                  <a:tcPr marT="50350" marB="50350" marR="50350" marL="50350" anchor="ctr"/>
                </a:tc>
                <a:tc>
                  <a:txBody>
                    <a:bodyPr/>
                    <a:lstStyle/>
                    <a:p>
                      <a:pPr indent="0" lvl="0" marL="0" marR="0" rtl="0" algn="ctr">
                        <a:spcBef>
                          <a:spcPts val="0"/>
                        </a:spcBef>
                        <a:spcAft>
                          <a:spcPts val="0"/>
                        </a:spcAft>
                        <a:buNone/>
                      </a:pPr>
                      <a:r>
                        <a:rPr b="1" lang="en-IN" sz="2000" u="none" cap="none" strike="noStrike">
                          <a:solidFill>
                            <a:srgbClr val="3E5D77"/>
                          </a:solidFill>
                          <a:latin typeface="Palatino Linotype"/>
                          <a:ea typeface="Palatino Linotype"/>
                          <a:cs typeface="Palatino Linotype"/>
                          <a:sym typeface="Palatino Linotype"/>
                        </a:rPr>
                        <a:t>RDBMS</a:t>
                      </a:r>
                      <a:endParaRPr b="0" sz="2000" u="none" cap="none" strike="noStrike">
                        <a:solidFill>
                          <a:srgbClr val="3E5D77"/>
                        </a:solidFill>
                        <a:latin typeface="Palatino Linotype"/>
                        <a:ea typeface="Palatino Linotype"/>
                        <a:cs typeface="Palatino Linotype"/>
                        <a:sym typeface="Palatino Linotype"/>
                      </a:endParaRPr>
                    </a:p>
                  </a:txBody>
                  <a:tcPr marT="50350" marB="50350" marR="50350" marL="50350" anchor="ctr"/>
                </a:tc>
              </a:tr>
              <a:tr h="559225">
                <a:tc>
                  <a:txBody>
                    <a:bodyPr/>
                    <a:lstStyle/>
                    <a:p>
                      <a:pPr indent="-285750" lvl="0" marL="285750" marR="0" rtl="0" algn="l">
                        <a:lnSpc>
                          <a:spcPct val="100000"/>
                        </a:lnSpc>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Data is stored as file.</a:t>
                      </a:r>
                      <a:endParaRPr/>
                    </a:p>
                  </a:txBody>
                  <a:tcPr marT="50350" marB="50350" marR="50350" marL="50350" anchor="ctr"/>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Data is stored as tables.</a:t>
                      </a:r>
                      <a:endParaRPr/>
                    </a:p>
                  </a:txBody>
                  <a:tcPr marT="50350" marB="50350" marR="50350" marL="50350" anchor="ctr"/>
                </a:tc>
              </a:tr>
              <a:tr h="770825">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There is no relationship between data in DBMS.</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Data is present in multiple tables which can be related to each other.</a:t>
                      </a:r>
                      <a:endParaRPr/>
                    </a:p>
                  </a:txBody>
                  <a:tcPr marT="34375" marB="34375" marR="34375" marL="34375" anchor="ctr"/>
                </a:tc>
              </a:tr>
              <a:tr h="428350">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DBMS has no support for distributed databases.</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RDBMS supports distributed databases.</a:t>
                      </a:r>
                      <a:endParaRPr/>
                    </a:p>
                  </a:txBody>
                  <a:tcPr marT="34375" marB="34375" marR="34375" marL="34375" anchor="ctr"/>
                </a:tc>
              </a:tr>
              <a:tr h="428350">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Normalization cannot be achieved.</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Normalization can be achieved.</a:t>
                      </a:r>
                      <a:endParaRPr/>
                    </a:p>
                  </a:txBody>
                  <a:tcPr marT="34375" marB="34375" marR="34375" marL="34375" anchor="ctr"/>
                </a:tc>
              </a:tr>
              <a:tr h="428350">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DBMS supports single user at a time.</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RDBMS supports multiple users at a time.</a:t>
                      </a:r>
                      <a:endParaRPr/>
                    </a:p>
                  </a:txBody>
                  <a:tcPr marT="34375" marB="34375" marR="34375" marL="34375" anchor="ctr"/>
                </a:tc>
              </a:tr>
              <a:tr h="428350">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Data Redundancy is common in DBMS.</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Data Redundancy can be reduced in RDBMS.</a:t>
                      </a:r>
                      <a:endParaRPr/>
                    </a:p>
                  </a:txBody>
                  <a:tcPr marT="34375" marB="34375" marR="34375" marL="34375" anchor="ctr"/>
                </a:tc>
              </a:tr>
              <a:tr h="770825">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DBMS provides low level of security during data manipulation.</a:t>
                      </a:r>
                      <a:endParaRPr/>
                    </a:p>
                  </a:txBody>
                  <a:tcPr marT="34375" marB="34375" marR="34375" marL="34375" anchor="ctr"/>
                </a:tc>
                <a:tc>
                  <a:txBody>
                    <a:bodyPr/>
                    <a:lstStyle/>
                    <a:p>
                      <a:pPr indent="-285750" lvl="0" marL="285750" marR="0" rtl="0" algn="l">
                        <a:spcBef>
                          <a:spcPts val="0"/>
                        </a:spcBef>
                        <a:spcAft>
                          <a:spcPts val="0"/>
                        </a:spcAft>
                        <a:buClr>
                          <a:schemeClr val="dk1"/>
                        </a:buClr>
                        <a:buSzPts val="1800"/>
                        <a:buFont typeface="Arial"/>
                        <a:buChar char="•"/>
                      </a:pPr>
                      <a:r>
                        <a:rPr lang="en-IN" sz="1800" u="none" cap="none" strike="noStrike">
                          <a:latin typeface="Palatino Linotype"/>
                          <a:ea typeface="Palatino Linotype"/>
                          <a:cs typeface="Palatino Linotype"/>
                          <a:sym typeface="Palatino Linotype"/>
                        </a:rPr>
                        <a:t>RDBMS has high level of security during data manipulation.</a:t>
                      </a:r>
                      <a:endParaRPr/>
                    </a:p>
                  </a:txBody>
                  <a:tcPr marT="34375" marB="34375" marR="34375" marL="34375" anchor="ctr"/>
                </a:tc>
              </a:tr>
            </a:tbl>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30"/>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Add Primary Key using Alter</a:t>
            </a:r>
            <a:endParaRPr sz="4800">
              <a:solidFill>
                <a:srgbClr val="DC525C"/>
              </a:solidFill>
              <a:latin typeface="Quattrocento Sans"/>
              <a:ea typeface="Quattrocento Sans"/>
              <a:cs typeface="Quattrocento Sans"/>
              <a:sym typeface="Quattrocento Sans"/>
            </a:endParaRPr>
          </a:p>
        </p:txBody>
      </p:sp>
      <p:sp>
        <p:nvSpPr>
          <p:cNvPr id="2246" name="Google Shape;2246;p230"/>
          <p:cNvSpPr/>
          <p:nvPr/>
        </p:nvSpPr>
        <p:spPr>
          <a:xfrm>
            <a:off x="191345" y="1353542"/>
            <a:ext cx="60928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 </a:t>
            </a:r>
            <a:r>
              <a:rPr lang="en-IN" sz="2000">
                <a:solidFill>
                  <a:schemeClr val="dk1"/>
                </a:solidFill>
                <a:latin typeface="Arial"/>
                <a:ea typeface="Arial"/>
                <a:cs typeface="Arial"/>
                <a:sym typeface="Arial"/>
              </a:rPr>
              <a:t>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PRIMARY</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KEY</a:t>
            </a:r>
            <a:r>
              <a:rPr lang="en-IN" sz="2000">
                <a:solidFill>
                  <a:schemeClr val="dk1"/>
                </a:solidFill>
                <a:latin typeface="Arial"/>
                <a:ea typeface="Arial"/>
                <a:cs typeface="Arial"/>
                <a:sym typeface="Arial"/>
              </a:rPr>
              <a:t> (column1, column2,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column_n)</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3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primary key using alter</a:t>
            </a:r>
            <a:endParaRPr/>
          </a:p>
        </p:txBody>
      </p:sp>
      <p:sp>
        <p:nvSpPr>
          <p:cNvPr id="2252" name="Google Shape;2252;p231"/>
          <p:cNvSpPr/>
          <p:nvPr/>
        </p:nvSpPr>
        <p:spPr>
          <a:xfrm>
            <a:off x="321575" y="4869160"/>
            <a:ext cx="11449272" cy="8720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vendors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vendor_id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vendors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pk_vendor_id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vendor_id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53" name="Google Shape;2253;p231"/>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ADD PRIMARY KEY </a:t>
            </a:r>
            <a:r>
              <a:rPr lang="en-IN" sz="1800">
                <a:solidFill>
                  <a:schemeClr val="dk1"/>
                </a:solidFill>
                <a:latin typeface="Arial"/>
                <a:ea typeface="Arial"/>
                <a:cs typeface="Arial"/>
                <a:sym typeface="Arial"/>
              </a:rPr>
              <a:t>on existing column.</a:t>
            </a:r>
            <a:endParaRPr/>
          </a:p>
        </p:txBody>
      </p:sp>
      <p:sp>
        <p:nvSpPr>
          <p:cNvPr id="2254" name="Google Shape;2254;p231"/>
          <p:cNvSpPr txBox="1"/>
          <p:nvPr/>
        </p:nvSpPr>
        <p:spPr>
          <a:xfrm>
            <a:off x="321575" y="3296226"/>
            <a:ext cx="3902217"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vendors </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vendor_id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vendor_name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address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55" name="Google Shape;2255;p231"/>
          <p:cNvSpPr/>
          <p:nvPr/>
        </p:nvSpPr>
        <p:spPr>
          <a:xfrm>
            <a:off x="190550" y="1458000"/>
            <a:ext cx="60928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 </a:t>
            </a:r>
            <a:r>
              <a:rPr lang="en-IN" sz="2000">
                <a:solidFill>
                  <a:schemeClr val="dk1"/>
                </a:solidFill>
                <a:latin typeface="Arial"/>
                <a:ea typeface="Arial"/>
                <a:cs typeface="Arial"/>
                <a:sym typeface="Arial"/>
              </a:rPr>
              <a:t>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PRIMARY</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KEY</a:t>
            </a:r>
            <a:r>
              <a:rPr lang="en-IN" sz="2000">
                <a:solidFill>
                  <a:schemeClr val="dk1"/>
                </a:solidFill>
                <a:latin typeface="Arial"/>
                <a:ea typeface="Arial"/>
                <a:cs typeface="Arial"/>
                <a:sym typeface="Arial"/>
              </a:rPr>
              <a:t> (column1, column2,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column_n)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32"/>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Primary Key</a:t>
            </a:r>
            <a:endParaRPr sz="4800">
              <a:solidFill>
                <a:srgbClr val="DC525C"/>
              </a:solidFill>
              <a:latin typeface="Quattrocento Sans"/>
              <a:ea typeface="Quattrocento Sans"/>
              <a:cs typeface="Quattrocento Sans"/>
              <a:sym typeface="Quattrocento Sans"/>
            </a:endParaRPr>
          </a:p>
        </p:txBody>
      </p:sp>
      <p:sp>
        <p:nvSpPr>
          <p:cNvPr id="2262" name="Google Shape;2262;p232"/>
          <p:cNvSpPr/>
          <p:nvPr/>
        </p:nvSpPr>
        <p:spPr>
          <a:xfrm>
            <a:off x="191345" y="1353543"/>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 PRIMARY</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KEY</a:t>
            </a:r>
            <a:endParaRPr sz="2000">
              <a:solidFill>
                <a:schemeClr val="dk1"/>
              </a:solidFill>
              <a:latin typeface="Arial"/>
              <a:ea typeface="Arial"/>
              <a:cs typeface="Arial"/>
              <a:sym typeface="A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233"/>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drop primary key</a:t>
            </a:r>
            <a:endParaRPr/>
          </a:p>
        </p:txBody>
      </p:sp>
      <p:sp>
        <p:nvSpPr>
          <p:cNvPr id="2268" name="Google Shape;2268;p233"/>
          <p:cNvSpPr/>
          <p:nvPr/>
        </p:nvSpPr>
        <p:spPr>
          <a:xfrm>
            <a:off x="290745" y="486916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vendors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a:t>
            </a:r>
            <a:endParaRPr/>
          </a:p>
        </p:txBody>
      </p:sp>
      <p:sp>
        <p:nvSpPr>
          <p:cNvPr id="2269" name="Google Shape;2269;p233"/>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DROP PRIMARY KEY</a:t>
            </a:r>
            <a:r>
              <a:rPr lang="en-IN" sz="1800">
                <a:solidFill>
                  <a:schemeClr val="dk1"/>
                </a:solidFill>
                <a:latin typeface="Arial"/>
                <a:ea typeface="Arial"/>
                <a:cs typeface="Arial"/>
                <a:sym typeface="Arial"/>
              </a:rPr>
              <a:t>.</a:t>
            </a:r>
            <a:endParaRPr/>
          </a:p>
        </p:txBody>
      </p:sp>
      <p:sp>
        <p:nvSpPr>
          <p:cNvPr id="2270" name="Google Shape;2270;p233"/>
          <p:cNvSpPr txBox="1"/>
          <p:nvPr/>
        </p:nvSpPr>
        <p:spPr>
          <a:xfrm>
            <a:off x="290745" y="2946878"/>
            <a:ext cx="3902217"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vendors </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vendor_id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vendor_name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address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71" name="Google Shape;2271;p233"/>
          <p:cNvSpPr/>
          <p:nvPr/>
        </p:nvSpPr>
        <p:spPr>
          <a:xfrm>
            <a:off x="190550" y="1458000"/>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 PRIMARY</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KEY</a:t>
            </a:r>
            <a:endParaRPr sz="2000">
              <a:solidFill>
                <a:schemeClr val="dk1"/>
              </a:solidFill>
              <a:latin typeface="Arial"/>
              <a:ea typeface="Arial"/>
              <a:cs typeface="Arial"/>
              <a:sym typeface="Aria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234"/>
          <p:cNvSpPr txBox="1"/>
          <p:nvPr/>
        </p:nvSpPr>
        <p:spPr>
          <a:xfrm>
            <a:off x="1676977" y="2362200"/>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UNIQUE KEY constraint</a:t>
            </a:r>
            <a:endParaRPr sz="4800">
              <a:solidFill>
                <a:srgbClr val="DC525C"/>
              </a:solidFill>
              <a:latin typeface="Quattrocento Sans"/>
              <a:ea typeface="Quattrocento Sans"/>
              <a:cs typeface="Quattrocento Sans"/>
              <a:sym typeface="Quattrocento Sans"/>
            </a:endParaRPr>
          </a:p>
        </p:txBody>
      </p:sp>
      <p:sp>
        <p:nvSpPr>
          <p:cNvPr id="2277" name="Google Shape;2277;p234"/>
          <p:cNvSpPr/>
          <p:nvPr/>
        </p:nvSpPr>
        <p:spPr>
          <a:xfrm>
            <a:off x="263352" y="156981"/>
            <a:ext cx="11737305" cy="16927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unique key can be NULL.</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unique key value must be unique.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table can have multiple unique key.</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column can have unique key as well as a primary key.</a:t>
            </a:r>
            <a:endParaRPr/>
          </a:p>
        </p:txBody>
      </p:sp>
      <p:sp>
        <p:nvSpPr>
          <p:cNvPr id="2278" name="Google Shape;2278;p234"/>
          <p:cNvSpPr txBox="1"/>
          <p:nvPr/>
        </p:nvSpPr>
        <p:spPr>
          <a:xfrm>
            <a:off x="263351" y="4527781"/>
            <a:ext cx="9937104" cy="9848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200"/>
              <a:buFont typeface="Arial"/>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lnSpc>
                <a:spcPct val="100000"/>
              </a:lnSpc>
              <a:spcBef>
                <a:spcPts val="0"/>
              </a:spcBef>
              <a:spcAft>
                <a:spcPts val="0"/>
              </a:spcAft>
              <a:buClr>
                <a:schemeClr val="lt2"/>
              </a:buClr>
              <a:buSzPts val="800"/>
              <a:buFont typeface="Arial"/>
              <a:buNone/>
            </a:pPr>
            <a:r>
              <a:t/>
            </a:r>
            <a:endParaRPr sz="800">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Unique key in a relation is always associated with an </a:t>
            </a:r>
            <a:r>
              <a:rPr b="1" i="1" lang="en-IN" sz="1800">
                <a:solidFill>
                  <a:schemeClr val="dk1"/>
                </a:solidFill>
                <a:latin typeface="Arial"/>
                <a:ea typeface="Arial"/>
                <a:cs typeface="Arial"/>
                <a:sym typeface="Arial"/>
              </a:rPr>
              <a:t>INDEX</a:t>
            </a:r>
            <a:r>
              <a:rPr lang="en-IN" sz="1800">
                <a:solidFill>
                  <a:schemeClr val="dk1"/>
                </a:solidFill>
                <a:latin typeface="Arial"/>
                <a:ea typeface="Arial"/>
                <a:cs typeface="Arial"/>
                <a:sym typeface="Arial"/>
              </a:rPr>
              <a:t> object.</a:t>
            </a:r>
            <a:endParaRPr/>
          </a:p>
          <a:p>
            <a:pPr indent="-234950" lvl="0" marL="285750" marR="0" rtl="0" algn="l">
              <a:lnSpc>
                <a:spcPct val="100000"/>
              </a:lnSpc>
              <a:spcBef>
                <a:spcPts val="0"/>
              </a:spcBef>
              <a:spcAft>
                <a:spcPts val="0"/>
              </a:spcAft>
              <a:buClr>
                <a:schemeClr val="lt2"/>
              </a:buClr>
              <a:buSzPts val="800"/>
              <a:buFont typeface="Arial"/>
              <a:buNone/>
            </a:pPr>
            <a:r>
              <a:t/>
            </a:r>
            <a:endParaRPr sz="800">
              <a:solidFill>
                <a:schemeClr val="dk1"/>
              </a:solidFill>
              <a:latin typeface="Arial"/>
              <a:ea typeface="Arial"/>
              <a:cs typeface="Arial"/>
              <a:sym typeface="Arial"/>
            </a:endParaRPr>
          </a:p>
        </p:txBody>
      </p:sp>
      <p:sp>
        <p:nvSpPr>
          <p:cNvPr id="2279" name="Google Shape;2279;p234"/>
          <p:cNvSpPr/>
          <p:nvPr/>
        </p:nvSpPr>
        <p:spPr>
          <a:xfrm>
            <a:off x="263350" y="3248036"/>
            <a:ext cx="1166529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A </a:t>
            </a:r>
            <a:r>
              <a:rPr b="1" lang="en-IN" sz="1800">
                <a:solidFill>
                  <a:schemeClr val="dk1"/>
                </a:solidFill>
                <a:latin typeface="Palatino Linotype"/>
                <a:ea typeface="Palatino Linotype"/>
                <a:cs typeface="Palatino Linotype"/>
                <a:sym typeface="Palatino Linotype"/>
              </a:rPr>
              <a:t>UNIQUE key </a:t>
            </a:r>
            <a:r>
              <a:rPr lang="en-IN" sz="1800">
                <a:solidFill>
                  <a:schemeClr val="dk1"/>
                </a:solidFill>
                <a:latin typeface="Palatino Linotype"/>
                <a:ea typeface="Palatino Linotype"/>
                <a:cs typeface="Palatino Linotype"/>
                <a:sym typeface="Palatino Linotype"/>
              </a:rPr>
              <a:t>constraint</a:t>
            </a:r>
            <a:r>
              <a:rPr b="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is a set of one or more than one fields/columns of a table that uniquely identify a record in a database table.</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235"/>
          <p:cNvSpPr/>
          <p:nvPr/>
        </p:nvSpPr>
        <p:spPr>
          <a:xfrm>
            <a:off x="290745" y="1340768"/>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table with </a:t>
            </a:r>
            <a:r>
              <a:rPr b="1" lang="en-IN" sz="1800">
                <a:solidFill>
                  <a:schemeClr val="dk1"/>
                </a:solidFill>
                <a:latin typeface="Arial"/>
                <a:ea typeface="Arial"/>
                <a:cs typeface="Arial"/>
                <a:sym typeface="Arial"/>
              </a:rPr>
              <a:t>UNIQUE KEY </a:t>
            </a:r>
            <a:r>
              <a:rPr lang="en-IN" sz="1800">
                <a:solidFill>
                  <a:schemeClr val="dk1"/>
                </a:solidFill>
                <a:latin typeface="Arial"/>
                <a:ea typeface="Arial"/>
                <a:cs typeface="Arial"/>
                <a:sym typeface="Arial"/>
              </a:rPr>
              <a:t>column.</a:t>
            </a:r>
            <a:endParaRPr/>
          </a:p>
        </p:txBody>
      </p:sp>
      <p:sp>
        <p:nvSpPr>
          <p:cNvPr id="2285" name="Google Shape;2285;p235"/>
          <p:cNvSpPr/>
          <p:nvPr/>
        </p:nvSpPr>
        <p:spPr>
          <a:xfrm>
            <a:off x="578777" y="4145596"/>
            <a:ext cx="5544616"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brands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brandName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30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uni_brandName </a:t>
            </a:r>
            <a:r>
              <a:rPr lang="en-IN" sz="1800">
                <a:solidFill>
                  <a:srgbClr val="C00000"/>
                </a:solidFill>
                <a:latin typeface="Arial"/>
                <a:ea typeface="Arial"/>
                <a:cs typeface="Arial"/>
                <a:sym typeface="Arial"/>
              </a:rPr>
              <a:t>UNIQUE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brandName</a:t>
            </a:r>
            <a:r>
              <a:rPr lang="en-IN" sz="1800">
                <a:solidFill>
                  <a:srgbClr val="A5A5A5"/>
                </a:solidFill>
                <a:latin typeface="Arial"/>
                <a:ea typeface="Arial"/>
                <a:cs typeface="Arial"/>
                <a:sym typeface="Arial"/>
              </a:rPr>
              <a:t>)</a:t>
            </a:r>
            <a:endParaRPr sz="1800">
              <a:solidFill>
                <a:srgbClr val="C00000"/>
              </a:solidFill>
              <a:latin typeface="Arial"/>
              <a:ea typeface="Arial"/>
              <a:cs typeface="Arial"/>
              <a:sym typeface="Arial"/>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286" name="Google Shape;2286;p235"/>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unique key</a:t>
            </a:r>
            <a:endParaRPr/>
          </a:p>
        </p:txBody>
      </p:sp>
      <p:sp>
        <p:nvSpPr>
          <p:cNvPr id="2287" name="Google Shape;2287;p235"/>
          <p:cNvSpPr txBox="1"/>
          <p:nvPr/>
        </p:nvSpPr>
        <p:spPr>
          <a:xfrm>
            <a:off x="578777" y="1975554"/>
            <a:ext cx="4221079"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clients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client_id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first_name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last_name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company_name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UNIQUE</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88" name="Google Shape;2288;p235"/>
          <p:cNvSpPr txBox="1"/>
          <p:nvPr/>
        </p:nvSpPr>
        <p:spPr>
          <a:xfrm>
            <a:off x="5879976" y="2079431"/>
            <a:ext cx="378283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contacts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first_name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last_name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phone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UNIQUE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289" name="Google Shape;2289;p235"/>
          <p:cNvSpPr txBox="1"/>
          <p:nvPr/>
        </p:nvSpPr>
        <p:spPr>
          <a:xfrm>
            <a:off x="578777" y="6075154"/>
            <a:ext cx="609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clients;</a:t>
            </a:r>
            <a:endParaRPr/>
          </a:p>
        </p:txBody>
      </p:sp>
      <p:sp>
        <p:nvSpPr>
          <p:cNvPr id="2290" name="Google Shape;2290;p235"/>
          <p:cNvSpPr/>
          <p:nvPr/>
        </p:nvSpPr>
        <p:spPr>
          <a:xfrm>
            <a:off x="334567" y="764704"/>
            <a:ext cx="87886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2626"/>
                </a:solidFill>
                <a:latin typeface="Arial"/>
                <a:ea typeface="Arial"/>
                <a:cs typeface="Arial"/>
                <a:sym typeface="Arial"/>
              </a:rPr>
              <a:t> </a:t>
            </a:r>
            <a:r>
              <a:rPr i="1" lang="en-IN" sz="2000">
                <a:solidFill>
                  <a:srgbClr val="000000"/>
                </a:solidFill>
                <a:latin typeface="Arial"/>
                <a:ea typeface="Arial"/>
                <a:cs typeface="Arial"/>
                <a:sym typeface="Arial"/>
              </a:rPr>
              <a:t>col_name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data_type</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UNIQUE KEY</a:t>
            </a:r>
            <a:endParaRPr sz="2000">
              <a:solidFill>
                <a:srgbClr val="0077AA"/>
              </a:solidFill>
              <a:latin typeface="Arial"/>
              <a:ea typeface="Arial"/>
              <a:cs typeface="Arial"/>
              <a:sym typeface="Aria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6"/>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Add Unique Key using Alter</a:t>
            </a:r>
            <a:endParaRPr sz="4800">
              <a:solidFill>
                <a:srgbClr val="DC525C"/>
              </a:solidFill>
              <a:latin typeface="Quattrocento Sans"/>
              <a:ea typeface="Quattrocento Sans"/>
              <a:cs typeface="Quattrocento Sans"/>
              <a:sym typeface="Quattrocento Sans"/>
            </a:endParaRPr>
          </a:p>
        </p:txBody>
      </p:sp>
      <p:sp>
        <p:nvSpPr>
          <p:cNvPr id="2297" name="Google Shape;2297;p236"/>
          <p:cNvSpPr/>
          <p:nvPr/>
        </p:nvSpPr>
        <p:spPr>
          <a:xfrm>
            <a:off x="191345" y="1353542"/>
            <a:ext cx="60928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UNIQUE</a:t>
            </a:r>
            <a:r>
              <a:rPr lang="en-IN" sz="2000">
                <a:solidFill>
                  <a:schemeClr val="dk1"/>
                </a:solidFill>
                <a:latin typeface="Arial"/>
                <a:ea typeface="Arial"/>
                <a:cs typeface="Arial"/>
                <a:sym typeface="Arial"/>
              </a:rPr>
              <a:t> (column1, column2,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column_n)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3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unique key using alter</a:t>
            </a:r>
            <a:endParaRPr/>
          </a:p>
        </p:txBody>
      </p:sp>
      <p:sp>
        <p:nvSpPr>
          <p:cNvPr id="2303" name="Google Shape;2303;p237"/>
          <p:cNvSpPr/>
          <p:nvPr/>
        </p:nvSpPr>
        <p:spPr>
          <a:xfrm>
            <a:off x="228588" y="4845215"/>
            <a:ext cx="11449272" cy="8720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shop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UNIQUE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shop_name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shop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uni_shop_name </a:t>
            </a:r>
            <a:r>
              <a:rPr lang="en-IN" sz="1800">
                <a:solidFill>
                  <a:srgbClr val="C00000"/>
                </a:solidFill>
                <a:latin typeface="Arial"/>
                <a:ea typeface="Arial"/>
                <a:cs typeface="Arial"/>
                <a:sym typeface="Arial"/>
              </a:rPr>
              <a:t>UNIQUE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shop_name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304" name="Google Shape;2304;p237"/>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ADD UNIQUE KEY </a:t>
            </a:r>
            <a:r>
              <a:rPr lang="en-IN" sz="1800">
                <a:solidFill>
                  <a:schemeClr val="dk1"/>
                </a:solidFill>
                <a:latin typeface="Arial"/>
                <a:ea typeface="Arial"/>
                <a:cs typeface="Arial"/>
                <a:sym typeface="Arial"/>
              </a:rPr>
              <a:t>on existing column.</a:t>
            </a:r>
            <a:endParaRPr/>
          </a:p>
        </p:txBody>
      </p:sp>
      <p:sp>
        <p:nvSpPr>
          <p:cNvPr id="2305" name="Google Shape;2305;p237"/>
          <p:cNvSpPr/>
          <p:nvPr/>
        </p:nvSpPr>
        <p:spPr>
          <a:xfrm>
            <a:off x="312724" y="2996952"/>
            <a:ext cx="5544616"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shop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shop_name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30</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306" name="Google Shape;2306;p237"/>
          <p:cNvSpPr/>
          <p:nvPr/>
        </p:nvSpPr>
        <p:spPr>
          <a:xfrm>
            <a:off x="190550" y="1458000"/>
            <a:ext cx="60928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UNIQUE</a:t>
            </a:r>
            <a:r>
              <a:rPr lang="en-IN" sz="2000">
                <a:solidFill>
                  <a:schemeClr val="dk1"/>
                </a:solidFill>
                <a:latin typeface="Arial"/>
                <a:ea typeface="Arial"/>
                <a:cs typeface="Arial"/>
                <a:sym typeface="Arial"/>
              </a:rPr>
              <a:t> (column1, column2,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column_n)</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8"/>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Unique Key</a:t>
            </a:r>
            <a:endParaRPr sz="4800">
              <a:solidFill>
                <a:srgbClr val="DC525C"/>
              </a:solidFill>
              <a:latin typeface="Quattrocento Sans"/>
              <a:ea typeface="Quattrocento Sans"/>
              <a:cs typeface="Quattrocento Sans"/>
              <a:sym typeface="Quattrocento Sans"/>
            </a:endParaRPr>
          </a:p>
        </p:txBody>
      </p:sp>
      <p:sp>
        <p:nvSpPr>
          <p:cNvPr id="2313" name="Google Shape;2313;p238"/>
          <p:cNvSpPr/>
          <p:nvPr/>
        </p:nvSpPr>
        <p:spPr>
          <a:xfrm>
            <a:off x="191345" y="1353543"/>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 INDEX</a:t>
            </a:r>
            <a:r>
              <a:rPr lang="en-IN" sz="2000">
                <a:solidFill>
                  <a:schemeClr val="dk1"/>
                </a:solidFill>
                <a:latin typeface="Arial"/>
                <a:ea typeface="Arial"/>
                <a:cs typeface="Arial"/>
                <a:sym typeface="Arial"/>
              </a:rPr>
              <a:t> constraint_name;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3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drop unique key</a:t>
            </a:r>
            <a:endParaRPr/>
          </a:p>
        </p:txBody>
      </p:sp>
      <p:sp>
        <p:nvSpPr>
          <p:cNvPr id="2319" name="Google Shape;2319;p239"/>
          <p:cNvSpPr/>
          <p:nvPr/>
        </p:nvSpPr>
        <p:spPr>
          <a:xfrm>
            <a:off x="376649" y="2420888"/>
            <a:ext cx="8990430" cy="81560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INDEX &lt;COLUMN_NAME&gt;;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INDEX U_USER_ID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#CONSTRAINT NAME</a:t>
            </a:r>
            <a:endParaRPr/>
          </a:p>
        </p:txBody>
      </p:sp>
      <p:sp>
        <p:nvSpPr>
          <p:cNvPr id="2320" name="Google Shape;2320;p239"/>
          <p:cNvSpPr/>
          <p:nvPr/>
        </p:nvSpPr>
        <p:spPr>
          <a:xfrm>
            <a:off x="376649" y="6021288"/>
            <a:ext cx="469282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INDEX </a:t>
            </a:r>
            <a:r>
              <a:rPr lang="en-IN" sz="1800">
                <a:solidFill>
                  <a:schemeClr val="dk1"/>
                </a:solidFill>
                <a:latin typeface="Arial"/>
                <a:ea typeface="Arial"/>
                <a:cs typeface="Arial"/>
                <a:sym typeface="Arial"/>
              </a:rPr>
              <a:t>email;</a:t>
            </a:r>
            <a:endParaRPr/>
          </a:p>
        </p:txBody>
      </p:sp>
      <p:sp>
        <p:nvSpPr>
          <p:cNvPr id="2321" name="Google Shape;2321;p239"/>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DROP UNIQUE KEY</a:t>
            </a:r>
            <a:r>
              <a:rPr lang="en-IN" sz="1800">
                <a:solidFill>
                  <a:schemeClr val="dk1"/>
                </a:solidFill>
                <a:latin typeface="Arial"/>
                <a:ea typeface="Arial"/>
                <a:cs typeface="Arial"/>
                <a:sym typeface="Arial"/>
              </a:rPr>
              <a:t>.</a:t>
            </a:r>
            <a:endParaRPr/>
          </a:p>
        </p:txBody>
      </p:sp>
      <p:sp>
        <p:nvSpPr>
          <p:cNvPr id="2322" name="Google Shape;2322;p239"/>
          <p:cNvSpPr/>
          <p:nvPr/>
        </p:nvSpPr>
        <p:spPr>
          <a:xfrm>
            <a:off x="6096000" y="3645024"/>
            <a:ext cx="5544616"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uni_email </a:t>
            </a:r>
            <a:r>
              <a:rPr lang="en-IN" sz="1800">
                <a:solidFill>
                  <a:srgbClr val="C00000"/>
                </a:solidFill>
                <a:latin typeface="Arial"/>
                <a:ea typeface="Arial"/>
                <a:cs typeface="Arial"/>
                <a:sym typeface="Arial"/>
              </a:rPr>
              <a:t>UNIQUE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email</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323" name="Google Shape;2323;p239"/>
          <p:cNvSpPr/>
          <p:nvPr/>
        </p:nvSpPr>
        <p:spPr>
          <a:xfrm>
            <a:off x="407368" y="3645024"/>
            <a:ext cx="4464496"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UNIQUE KEY</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324" name="Google Shape;2324;p239"/>
          <p:cNvSpPr/>
          <p:nvPr/>
        </p:nvSpPr>
        <p:spPr>
          <a:xfrm>
            <a:off x="6107957" y="6030580"/>
            <a:ext cx="529148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INDEX </a:t>
            </a:r>
            <a:r>
              <a:rPr lang="en-IN" sz="1800">
                <a:solidFill>
                  <a:schemeClr val="dk1"/>
                </a:solidFill>
                <a:latin typeface="Arial"/>
                <a:ea typeface="Arial"/>
                <a:cs typeface="Arial"/>
                <a:sym typeface="Arial"/>
              </a:rPr>
              <a:t>uni_email;</a:t>
            </a:r>
            <a:endParaRPr/>
          </a:p>
        </p:txBody>
      </p:sp>
      <p:sp>
        <p:nvSpPr>
          <p:cNvPr id="2325" name="Google Shape;2325;p239"/>
          <p:cNvSpPr/>
          <p:nvPr/>
        </p:nvSpPr>
        <p:spPr>
          <a:xfrm>
            <a:off x="191345" y="1353543"/>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 INDEX</a:t>
            </a:r>
            <a:r>
              <a:rPr lang="en-IN" sz="2000">
                <a:solidFill>
                  <a:schemeClr val="dk1"/>
                </a:solidFill>
                <a:latin typeface="Arial"/>
                <a:ea typeface="Arial"/>
                <a:cs typeface="Arial"/>
                <a:sym typeface="Arial"/>
              </a:rPr>
              <a:t> constraint_name;</a:t>
            </a:r>
            <a:endParaRPr/>
          </a:p>
        </p:txBody>
      </p:sp>
      <p:sp>
        <p:nvSpPr>
          <p:cNvPr id="2326" name="Google Shape;2326;p239"/>
          <p:cNvSpPr txBox="1"/>
          <p:nvPr/>
        </p:nvSpPr>
        <p:spPr>
          <a:xfrm>
            <a:off x="5904655" y="1333214"/>
            <a:ext cx="60960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table_name, constraint_name, constraint_type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information_schema.table_constraints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constraint_schema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'z'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table_name </a:t>
            </a:r>
            <a:r>
              <a:rPr lang="en-IN" sz="1800">
                <a:solidFill>
                  <a:srgbClr val="A67F59"/>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 'B'</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24"/>
          <p:cNvSpPr txBox="1"/>
          <p:nvPr/>
        </p:nvSpPr>
        <p:spPr>
          <a:xfrm>
            <a:off x="1676182" y="1905000"/>
            <a:ext cx="8838049"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Codd's Rules</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40"/>
          <p:cNvSpPr txBox="1"/>
          <p:nvPr/>
        </p:nvSpPr>
        <p:spPr>
          <a:xfrm>
            <a:off x="1676978" y="2679854"/>
            <a:ext cx="883804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FOREIGN KEY constraint</a:t>
            </a:r>
            <a:endParaRPr sz="4800">
              <a:solidFill>
                <a:srgbClr val="DC525C"/>
              </a:solidFill>
              <a:latin typeface="Quattrocento Sans"/>
              <a:ea typeface="Quattrocento Sans"/>
              <a:cs typeface="Quattrocento Sans"/>
              <a:sym typeface="Quattrocento Sans"/>
            </a:endParaRPr>
          </a:p>
        </p:txBody>
      </p:sp>
      <p:sp>
        <p:nvSpPr>
          <p:cNvPr id="2332" name="Google Shape;2332;p240"/>
          <p:cNvSpPr/>
          <p:nvPr/>
        </p:nvSpPr>
        <p:spPr>
          <a:xfrm>
            <a:off x="1055440" y="3494618"/>
            <a:ext cx="1015312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b="1" lang="en-IN" sz="2000">
                <a:solidFill>
                  <a:schemeClr val="dk1"/>
                </a:solidFill>
                <a:latin typeface="Palatino Linotype"/>
                <a:ea typeface="Palatino Linotype"/>
                <a:cs typeface="Palatino Linotype"/>
                <a:sym typeface="Palatino Linotype"/>
              </a:rPr>
              <a:t>FOREIGN KEY</a:t>
            </a:r>
            <a:r>
              <a:rPr lang="en-IN" sz="2000">
                <a:solidFill>
                  <a:schemeClr val="dk1"/>
                </a:solidFill>
                <a:latin typeface="Palatino Linotype"/>
                <a:ea typeface="Palatino Linotype"/>
                <a:cs typeface="Palatino Linotype"/>
                <a:sym typeface="Palatino Linotype"/>
              </a:rPr>
              <a:t> is a </a:t>
            </a:r>
            <a:r>
              <a:rPr b="1" lang="en-IN" sz="2000">
                <a:solidFill>
                  <a:schemeClr val="dk1"/>
                </a:solidFill>
                <a:latin typeface="Palatino Linotype"/>
                <a:ea typeface="Palatino Linotype"/>
                <a:cs typeface="Palatino Linotype"/>
                <a:sym typeface="Palatino Linotype"/>
              </a:rPr>
              <a:t>key</a:t>
            </a:r>
            <a:r>
              <a:rPr lang="en-IN" sz="2000">
                <a:solidFill>
                  <a:schemeClr val="dk1"/>
                </a:solidFill>
                <a:latin typeface="Palatino Linotype"/>
                <a:ea typeface="Palatino Linotype"/>
                <a:cs typeface="Palatino Linotype"/>
                <a:sym typeface="Palatino Linotype"/>
              </a:rPr>
              <a:t> used to link two tables together. A </a:t>
            </a:r>
            <a:r>
              <a:rPr b="1" lang="en-IN" sz="2000">
                <a:solidFill>
                  <a:schemeClr val="dk1"/>
                </a:solidFill>
                <a:latin typeface="Palatino Linotype"/>
                <a:ea typeface="Palatino Linotype"/>
                <a:cs typeface="Palatino Linotype"/>
                <a:sym typeface="Palatino Linotype"/>
              </a:rPr>
              <a:t>FOREIGN KEY</a:t>
            </a:r>
            <a:r>
              <a:rPr lang="en-IN" sz="2000">
                <a:solidFill>
                  <a:schemeClr val="dk1"/>
                </a:solidFill>
                <a:latin typeface="Palatino Linotype"/>
                <a:ea typeface="Palatino Linotype"/>
                <a:cs typeface="Palatino Linotype"/>
                <a:sym typeface="Palatino Linotype"/>
              </a:rPr>
              <a:t> is a field (or collection of fields) in one table that refers to the PRIMARY </a:t>
            </a:r>
            <a:r>
              <a:rPr b="1" lang="en-IN" sz="2000">
                <a:solidFill>
                  <a:schemeClr val="dk1"/>
                </a:solidFill>
                <a:latin typeface="Palatino Linotype"/>
                <a:ea typeface="Palatino Linotype"/>
                <a:cs typeface="Palatino Linotype"/>
                <a:sym typeface="Palatino Linotype"/>
              </a:rPr>
              <a:t>KEY</a:t>
            </a:r>
            <a:r>
              <a:rPr lang="en-IN" sz="2000">
                <a:solidFill>
                  <a:schemeClr val="dk1"/>
                </a:solidFill>
                <a:latin typeface="Palatino Linotype"/>
                <a:ea typeface="Palatino Linotype"/>
                <a:cs typeface="Palatino Linotype"/>
                <a:sym typeface="Palatino Linotype"/>
              </a:rPr>
              <a:t> in another table. The table containing the </a:t>
            </a:r>
            <a:r>
              <a:rPr b="1" lang="en-IN" sz="2000">
                <a:solidFill>
                  <a:schemeClr val="dk1"/>
                </a:solidFill>
                <a:latin typeface="Palatino Linotype"/>
                <a:ea typeface="Palatino Linotype"/>
                <a:cs typeface="Palatino Linotype"/>
                <a:sym typeface="Palatino Linotype"/>
              </a:rPr>
              <a:t>foreign key</a:t>
            </a:r>
            <a:r>
              <a:rPr lang="en-IN" sz="2000">
                <a:solidFill>
                  <a:schemeClr val="dk1"/>
                </a:solidFill>
                <a:latin typeface="Palatino Linotype"/>
                <a:ea typeface="Palatino Linotype"/>
                <a:cs typeface="Palatino Linotype"/>
                <a:sym typeface="Palatino Linotype"/>
              </a:rPr>
              <a:t> is called the child table, and the table containing the candidate </a:t>
            </a:r>
            <a:r>
              <a:rPr b="1" lang="en-IN" sz="2000">
                <a:solidFill>
                  <a:schemeClr val="dk1"/>
                </a:solidFill>
                <a:latin typeface="Palatino Linotype"/>
                <a:ea typeface="Palatino Linotype"/>
                <a:cs typeface="Palatino Linotype"/>
                <a:sym typeface="Palatino Linotype"/>
              </a:rPr>
              <a:t>key</a:t>
            </a:r>
            <a:r>
              <a:rPr lang="en-IN" sz="2000">
                <a:solidFill>
                  <a:schemeClr val="dk1"/>
                </a:solidFill>
                <a:latin typeface="Palatino Linotype"/>
                <a:ea typeface="Palatino Linotype"/>
                <a:cs typeface="Palatino Linotype"/>
                <a:sym typeface="Palatino Linotype"/>
              </a:rPr>
              <a:t> is called the referenced or parent table.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241"/>
          <p:cNvSpPr/>
          <p:nvPr/>
        </p:nvSpPr>
        <p:spPr>
          <a:xfrm>
            <a:off x="407368" y="1068993"/>
            <a:ext cx="11377264"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foreign key can have a different column name from its primary key.</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DataType of primary key and foreign key column must be same.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ensures rows in one table have corresponding rows in another.</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Unlike the Primary key, they do not have to be unique.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Foreign keys can be null even though primary keys can not.</a:t>
            </a:r>
            <a:endParaRPr/>
          </a:p>
        </p:txBody>
      </p:sp>
      <p:sp>
        <p:nvSpPr>
          <p:cNvPr id="2338" name="Google Shape;2338;p241"/>
          <p:cNvSpPr/>
          <p:nvPr/>
        </p:nvSpPr>
        <p:spPr>
          <a:xfrm>
            <a:off x="407368" y="3783811"/>
            <a:ext cx="11377264" cy="166199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0089A4"/>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table containing the FOREIGN KEY is referred to as the child table, and the table containing the PRIMARY KEY (referenced key) is the parent table.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PARENT and CHILD tables must use the same storage engine, </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and they cannot be defined as temporary tables.</a:t>
            </a:r>
            <a:endParaRPr sz="1800">
              <a:solidFill>
                <a:schemeClr val="dk1"/>
              </a:solidFill>
              <a:latin typeface="Arial"/>
              <a:ea typeface="Arial"/>
              <a:cs typeface="Arial"/>
              <a:sym typeface="Arial"/>
            </a:endParaRPr>
          </a:p>
        </p:txBody>
      </p:sp>
      <p:sp>
        <p:nvSpPr>
          <p:cNvPr id="2339" name="Google Shape;2339;p24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foreign key</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42"/>
          <p:cNvSpPr/>
          <p:nvPr/>
        </p:nvSpPr>
        <p:spPr>
          <a:xfrm>
            <a:off x="263352" y="908720"/>
            <a:ext cx="11737304" cy="32624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C00000"/>
                </a:solidFill>
                <a:latin typeface="Arial"/>
                <a:ea typeface="Arial"/>
                <a:cs typeface="Arial"/>
                <a:sym typeface="Arial"/>
              </a:rPr>
              <a:t>A referential constraint could be violated in following cases.</a:t>
            </a:r>
            <a:endParaRPr/>
          </a:p>
          <a:p>
            <a:pPr indent="0" lvl="0" marL="0" marR="0" rtl="0" algn="l">
              <a:spcBef>
                <a:spcPts val="0"/>
              </a:spcBef>
              <a:spcAft>
                <a:spcPts val="0"/>
              </a:spcAft>
              <a:buNone/>
            </a:pPr>
            <a:r>
              <a:t/>
            </a:r>
            <a:endParaRPr sz="2000">
              <a:solidFill>
                <a:schemeClr val="dk1"/>
              </a:solidFill>
              <a:latin typeface="Gill Sans"/>
              <a:ea typeface="Gill Sans"/>
              <a:cs typeface="Gill Sans"/>
              <a:sym typeface="Gill Sans"/>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An </a:t>
            </a:r>
            <a:r>
              <a:rPr b="1" lang="en-IN" sz="1800">
                <a:solidFill>
                  <a:srgbClr val="006C86"/>
                </a:solidFill>
                <a:latin typeface="Arial"/>
                <a:ea typeface="Arial"/>
                <a:cs typeface="Arial"/>
                <a:sym typeface="Arial"/>
              </a:rPr>
              <a:t>INSERT</a:t>
            </a:r>
            <a:r>
              <a:rPr lang="en-IN" sz="1800">
                <a:solidFill>
                  <a:schemeClr val="dk1"/>
                </a:solidFill>
                <a:latin typeface="Arial"/>
                <a:ea typeface="Arial"/>
                <a:cs typeface="Arial"/>
                <a:sym typeface="Arial"/>
              </a:rPr>
              <a:t> attempt to add a row to a child table that has a value in its foreign key columns that does not match a value in the corresponding parent table's column.</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An </a:t>
            </a:r>
            <a:r>
              <a:rPr b="1" lang="en-IN" sz="1800">
                <a:solidFill>
                  <a:srgbClr val="006C86"/>
                </a:solidFill>
                <a:latin typeface="Arial"/>
                <a:ea typeface="Arial"/>
                <a:cs typeface="Arial"/>
                <a:sym typeface="Arial"/>
              </a:rPr>
              <a:t>UPDATE</a:t>
            </a:r>
            <a:r>
              <a:rPr lang="en-IN" sz="1800">
                <a:solidFill>
                  <a:schemeClr val="dk1"/>
                </a:solidFill>
                <a:latin typeface="Arial"/>
                <a:ea typeface="Arial"/>
                <a:cs typeface="Arial"/>
                <a:sym typeface="Arial"/>
              </a:rPr>
              <a:t> attempt to change the value in a child table's foreign key columns to a value that has no matching value in the corresponding parent table's parent key.</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An </a:t>
            </a:r>
            <a:r>
              <a:rPr b="1" lang="en-IN" sz="1800">
                <a:solidFill>
                  <a:srgbClr val="006C86"/>
                </a:solidFill>
                <a:latin typeface="Arial"/>
                <a:ea typeface="Arial"/>
                <a:cs typeface="Arial"/>
                <a:sym typeface="Arial"/>
              </a:rPr>
              <a:t>UPDATE</a:t>
            </a:r>
            <a:r>
              <a:rPr lang="en-IN" sz="1800">
                <a:solidFill>
                  <a:schemeClr val="dk1"/>
                </a:solidFill>
                <a:latin typeface="Arial"/>
                <a:ea typeface="Arial"/>
                <a:cs typeface="Arial"/>
                <a:sym typeface="Arial"/>
              </a:rPr>
              <a:t> attempt to change the value in a parent table's parent key to a value that does not have a matching value in a child table's foreign key columns.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a:t>
            </a:r>
            <a:r>
              <a:rPr b="1" lang="en-IN" sz="1800">
                <a:solidFill>
                  <a:srgbClr val="006C86"/>
                </a:solidFill>
                <a:latin typeface="Arial"/>
                <a:ea typeface="Arial"/>
                <a:cs typeface="Arial"/>
                <a:sym typeface="Arial"/>
              </a:rPr>
              <a:t>DELETE</a:t>
            </a:r>
            <a:r>
              <a:rPr lang="en-IN" sz="1800">
                <a:solidFill>
                  <a:schemeClr val="dk1"/>
                </a:solidFill>
                <a:latin typeface="Arial"/>
                <a:ea typeface="Arial"/>
                <a:cs typeface="Arial"/>
                <a:sym typeface="Arial"/>
              </a:rPr>
              <a:t> attempt to remove a record from a parent table that has a matching value in a child table's foreign key columns.</a:t>
            </a:r>
            <a:endParaRPr/>
          </a:p>
        </p:txBody>
      </p:sp>
      <p:sp>
        <p:nvSpPr>
          <p:cNvPr id="2345" name="Google Shape;2345;p242"/>
          <p:cNvSpPr/>
          <p:nvPr/>
        </p:nvSpPr>
        <p:spPr>
          <a:xfrm>
            <a:off x="406574" y="4653136"/>
            <a:ext cx="10478119"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Palatino Linotype"/>
                <a:ea typeface="Palatino Linotype"/>
                <a:cs typeface="Palatino Linotype"/>
                <a:sym typeface="Palatino Linotype"/>
              </a:rPr>
              <a:t>Note:</a:t>
            </a:r>
            <a:endParaRPr/>
          </a:p>
          <a:p>
            <a:pPr indent="0" lvl="0" marL="0" marR="0" rtl="0" algn="l">
              <a:spcBef>
                <a:spcPts val="0"/>
              </a:spcBef>
              <a:spcAft>
                <a:spcPts val="0"/>
              </a:spcAft>
              <a:buNone/>
            </a:pPr>
            <a:r>
              <a:t/>
            </a:r>
            <a:endParaRPr sz="800">
              <a:solidFill>
                <a:srgbClr val="0089A4"/>
              </a:solidFill>
              <a:latin typeface="Palatino Linotype"/>
              <a:ea typeface="Palatino Linotype"/>
              <a:cs typeface="Palatino Linotype"/>
              <a:sym typeface="Palatino Linotype"/>
            </a:endParaRPr>
          </a:p>
          <a:p>
            <a:pPr indent="-342900" lvl="0" marL="34290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PARENT and CHILD tables must use the same storage engine, </a:t>
            </a:r>
            <a:endParaRPr/>
          </a:p>
          <a:p>
            <a:pPr indent="-342900" lvl="0" marL="34290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and they cannot be defined as temporary tables.</a:t>
            </a:r>
            <a:endParaRPr/>
          </a:p>
          <a:p>
            <a:pPr indent="-342900" lvl="0" marL="342900" marR="0" rtl="0" algn="l">
              <a:spcBef>
                <a:spcPts val="0"/>
              </a:spcBef>
              <a:spcAft>
                <a:spcPts val="0"/>
              </a:spcAft>
              <a:buClr>
                <a:srgbClr val="284249"/>
              </a:buClr>
              <a:buSzPts val="1800"/>
              <a:buFont typeface="Arial"/>
              <a:buChar char="•"/>
            </a:pPr>
            <a:r>
              <a:rPr lang="en-IN" sz="1800">
                <a:solidFill>
                  <a:srgbClr val="284249"/>
                </a:solidFill>
                <a:latin typeface="Palatino Linotype"/>
                <a:ea typeface="Palatino Linotype"/>
                <a:cs typeface="Palatino Linotype"/>
                <a:sym typeface="Palatino Linotype"/>
              </a:rPr>
              <a:t>If we don’t give constraint name. System will automatically generated the constraint name and will assign to foreign key constraint. </a:t>
            </a:r>
            <a:r>
              <a:rPr b="1" lang="en-IN" sz="2000">
                <a:solidFill>
                  <a:srgbClr val="473935"/>
                </a:solidFill>
                <a:latin typeface="Palatino Linotype"/>
                <a:ea typeface="Palatino Linotype"/>
                <a:cs typeface="Palatino Linotype"/>
                <a:sym typeface="Palatino Linotype"/>
              </a:rPr>
              <a:t>e.g. login_ibfk_1, login_ibfk_2, …..</a:t>
            </a:r>
            <a:endParaRPr b="1" sz="1800">
              <a:solidFill>
                <a:srgbClr val="473935"/>
              </a:solidFill>
              <a:latin typeface="Palatino Linotype"/>
              <a:ea typeface="Palatino Linotype"/>
              <a:cs typeface="Palatino Linotype"/>
              <a:sym typeface="Palatino Linotype"/>
            </a:endParaRPr>
          </a:p>
        </p:txBody>
      </p:sp>
      <p:sp>
        <p:nvSpPr>
          <p:cNvPr id="2346" name="Google Shape;2346;p242"/>
          <p:cNvSpPr/>
          <p:nvPr/>
        </p:nvSpPr>
        <p:spPr>
          <a:xfrm>
            <a:off x="1524595" y="4"/>
            <a:ext cx="9360097"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insert, update, &amp; delete – (primary key/foreign key)</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243"/>
          <p:cNvSpPr/>
          <p:nvPr/>
        </p:nvSpPr>
        <p:spPr>
          <a:xfrm>
            <a:off x="212662" y="260648"/>
            <a:ext cx="170687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p:txBody>
      </p:sp>
      <p:sp>
        <p:nvSpPr>
          <p:cNvPr id="2352" name="Google Shape;2352;p243"/>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anomaly – (primary key/foreign key)</a:t>
            </a:r>
            <a:endParaRPr/>
          </a:p>
        </p:txBody>
      </p:sp>
      <p:sp>
        <p:nvSpPr>
          <p:cNvPr id="2353" name="Google Shape;2353;p243"/>
          <p:cNvSpPr/>
          <p:nvPr/>
        </p:nvSpPr>
        <p:spPr>
          <a:xfrm>
            <a:off x="6838034" y="683404"/>
            <a:ext cx="48745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student_course (child) Table</a:t>
            </a:r>
            <a:endParaRPr/>
          </a:p>
        </p:txBody>
      </p:sp>
      <p:sp>
        <p:nvSpPr>
          <p:cNvPr id="2354" name="Google Shape;2354;p243"/>
          <p:cNvSpPr txBox="1"/>
          <p:nvPr/>
        </p:nvSpPr>
        <p:spPr>
          <a:xfrm>
            <a:off x="212662" y="3644761"/>
            <a:ext cx="11787994"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a:solidFill>
                  <a:srgbClr val="006C86"/>
                </a:solidFill>
                <a:latin typeface="Arial"/>
                <a:ea typeface="Arial"/>
                <a:cs typeface="Arial"/>
                <a:sym typeface="Arial"/>
              </a:rPr>
              <a:t>Insertion anomaly:</a:t>
            </a:r>
            <a:endParaRPr/>
          </a:p>
          <a:p>
            <a:pPr indent="0" lvl="0" marL="0" marR="0" rtl="0" algn="l">
              <a:spcBef>
                <a:spcPts val="0"/>
              </a:spcBef>
              <a:spcAft>
                <a:spcPts val="0"/>
              </a:spcAft>
              <a:buNone/>
            </a:pPr>
            <a:r>
              <a:t/>
            </a:r>
            <a:endParaRPr b="1" i="0"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b="0" i="0" lang="en-IN" sz="1800">
                <a:solidFill>
                  <a:srgbClr val="262626"/>
                </a:solidFill>
                <a:latin typeface="Arial"/>
                <a:ea typeface="Arial"/>
                <a:cs typeface="Arial"/>
                <a:sym typeface="Arial"/>
              </a:rPr>
              <a:t>If we try to insert a record in Student_Course (child) table with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7</a:t>
            </a:r>
            <a:r>
              <a:rPr b="0" i="0" lang="en-IN" sz="1800">
                <a:solidFill>
                  <a:srgbClr val="262626"/>
                </a:solidFill>
                <a:latin typeface="Arial"/>
                <a:ea typeface="Arial"/>
                <a:cs typeface="Arial"/>
                <a:sym typeface="Arial"/>
              </a:rPr>
              <a:t>, </a:t>
            </a:r>
            <a:r>
              <a:rPr b="0" i="0" lang="en-IN" sz="1800">
                <a:solidFill>
                  <a:srgbClr val="C00000"/>
                </a:solidFill>
                <a:latin typeface="Arial"/>
                <a:ea typeface="Arial"/>
                <a:cs typeface="Arial"/>
                <a:sym typeface="Arial"/>
              </a:rPr>
              <a:t>it will not allow</a:t>
            </a:r>
            <a:r>
              <a:rPr b="0" i="0" lang="en-IN" sz="1800">
                <a:solidFill>
                  <a:srgbClr val="262626"/>
                </a:solidFill>
                <a:latin typeface="Arial"/>
                <a:ea typeface="Arial"/>
                <a:cs typeface="Arial"/>
                <a:sym typeface="Arial"/>
              </a:rPr>
              <a:t>.</a:t>
            </a:r>
            <a:endParaRPr/>
          </a:p>
          <a:p>
            <a:pPr indent="0" lvl="0" marL="0" marR="0" rtl="0" algn="l">
              <a:spcBef>
                <a:spcPts val="0"/>
              </a:spcBef>
              <a:spcAft>
                <a:spcPts val="0"/>
              </a:spcAft>
              <a:buNone/>
            </a:pPr>
            <a:r>
              <a:t/>
            </a:r>
            <a:endParaRPr b="0" i="0" sz="1800">
              <a:solidFill>
                <a:srgbClr val="262626"/>
              </a:solidFill>
              <a:latin typeface="Arial"/>
              <a:ea typeface="Arial"/>
              <a:cs typeface="Arial"/>
              <a:sym typeface="Arial"/>
            </a:endParaRPr>
          </a:p>
          <a:p>
            <a:pPr indent="0" lvl="0" marL="0" marR="0" rtl="0" algn="l">
              <a:spcBef>
                <a:spcPts val="0"/>
              </a:spcBef>
              <a:spcAft>
                <a:spcPts val="0"/>
              </a:spcAft>
              <a:buNone/>
            </a:pPr>
            <a:r>
              <a:rPr b="1" i="0" lang="en-IN" sz="1800">
                <a:solidFill>
                  <a:srgbClr val="006C86"/>
                </a:solidFill>
                <a:latin typeface="Arial"/>
                <a:ea typeface="Arial"/>
                <a:cs typeface="Arial"/>
                <a:sym typeface="Arial"/>
              </a:rPr>
              <a:t>Updation and Deletion anomaly:</a:t>
            </a:r>
            <a:r>
              <a:rPr b="0" i="0" lang="en-IN" sz="18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b="0" i="0" lang="en-IN" sz="1800">
                <a:solidFill>
                  <a:srgbClr val="262626"/>
                </a:solidFill>
                <a:latin typeface="Arial"/>
                <a:ea typeface="Arial"/>
                <a:cs typeface="Arial"/>
                <a:sym typeface="Arial"/>
              </a:rPr>
              <a:t>If you  try to chance the </a:t>
            </a:r>
            <a:r>
              <a:rPr lang="en-IN" sz="1800">
                <a:solidFill>
                  <a:srgbClr val="262626"/>
                </a:solidFill>
                <a:latin typeface="Arial"/>
                <a:ea typeface="Arial"/>
                <a:cs typeface="Arial"/>
                <a:sym typeface="Arial"/>
              </a:rPr>
              <a:t>RollNo from </a:t>
            </a:r>
            <a:r>
              <a:rPr b="0" i="0" lang="en-IN" sz="1800">
                <a:solidFill>
                  <a:srgbClr val="262626"/>
                </a:solidFill>
                <a:latin typeface="Arial"/>
                <a:ea typeface="Arial"/>
                <a:cs typeface="Arial"/>
                <a:sym typeface="Arial"/>
              </a:rPr>
              <a:t>Student (parent) table with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6</a:t>
            </a:r>
            <a:r>
              <a:rPr b="0" i="0" lang="en-IN" sz="1800">
                <a:solidFill>
                  <a:srgbClr val="262626"/>
                </a:solidFill>
                <a:latin typeface="Arial"/>
                <a:ea typeface="Arial"/>
                <a:cs typeface="Arial"/>
                <a:sym typeface="Arial"/>
              </a:rPr>
              <a:t> whose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1</a:t>
            </a:r>
            <a:r>
              <a:rPr b="0" i="0" lang="en-IN" sz="1800">
                <a:solidFill>
                  <a:srgbClr val="262626"/>
                </a:solidFill>
                <a:latin typeface="Arial"/>
                <a:ea typeface="Arial"/>
                <a:cs typeface="Arial"/>
                <a:sym typeface="Arial"/>
              </a:rPr>
              <a:t> , </a:t>
            </a:r>
            <a:r>
              <a:rPr b="0" i="0" lang="en-IN" sz="1800">
                <a:solidFill>
                  <a:srgbClr val="C00000"/>
                </a:solidFill>
                <a:latin typeface="Arial"/>
                <a:ea typeface="Arial"/>
                <a:cs typeface="Arial"/>
                <a:sym typeface="Arial"/>
              </a:rPr>
              <a:t>it will not allow</a:t>
            </a:r>
            <a:r>
              <a:rPr b="0" i="0" lang="en-IN" sz="1800">
                <a:solidFill>
                  <a:srgbClr val="262626"/>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b="0" i="0"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b="0" i="0" lang="en-IN" sz="1800">
                <a:solidFill>
                  <a:srgbClr val="262626"/>
                </a:solidFill>
                <a:latin typeface="Arial"/>
                <a:ea typeface="Arial"/>
                <a:cs typeface="Arial"/>
                <a:sym typeface="Arial"/>
              </a:rPr>
              <a:t>If you  try to chance the </a:t>
            </a:r>
            <a:r>
              <a:rPr lang="en-IN" sz="1800">
                <a:solidFill>
                  <a:srgbClr val="262626"/>
                </a:solidFill>
                <a:latin typeface="Arial"/>
                <a:ea typeface="Arial"/>
                <a:cs typeface="Arial"/>
                <a:sym typeface="Arial"/>
              </a:rPr>
              <a:t>RollNo from </a:t>
            </a:r>
            <a:r>
              <a:rPr lang="en-IN" sz="1800">
                <a:solidFill>
                  <a:schemeClr val="dk1"/>
                </a:solidFill>
                <a:latin typeface="Arial"/>
                <a:ea typeface="Arial"/>
                <a:cs typeface="Arial"/>
                <a:sym typeface="Arial"/>
              </a:rPr>
              <a:t>Student_Course (child)</a:t>
            </a:r>
            <a:r>
              <a:rPr b="0" i="0" lang="en-IN" sz="1800">
                <a:solidFill>
                  <a:srgbClr val="262626"/>
                </a:solidFill>
                <a:latin typeface="Arial"/>
                <a:ea typeface="Arial"/>
                <a:cs typeface="Arial"/>
                <a:sym typeface="Arial"/>
              </a:rPr>
              <a:t> table with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9</a:t>
            </a:r>
            <a:r>
              <a:rPr b="0" i="0" lang="en-IN" sz="1800">
                <a:solidFill>
                  <a:srgbClr val="262626"/>
                </a:solidFill>
                <a:latin typeface="Arial"/>
                <a:ea typeface="Arial"/>
                <a:cs typeface="Arial"/>
                <a:sym typeface="Arial"/>
              </a:rPr>
              <a:t> whose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3</a:t>
            </a:r>
            <a:r>
              <a:rPr b="0" i="0" lang="en-IN" sz="1800">
                <a:solidFill>
                  <a:srgbClr val="262626"/>
                </a:solidFill>
                <a:latin typeface="Arial"/>
                <a:ea typeface="Arial"/>
                <a:cs typeface="Arial"/>
                <a:sym typeface="Arial"/>
              </a:rPr>
              <a:t> , </a:t>
            </a:r>
            <a:r>
              <a:rPr b="0" i="0" lang="en-IN" sz="1800">
                <a:solidFill>
                  <a:srgbClr val="C00000"/>
                </a:solidFill>
                <a:latin typeface="Arial"/>
                <a:ea typeface="Arial"/>
                <a:cs typeface="Arial"/>
                <a:sym typeface="Arial"/>
              </a:rPr>
              <a:t>it will not allow</a:t>
            </a:r>
            <a:r>
              <a:rPr b="0" i="0" lang="en-IN" sz="1800">
                <a:solidFill>
                  <a:srgbClr val="262626"/>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b="0" i="0"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b="0" i="0" lang="en-IN" sz="1800">
                <a:solidFill>
                  <a:srgbClr val="262626"/>
                </a:solidFill>
                <a:latin typeface="Arial"/>
                <a:ea typeface="Arial"/>
                <a:cs typeface="Arial"/>
                <a:sym typeface="Arial"/>
              </a:rPr>
              <a:t>If we try to delete a record from Student (parent) table with </a:t>
            </a:r>
            <a:r>
              <a:rPr lang="en-IN" sz="1800">
                <a:solidFill>
                  <a:srgbClr val="262626"/>
                </a:solidFill>
                <a:latin typeface="Arial"/>
                <a:ea typeface="Arial"/>
                <a:cs typeface="Arial"/>
                <a:sym typeface="Arial"/>
              </a:rPr>
              <a:t>RollNo</a:t>
            </a:r>
            <a:r>
              <a:rPr b="0" i="0"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b="0" i="0"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1</a:t>
            </a:r>
            <a:r>
              <a:rPr b="0" i="0" lang="en-IN" sz="1800">
                <a:solidFill>
                  <a:srgbClr val="262626"/>
                </a:solidFill>
                <a:latin typeface="Arial"/>
                <a:ea typeface="Arial"/>
                <a:cs typeface="Arial"/>
                <a:sym typeface="Arial"/>
              </a:rPr>
              <a:t>, </a:t>
            </a:r>
            <a:r>
              <a:rPr b="0" i="0" lang="en-IN" sz="1800">
                <a:solidFill>
                  <a:srgbClr val="C00000"/>
                </a:solidFill>
                <a:latin typeface="Arial"/>
                <a:ea typeface="Arial"/>
                <a:cs typeface="Arial"/>
                <a:sym typeface="Arial"/>
              </a:rPr>
              <a:t>it will not allow</a:t>
            </a:r>
            <a:r>
              <a:rPr b="0" i="0" lang="en-IN" sz="1800">
                <a:solidFill>
                  <a:srgbClr val="262626"/>
                </a:solidFill>
                <a:latin typeface="Arial"/>
                <a:ea typeface="Arial"/>
                <a:cs typeface="Arial"/>
                <a:sym typeface="Arial"/>
              </a:rPr>
              <a:t>.</a:t>
            </a:r>
            <a:endParaRPr/>
          </a:p>
        </p:txBody>
      </p:sp>
      <p:graphicFrame>
        <p:nvGraphicFramePr>
          <p:cNvPr id="2355" name="Google Shape;2355;p243"/>
          <p:cNvGraphicFramePr/>
          <p:nvPr/>
        </p:nvGraphicFramePr>
        <p:xfrm>
          <a:off x="263318" y="1124744"/>
          <a:ext cx="3000000" cy="3000000"/>
        </p:xfrm>
        <a:graphic>
          <a:graphicData uri="http://schemas.openxmlformats.org/drawingml/2006/table">
            <a:tbl>
              <a:tblPr bandRow="1" firstRow="1">
                <a:noFill/>
                <a:tableStyleId>{1D387B5C-01CB-4E09-AB63-CBD65EF99E95}</a:tableStyleId>
              </a:tblPr>
              <a:tblGrid>
                <a:gridCol w="985275"/>
                <a:gridCol w="1163350"/>
                <a:gridCol w="1095175"/>
                <a:gridCol w="921300"/>
                <a:gridCol w="775575"/>
                <a:gridCol w="1396025"/>
              </a:tblGrid>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RollNo</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Name</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Mobile</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City</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State</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isActive</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Ramesh</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Pune</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MH</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2</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Amit</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b="0" lang="en-I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Baroda</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GJ</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3</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Rajan</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b="0" lang="en-I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Surat</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GJ</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4</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Bhavin</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b="0" lang="en-I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Baroda</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GJ</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5</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Pankaj</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chemeClr val="dk1"/>
                        </a:buClr>
                        <a:buSzPts val="1800"/>
                        <a:buFont typeface="Arial"/>
                        <a:buNone/>
                      </a:pPr>
                      <a:r>
                        <a:rPr b="0" lang="en-I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Surat</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GJ</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r>
            </a:tbl>
          </a:graphicData>
        </a:graphic>
      </p:graphicFrame>
      <p:graphicFrame>
        <p:nvGraphicFramePr>
          <p:cNvPr id="2356" name="Google Shape;2356;p243"/>
          <p:cNvGraphicFramePr/>
          <p:nvPr/>
        </p:nvGraphicFramePr>
        <p:xfrm>
          <a:off x="6838034" y="1124744"/>
          <a:ext cx="3000000" cy="3000000"/>
        </p:xfrm>
        <a:graphic>
          <a:graphicData uri="http://schemas.openxmlformats.org/drawingml/2006/table">
            <a:tbl>
              <a:tblPr bandRow="1" firstRow="1">
                <a:noFill/>
                <a:tableStyleId>{1D387B5C-01CB-4E09-AB63-CBD65EF99E95}</a:tableStyleId>
              </a:tblPr>
              <a:tblGrid>
                <a:gridCol w="935975"/>
                <a:gridCol w="1954625"/>
                <a:gridCol w="1984000"/>
              </a:tblGrid>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RollNo</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CourceDuration</a:t>
                      </a:r>
                      <a:endParaRPr b="0" sz="1800">
                        <a:solidFill>
                          <a:schemeClr val="dk1"/>
                        </a:solidFill>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CourceName</a:t>
                      </a:r>
                      <a:endParaRPr b="0" sz="1800">
                        <a:solidFill>
                          <a:schemeClr val="dk1"/>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spcBef>
                          <a:spcPts val="0"/>
                        </a:spcBef>
                        <a:spcAft>
                          <a:spcPts val="0"/>
                        </a:spcAft>
                        <a:buNone/>
                      </a:pPr>
                      <a:r>
                        <a:rPr b="0" lang="en-IN" sz="1800">
                          <a:latin typeface="Arial"/>
                          <a:ea typeface="Arial"/>
                          <a:cs typeface="Arial"/>
                          <a:sym typeface="Arial"/>
                        </a:rPr>
                        <a:t>1.5 month</a:t>
                      </a:r>
                      <a:endParaRPr b="0"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lang="en-IN" sz="1800">
                          <a:latin typeface="Arial"/>
                          <a:ea typeface="Arial"/>
                          <a:cs typeface="Arial"/>
                          <a:sym typeface="Arial"/>
                        </a:rPr>
                        <a:t>RDBMS</a:t>
                      </a:r>
                      <a:endParaRPr b="0" sz="1800">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2</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1.2 month</a:t>
                      </a:r>
                      <a:endParaRPr b="0" i="0" sz="1800" u="none" cap="none" strike="noStrike">
                        <a:solidFill>
                          <a:srgbClr val="000000"/>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IN" sz="1800" u="none" cap="none" strike="noStrike">
                          <a:solidFill>
                            <a:srgbClr val="000000"/>
                          </a:solidFill>
                          <a:latin typeface="Arial"/>
                          <a:ea typeface="Arial"/>
                          <a:cs typeface="Arial"/>
                          <a:sym typeface="Arial"/>
                        </a:rPr>
                        <a:t>NoSQL</a:t>
                      </a:r>
                      <a:endParaRPr b="0" i="0" sz="1800" u="none" cap="none" strike="noStrike">
                        <a:solidFill>
                          <a:srgbClr val="000000"/>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3</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2 month</a:t>
                      </a:r>
                      <a:endParaRPr b="0" i="0" sz="1800" u="none" cap="none" strike="noStrike">
                        <a:solidFill>
                          <a:srgbClr val="000000"/>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IN" sz="1800" u="none" cap="none" strike="noStrike">
                          <a:solidFill>
                            <a:srgbClr val="000000"/>
                          </a:solidFill>
                          <a:latin typeface="Arial"/>
                          <a:ea typeface="Arial"/>
                          <a:cs typeface="Arial"/>
                          <a:sym typeface="Arial"/>
                        </a:rPr>
                        <a:t>Networking</a:t>
                      </a:r>
                      <a:endParaRPr b="0" i="0" sz="1800" u="none" cap="none" strike="noStrike">
                        <a:solidFill>
                          <a:srgbClr val="000000"/>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1</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2 month</a:t>
                      </a:r>
                      <a:endParaRPr b="0" i="0" sz="1800" u="none" cap="none" strike="noStrike">
                        <a:solidFill>
                          <a:srgbClr val="000000"/>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IN" sz="1800" u="none" cap="none" strike="noStrike">
                          <a:solidFill>
                            <a:srgbClr val="000000"/>
                          </a:solidFill>
                          <a:latin typeface="Arial"/>
                          <a:ea typeface="Arial"/>
                          <a:cs typeface="Arial"/>
                          <a:sym typeface="Arial"/>
                        </a:rPr>
                        <a:t>Java</a:t>
                      </a:r>
                      <a:endParaRPr b="0" i="0" sz="1800" u="none" cap="none" strike="noStrike">
                        <a:solidFill>
                          <a:srgbClr val="000000"/>
                        </a:solidFill>
                        <a:latin typeface="Arial"/>
                        <a:ea typeface="Arial"/>
                        <a:cs typeface="Arial"/>
                        <a:sym typeface="Arial"/>
                      </a:endParaRPr>
                    </a:p>
                  </a:txBody>
                  <a:tcPr marT="45725" marB="45725" marR="91425" marL="91425"/>
                </a:tc>
              </a:tr>
              <a:tr h="370800">
                <a:tc>
                  <a:txBody>
                    <a:bodyPr/>
                    <a:lstStyle/>
                    <a:p>
                      <a:pPr indent="0" lvl="0" marL="0" marR="0" rtl="0" algn="l">
                        <a:spcBef>
                          <a:spcPts val="0"/>
                        </a:spcBef>
                        <a:spcAft>
                          <a:spcPts val="0"/>
                        </a:spcAft>
                        <a:buNone/>
                      </a:pPr>
                      <a:r>
                        <a:rPr b="0" lang="en-IN" sz="1800">
                          <a:solidFill>
                            <a:schemeClr val="dk1"/>
                          </a:solidFill>
                          <a:latin typeface="Arial"/>
                          <a:ea typeface="Arial"/>
                          <a:cs typeface="Arial"/>
                          <a:sym typeface="Arial"/>
                        </a:rPr>
                        <a:t>2</a:t>
                      </a:r>
                      <a:endParaRPr b="0" sz="1800">
                        <a:solidFill>
                          <a:schemeClr val="dk1"/>
                        </a:solidFill>
                        <a:latin typeface="Arial"/>
                        <a:ea typeface="Arial"/>
                        <a:cs typeface="Arial"/>
                        <a:sym typeface="Arial"/>
                      </a:endParaRPr>
                    </a:p>
                  </a:txBody>
                  <a:tcPr marT="45725" marB="457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b="0" i="0" lang="en-IN" sz="1800" u="none" cap="none" strike="noStrike">
                          <a:solidFill>
                            <a:srgbClr val="000000"/>
                          </a:solidFill>
                          <a:latin typeface="Arial"/>
                          <a:ea typeface="Arial"/>
                          <a:cs typeface="Arial"/>
                          <a:sym typeface="Arial"/>
                        </a:rPr>
                        <a:t>2 month</a:t>
                      </a:r>
                      <a:endParaRPr b="0" i="0" sz="1800" u="none" cap="none" strike="noStrike">
                        <a:solidFill>
                          <a:srgbClr val="000000"/>
                        </a:solidFill>
                        <a:latin typeface="Arial"/>
                        <a:ea typeface="Arial"/>
                        <a:cs typeface="Arial"/>
                        <a:sym typeface="Aria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IN" sz="1800" u="none" cap="none" strike="noStrike">
                          <a:solidFill>
                            <a:srgbClr val="000000"/>
                          </a:solidFill>
                          <a:latin typeface="Arial"/>
                          <a:ea typeface="Arial"/>
                          <a:cs typeface="Arial"/>
                          <a:sym typeface="Arial"/>
                        </a:rPr>
                        <a:t>.NET</a:t>
                      </a:r>
                      <a:endParaRPr b="0" i="0" sz="1800" u="none" cap="none" strike="noStrike">
                        <a:solidFill>
                          <a:srgbClr val="000000"/>
                        </a:solidFill>
                        <a:latin typeface="Arial"/>
                        <a:ea typeface="Arial"/>
                        <a:cs typeface="Arial"/>
                        <a:sym typeface="Arial"/>
                      </a:endParaRPr>
                    </a:p>
                  </a:txBody>
                  <a:tcPr marT="45725" marB="45725" marR="91425" marL="91425"/>
                </a:tc>
              </a:tr>
            </a:tbl>
          </a:graphicData>
        </a:graphic>
      </p:graphicFrame>
      <p:sp>
        <p:nvSpPr>
          <p:cNvPr id="2357" name="Google Shape;2357;p243"/>
          <p:cNvSpPr/>
          <p:nvPr/>
        </p:nvSpPr>
        <p:spPr>
          <a:xfrm>
            <a:off x="296156" y="683404"/>
            <a:ext cx="63039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Student (parent) Table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244"/>
          <p:cNvSpPr/>
          <p:nvPr/>
        </p:nvSpPr>
        <p:spPr>
          <a:xfrm>
            <a:off x="212662" y="332656"/>
            <a:ext cx="170687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p:txBody>
      </p:sp>
      <p:sp>
        <p:nvSpPr>
          <p:cNvPr id="2363" name="Google Shape;2363;p244"/>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alter, drop – (primary key/foreign key)</a:t>
            </a:r>
            <a:endParaRPr/>
          </a:p>
        </p:txBody>
      </p:sp>
      <p:sp>
        <p:nvSpPr>
          <p:cNvPr id="2364" name="Google Shape;2364;p244"/>
          <p:cNvSpPr/>
          <p:nvPr/>
        </p:nvSpPr>
        <p:spPr>
          <a:xfrm>
            <a:off x="5087888" y="836712"/>
            <a:ext cx="6048672" cy="18928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Child Table</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student_course =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rollno </a:t>
            </a:r>
            <a:r>
              <a:rPr lang="en-IN" sz="1800">
                <a:solidFill>
                  <a:srgbClr val="834689"/>
                </a:solidFill>
                <a:latin typeface="Arial"/>
                <a:ea typeface="Arial"/>
                <a:cs typeface="Arial"/>
                <a:sym typeface="Arial"/>
              </a:rPr>
              <a:t>INT</a:t>
            </a:r>
            <a:r>
              <a:rPr b="0" lang="en-IN" sz="18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900">
                <a:solidFill>
                  <a:srgbClr val="00B050"/>
                </a:solidFill>
                <a:latin typeface="Arial"/>
                <a:ea typeface="Arial"/>
                <a:cs typeface="Arial"/>
                <a:sym typeface="Arial"/>
              </a:rPr>
              <a:t> </a:t>
            </a:r>
            <a:r>
              <a:rPr lang="en-IN" sz="1800">
                <a:solidFill>
                  <a:srgbClr val="FF0000"/>
                </a:solidFill>
                <a:latin typeface="Arial"/>
                <a:ea typeface="Arial"/>
                <a:cs typeface="Arial"/>
                <a:sym typeface="Arial"/>
              </a:rPr>
              <a:t>(</a:t>
            </a:r>
            <a:r>
              <a:rPr lang="en-IN" sz="1800">
                <a:solidFill>
                  <a:srgbClr val="C00000"/>
                </a:solidFill>
                <a:latin typeface="Arial"/>
                <a:ea typeface="Arial"/>
                <a:cs typeface="Arial"/>
                <a:sym typeface="Arial"/>
              </a:rPr>
              <a:t>FK</a:t>
            </a:r>
            <a:r>
              <a:rPr lang="en-IN" sz="1800">
                <a:solidFill>
                  <a:srgbClr val="FF0000"/>
                </a:solidFill>
                <a:latin typeface="Arial"/>
                <a:ea typeface="Arial"/>
                <a:cs typeface="Arial"/>
                <a:sym typeface="Arial"/>
              </a:rPr>
              <a:t>)</a:t>
            </a:r>
            <a:r>
              <a:rPr b="0"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b="0" lang="en-IN" sz="1800">
                <a:solidFill>
                  <a:schemeClr val="dk1"/>
                </a:solidFill>
                <a:latin typeface="Arial"/>
                <a:ea typeface="Arial"/>
                <a:cs typeface="Arial"/>
                <a:sym typeface="Arial"/>
              </a:rPr>
              <a:t>courceduration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courcename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p:txBody>
      </p:sp>
      <p:sp>
        <p:nvSpPr>
          <p:cNvPr id="2365" name="Google Shape;2365;p244"/>
          <p:cNvSpPr txBox="1"/>
          <p:nvPr/>
        </p:nvSpPr>
        <p:spPr>
          <a:xfrm>
            <a:off x="839416" y="836712"/>
            <a:ext cx="3861476" cy="275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C00000"/>
                </a:solidFill>
                <a:latin typeface="Arial"/>
                <a:ea typeface="Arial"/>
                <a:cs typeface="Arial"/>
                <a:sym typeface="Arial"/>
              </a:rPr>
              <a:t>Parent Table</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student  = {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rollno </a:t>
            </a:r>
            <a:r>
              <a:rPr lang="en-IN" sz="1800">
                <a:solidFill>
                  <a:srgbClr val="834689"/>
                </a:solidFill>
                <a:latin typeface="Arial"/>
                <a:ea typeface="Arial"/>
                <a:cs typeface="Arial"/>
                <a:sym typeface="Arial"/>
              </a:rPr>
              <a:t>INT</a:t>
            </a:r>
            <a:r>
              <a:rPr b="0" lang="en-IN" sz="18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900">
                <a:solidFill>
                  <a:srgbClr val="00B050"/>
                </a:solidFill>
                <a:latin typeface="Arial"/>
                <a:ea typeface="Arial"/>
                <a:cs typeface="Arial"/>
                <a:sym typeface="Arial"/>
              </a:rPr>
              <a:t> </a:t>
            </a:r>
            <a:r>
              <a:rPr lang="en-IN" sz="1800">
                <a:solidFill>
                  <a:srgbClr val="FF0000"/>
                </a:solidFill>
                <a:latin typeface="Arial"/>
                <a:ea typeface="Arial"/>
                <a:cs typeface="Arial"/>
                <a:sym typeface="Arial"/>
              </a:rPr>
              <a:t>(</a:t>
            </a:r>
            <a:r>
              <a:rPr lang="en-IN" sz="1800">
                <a:solidFill>
                  <a:srgbClr val="C00000"/>
                </a:solidFill>
                <a:latin typeface="Arial"/>
                <a:ea typeface="Arial"/>
                <a:cs typeface="Arial"/>
                <a:sym typeface="Arial"/>
              </a:rPr>
              <a:t>PK</a:t>
            </a:r>
            <a:r>
              <a:rPr lang="en-IN" sz="1800">
                <a:solidFill>
                  <a:srgbClr val="FF0000"/>
                </a:solidFill>
                <a:latin typeface="Arial"/>
                <a:ea typeface="Arial"/>
                <a:cs typeface="Arial"/>
                <a:sym typeface="Arial"/>
              </a:rPr>
              <a:t>)</a:t>
            </a:r>
            <a:r>
              <a:rPr lang="en-IN" sz="1900">
                <a:solidFill>
                  <a:srgbClr val="FF0000"/>
                </a:solidFill>
                <a:latin typeface="Arial"/>
                <a:ea typeface="Arial"/>
                <a:cs typeface="Arial"/>
                <a:sym typeface="Arial"/>
              </a:rPr>
              <a:t>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mobile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city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state </a:t>
            </a:r>
            <a:r>
              <a:rPr lang="en-IN" sz="1800">
                <a:solidFill>
                  <a:srgbClr val="834689"/>
                </a:solidFill>
                <a:latin typeface="Arial"/>
                <a:ea typeface="Arial"/>
                <a:cs typeface="Arial"/>
                <a:sym typeface="Arial"/>
              </a:rPr>
              <a:t>VARCHAR</a:t>
            </a:r>
            <a:r>
              <a:rPr b="0" lang="en-IN" sz="1800">
                <a:solidFill>
                  <a:schemeClr val="dk1"/>
                </a:solidFill>
                <a:latin typeface="Arial"/>
                <a:ea typeface="Arial"/>
                <a:cs typeface="Arial"/>
                <a:sym typeface="Arial"/>
              </a:rPr>
              <a:t>(10),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    isActive </a:t>
            </a:r>
            <a:r>
              <a:rPr lang="en-IN" sz="1800">
                <a:solidFill>
                  <a:srgbClr val="834689"/>
                </a:solidFill>
                <a:latin typeface="Arial"/>
                <a:ea typeface="Arial"/>
                <a:cs typeface="Arial"/>
                <a:sym typeface="Arial"/>
              </a:rPr>
              <a:t>BOOL</a:t>
            </a:r>
            <a:r>
              <a:rPr b="0"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b="0"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366" name="Google Shape;2366;p244"/>
          <p:cNvSpPr/>
          <p:nvPr/>
        </p:nvSpPr>
        <p:spPr>
          <a:xfrm>
            <a:off x="263352" y="3717032"/>
            <a:ext cx="11737304" cy="270843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C00000"/>
                </a:solidFill>
                <a:latin typeface="Arial"/>
                <a:ea typeface="Arial"/>
                <a:cs typeface="Arial"/>
                <a:sym typeface="Arial"/>
              </a:rPr>
              <a:t>DDL command could be violated in following cases.</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0" lvl="0" marL="0" marR="0" rtl="0" algn="l">
              <a:spcBef>
                <a:spcPts val="0"/>
              </a:spcBef>
              <a:spcAft>
                <a:spcPts val="0"/>
              </a:spcAft>
              <a:buNone/>
            </a:pPr>
            <a:r>
              <a:rPr b="1" lang="en-IN" sz="1800">
                <a:solidFill>
                  <a:srgbClr val="006C86"/>
                </a:solidFill>
                <a:latin typeface="Arial"/>
                <a:ea typeface="Arial"/>
                <a:cs typeface="Arial"/>
                <a:sym typeface="Arial"/>
              </a:rPr>
              <a:t>Alter command:</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try to modify datatype of RollNo in Student or Student_Course table with </a:t>
            </a:r>
            <a:r>
              <a:rPr lang="en-IN" sz="1800">
                <a:solidFill>
                  <a:srgbClr val="834689"/>
                </a:solidFill>
                <a:latin typeface="Arial"/>
                <a:ea typeface="Arial"/>
                <a:cs typeface="Arial"/>
                <a:sym typeface="Arial"/>
              </a:rPr>
              <a:t>VARCHAR</a:t>
            </a:r>
            <a:r>
              <a:rPr lang="en-IN" sz="1800">
                <a:solidFill>
                  <a:srgbClr val="262626"/>
                </a:solidFill>
                <a:latin typeface="Arial"/>
                <a:ea typeface="Arial"/>
                <a:cs typeface="Arial"/>
                <a:sym typeface="Arial"/>
              </a:rPr>
              <a:t>, </a:t>
            </a:r>
            <a:r>
              <a:rPr lang="en-IN" sz="1800">
                <a:solidFill>
                  <a:srgbClr val="C00000"/>
                </a:solidFill>
                <a:latin typeface="Arial"/>
                <a:ea typeface="Arial"/>
                <a:cs typeface="Arial"/>
                <a:sym typeface="Arial"/>
              </a:rPr>
              <a:t>it will not allow</a:t>
            </a:r>
            <a:r>
              <a:rPr lang="en-IN" sz="1800">
                <a:solidFill>
                  <a:srgbClr val="262626"/>
                </a:solidFill>
                <a:latin typeface="Arial"/>
                <a:ea typeface="Arial"/>
                <a:cs typeface="Arial"/>
                <a:sym typeface="Arial"/>
              </a:rPr>
              <a:t>.</a:t>
            </a:r>
            <a:endParaRPr/>
          </a:p>
          <a:p>
            <a:pPr indent="-342900" lvl="0" marL="34290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try to apply auto_increment to RollNo in Student table, </a:t>
            </a:r>
            <a:r>
              <a:rPr lang="en-IN" sz="1800">
                <a:solidFill>
                  <a:srgbClr val="C00000"/>
                </a:solidFill>
                <a:latin typeface="Arial"/>
                <a:ea typeface="Arial"/>
                <a:cs typeface="Arial"/>
                <a:sym typeface="Arial"/>
              </a:rPr>
              <a:t>it will not allow</a:t>
            </a:r>
            <a:endParaRPr/>
          </a:p>
          <a:p>
            <a:pPr indent="-342900" lvl="0" marL="34290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try to drop RollNo column from Student table , </a:t>
            </a:r>
            <a:r>
              <a:rPr lang="en-IN" sz="1800">
                <a:solidFill>
                  <a:srgbClr val="C00000"/>
                </a:solidFill>
                <a:latin typeface="Arial"/>
                <a:ea typeface="Arial"/>
                <a:cs typeface="Arial"/>
                <a:sym typeface="Arial"/>
              </a:rPr>
              <a:t>it will not allow</a:t>
            </a:r>
            <a:r>
              <a:rPr lang="en-IN" sz="1800">
                <a:solidFill>
                  <a:srgbClr val="262626"/>
                </a:solidFill>
                <a:latin typeface="Arial"/>
                <a:ea typeface="Arial"/>
                <a:cs typeface="Arial"/>
                <a:sym typeface="Arial"/>
              </a:rPr>
              <a:t>.</a:t>
            </a:r>
            <a:endParaRPr/>
          </a:p>
          <a:p>
            <a:pPr indent="-228600" lvl="0" marL="342900" marR="0" rtl="0" algn="l">
              <a:spcBef>
                <a:spcPts val="0"/>
              </a:spcBef>
              <a:spcAft>
                <a:spcPts val="0"/>
              </a:spcAft>
              <a:buClr>
                <a:schemeClr val="dk1"/>
              </a:buClr>
              <a:buSzPts val="1800"/>
              <a:buFont typeface="Arial"/>
              <a:buNone/>
            </a:pPr>
            <a:r>
              <a:t/>
            </a:r>
            <a:endParaRPr sz="1800">
              <a:solidFill>
                <a:srgbClr val="262626"/>
              </a:solidFill>
              <a:latin typeface="Arial"/>
              <a:ea typeface="Arial"/>
              <a:cs typeface="Arial"/>
              <a:sym typeface="Arial"/>
            </a:endParaRPr>
          </a:p>
          <a:p>
            <a:pPr indent="0" lvl="0" marL="0" marR="0" rtl="0" algn="l">
              <a:spcBef>
                <a:spcPts val="0"/>
              </a:spcBef>
              <a:spcAft>
                <a:spcPts val="0"/>
              </a:spcAft>
              <a:buNone/>
            </a:pPr>
            <a:r>
              <a:rPr b="1" lang="en-IN" sz="1800">
                <a:solidFill>
                  <a:srgbClr val="006C86"/>
                </a:solidFill>
                <a:latin typeface="Arial"/>
                <a:ea typeface="Arial"/>
                <a:cs typeface="Arial"/>
                <a:sym typeface="Arial"/>
              </a:rPr>
              <a:t>Drop command:</a:t>
            </a:r>
            <a:endParaRPr/>
          </a:p>
          <a:p>
            <a:pPr indent="0" lvl="0" marL="0" marR="0" rtl="0" algn="l">
              <a:spcBef>
                <a:spcPts val="0"/>
              </a:spcBef>
              <a:spcAft>
                <a:spcPts val="0"/>
              </a:spcAft>
              <a:buNone/>
            </a:pPr>
            <a:r>
              <a:t/>
            </a:r>
            <a:endParaRPr b="1" sz="800">
              <a:solidFill>
                <a:srgbClr val="006C8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try to drop Student (parent) table, </a:t>
            </a:r>
            <a:r>
              <a:rPr lang="en-IN" sz="1800">
                <a:solidFill>
                  <a:srgbClr val="C00000"/>
                </a:solidFill>
                <a:latin typeface="Arial"/>
                <a:ea typeface="Arial"/>
                <a:cs typeface="Arial"/>
                <a:sym typeface="Arial"/>
              </a:rPr>
              <a:t>it will not allow</a:t>
            </a:r>
            <a:r>
              <a:rPr lang="en-IN" sz="1800">
                <a:solidFill>
                  <a:srgbClr val="262626"/>
                </a:solidFill>
                <a:latin typeface="Arial"/>
                <a:ea typeface="Arial"/>
                <a:cs typeface="Arial"/>
                <a:sym typeface="Arial"/>
              </a:rPr>
              <a:t>.</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0" name="Shape 2370"/>
        <p:cNvGrpSpPr/>
        <p:nvPr/>
      </p:nvGrpSpPr>
      <p:grpSpPr>
        <a:xfrm>
          <a:off x="0" y="0"/>
          <a:ext cx="0" cy="0"/>
          <a:chOff x="0" y="0"/>
          <a:chExt cx="0" cy="0"/>
        </a:xfrm>
      </p:grpSpPr>
      <p:sp>
        <p:nvSpPr>
          <p:cNvPr id="2371" name="Google Shape;2371;p245"/>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foreign key</a:t>
            </a:r>
            <a:endParaRPr/>
          </a:p>
        </p:txBody>
      </p:sp>
      <p:sp>
        <p:nvSpPr>
          <p:cNvPr id="2372" name="Google Shape;2372;p245"/>
          <p:cNvSpPr/>
          <p:nvPr/>
        </p:nvSpPr>
        <p:spPr>
          <a:xfrm>
            <a:off x="1600786" y="838200"/>
            <a:ext cx="899043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A foreign key is a field in a table that matches another field of another table. A foreign key places constraints on data in the related tables, which enables MySQL to maintain referential integrity.</a:t>
            </a:r>
            <a:endParaRPr sz="1800">
              <a:solidFill>
                <a:schemeClr val="lt1"/>
              </a:solidFill>
              <a:latin typeface="Arial"/>
              <a:ea typeface="Arial"/>
              <a:cs typeface="Arial"/>
              <a:sym typeface="Arial"/>
            </a:endParaRPr>
          </a:p>
        </p:txBody>
      </p:sp>
      <p:pic>
        <p:nvPicPr>
          <p:cNvPr id="2373" name="Google Shape;2373;p245"/>
          <p:cNvPicPr preferRelativeResize="0"/>
          <p:nvPr/>
        </p:nvPicPr>
        <p:blipFill rotWithShape="1">
          <a:blip r:embed="rId3">
            <a:alphaModFix/>
          </a:blip>
          <a:srcRect b="0" l="0" r="0" t="0"/>
          <a:stretch/>
        </p:blipFill>
        <p:spPr>
          <a:xfrm>
            <a:off x="1829356" y="2014959"/>
            <a:ext cx="5180926" cy="3891269"/>
          </a:xfrm>
          <a:prstGeom prst="rect">
            <a:avLst/>
          </a:prstGeom>
          <a:noFill/>
          <a:ln>
            <a:noFill/>
          </a:ln>
        </p:spPr>
      </p:pic>
      <p:pic>
        <p:nvPicPr>
          <p:cNvPr descr="MySQL recursive foreign key" id="2374" name="Google Shape;2374;p245"/>
          <p:cNvPicPr preferRelativeResize="0"/>
          <p:nvPr/>
        </p:nvPicPr>
        <p:blipFill rotWithShape="1">
          <a:blip r:embed="rId4">
            <a:alphaModFix/>
          </a:blip>
          <a:srcRect b="0" l="0" r="0" t="0"/>
          <a:stretch/>
        </p:blipFill>
        <p:spPr>
          <a:xfrm>
            <a:off x="8381705" y="2010007"/>
            <a:ext cx="1961895" cy="2085976"/>
          </a:xfrm>
          <a:prstGeom prst="rect">
            <a:avLst/>
          </a:prstGeom>
          <a:noFill/>
          <a:ln>
            <a:noFill/>
          </a:ln>
        </p:spPr>
      </p:pic>
      <p:sp>
        <p:nvSpPr>
          <p:cNvPr id="2375" name="Google Shape;2375;p245"/>
          <p:cNvSpPr/>
          <p:nvPr/>
        </p:nvSpPr>
        <p:spPr>
          <a:xfrm>
            <a:off x="4876959" y="4648200"/>
            <a:ext cx="5638066" cy="110799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chemeClr val="dk1"/>
                </a:solidFill>
                <a:latin typeface="Quattrocento Sans"/>
                <a:ea typeface="Quattrocento Sans"/>
                <a:cs typeface="Quattrocento Sans"/>
                <a:sym typeface="Quattrocento Sans"/>
              </a:rPr>
              <a:t>The customers table is called </a:t>
            </a:r>
            <a:r>
              <a:rPr b="1" i="1" lang="en-IN" sz="2200">
                <a:solidFill>
                  <a:schemeClr val="dk1"/>
                </a:solidFill>
                <a:latin typeface="Quattrocento Sans"/>
                <a:ea typeface="Quattrocento Sans"/>
                <a:cs typeface="Quattrocento Sans"/>
                <a:sym typeface="Quattrocento Sans"/>
              </a:rPr>
              <a:t>parent table </a:t>
            </a:r>
            <a:r>
              <a:rPr lang="en-IN" sz="2200">
                <a:solidFill>
                  <a:schemeClr val="dk1"/>
                </a:solidFill>
                <a:latin typeface="Quattrocento Sans"/>
                <a:ea typeface="Quattrocento Sans"/>
                <a:cs typeface="Quattrocento Sans"/>
                <a:sym typeface="Quattrocento Sans"/>
              </a:rPr>
              <a:t>or </a:t>
            </a:r>
            <a:r>
              <a:rPr b="1" i="1" lang="en-IN" sz="2200">
                <a:solidFill>
                  <a:schemeClr val="dk1"/>
                </a:solidFill>
                <a:latin typeface="Quattrocento Sans"/>
                <a:ea typeface="Quattrocento Sans"/>
                <a:cs typeface="Quattrocento Sans"/>
                <a:sym typeface="Quattrocento Sans"/>
              </a:rPr>
              <a:t>referenced table</a:t>
            </a:r>
            <a:r>
              <a:rPr lang="en-IN" sz="2200">
                <a:solidFill>
                  <a:schemeClr val="dk1"/>
                </a:solidFill>
                <a:latin typeface="Quattrocento Sans"/>
                <a:ea typeface="Quattrocento Sans"/>
                <a:cs typeface="Quattrocento Sans"/>
                <a:sym typeface="Quattrocento Sans"/>
              </a:rPr>
              <a:t>, and the orders table is known as </a:t>
            </a:r>
            <a:r>
              <a:rPr b="1" i="1" lang="en-IN" sz="2200">
                <a:solidFill>
                  <a:schemeClr val="dk1"/>
                </a:solidFill>
                <a:latin typeface="Quattrocento Sans"/>
                <a:ea typeface="Quattrocento Sans"/>
                <a:cs typeface="Quattrocento Sans"/>
                <a:sym typeface="Quattrocento Sans"/>
              </a:rPr>
              <a:t>child table </a:t>
            </a:r>
            <a:r>
              <a:rPr b="1" lang="en-IN" sz="2200">
                <a:solidFill>
                  <a:schemeClr val="dk1"/>
                </a:solidFill>
                <a:latin typeface="Quattrocento Sans"/>
                <a:ea typeface="Quattrocento Sans"/>
                <a:cs typeface="Quattrocento Sans"/>
                <a:sym typeface="Quattrocento Sans"/>
              </a:rPr>
              <a:t>or </a:t>
            </a:r>
            <a:r>
              <a:rPr b="1" i="1" lang="en-IN" sz="2200">
                <a:solidFill>
                  <a:schemeClr val="dk1"/>
                </a:solidFill>
                <a:latin typeface="Quattrocento Sans"/>
                <a:ea typeface="Quattrocento Sans"/>
                <a:cs typeface="Quattrocento Sans"/>
                <a:sym typeface="Quattrocento Sans"/>
              </a:rPr>
              <a:t>referencing table</a:t>
            </a:r>
            <a:r>
              <a:rPr lang="en-IN" sz="2200">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pic>
        <p:nvPicPr>
          <p:cNvPr id="2381" name="Google Shape;2381;p246"/>
          <p:cNvPicPr preferRelativeResize="0"/>
          <p:nvPr/>
        </p:nvPicPr>
        <p:blipFill rotWithShape="1">
          <a:blip r:embed="rId3">
            <a:alphaModFix/>
          </a:blip>
          <a:srcRect b="0" l="0" r="0" t="0"/>
          <a:stretch/>
        </p:blipFill>
        <p:spPr>
          <a:xfrm>
            <a:off x="7176120" y="1556751"/>
            <a:ext cx="5015880" cy="4608552"/>
          </a:xfrm>
          <a:prstGeom prst="rect">
            <a:avLst/>
          </a:prstGeom>
          <a:noFill/>
          <a:ln>
            <a:noFill/>
          </a:ln>
        </p:spPr>
      </p:pic>
      <p:sp>
        <p:nvSpPr>
          <p:cNvPr id="2382" name="Google Shape;2382;p246"/>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foreign key</a:t>
            </a:r>
            <a:endParaRPr/>
          </a:p>
        </p:txBody>
      </p:sp>
      <p:sp>
        <p:nvSpPr>
          <p:cNvPr id="2383" name="Google Shape;2383;p246"/>
          <p:cNvSpPr/>
          <p:nvPr/>
        </p:nvSpPr>
        <p:spPr>
          <a:xfrm>
            <a:off x="119336" y="692697"/>
            <a:ext cx="118813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A foreign key is a field in a table that matches another field of another table. A foreign key places constraints on data in the related tables, which enables MySQL to maintain referential integrity.</a:t>
            </a:r>
            <a:endParaRPr sz="1800">
              <a:solidFill>
                <a:schemeClr val="lt1"/>
              </a:solidFill>
              <a:latin typeface="Arial"/>
              <a:ea typeface="Arial"/>
              <a:cs typeface="Arial"/>
              <a:sym typeface="Arial"/>
            </a:endParaRPr>
          </a:p>
        </p:txBody>
      </p:sp>
      <p:sp>
        <p:nvSpPr>
          <p:cNvPr id="2384" name="Google Shape;2384;p246"/>
          <p:cNvSpPr txBox="1"/>
          <p:nvPr/>
        </p:nvSpPr>
        <p:spPr>
          <a:xfrm>
            <a:off x="191344" y="1615999"/>
            <a:ext cx="460851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movie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movie_title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movie_year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movie_time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movie_lang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movie_dt_rel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movie_rel_country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385" name="Google Shape;2385;p246"/>
          <p:cNvSpPr txBox="1"/>
          <p:nvPr/>
        </p:nvSpPr>
        <p:spPr>
          <a:xfrm>
            <a:off x="191344" y="4478294"/>
            <a:ext cx="799288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movie_cast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movie_id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actor_id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role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30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47393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fk_movie_id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movie_id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movie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movie_id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273050" marR="0" rtl="0" algn="l">
              <a:spcBef>
                <a:spcPts val="0"/>
              </a:spcBef>
              <a:spcAft>
                <a:spcPts val="0"/>
              </a:spcAft>
              <a:buNone/>
            </a:pPr>
            <a:r>
              <a:rPr lang="en-IN" sz="1800">
                <a:solidFill>
                  <a:srgbClr val="47393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fk_actor_id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actor_id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actor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actor_id</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386" name="Google Shape;2386;p246"/>
          <p:cNvSpPr txBox="1"/>
          <p:nvPr/>
        </p:nvSpPr>
        <p:spPr>
          <a:xfrm>
            <a:off x="4007768" y="1615999"/>
            <a:ext cx="3744416"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actor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actor_id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actor_fname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actor_lname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actor_gender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247"/>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find </a:t>
            </a:r>
            <a:r>
              <a:rPr b="1" i="1" lang="en-IN" sz="1800">
                <a:solidFill>
                  <a:schemeClr val="dk1"/>
                </a:solidFill>
                <a:latin typeface="Arial"/>
                <a:ea typeface="Arial"/>
                <a:cs typeface="Arial"/>
                <a:sym typeface="Arial"/>
              </a:rPr>
              <a:t>Foreign Key </a:t>
            </a:r>
            <a:r>
              <a:rPr lang="en-IN" sz="1800">
                <a:solidFill>
                  <a:schemeClr val="dk1"/>
                </a:solidFill>
                <a:latin typeface="Arial"/>
                <a:ea typeface="Arial"/>
                <a:cs typeface="Arial"/>
                <a:sym typeface="Arial"/>
              </a:rPr>
              <a:t>columns.</a:t>
            </a:r>
            <a:endParaRPr/>
          </a:p>
        </p:txBody>
      </p:sp>
      <p:sp>
        <p:nvSpPr>
          <p:cNvPr id="2392" name="Google Shape;2392;p247"/>
          <p:cNvSpPr/>
          <p:nvPr/>
        </p:nvSpPr>
        <p:spPr>
          <a:xfrm>
            <a:off x="290745" y="5369806"/>
            <a:ext cx="4509111"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brands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brand_id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brand_name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30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UNIQUE</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393" name="Google Shape;2393;p247"/>
          <p:cNvSpPr txBox="1"/>
          <p:nvPr/>
        </p:nvSpPr>
        <p:spPr>
          <a:xfrm>
            <a:off x="290745" y="1481633"/>
            <a:ext cx="4221079"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owner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owner_id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first_name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last_name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sz="1800">
              <a:solidFill>
                <a:srgbClr val="C00000"/>
              </a:solidFill>
              <a:latin typeface="Arial"/>
              <a:ea typeface="Arial"/>
              <a:cs typeface="Arial"/>
              <a:sym typeface="Arial"/>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394" name="Google Shape;2394;p247"/>
          <p:cNvSpPr txBox="1"/>
          <p:nvPr/>
        </p:nvSpPr>
        <p:spPr>
          <a:xfrm>
            <a:off x="5498342" y="1481633"/>
            <a:ext cx="439248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contacts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contact_id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owner_id </a:t>
            </a:r>
            <a:r>
              <a:rPr lang="en-IN" sz="1800">
                <a:solidFill>
                  <a:srgbClr val="834689"/>
                </a:solidFill>
                <a:latin typeface="Arial"/>
                <a:ea typeface="Arial"/>
                <a:cs typeface="Arial"/>
                <a:sym typeface="Arial"/>
              </a:rPr>
              <a:t>INT, </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contact_number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395" name="Google Shape;2395;p24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QUESTION – find foreign key  columns</a:t>
            </a:r>
            <a:endParaRPr/>
          </a:p>
        </p:txBody>
      </p:sp>
      <p:sp>
        <p:nvSpPr>
          <p:cNvPr id="2396" name="Google Shape;2396;p247"/>
          <p:cNvSpPr/>
          <p:nvPr/>
        </p:nvSpPr>
        <p:spPr>
          <a:xfrm>
            <a:off x="290745" y="3625140"/>
            <a:ext cx="378283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shop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shop_id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owner_id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shop_name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30</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397" name="Google Shape;2397;p247"/>
          <p:cNvSpPr/>
          <p:nvPr/>
        </p:nvSpPr>
        <p:spPr>
          <a:xfrm>
            <a:off x="5498342" y="3625140"/>
            <a:ext cx="3782833"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shop_brand </a:t>
            </a:r>
            <a:r>
              <a:rPr lang="en-IN" sz="1800">
                <a:solidFill>
                  <a:srgbClr val="A5A5A5"/>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shop_id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brand_id </a:t>
            </a:r>
            <a:r>
              <a:rPr lang="en-IN" sz="1800">
                <a:solidFill>
                  <a:srgbClr val="834689"/>
                </a:solidFill>
                <a:latin typeface="Arial"/>
                <a:ea typeface="Arial"/>
                <a:cs typeface="Arial"/>
                <a:sym typeface="Arial"/>
              </a:rPr>
              <a:t>INT</a:t>
            </a:r>
            <a:endParaRPr/>
          </a:p>
          <a:p>
            <a:pPr indent="0" lvl="0" marL="2730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248"/>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Add Foreign Key Constraint using Alter</a:t>
            </a:r>
            <a:endParaRPr sz="4800">
              <a:solidFill>
                <a:srgbClr val="DC525C"/>
              </a:solidFill>
              <a:latin typeface="Quattrocento Sans"/>
              <a:ea typeface="Quattrocento Sans"/>
              <a:cs typeface="Quattrocento Sans"/>
              <a:sym typeface="Quattrocento Sans"/>
            </a:endParaRPr>
          </a:p>
        </p:txBody>
      </p:sp>
      <p:sp>
        <p:nvSpPr>
          <p:cNvPr id="2404" name="Google Shape;2404;p248"/>
          <p:cNvSpPr/>
          <p:nvPr/>
        </p:nvSpPr>
        <p:spPr>
          <a:xfrm>
            <a:off x="191345" y="1353543"/>
            <a:ext cx="8447481"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FOREIGN KEY </a:t>
            </a:r>
            <a:r>
              <a:rPr lang="en-IN" sz="2000">
                <a:solidFill>
                  <a:srgbClr val="262626"/>
                </a:solidFill>
                <a:latin typeface="Arial"/>
                <a:ea typeface="Arial"/>
                <a:cs typeface="Arial"/>
                <a:sym typeface="Arial"/>
              </a:rPr>
              <a:t>(child_col1, child_col2,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child_col_n)</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REFERENCES parent_table </a:t>
            </a:r>
            <a:r>
              <a:rPr lang="en-IN" sz="2000">
                <a:solidFill>
                  <a:srgbClr val="262626"/>
                </a:solidFill>
                <a:latin typeface="Arial"/>
                <a:ea typeface="Arial"/>
                <a:cs typeface="Arial"/>
                <a:sym typeface="Arial"/>
              </a:rPr>
              <a:t>(parent_col1, parent_col2,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parent_col_n);</a:t>
            </a:r>
            <a:endParaRPr sz="2000">
              <a:solidFill>
                <a:srgbClr val="262626"/>
              </a:solidFill>
              <a:latin typeface="Arial"/>
              <a:ea typeface="Arial"/>
              <a:cs typeface="Arial"/>
              <a:sym typeface="A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4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foreign key using alter</a:t>
            </a:r>
            <a:endParaRPr/>
          </a:p>
        </p:txBody>
      </p:sp>
      <p:sp>
        <p:nvSpPr>
          <p:cNvPr id="2410" name="Google Shape;2410;p249"/>
          <p:cNvSpPr/>
          <p:nvPr/>
        </p:nvSpPr>
        <p:spPr>
          <a:xfrm>
            <a:off x="290745" y="5167874"/>
            <a:ext cx="11449272" cy="8720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fk_userID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411" name="Google Shape;2411;p249"/>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ADD FOREIGN KEY </a:t>
            </a:r>
            <a:r>
              <a:rPr lang="en-IN" sz="1800">
                <a:solidFill>
                  <a:schemeClr val="dk1"/>
                </a:solidFill>
                <a:latin typeface="Arial"/>
                <a:ea typeface="Arial"/>
                <a:cs typeface="Arial"/>
                <a:sym typeface="Arial"/>
              </a:rPr>
              <a:t>on existing column.</a:t>
            </a:r>
            <a:endParaRPr/>
          </a:p>
        </p:txBody>
      </p:sp>
      <p:sp>
        <p:nvSpPr>
          <p:cNvPr id="2412" name="Google Shape;2412;p249"/>
          <p:cNvSpPr/>
          <p:nvPr/>
        </p:nvSpPr>
        <p:spPr>
          <a:xfrm>
            <a:off x="263352" y="3356992"/>
            <a:ext cx="446449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UNIQUE KEY</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13" name="Google Shape;2413;p249"/>
          <p:cNvSpPr/>
          <p:nvPr/>
        </p:nvSpPr>
        <p:spPr>
          <a:xfrm>
            <a:off x="5303912" y="3356992"/>
            <a:ext cx="591665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14" name="Google Shape;2414;p249"/>
          <p:cNvSpPr/>
          <p:nvPr/>
        </p:nvSpPr>
        <p:spPr>
          <a:xfrm>
            <a:off x="190550" y="1457489"/>
            <a:ext cx="864175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FOREIGN KEY </a:t>
            </a:r>
            <a:r>
              <a:rPr lang="en-IN" sz="2000">
                <a:solidFill>
                  <a:srgbClr val="262626"/>
                </a:solidFill>
                <a:latin typeface="Arial"/>
                <a:ea typeface="Arial"/>
                <a:cs typeface="Arial"/>
                <a:sym typeface="Arial"/>
              </a:rPr>
              <a:t>(child_col1, child_col2,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child_col_n)</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REFERENCES parent_table </a:t>
            </a:r>
            <a:r>
              <a:rPr lang="en-IN" sz="2000">
                <a:solidFill>
                  <a:srgbClr val="262626"/>
                </a:solidFill>
                <a:latin typeface="Arial"/>
                <a:ea typeface="Arial"/>
                <a:cs typeface="Arial"/>
                <a:sym typeface="Arial"/>
              </a:rPr>
              <a:t>(parent_col1, parent_col2,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parent_col_n);</a:t>
            </a:r>
            <a:endParaRPr sz="2000">
              <a:solidFill>
                <a:srgbClr val="262626"/>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25"/>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codd’s rules</a:t>
            </a:r>
            <a:endParaRPr/>
          </a:p>
        </p:txBody>
      </p:sp>
      <p:sp>
        <p:nvSpPr>
          <p:cNvPr id="314" name="Google Shape;314;p25"/>
          <p:cNvSpPr txBox="1"/>
          <p:nvPr/>
        </p:nvSpPr>
        <p:spPr>
          <a:xfrm>
            <a:off x="263352" y="475200"/>
            <a:ext cx="11593288" cy="5816977"/>
          </a:xfrm>
          <a:prstGeom prst="rect">
            <a:avLst/>
          </a:prstGeom>
          <a:noFill/>
          <a:ln>
            <a:noFill/>
          </a:ln>
        </p:spPr>
        <p:txBody>
          <a:bodyPr anchorCtr="0" anchor="t" bIns="45700" lIns="91425" spcFirstLastPara="1" rIns="91425" wrap="square" tIns="43200">
            <a:spAutoFit/>
          </a:bodyPr>
          <a:lstStyle/>
          <a:p>
            <a:pPr indent="0" lvl="0" marL="0" marR="0" rtl="0" algn="l">
              <a:spcBef>
                <a:spcPts val="0"/>
              </a:spcBef>
              <a:spcAft>
                <a:spcPts val="0"/>
              </a:spcAft>
              <a:buNone/>
            </a:pPr>
            <a:r>
              <a:rPr b="0" i="0" lang="en-IN" sz="2400">
                <a:solidFill>
                  <a:srgbClr val="284249"/>
                </a:solidFill>
                <a:latin typeface="Open Sans"/>
                <a:ea typeface="Open Sans"/>
                <a:cs typeface="Open Sans"/>
                <a:sym typeface="Open Sans"/>
              </a:rPr>
              <a:t>Rule 1: Information Rule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b="0" i="0" lang="en-IN" sz="1800">
                <a:solidFill>
                  <a:srgbClr val="000000"/>
                </a:solidFill>
                <a:latin typeface="Open Sans"/>
                <a:ea typeface="Open Sans"/>
                <a:cs typeface="Open Sans"/>
                <a:sym typeface="Open Sans"/>
              </a:rPr>
              <a:t>The data stored in a database, may it be user data or metadata, must be a value of some table cell. Everything in a database must be stored in a table format.</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2: Guaranteed Access Rule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b="0" i="0" lang="en-IN" sz="1800">
                <a:solidFill>
                  <a:srgbClr val="000000"/>
                </a:solidFill>
                <a:latin typeface="Open Sans"/>
                <a:ea typeface="Open Sans"/>
                <a:cs typeface="Open Sans"/>
                <a:sym typeface="Open Sans"/>
              </a:rPr>
              <a:t>Every single data is guaranteed to be accessible with a combination of table-name, primary-key (row value), and attribute-name (column value).</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3: Systematic Treatment of NULL Values</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b="0" i="0" lang="en-IN" sz="1800">
                <a:solidFill>
                  <a:srgbClr val="000000"/>
                </a:solidFill>
                <a:latin typeface="Open Sans"/>
                <a:ea typeface="Open Sans"/>
                <a:cs typeface="Open Sans"/>
                <a:sym typeface="Open Sans"/>
              </a:rPr>
              <a:t>The NULL values in a database must be given a systematic and uniform treatment. This is a very important rule because a NULL can be interpreted as one the following − data is missing, data is not known, or data is not applicable.</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4: Active Online Catalog</a:t>
            </a:r>
            <a:endParaRPr/>
          </a:p>
          <a:p>
            <a:pPr indent="0" lvl="0" marL="0" marR="0" rtl="0" algn="just">
              <a:spcBef>
                <a:spcPts val="0"/>
              </a:spcBef>
              <a:spcAft>
                <a:spcPts val="0"/>
              </a:spcAft>
              <a:buNone/>
            </a:pPr>
            <a:r>
              <a:t/>
            </a:r>
            <a:endParaRPr b="0" i="0" sz="800">
              <a:solidFill>
                <a:srgbClr val="000000"/>
              </a:solidFill>
              <a:latin typeface="Open Sans"/>
              <a:ea typeface="Open Sans"/>
              <a:cs typeface="Open Sans"/>
              <a:sym typeface="Open Sans"/>
            </a:endParaRPr>
          </a:p>
          <a:p>
            <a:pPr indent="0" lvl="0" marL="0" marR="0" rtl="0" algn="just">
              <a:spcBef>
                <a:spcPts val="0"/>
              </a:spcBef>
              <a:spcAft>
                <a:spcPts val="0"/>
              </a:spcAft>
              <a:buNone/>
            </a:pPr>
            <a:r>
              <a:rPr b="0" i="0" lang="en-IN" sz="1800">
                <a:solidFill>
                  <a:srgbClr val="000000"/>
                </a:solidFill>
                <a:latin typeface="Open Sans"/>
                <a:ea typeface="Open Sans"/>
                <a:cs typeface="Open Sans"/>
                <a:sym typeface="Open Sans"/>
              </a:rPr>
              <a:t>The structure description of the entire database must be stored in an online catalog, known as </a:t>
            </a:r>
            <a:r>
              <a:rPr b="1" i="0" lang="en-IN" sz="1800">
                <a:solidFill>
                  <a:srgbClr val="000000"/>
                </a:solidFill>
                <a:latin typeface="Open Sans"/>
                <a:ea typeface="Open Sans"/>
                <a:cs typeface="Open Sans"/>
                <a:sym typeface="Open Sans"/>
              </a:rPr>
              <a:t>data dictionary</a:t>
            </a:r>
            <a:r>
              <a:rPr b="0" i="0" lang="en-IN" sz="1800">
                <a:solidFill>
                  <a:srgbClr val="000000"/>
                </a:solidFill>
                <a:latin typeface="Open Sans"/>
                <a:ea typeface="Open Sans"/>
                <a:cs typeface="Open Sans"/>
                <a:sym typeface="Open Sans"/>
              </a:rPr>
              <a:t>, which can be accessed by authorized users.</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250"/>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Foreign Key Constraint using Alter</a:t>
            </a:r>
            <a:endParaRPr sz="4800">
              <a:solidFill>
                <a:srgbClr val="DC525C"/>
              </a:solidFill>
              <a:latin typeface="Quattrocento Sans"/>
              <a:ea typeface="Quattrocento Sans"/>
              <a:cs typeface="Quattrocento Sans"/>
              <a:sym typeface="Quattrocento Sans"/>
            </a:endParaRPr>
          </a:p>
        </p:txBody>
      </p:sp>
      <p:sp>
        <p:nvSpPr>
          <p:cNvPr id="2421" name="Google Shape;2421;p250"/>
          <p:cNvSpPr/>
          <p:nvPr/>
        </p:nvSpPr>
        <p:spPr>
          <a:xfrm>
            <a:off x="191345" y="1353543"/>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chemeClr val="dk1"/>
                </a:solidFill>
                <a:latin typeface="Arial"/>
                <a:ea typeface="Arial"/>
                <a:cs typeface="Arial"/>
                <a:sym typeface="Arial"/>
              </a:rPr>
              <a:t>  FOREIGN KEY constraint_name</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drop foreign key</a:t>
            </a:r>
            <a:endParaRPr/>
          </a:p>
        </p:txBody>
      </p:sp>
      <p:sp>
        <p:nvSpPr>
          <p:cNvPr id="2427" name="Google Shape;2427;p251"/>
          <p:cNvSpPr/>
          <p:nvPr/>
        </p:nvSpPr>
        <p:spPr>
          <a:xfrm>
            <a:off x="380714" y="5085184"/>
            <a:ext cx="11520542" cy="8720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FOREIGN KEY </a:t>
            </a:r>
            <a:r>
              <a:rPr lang="en-IN" sz="1800">
                <a:solidFill>
                  <a:schemeClr val="dk1"/>
                </a:solidFill>
                <a:latin typeface="Arial"/>
                <a:ea typeface="Arial"/>
                <a:cs typeface="Arial"/>
                <a:sym typeface="Arial"/>
              </a:rPr>
              <a:t>fk_userID;</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FOREIGN KEY </a:t>
            </a:r>
            <a:r>
              <a:rPr lang="en-IN" sz="1800">
                <a:solidFill>
                  <a:schemeClr val="dk1"/>
                </a:solidFill>
                <a:latin typeface="Arial"/>
                <a:ea typeface="Arial"/>
                <a:cs typeface="Arial"/>
                <a:sym typeface="Arial"/>
              </a:rPr>
              <a:t>login_ibfk_1; </a:t>
            </a:r>
            <a:r>
              <a:rPr b="1" lang="en-IN" sz="1800">
                <a:solidFill>
                  <a:srgbClr val="00B050"/>
                </a:solidFill>
                <a:latin typeface="Arial"/>
                <a:ea typeface="Arial"/>
                <a:cs typeface="Arial"/>
                <a:sym typeface="Arial"/>
              </a:rPr>
              <a:t>// login_ibfk_1 is the default constraint name.</a:t>
            </a:r>
            <a:endParaRPr sz="1800">
              <a:solidFill>
                <a:schemeClr val="dk1"/>
              </a:solidFill>
              <a:latin typeface="Arial"/>
              <a:ea typeface="Arial"/>
              <a:cs typeface="Arial"/>
              <a:sym typeface="Arial"/>
            </a:endParaRPr>
          </a:p>
        </p:txBody>
      </p:sp>
      <p:sp>
        <p:nvSpPr>
          <p:cNvPr id="2428" name="Google Shape;2428;p251"/>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DROP FOREIGN KEY</a:t>
            </a:r>
            <a:r>
              <a:rPr lang="en-IN" sz="1800">
                <a:solidFill>
                  <a:schemeClr val="dk1"/>
                </a:solidFill>
                <a:latin typeface="Arial"/>
                <a:ea typeface="Arial"/>
                <a:cs typeface="Arial"/>
                <a:sym typeface="Arial"/>
              </a:rPr>
              <a:t>.</a:t>
            </a:r>
            <a:endParaRPr/>
          </a:p>
        </p:txBody>
      </p:sp>
      <p:sp>
        <p:nvSpPr>
          <p:cNvPr id="2429" name="Google Shape;2429;p251"/>
          <p:cNvSpPr/>
          <p:nvPr/>
        </p:nvSpPr>
        <p:spPr>
          <a:xfrm>
            <a:off x="348011" y="1253660"/>
            <a:ext cx="371702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a:t>
            </a:r>
            <a:r>
              <a:rPr lang="en-IN" sz="1800">
                <a:solidFill>
                  <a:srgbClr val="FE1212"/>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FE1212"/>
                </a:solidFill>
                <a:latin typeface="Arial"/>
                <a:ea typeface="Arial"/>
                <a:cs typeface="Arial"/>
                <a:sym typeface="Arial"/>
              </a:rPr>
              <a:t> </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30" name="Google Shape;2430;p251"/>
          <p:cNvSpPr/>
          <p:nvPr/>
        </p:nvSpPr>
        <p:spPr>
          <a:xfrm>
            <a:off x="5519937" y="1253660"/>
            <a:ext cx="591665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31" name="Google Shape;2431;p251"/>
          <p:cNvSpPr/>
          <p:nvPr/>
        </p:nvSpPr>
        <p:spPr>
          <a:xfrm>
            <a:off x="290747" y="3125868"/>
            <a:ext cx="666935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fk_userID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32" name="Google Shape;2432;p251"/>
          <p:cNvSpPr/>
          <p:nvPr/>
        </p:nvSpPr>
        <p:spPr>
          <a:xfrm>
            <a:off x="380714" y="6156594"/>
            <a:ext cx="10539822" cy="61555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600"/>
              <a:buFont typeface="Arial"/>
              <a:buChar char="•"/>
            </a:pPr>
            <a:r>
              <a:rPr lang="en-IN" sz="1600">
                <a:solidFill>
                  <a:srgbClr val="0077AA"/>
                </a:solidFill>
                <a:latin typeface="Arial"/>
                <a:ea typeface="Arial"/>
                <a:cs typeface="Arial"/>
                <a:sym typeface="Arial"/>
              </a:rPr>
              <a:t>SELECT</a:t>
            </a:r>
            <a:r>
              <a:rPr lang="en-IN" sz="1600">
                <a:solidFill>
                  <a:schemeClr val="dk1"/>
                </a:solidFill>
                <a:latin typeface="Arial"/>
                <a:ea typeface="Arial"/>
                <a:cs typeface="Arial"/>
                <a:sym typeface="Arial"/>
              </a:rPr>
              <a:t> table_name, constraint_name, constraint_type </a:t>
            </a:r>
            <a:r>
              <a:rPr lang="en-IN" sz="1600">
                <a:solidFill>
                  <a:srgbClr val="0077AA"/>
                </a:solidFill>
                <a:latin typeface="Arial"/>
                <a:ea typeface="Arial"/>
                <a:cs typeface="Arial"/>
                <a:sym typeface="Arial"/>
              </a:rPr>
              <a:t>FROM</a:t>
            </a:r>
            <a:r>
              <a:rPr lang="en-IN" sz="1600">
                <a:solidFill>
                  <a:schemeClr val="dk1"/>
                </a:solidFill>
                <a:latin typeface="Arial"/>
                <a:ea typeface="Arial"/>
                <a:cs typeface="Arial"/>
                <a:sym typeface="Arial"/>
              </a:rPr>
              <a:t> information_schema.table_constraints </a:t>
            </a:r>
            <a:r>
              <a:rPr lang="en-IN" sz="1600">
                <a:solidFill>
                  <a:srgbClr val="0077AA"/>
                </a:solidFill>
                <a:latin typeface="Arial"/>
                <a:ea typeface="Arial"/>
                <a:cs typeface="Arial"/>
                <a:sym typeface="Arial"/>
              </a:rPr>
              <a:t>WHERE</a:t>
            </a:r>
            <a:r>
              <a:rPr lang="en-IN" sz="1600">
                <a:solidFill>
                  <a:schemeClr val="dk1"/>
                </a:solidFill>
                <a:latin typeface="Arial"/>
                <a:ea typeface="Arial"/>
                <a:cs typeface="Arial"/>
                <a:sym typeface="Arial"/>
              </a:rPr>
              <a:t> table_schema </a:t>
            </a:r>
            <a:r>
              <a:rPr lang="en-IN" sz="1800">
                <a:solidFill>
                  <a:srgbClr val="A67F59"/>
                </a:solidFill>
                <a:latin typeface="Arial"/>
                <a:ea typeface="Arial"/>
                <a:cs typeface="Arial"/>
                <a:sym typeface="Arial"/>
              </a:rPr>
              <a:t>=</a:t>
            </a:r>
            <a:r>
              <a:rPr lang="en-IN" sz="1600">
                <a:solidFill>
                  <a:schemeClr val="dk1"/>
                </a:solidFill>
                <a:latin typeface="Arial"/>
                <a:ea typeface="Arial"/>
                <a:cs typeface="Arial"/>
                <a:sym typeface="Arial"/>
              </a:rPr>
              <a:t> 'DB2’;</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6" name="Shape 2436"/>
        <p:cNvGrpSpPr/>
        <p:nvPr/>
      </p:nvGrpSpPr>
      <p:grpSpPr>
        <a:xfrm>
          <a:off x="0" y="0"/>
          <a:ext cx="0" cy="0"/>
          <a:chOff x="0" y="0"/>
          <a:chExt cx="0" cy="0"/>
        </a:xfrm>
      </p:grpSpPr>
      <p:sp>
        <p:nvSpPr>
          <p:cNvPr id="2437" name="Google Shape;2437;p252"/>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foreign key</a:t>
            </a:r>
            <a:endParaRPr/>
          </a:p>
        </p:txBody>
      </p:sp>
      <p:sp>
        <p:nvSpPr>
          <p:cNvPr id="2438" name="Google Shape;2438;p252"/>
          <p:cNvSpPr/>
          <p:nvPr/>
        </p:nvSpPr>
        <p:spPr>
          <a:xfrm>
            <a:off x="140939" y="767263"/>
            <a:ext cx="9524369"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999999"/>
              </a:buClr>
              <a:buSzPts val="2000"/>
              <a:buFont typeface="Arial"/>
              <a:buChar char="•"/>
            </a:pP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ON</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DELETE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reference_option</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999999"/>
              </a:buClr>
              <a:buSzPts val="2000"/>
              <a:buFont typeface="Arial"/>
              <a:buChar char="•"/>
            </a:pP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ON</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UPDATE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reference_option</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endParaRPr/>
          </a:p>
          <a:p>
            <a:pPr indent="-158750" lvl="0" marL="285750" marR="0" rtl="0" algn="l">
              <a:spcBef>
                <a:spcPts val="0"/>
              </a:spcBef>
              <a:spcAft>
                <a:spcPts val="0"/>
              </a:spcAft>
              <a:buClr>
                <a:schemeClr val="dk1"/>
              </a:buClr>
              <a:buSzPts val="2000"/>
              <a:buFont typeface="Arial"/>
              <a:buNone/>
            </a:pPr>
            <a:r>
              <a:t/>
            </a:r>
            <a:endParaRPr sz="2000">
              <a:solidFill>
                <a:srgbClr val="000000"/>
              </a:solidFill>
              <a:latin typeface="Arial"/>
              <a:ea typeface="Arial"/>
              <a:cs typeface="Arial"/>
              <a:sym typeface="Arial"/>
            </a:endParaRPr>
          </a:p>
          <a:p>
            <a:pPr indent="0" lvl="0" marL="0" marR="0" rtl="0" algn="l">
              <a:spcBef>
                <a:spcPts val="0"/>
              </a:spcBef>
              <a:spcAft>
                <a:spcPts val="0"/>
              </a:spcAft>
              <a:buNone/>
            </a:pPr>
            <a:r>
              <a:rPr i="1" lang="en-IN" sz="2000">
                <a:solidFill>
                  <a:srgbClr val="000000"/>
                </a:solidFill>
                <a:latin typeface="Arial"/>
                <a:ea typeface="Arial"/>
                <a:cs typeface="Arial"/>
                <a:sym typeface="Arial"/>
              </a:rPr>
              <a:t>reference_option</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RESTRICT</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CASCADE</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SET</a:t>
            </a:r>
            <a:r>
              <a:rPr lang="en-IN" sz="2000">
                <a:solidFill>
                  <a:srgbClr val="000000"/>
                </a:solidFill>
                <a:latin typeface="Arial"/>
                <a:ea typeface="Arial"/>
                <a:cs typeface="Arial"/>
                <a:sym typeface="Arial"/>
              </a:rPr>
              <a:t> </a:t>
            </a:r>
            <a:r>
              <a:rPr lang="en-IN" sz="2000">
                <a:solidFill>
                  <a:srgbClr val="990055"/>
                </a:solidFill>
                <a:latin typeface="Arial"/>
                <a:ea typeface="Arial"/>
                <a:cs typeface="Arial"/>
                <a:sym typeface="Arial"/>
              </a:rPr>
              <a:t>NULL</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NO</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ACTION</a:t>
            </a:r>
            <a:r>
              <a:rPr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SET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DEFAULT</a:t>
            </a:r>
            <a:endParaRPr sz="2000">
              <a:solidFill>
                <a:schemeClr val="dk1"/>
              </a:solidFill>
              <a:latin typeface="Arial"/>
              <a:ea typeface="Arial"/>
              <a:cs typeface="Arial"/>
              <a:sym typeface="Arial"/>
            </a:endParaRPr>
          </a:p>
        </p:txBody>
      </p:sp>
      <p:sp>
        <p:nvSpPr>
          <p:cNvPr id="2439" name="Google Shape;2439;p252"/>
          <p:cNvSpPr/>
          <p:nvPr/>
        </p:nvSpPr>
        <p:spPr>
          <a:xfrm>
            <a:off x="140939" y="2760144"/>
            <a:ext cx="11910122" cy="19389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an UPDATE or DELETE operation affects a key value in the parent table that has matching rows in the child table, the result depends on the referential action specified using ON UPDATE and ON DELETE sub clauses of the FOREIGN KEY clause.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ON DELETE or ON UPDATE that is not specified, the default action is always RESTRICT.</a:t>
            </a:r>
            <a:endParaRPr/>
          </a:p>
        </p:txBody>
      </p:sp>
      <p:sp>
        <p:nvSpPr>
          <p:cNvPr id="2440" name="Google Shape;2440;p252"/>
          <p:cNvSpPr/>
          <p:nvPr/>
        </p:nvSpPr>
        <p:spPr>
          <a:xfrm>
            <a:off x="7248128" y="794402"/>
            <a:ext cx="4802933" cy="707886"/>
          </a:xfrm>
          <a:prstGeom prst="rect">
            <a:avLst/>
          </a:prstGeom>
          <a:solidFill>
            <a:srgbClr val="633E3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2F2F2"/>
                </a:solidFill>
                <a:latin typeface="Arial"/>
                <a:ea typeface="Arial"/>
                <a:cs typeface="Arial"/>
                <a:sym typeface="Arial"/>
              </a:rPr>
              <a:t>Cascaded FOREIGN KEY actions do not activate triggers.</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4" name="Shape 2444"/>
        <p:cNvGrpSpPr/>
        <p:nvPr/>
      </p:nvGrpSpPr>
      <p:grpSpPr>
        <a:xfrm>
          <a:off x="0" y="0"/>
          <a:ext cx="0" cy="0"/>
          <a:chOff x="0" y="0"/>
          <a:chExt cx="0" cy="0"/>
        </a:xfrm>
      </p:grpSpPr>
      <p:sp>
        <p:nvSpPr>
          <p:cNvPr id="2445" name="Google Shape;2445;p253"/>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foreign key</a:t>
            </a:r>
            <a:endParaRPr/>
          </a:p>
        </p:txBody>
      </p:sp>
      <p:sp>
        <p:nvSpPr>
          <p:cNvPr id="2446" name="Google Shape;2446;p253"/>
          <p:cNvSpPr/>
          <p:nvPr/>
        </p:nvSpPr>
        <p:spPr>
          <a:xfrm>
            <a:off x="335360" y="404664"/>
            <a:ext cx="11521280" cy="17851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CASCADE: Delete or update the row from the parent table, and automatically delete or update the matching rows in the child table. Both ON DELETE CASCADE and ON UPDATE CASCADE are supported.</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SET NULL: Delete or update the row from the parent table, and set the foreign key column or columns in the child table to NULL. Both ON DELETE SET NULL and ON UPDATE SET NULL clauses are supported.</a:t>
            </a:r>
            <a:endParaRPr/>
          </a:p>
        </p:txBody>
      </p:sp>
      <p:sp>
        <p:nvSpPr>
          <p:cNvPr id="2447" name="Google Shape;2447;p253"/>
          <p:cNvSpPr/>
          <p:nvPr/>
        </p:nvSpPr>
        <p:spPr>
          <a:xfrm>
            <a:off x="191344" y="2480248"/>
            <a:ext cx="371702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48" name="Google Shape;2448;p253"/>
          <p:cNvSpPr/>
          <p:nvPr/>
        </p:nvSpPr>
        <p:spPr>
          <a:xfrm>
            <a:off x="3585862" y="2420888"/>
            <a:ext cx="841916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users(ID) </a:t>
            </a:r>
            <a:r>
              <a:rPr lang="en-IN" sz="1800">
                <a:solidFill>
                  <a:srgbClr val="B38806"/>
                </a:solidFill>
                <a:latin typeface="Arial"/>
                <a:ea typeface="Arial"/>
                <a:cs typeface="Arial"/>
                <a:sym typeface="Arial"/>
              </a:rPr>
              <a:t>ON DELETE CASCADE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49" name="Google Shape;2449;p253"/>
          <p:cNvSpPr/>
          <p:nvPr/>
        </p:nvSpPr>
        <p:spPr>
          <a:xfrm>
            <a:off x="3585861" y="4697449"/>
            <a:ext cx="8419167"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users(ID) </a:t>
            </a:r>
            <a:r>
              <a:rPr lang="en-IN" sz="1800">
                <a:solidFill>
                  <a:srgbClr val="B38806"/>
                </a:solidFill>
                <a:latin typeface="Arial"/>
                <a:ea typeface="Arial"/>
                <a:cs typeface="Arial"/>
                <a:sym typeface="Arial"/>
              </a:rPr>
              <a:t>ON UPDATE CASCADE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25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on delete / on update – foreign key</a:t>
            </a:r>
            <a:endParaRPr/>
          </a:p>
        </p:txBody>
      </p:sp>
      <p:sp>
        <p:nvSpPr>
          <p:cNvPr id="2455" name="Google Shape;2455;p254"/>
          <p:cNvSpPr/>
          <p:nvPr/>
        </p:nvSpPr>
        <p:spPr>
          <a:xfrm>
            <a:off x="191344" y="887810"/>
            <a:ext cx="11737304"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58E6"/>
                </a:solidFill>
                <a:latin typeface="Arial"/>
                <a:ea typeface="Arial"/>
                <a:cs typeface="Arial"/>
                <a:sym typeface="Arial"/>
              </a:rPr>
              <a:t>SET</a:t>
            </a:r>
            <a:r>
              <a:rPr lang="en-IN" sz="1800">
                <a:solidFill>
                  <a:srgbClr val="006C86"/>
                </a:solidFill>
                <a:latin typeface="Arial"/>
                <a:ea typeface="Arial"/>
                <a:cs typeface="Arial"/>
                <a:sym typeface="Arial"/>
              </a:rPr>
              <a:t> </a:t>
            </a:r>
            <a:r>
              <a:rPr lang="en-IN" sz="1800">
                <a:solidFill>
                  <a:srgbClr val="2658E6"/>
                </a:solidFill>
                <a:latin typeface="Arial"/>
                <a:ea typeface="Arial"/>
                <a:cs typeface="Arial"/>
                <a:sym typeface="Arial"/>
              </a:rPr>
              <a:t>NULL</a:t>
            </a:r>
            <a:r>
              <a:rPr lang="en-IN" sz="1800">
                <a:solidFill>
                  <a:schemeClr val="dk1"/>
                </a:solidFill>
                <a:latin typeface="Arial"/>
                <a:ea typeface="Arial"/>
                <a:cs typeface="Arial"/>
                <a:sym typeface="Arial"/>
              </a:rPr>
              <a:t>: Delete or update the row from the parent table and set the foreign key column or columns in the child table to NULL. If you specify a SET NULL action, make sure that you have not declared the columns in the child table as NOT NULL.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2658E6"/>
                </a:solidFill>
                <a:latin typeface="Arial"/>
                <a:ea typeface="Arial"/>
                <a:cs typeface="Arial"/>
                <a:sym typeface="Arial"/>
              </a:rPr>
              <a:t>RESTRICT</a:t>
            </a:r>
            <a:r>
              <a:rPr lang="en-IN" sz="1800">
                <a:solidFill>
                  <a:schemeClr val="dk1"/>
                </a:solidFill>
                <a:latin typeface="Arial"/>
                <a:ea typeface="Arial"/>
                <a:cs typeface="Arial"/>
                <a:sym typeface="Arial"/>
              </a:rPr>
              <a:t>: Rejects the delete or update operation for the parent table. Specifying RESTRICT (or NO ACTION) is the same as omitting the ON DELETE or ON UPDATE clause.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2658E6"/>
                </a:solidFill>
                <a:latin typeface="Arial"/>
                <a:ea typeface="Arial"/>
                <a:cs typeface="Arial"/>
                <a:sym typeface="Arial"/>
              </a:rPr>
              <a:t>NO</a:t>
            </a:r>
            <a:r>
              <a:rPr lang="en-IN" sz="1800">
                <a:solidFill>
                  <a:schemeClr val="dk1"/>
                </a:solidFill>
                <a:latin typeface="Arial"/>
                <a:ea typeface="Arial"/>
                <a:cs typeface="Arial"/>
                <a:sym typeface="Arial"/>
              </a:rPr>
              <a:t> </a:t>
            </a:r>
            <a:r>
              <a:rPr lang="en-IN" sz="1800">
                <a:solidFill>
                  <a:srgbClr val="2658E6"/>
                </a:solidFill>
                <a:latin typeface="Arial"/>
                <a:ea typeface="Arial"/>
                <a:cs typeface="Arial"/>
                <a:sym typeface="Arial"/>
              </a:rPr>
              <a:t>ACTION</a:t>
            </a:r>
            <a:r>
              <a:rPr lang="en-IN" sz="1800">
                <a:solidFill>
                  <a:schemeClr val="dk1"/>
                </a:solidFill>
                <a:latin typeface="Arial"/>
                <a:ea typeface="Arial"/>
                <a:cs typeface="Arial"/>
                <a:sym typeface="Arial"/>
              </a:rPr>
              <a:t>:  Is equivalent to RESTRICT. The MySQL Server rejects the delete or update operation for the parent table if there is a related foreign key value in the referenced table.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2658E6"/>
                </a:solidFill>
                <a:latin typeface="Arial"/>
                <a:ea typeface="Arial"/>
                <a:cs typeface="Arial"/>
                <a:sym typeface="Arial"/>
              </a:rPr>
              <a:t>SET</a:t>
            </a:r>
            <a:r>
              <a:rPr lang="en-IN" sz="1800">
                <a:solidFill>
                  <a:schemeClr val="dk1"/>
                </a:solidFill>
                <a:latin typeface="Arial"/>
                <a:ea typeface="Arial"/>
                <a:cs typeface="Arial"/>
                <a:sym typeface="Arial"/>
              </a:rPr>
              <a:t> </a:t>
            </a:r>
            <a:r>
              <a:rPr lang="en-IN" sz="1800">
                <a:solidFill>
                  <a:srgbClr val="2658E6"/>
                </a:solidFill>
                <a:latin typeface="Arial"/>
                <a:ea typeface="Arial"/>
                <a:cs typeface="Arial"/>
                <a:sym typeface="Arial"/>
              </a:rPr>
              <a:t>DEFAULT</a:t>
            </a:r>
            <a:r>
              <a:rPr lang="en-IN" sz="1800">
                <a:solidFill>
                  <a:schemeClr val="dk1"/>
                </a:solidFill>
                <a:latin typeface="Arial"/>
                <a:ea typeface="Arial"/>
                <a:cs typeface="Arial"/>
                <a:sym typeface="Arial"/>
              </a:rPr>
              <a:t>: This action is recognized by the MySQL parser, but both InnoDB and NDB reject table definitions containing ON DELETE SET DEFAULT or ON UPDATE SET DEFAULT clauses.</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255"/>
          <p:cNvSpPr txBox="1"/>
          <p:nvPr/>
        </p:nvSpPr>
        <p:spPr>
          <a:xfrm>
            <a:off x="1676977" y="2362200"/>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Check Constraint</a:t>
            </a:r>
            <a:endParaRPr sz="4800">
              <a:solidFill>
                <a:srgbClr val="DC525C"/>
              </a:solidFill>
              <a:latin typeface="Quattrocento Sans"/>
              <a:ea typeface="Quattrocento Sans"/>
              <a:cs typeface="Quattrocento Sans"/>
              <a:sym typeface="Quattrocento Sans"/>
            </a:endParaRPr>
          </a:p>
        </p:txBody>
      </p:sp>
      <p:grpSp>
        <p:nvGrpSpPr>
          <p:cNvPr id="2461" name="Google Shape;2461;p255"/>
          <p:cNvGrpSpPr/>
          <p:nvPr/>
        </p:nvGrpSpPr>
        <p:grpSpPr>
          <a:xfrm>
            <a:off x="1627495" y="229864"/>
            <a:ext cx="8430905" cy="1949100"/>
            <a:chOff x="1627495" y="229864"/>
            <a:chExt cx="8430905" cy="1949100"/>
          </a:xfrm>
        </p:grpSpPr>
        <p:grpSp>
          <p:nvGrpSpPr>
            <p:cNvPr id="2462" name="Google Shape;2462;p255"/>
            <p:cNvGrpSpPr/>
            <p:nvPr/>
          </p:nvGrpSpPr>
          <p:grpSpPr>
            <a:xfrm>
              <a:off x="6096000" y="620689"/>
              <a:ext cx="3962400" cy="1558275"/>
              <a:chOff x="4572000" y="620688"/>
              <a:chExt cx="3962400" cy="1558275"/>
            </a:xfrm>
          </p:grpSpPr>
          <p:grpSp>
            <p:nvGrpSpPr>
              <p:cNvPr id="2463" name="Google Shape;2463;p255"/>
              <p:cNvGrpSpPr/>
              <p:nvPr/>
            </p:nvGrpSpPr>
            <p:grpSpPr>
              <a:xfrm>
                <a:off x="4572000" y="1340769"/>
                <a:ext cx="3962400" cy="838194"/>
                <a:chOff x="2566549" y="4548100"/>
                <a:chExt cx="6425051" cy="935500"/>
              </a:xfrm>
            </p:grpSpPr>
            <p:pic>
              <p:nvPicPr>
                <p:cNvPr id="2464" name="Google Shape;2464;p255"/>
                <p:cNvPicPr preferRelativeResize="0"/>
                <p:nvPr/>
              </p:nvPicPr>
              <p:blipFill rotWithShape="1">
                <a:blip r:embed="rId3">
                  <a:alphaModFix/>
                </a:blip>
                <a:srcRect b="0" l="0" r="0" t="0"/>
                <a:stretch/>
              </p:blipFill>
              <p:spPr>
                <a:xfrm>
                  <a:off x="2599206" y="4606781"/>
                  <a:ext cx="1737120" cy="413629"/>
                </a:xfrm>
                <a:prstGeom prst="rect">
                  <a:avLst/>
                </a:prstGeom>
                <a:noFill/>
                <a:ln>
                  <a:noFill/>
                </a:ln>
              </p:spPr>
            </p:pic>
            <p:pic>
              <p:nvPicPr>
                <p:cNvPr id="2465" name="Google Shape;2465;p255"/>
                <p:cNvPicPr preferRelativeResize="0"/>
                <p:nvPr/>
              </p:nvPicPr>
              <p:blipFill rotWithShape="1">
                <a:blip r:embed="rId4">
                  <a:alphaModFix/>
                </a:blip>
                <a:srcRect b="0" l="0" r="0" t="0"/>
                <a:stretch/>
              </p:blipFill>
              <p:spPr>
                <a:xfrm>
                  <a:off x="4651105" y="5049698"/>
                  <a:ext cx="1770850" cy="429849"/>
                </a:xfrm>
                <a:prstGeom prst="rect">
                  <a:avLst/>
                </a:prstGeom>
                <a:noFill/>
                <a:ln>
                  <a:noFill/>
                </a:ln>
              </p:spPr>
            </p:pic>
            <p:pic>
              <p:nvPicPr>
                <p:cNvPr id="2466" name="Google Shape;2466;p255"/>
                <p:cNvPicPr preferRelativeResize="0"/>
                <p:nvPr/>
              </p:nvPicPr>
              <p:blipFill rotWithShape="1">
                <a:blip r:embed="rId5">
                  <a:alphaModFix/>
                </a:blip>
                <a:srcRect b="0" l="0" r="0" t="0"/>
                <a:stretch/>
              </p:blipFill>
              <p:spPr>
                <a:xfrm>
                  <a:off x="4648654" y="4582454"/>
                  <a:ext cx="1762419" cy="437958"/>
                </a:xfrm>
                <a:prstGeom prst="rect">
                  <a:avLst/>
                </a:prstGeom>
                <a:noFill/>
                <a:ln>
                  <a:noFill/>
                </a:ln>
              </p:spPr>
            </p:pic>
            <p:pic>
              <p:nvPicPr>
                <p:cNvPr id="2467" name="Google Shape;2467;p255"/>
                <p:cNvPicPr preferRelativeResize="0"/>
                <p:nvPr/>
              </p:nvPicPr>
              <p:blipFill rotWithShape="1">
                <a:blip r:embed="rId6">
                  <a:alphaModFix/>
                </a:blip>
                <a:srcRect b="0" l="0" r="0" t="0"/>
                <a:stretch/>
              </p:blipFill>
              <p:spPr>
                <a:xfrm>
                  <a:off x="2566549" y="5069972"/>
                  <a:ext cx="1787716" cy="413628"/>
                </a:xfrm>
                <a:prstGeom prst="rect">
                  <a:avLst/>
                </a:prstGeom>
                <a:noFill/>
                <a:ln>
                  <a:noFill/>
                </a:ln>
              </p:spPr>
            </p:pic>
            <p:pic>
              <p:nvPicPr>
                <p:cNvPr id="2468" name="Google Shape;2468;p255"/>
                <p:cNvPicPr preferRelativeResize="0"/>
                <p:nvPr/>
              </p:nvPicPr>
              <p:blipFill rotWithShape="1">
                <a:blip r:embed="rId7">
                  <a:alphaModFix/>
                </a:blip>
                <a:srcRect b="0" l="0" r="0" t="0"/>
                <a:stretch/>
              </p:blipFill>
              <p:spPr>
                <a:xfrm>
                  <a:off x="6782253" y="5074029"/>
                  <a:ext cx="2209347" cy="405518"/>
                </a:xfrm>
                <a:prstGeom prst="rect">
                  <a:avLst/>
                </a:prstGeom>
                <a:noFill/>
                <a:ln>
                  <a:noFill/>
                </a:ln>
              </p:spPr>
            </p:pic>
            <p:pic>
              <p:nvPicPr>
                <p:cNvPr id="2469" name="Google Shape;2469;p255"/>
                <p:cNvPicPr preferRelativeResize="0"/>
                <p:nvPr/>
              </p:nvPicPr>
              <p:blipFill rotWithShape="1">
                <a:blip r:embed="rId8">
                  <a:alphaModFix/>
                </a:blip>
                <a:srcRect b="0" l="0" r="0" t="0"/>
                <a:stretch/>
              </p:blipFill>
              <p:spPr>
                <a:xfrm>
                  <a:off x="6782253" y="4548100"/>
                  <a:ext cx="1711823" cy="437959"/>
                </a:xfrm>
                <a:prstGeom prst="rect">
                  <a:avLst/>
                </a:prstGeom>
                <a:noFill/>
                <a:ln>
                  <a:noFill/>
                </a:ln>
              </p:spPr>
            </p:pic>
          </p:grpSp>
          <p:cxnSp>
            <p:nvCxnSpPr>
              <p:cNvPr id="2470" name="Google Shape;2470;p255"/>
              <p:cNvCxnSpPr/>
              <p:nvPr/>
            </p:nvCxnSpPr>
            <p:spPr>
              <a:xfrm flipH="1" rot="-5400000">
                <a:off x="5728463" y="645754"/>
                <a:ext cx="353060" cy="302928"/>
              </a:xfrm>
              <a:prstGeom prst="bentConnector3">
                <a:avLst>
                  <a:gd fmla="val 50000" name="adj1"/>
                </a:avLst>
              </a:prstGeom>
              <a:noFill/>
              <a:ln cap="flat" cmpd="sng" w="28575">
                <a:solidFill>
                  <a:srgbClr val="92D050"/>
                </a:solidFill>
                <a:prstDash val="solid"/>
                <a:round/>
                <a:headEnd len="sm" w="sm" type="none"/>
                <a:tailEnd len="med" w="med" type="triangle"/>
              </a:ln>
            </p:spPr>
          </p:cxnSp>
          <p:sp>
            <p:nvSpPr>
              <p:cNvPr id="2471" name="Google Shape;2471;p255"/>
              <p:cNvSpPr txBox="1"/>
              <p:nvPr/>
            </p:nvSpPr>
            <p:spPr>
              <a:xfrm>
                <a:off x="5325636" y="935497"/>
                <a:ext cx="16240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92D050"/>
                    </a:solidFill>
                    <a:latin typeface="Gill Sans"/>
                    <a:ea typeface="Gill Sans"/>
                    <a:cs typeface="Gill Sans"/>
                    <a:sym typeface="Gill Sans"/>
                  </a:rPr>
                  <a:t>// ERROR</a:t>
                </a:r>
                <a:endParaRPr/>
              </a:p>
            </p:txBody>
          </p:sp>
        </p:grpSp>
        <p:sp>
          <p:nvSpPr>
            <p:cNvPr id="2472" name="Google Shape;2472;p255"/>
            <p:cNvSpPr/>
            <p:nvPr/>
          </p:nvSpPr>
          <p:spPr>
            <a:xfrm>
              <a:off x="1627495" y="229864"/>
              <a:ext cx="6792161" cy="46487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Bookman Old Style"/>
                <a:buAutoNum type="arabicPeriod"/>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a:t>
              </a: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c3</a:t>
              </a:r>
              <a:r>
                <a:rPr lang="en-IN" sz="1800">
                  <a:solidFill>
                    <a:srgbClr val="00B0F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B0F0"/>
                  </a:solidFill>
                  <a:latin typeface="Arial"/>
                  <a:ea typeface="Arial"/>
                  <a:cs typeface="Arial"/>
                  <a:sym typeface="Arial"/>
                </a:rPr>
                <a:t> SUM</a:t>
              </a:r>
              <a:r>
                <a:rPr lang="en-IN" sz="1800">
                  <a:solidFill>
                    <a:srgbClr val="A5A5A5"/>
                  </a:solidFill>
                  <a:latin typeface="Arial"/>
                  <a:ea typeface="Arial"/>
                  <a:cs typeface="Arial"/>
                  <a:sym typeface="Arial"/>
                </a:rPr>
                <a:t>(</a:t>
              </a:r>
              <a:r>
                <a:rPr lang="en-IN" sz="1800">
                  <a:solidFill>
                    <a:srgbClr val="00B0F0"/>
                  </a:solidFill>
                  <a:latin typeface="Arial"/>
                  <a:ea typeface="Arial"/>
                  <a:cs typeface="Arial"/>
                  <a:sym typeface="Arial"/>
                </a:rPr>
                <a:t>c1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gr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256"/>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check</a:t>
            </a:r>
            <a:endParaRPr/>
          </a:p>
        </p:txBody>
      </p:sp>
      <p:sp>
        <p:nvSpPr>
          <p:cNvPr id="2478" name="Google Shape;2478;p256"/>
          <p:cNvSpPr/>
          <p:nvPr/>
        </p:nvSpPr>
        <p:spPr>
          <a:xfrm>
            <a:off x="263352" y="836713"/>
            <a:ext cx="11665296" cy="29238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6C86"/>
                </a:solidFill>
                <a:latin typeface="Arial"/>
                <a:ea typeface="Arial"/>
                <a:cs typeface="Arial"/>
                <a:sym typeface="Arial"/>
              </a:rPr>
              <a:t>CHECK condition expressions must follow some rules.</a:t>
            </a:r>
            <a:endParaRPr/>
          </a:p>
          <a:p>
            <a:pPr indent="0" lvl="0" marL="0" marR="0" rtl="0" algn="l">
              <a:spcBef>
                <a:spcPts val="0"/>
              </a:spcBef>
              <a:spcAft>
                <a:spcPts val="0"/>
              </a:spcAft>
              <a:buNone/>
            </a:pPr>
            <a:r>
              <a:t/>
            </a:r>
            <a:endParaRPr sz="1800">
              <a:solidFill>
                <a:srgbClr val="006C86"/>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Literals, deterministic built-in functions, and operators are permitted.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Non-generated and generated columns are permitted, except columns with the  AUTO_INCREMENT attribute.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Sub-queries are not permitted.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Environmental variables (such as CURRENT_USER, CURRENT_DATE, …) are not permitted.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Non-Deterministic built-in functions (such as AVG, COUNT, RAND, LAST_INSERT_ID, FIRST_VALUE, LAST_VALUE, ...) are not permitted.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Variables (system variables, user-defined variables, and stored program local variables) are not permitted.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Stored functions and user-defined functions are not permitted.</a:t>
            </a:r>
            <a:endParaRPr/>
          </a:p>
        </p:txBody>
      </p:sp>
      <p:cxnSp>
        <p:nvCxnSpPr>
          <p:cNvPr id="2479" name="Google Shape;2479;p256"/>
          <p:cNvCxnSpPr/>
          <p:nvPr/>
        </p:nvCxnSpPr>
        <p:spPr>
          <a:xfrm>
            <a:off x="407368" y="4005064"/>
            <a:ext cx="11161240" cy="0"/>
          </a:xfrm>
          <a:prstGeom prst="straightConnector1">
            <a:avLst/>
          </a:prstGeom>
          <a:noFill/>
          <a:ln cap="flat" cmpd="sng" w="9525">
            <a:solidFill>
              <a:schemeClr val="accent1"/>
            </a:solidFill>
            <a:prstDash val="solid"/>
            <a:round/>
            <a:headEnd len="sm" w="sm" type="none"/>
            <a:tailEnd len="sm" w="sm" type="none"/>
          </a:ln>
        </p:spPr>
      </p:cxnSp>
      <p:sp>
        <p:nvSpPr>
          <p:cNvPr id="2480" name="Google Shape;2480;p256"/>
          <p:cNvSpPr/>
          <p:nvPr/>
        </p:nvSpPr>
        <p:spPr>
          <a:xfrm>
            <a:off x="263352" y="4264956"/>
            <a:ext cx="1116124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Prior to MySQL 8.0.16, CREATE TABLE permits only the following limited version of table CHECK constraint syntax, which is parsed and ignored.</a:t>
            </a:r>
            <a:endParaRPr/>
          </a:p>
        </p:txBody>
      </p:sp>
      <p:sp>
        <p:nvSpPr>
          <p:cNvPr id="2481" name="Google Shape;2481;p256"/>
          <p:cNvSpPr txBox="1"/>
          <p:nvPr/>
        </p:nvSpPr>
        <p:spPr>
          <a:xfrm>
            <a:off x="269468" y="5390345"/>
            <a:ext cx="11305256"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284249"/>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284249"/>
                </a:solidFill>
                <a:latin typeface="Palatino Linotype"/>
                <a:ea typeface="Palatino Linotype"/>
                <a:cs typeface="Palatino Linotype"/>
                <a:sym typeface="Palatino Linotype"/>
              </a:rPr>
              <a:t>If you omit the constraint name, MySQL automatically generates a name with the following convention:</a:t>
            </a:r>
            <a:endParaRPr/>
          </a:p>
          <a:p>
            <a:pPr indent="0" lvl="0" marL="0" marR="0" rtl="0" algn="l">
              <a:spcBef>
                <a:spcPts val="0"/>
              </a:spcBef>
              <a:spcAft>
                <a:spcPts val="0"/>
              </a:spcAft>
              <a:buNone/>
            </a:pPr>
            <a:r>
              <a:t/>
            </a:r>
            <a:endParaRPr sz="800">
              <a:solidFill>
                <a:srgbClr val="284249"/>
              </a:solidFill>
              <a:latin typeface="Palatino Linotype"/>
              <a:ea typeface="Palatino Linotype"/>
              <a:cs typeface="Palatino Linotype"/>
              <a:sym typeface="Palatino Linotype"/>
            </a:endParaRPr>
          </a:p>
          <a:p>
            <a:pPr indent="-342900" lvl="0" marL="342900" marR="0" rtl="0" algn="l">
              <a:spcBef>
                <a:spcPts val="0"/>
              </a:spcBef>
              <a:spcAft>
                <a:spcPts val="0"/>
              </a:spcAft>
              <a:buClr>
                <a:srgbClr val="633E31"/>
              </a:buClr>
              <a:buSzPts val="1800"/>
              <a:buFont typeface="Arial"/>
              <a:buChar char="•"/>
            </a:pPr>
            <a:r>
              <a:rPr lang="en-IN" sz="1800">
                <a:solidFill>
                  <a:srgbClr val="633E31"/>
                </a:solidFill>
                <a:latin typeface="Palatino Linotype"/>
                <a:ea typeface="Palatino Linotype"/>
                <a:cs typeface="Palatino Linotype"/>
                <a:sym typeface="Palatino Linotype"/>
              </a:rPr>
              <a:t>table_name_chk_n</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5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check</a:t>
            </a:r>
            <a:endParaRPr/>
          </a:p>
        </p:txBody>
      </p:sp>
      <p:sp>
        <p:nvSpPr>
          <p:cNvPr id="2487" name="Google Shape;2487;p257"/>
          <p:cNvSpPr/>
          <p:nvPr/>
        </p:nvSpPr>
        <p:spPr>
          <a:xfrm>
            <a:off x="407369" y="1980474"/>
            <a:ext cx="407820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ratings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88" name="Google Shape;2488;p257"/>
          <p:cNvSpPr/>
          <p:nvPr/>
        </p:nvSpPr>
        <p:spPr>
          <a:xfrm>
            <a:off x="5735961" y="1868046"/>
            <a:ext cx="407820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ratings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89" name="Google Shape;2489;p257"/>
          <p:cNvSpPr/>
          <p:nvPr/>
        </p:nvSpPr>
        <p:spPr>
          <a:xfrm>
            <a:off x="290745" y="1340768"/>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a:t>
            </a:r>
            <a:r>
              <a:rPr b="1" lang="en-IN" sz="1800">
                <a:solidFill>
                  <a:schemeClr val="dk1"/>
                </a:solidFill>
                <a:latin typeface="Arial"/>
                <a:ea typeface="Arial"/>
                <a:cs typeface="Arial"/>
                <a:sym typeface="Arial"/>
              </a:rPr>
              <a:t>USERS</a:t>
            </a:r>
            <a:r>
              <a:rPr lang="en-IN" sz="1800">
                <a:solidFill>
                  <a:schemeClr val="dk1"/>
                </a:solidFill>
                <a:latin typeface="Arial"/>
                <a:ea typeface="Arial"/>
                <a:cs typeface="Arial"/>
                <a:sym typeface="Arial"/>
              </a:rPr>
              <a:t> table with </a:t>
            </a:r>
            <a:r>
              <a:rPr b="1" lang="en-IN" sz="1800">
                <a:solidFill>
                  <a:schemeClr val="dk1"/>
                </a:solidFill>
                <a:latin typeface="Arial"/>
                <a:ea typeface="Arial"/>
                <a:cs typeface="Arial"/>
                <a:sym typeface="Arial"/>
              </a:rPr>
              <a:t>CHECK</a:t>
            </a:r>
            <a:r>
              <a:rPr lang="en-IN" sz="1800">
                <a:solidFill>
                  <a:schemeClr val="dk1"/>
                </a:solidFill>
                <a:latin typeface="Arial"/>
                <a:ea typeface="Arial"/>
                <a:cs typeface="Arial"/>
                <a:sym typeface="Arial"/>
              </a:rPr>
              <a:t> column.</a:t>
            </a:r>
            <a:endParaRPr/>
          </a:p>
        </p:txBody>
      </p:sp>
      <p:sp>
        <p:nvSpPr>
          <p:cNvPr id="2490" name="Google Shape;2490;p257"/>
          <p:cNvSpPr/>
          <p:nvPr/>
        </p:nvSpPr>
        <p:spPr>
          <a:xfrm>
            <a:off x="290746" y="4228053"/>
            <a:ext cx="544521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a:t>
            </a:r>
            <a:r>
              <a:rPr lang="en-IN" sz="1800">
                <a:solidFill>
                  <a:srgbClr val="C00000"/>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ratings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chk_ratings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91" name="Google Shape;2491;p257"/>
          <p:cNvSpPr/>
          <p:nvPr/>
        </p:nvSpPr>
        <p:spPr>
          <a:xfrm>
            <a:off x="5735961" y="4228053"/>
            <a:ext cx="6264696"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ratings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chk_ratings </a:t>
            </a:r>
            <a:r>
              <a:rPr lang="en-IN" sz="1800">
                <a:solidFill>
                  <a:srgbClr val="834689"/>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A67F59"/>
                </a:solidFill>
                <a:latin typeface="Arial"/>
                <a:ea typeface="Arial"/>
                <a:cs typeface="Arial"/>
                <a:sym typeface="Arial"/>
              </a:rPr>
              <a:t>&gt;</a:t>
            </a:r>
            <a:r>
              <a:rPr lang="en-IN" sz="1800">
                <a:solidFill>
                  <a:schemeClr val="dk1"/>
                </a:solidFill>
                <a:latin typeface="Arial"/>
                <a:ea typeface="Arial"/>
                <a:cs typeface="Arial"/>
                <a:sym typeface="Arial"/>
              </a:rPr>
              <a:t> 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47393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chk_email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email</a:t>
            </a:r>
            <a:r>
              <a:rPr lang="en-IN" sz="1800">
                <a:solidFill>
                  <a:srgbClr val="A5A5A5"/>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rgbClr val="A5A5A5"/>
                </a:solidFill>
                <a:latin typeface="Arial"/>
                <a:ea typeface="Arial"/>
                <a:cs typeface="Arial"/>
                <a:sym typeface="Arial"/>
              </a:rPr>
              <a:t> </a:t>
            </a:r>
            <a:r>
              <a:rPr lang="en-IN" sz="1800">
                <a:solidFill>
                  <a:srgbClr val="990055"/>
                </a:solidFill>
                <a:latin typeface="Arial"/>
                <a:ea typeface="Arial"/>
                <a:cs typeface="Arial"/>
                <a:sym typeface="Arial"/>
              </a:rPr>
              <a:t>12</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92" name="Google Shape;2492;p257"/>
          <p:cNvSpPr/>
          <p:nvPr/>
        </p:nvSpPr>
        <p:spPr>
          <a:xfrm>
            <a:off x="334567" y="764704"/>
            <a:ext cx="87886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2626"/>
                </a:solidFill>
                <a:latin typeface="Arial"/>
                <a:ea typeface="Arial"/>
                <a:cs typeface="Arial"/>
                <a:sym typeface="Arial"/>
              </a:rPr>
              <a:t> </a:t>
            </a:r>
            <a:r>
              <a:rPr i="1" lang="en-IN" sz="2000">
                <a:solidFill>
                  <a:srgbClr val="000000"/>
                </a:solidFill>
                <a:latin typeface="Arial"/>
                <a:ea typeface="Arial"/>
                <a:cs typeface="Arial"/>
                <a:sym typeface="Arial"/>
              </a:rPr>
              <a:t>col_name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data_type</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CHECK(</a:t>
            </a:r>
            <a:r>
              <a:rPr lang="en-IN" sz="2000">
                <a:solidFill>
                  <a:schemeClr val="dk1"/>
                </a:solidFill>
                <a:latin typeface="Arial"/>
                <a:ea typeface="Arial"/>
                <a:cs typeface="Arial"/>
                <a:sym typeface="Arial"/>
              </a:rPr>
              <a:t>expr</a:t>
            </a:r>
            <a:r>
              <a:rPr lang="en-IN" sz="2000">
                <a:solidFill>
                  <a:srgbClr val="0077AA"/>
                </a:solidFill>
                <a:latin typeface="Arial"/>
                <a:ea typeface="Arial"/>
                <a:cs typeface="Arial"/>
                <a:sym typeface="Arial"/>
              </a:rPr>
              <a:t>)</a:t>
            </a:r>
            <a:endParaRPr sz="2000">
              <a:solidFill>
                <a:srgbClr val="0077AA"/>
              </a:solidFill>
              <a:latin typeface="Arial"/>
              <a:ea typeface="Arial"/>
              <a:cs typeface="Arial"/>
              <a:sym typeface="Aria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258"/>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check</a:t>
            </a:r>
            <a:endParaRPr/>
          </a:p>
        </p:txBody>
      </p:sp>
      <p:sp>
        <p:nvSpPr>
          <p:cNvPr id="2498" name="Google Shape;2498;p258"/>
          <p:cNvSpPr/>
          <p:nvPr/>
        </p:nvSpPr>
        <p:spPr>
          <a:xfrm>
            <a:off x="407369" y="1980474"/>
            <a:ext cx="1137726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startDate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endDate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chk_endDate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endDate </a:t>
            </a:r>
            <a:r>
              <a:rPr lang="en-IN" sz="1800">
                <a:solidFill>
                  <a:srgbClr val="A67F59"/>
                </a:solidFill>
                <a:latin typeface="Arial"/>
                <a:ea typeface="Arial"/>
                <a:cs typeface="Arial"/>
                <a:sym typeface="Arial"/>
              </a:rPr>
              <a:t>&gt;</a:t>
            </a:r>
            <a:r>
              <a:rPr lang="en-IN" sz="1800">
                <a:solidFill>
                  <a:schemeClr val="dk1"/>
                </a:solidFill>
                <a:latin typeface="Arial"/>
                <a:ea typeface="Arial"/>
                <a:cs typeface="Arial"/>
                <a:sym typeface="Arial"/>
              </a:rPr>
              <a:t> startDate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INTERVAL</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a:t>
            </a:r>
            <a:r>
              <a:rPr lang="en-IN" sz="1800">
                <a:solidFill>
                  <a:schemeClr val="dk1"/>
                </a:solidFill>
                <a:latin typeface="Arial"/>
                <a:ea typeface="Arial"/>
                <a:cs typeface="Arial"/>
                <a:sym typeface="Arial"/>
              </a:rPr>
              <a:t> day</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499" name="Google Shape;2499;p258"/>
          <p:cNvSpPr/>
          <p:nvPr/>
        </p:nvSpPr>
        <p:spPr>
          <a:xfrm>
            <a:off x="290745" y="1340768"/>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following example creates </a:t>
            </a:r>
            <a:r>
              <a:rPr b="1" lang="en-IN" sz="1800">
                <a:solidFill>
                  <a:schemeClr val="dk1"/>
                </a:solidFill>
                <a:latin typeface="Arial"/>
                <a:ea typeface="Arial"/>
                <a:cs typeface="Arial"/>
                <a:sym typeface="Arial"/>
              </a:rPr>
              <a:t>USERS</a:t>
            </a:r>
            <a:r>
              <a:rPr lang="en-IN" sz="1800">
                <a:solidFill>
                  <a:schemeClr val="dk1"/>
                </a:solidFill>
                <a:latin typeface="Arial"/>
                <a:ea typeface="Arial"/>
                <a:cs typeface="Arial"/>
                <a:sym typeface="Arial"/>
              </a:rPr>
              <a:t> table with </a:t>
            </a:r>
            <a:r>
              <a:rPr b="1" lang="en-IN" sz="1800">
                <a:solidFill>
                  <a:schemeClr val="dk1"/>
                </a:solidFill>
                <a:latin typeface="Arial"/>
                <a:ea typeface="Arial"/>
                <a:cs typeface="Arial"/>
                <a:sym typeface="Arial"/>
              </a:rPr>
              <a:t>CHECK</a:t>
            </a:r>
            <a:r>
              <a:rPr lang="en-IN" sz="1800">
                <a:solidFill>
                  <a:schemeClr val="dk1"/>
                </a:solidFill>
                <a:latin typeface="Arial"/>
                <a:ea typeface="Arial"/>
                <a:cs typeface="Arial"/>
                <a:sym typeface="Arial"/>
              </a:rPr>
              <a:t> column.</a:t>
            </a:r>
            <a:endParaRPr/>
          </a:p>
        </p:txBody>
      </p:sp>
      <p:sp>
        <p:nvSpPr>
          <p:cNvPr id="2500" name="Google Shape;2500;p258"/>
          <p:cNvSpPr/>
          <p:nvPr/>
        </p:nvSpPr>
        <p:spPr>
          <a:xfrm>
            <a:off x="334567" y="764704"/>
            <a:ext cx="878868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2626"/>
                </a:solidFill>
                <a:latin typeface="Arial"/>
                <a:ea typeface="Arial"/>
                <a:cs typeface="Arial"/>
                <a:sym typeface="Arial"/>
              </a:rPr>
              <a:t> </a:t>
            </a:r>
            <a:r>
              <a:rPr i="1" lang="en-IN" sz="2000">
                <a:solidFill>
                  <a:srgbClr val="000000"/>
                </a:solidFill>
                <a:latin typeface="Arial"/>
                <a:ea typeface="Arial"/>
                <a:cs typeface="Arial"/>
                <a:sym typeface="Arial"/>
              </a:rPr>
              <a:t>col_name</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data_type</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CHECK(</a:t>
            </a:r>
            <a:r>
              <a:rPr lang="en-IN" sz="2000">
                <a:solidFill>
                  <a:schemeClr val="dk1"/>
                </a:solidFill>
                <a:latin typeface="Arial"/>
                <a:ea typeface="Arial"/>
                <a:cs typeface="Arial"/>
                <a:sym typeface="Arial"/>
              </a:rPr>
              <a:t>expr</a:t>
            </a:r>
            <a:r>
              <a:rPr lang="en-IN" sz="2000">
                <a:solidFill>
                  <a:srgbClr val="0077AA"/>
                </a:solidFill>
                <a:latin typeface="Arial"/>
                <a:ea typeface="Arial"/>
                <a:cs typeface="Arial"/>
                <a:sym typeface="Arial"/>
              </a:rPr>
              <a:t>)</a:t>
            </a:r>
            <a:endParaRPr sz="2000">
              <a:solidFill>
                <a:srgbClr val="0077AA"/>
              </a:solidFill>
              <a:latin typeface="Arial"/>
              <a:ea typeface="Arial"/>
              <a:cs typeface="Arial"/>
              <a:sym typeface="Arial"/>
            </a:endParaRPr>
          </a:p>
        </p:txBody>
      </p:sp>
      <p:sp>
        <p:nvSpPr>
          <p:cNvPr id="2501" name="Google Shape;2501;p258"/>
          <p:cNvSpPr txBox="1"/>
          <p:nvPr/>
        </p:nvSpPr>
        <p:spPr>
          <a:xfrm>
            <a:off x="430065" y="4221088"/>
            <a:ext cx="7344816" cy="4001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check_constraints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CONSTRAINT_SCHEMA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'z';</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259"/>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Add Check Constraint using Alter</a:t>
            </a:r>
            <a:endParaRPr sz="4800">
              <a:solidFill>
                <a:srgbClr val="DC525C"/>
              </a:solidFill>
              <a:latin typeface="Quattrocento Sans"/>
              <a:ea typeface="Quattrocento Sans"/>
              <a:cs typeface="Quattrocento Sans"/>
              <a:sym typeface="Quattrocento Sans"/>
            </a:endParaRPr>
          </a:p>
        </p:txBody>
      </p:sp>
      <p:sp>
        <p:nvSpPr>
          <p:cNvPr id="2508" name="Google Shape;2508;p259"/>
          <p:cNvSpPr/>
          <p:nvPr/>
        </p:nvSpPr>
        <p:spPr>
          <a:xfrm>
            <a:off x="191345" y="1353542"/>
            <a:ext cx="609282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CHECK</a:t>
            </a:r>
            <a:r>
              <a:rPr lang="en-IN" sz="2000">
                <a:solidFill>
                  <a:schemeClr val="dk1"/>
                </a:solidFill>
                <a:latin typeface="Arial"/>
                <a:ea typeface="Arial"/>
                <a:cs typeface="Arial"/>
                <a:sym typeface="Arial"/>
              </a:rPr>
              <a:t> (conidiation)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26"/>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codd’s rules</a:t>
            </a:r>
            <a:endParaRPr/>
          </a:p>
        </p:txBody>
      </p:sp>
      <p:sp>
        <p:nvSpPr>
          <p:cNvPr id="320" name="Google Shape;320;p26"/>
          <p:cNvSpPr txBox="1"/>
          <p:nvPr/>
        </p:nvSpPr>
        <p:spPr>
          <a:xfrm>
            <a:off x="263352" y="475200"/>
            <a:ext cx="11593288" cy="6124754"/>
          </a:xfrm>
          <a:prstGeom prst="rect">
            <a:avLst/>
          </a:prstGeom>
          <a:noFill/>
          <a:ln>
            <a:noFill/>
          </a:ln>
        </p:spPr>
        <p:txBody>
          <a:bodyPr anchorCtr="0" anchor="t" bIns="45700" lIns="91425" spcFirstLastPara="1" rIns="91425" wrap="square" tIns="43200">
            <a:spAutoFit/>
          </a:bodyPr>
          <a:lstStyle/>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5: Comprehensive Data Sub-Language Rule</a:t>
            </a:r>
            <a:endParaRPr/>
          </a:p>
          <a:p>
            <a:pPr indent="0" lvl="0" marL="0" marR="0" rtl="0" algn="l">
              <a:spcBef>
                <a:spcPts val="0"/>
              </a:spcBef>
              <a:spcAft>
                <a:spcPts val="0"/>
              </a:spcAft>
              <a:buNone/>
            </a:pPr>
            <a:r>
              <a:t/>
            </a:r>
            <a:endParaRPr sz="800">
              <a:solidFill>
                <a:srgbClr val="284249"/>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6: View Updating Rule</a:t>
            </a:r>
            <a:endParaRPr/>
          </a:p>
          <a:p>
            <a:pPr indent="0" lvl="0" marL="0" marR="0" rtl="0" algn="l">
              <a:spcBef>
                <a:spcPts val="0"/>
              </a:spcBef>
              <a:spcAft>
                <a:spcPts val="0"/>
              </a:spcAft>
              <a:buNone/>
            </a:pPr>
            <a:r>
              <a:t/>
            </a:r>
            <a:endParaRPr sz="800">
              <a:solidFill>
                <a:srgbClr val="284249"/>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All the views of a database, which can theoretically be updated, must also be updatable by the system.</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7: High-Level Insert, Update, and Delete Rule</a:t>
            </a:r>
            <a:endParaRPr/>
          </a:p>
          <a:p>
            <a:pPr indent="0" lvl="0" marL="0" marR="0" rtl="0" algn="l">
              <a:spcBef>
                <a:spcPts val="0"/>
              </a:spcBef>
              <a:spcAft>
                <a:spcPts val="0"/>
              </a:spcAft>
              <a:buNone/>
            </a:pPr>
            <a:r>
              <a:t/>
            </a:r>
            <a:endParaRPr sz="800">
              <a:solidFill>
                <a:srgbClr val="284249"/>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A database must support high-level insertion, updation, and deletion. This must not be limited to a single row, that is, it must also support union, intersection and minus operations to yield sets of data records.</a:t>
            </a:r>
            <a:endParaRPr/>
          </a:p>
          <a:p>
            <a:pPr indent="0" lvl="0" marL="0" marR="0" rtl="0" algn="l">
              <a:spcBef>
                <a:spcPts val="0"/>
              </a:spcBef>
              <a:spcAft>
                <a:spcPts val="0"/>
              </a:spcAft>
              <a:buNone/>
            </a:pPr>
            <a:r>
              <a:t/>
            </a:r>
            <a:endParaRPr sz="1800">
              <a:solidFill>
                <a:srgbClr val="284249"/>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8: Physical Data Independence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The data stored in a database must be independent of the applications that access the database. Any change in the physical structure of a database must not have any impact on how the data is being accessed by external applications.</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260"/>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add check using alter</a:t>
            </a:r>
            <a:endParaRPr/>
          </a:p>
        </p:txBody>
      </p:sp>
      <p:sp>
        <p:nvSpPr>
          <p:cNvPr id="2514" name="Google Shape;2514;p260"/>
          <p:cNvSpPr/>
          <p:nvPr/>
        </p:nvSpPr>
        <p:spPr>
          <a:xfrm>
            <a:off x="321575" y="5221262"/>
            <a:ext cx="11449272" cy="87203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chk_ratings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515" name="Google Shape;2515;p260"/>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ADD CHECK KEY </a:t>
            </a:r>
            <a:r>
              <a:rPr lang="en-IN" sz="1800">
                <a:solidFill>
                  <a:schemeClr val="dk1"/>
                </a:solidFill>
                <a:latin typeface="Arial"/>
                <a:ea typeface="Arial"/>
                <a:cs typeface="Arial"/>
                <a:sym typeface="Arial"/>
              </a:rPr>
              <a:t>on existing column.</a:t>
            </a:r>
            <a:endParaRPr/>
          </a:p>
        </p:txBody>
      </p:sp>
      <p:sp>
        <p:nvSpPr>
          <p:cNvPr id="2516" name="Google Shape;2516;p260"/>
          <p:cNvSpPr/>
          <p:nvPr/>
        </p:nvSpPr>
        <p:spPr>
          <a:xfrm>
            <a:off x="407369" y="3140969"/>
            <a:ext cx="407820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ratings </a:t>
            </a:r>
            <a:r>
              <a:rPr lang="en-IN" sz="1800">
                <a:solidFill>
                  <a:srgbClr val="834689"/>
                </a:solidFill>
                <a:latin typeface="Arial"/>
                <a:ea typeface="Arial"/>
                <a:cs typeface="Arial"/>
                <a:sym typeface="Arial"/>
              </a:rPr>
              <a:t>INT</a:t>
            </a:r>
            <a:endParaRPr sz="1800">
              <a:solidFill>
                <a:srgbClr val="A5A5A5"/>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517" name="Google Shape;2517;p260"/>
          <p:cNvSpPr/>
          <p:nvPr/>
        </p:nvSpPr>
        <p:spPr>
          <a:xfrm>
            <a:off x="190550" y="1458000"/>
            <a:ext cx="864175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 constraint_name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CHECK</a:t>
            </a:r>
            <a:r>
              <a:rPr lang="en-IN" sz="2000">
                <a:solidFill>
                  <a:schemeClr val="dk1"/>
                </a:solidFill>
                <a:latin typeface="Arial"/>
                <a:ea typeface="Arial"/>
                <a:cs typeface="Arial"/>
                <a:sym typeface="Arial"/>
              </a:rPr>
              <a:t> (conidiation)</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261"/>
          <p:cNvSpPr txBox="1"/>
          <p:nvPr/>
        </p:nvSpPr>
        <p:spPr>
          <a:xfrm>
            <a:off x="1676976" y="2852936"/>
            <a:ext cx="8838049"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check constraint</a:t>
            </a:r>
            <a:endParaRPr sz="4800">
              <a:solidFill>
                <a:srgbClr val="DC525C"/>
              </a:solidFill>
              <a:latin typeface="Quattrocento Sans"/>
              <a:ea typeface="Quattrocento Sans"/>
              <a:cs typeface="Quattrocento Sans"/>
              <a:sym typeface="Quattrocento Sans"/>
            </a:endParaRPr>
          </a:p>
        </p:txBody>
      </p:sp>
      <p:sp>
        <p:nvSpPr>
          <p:cNvPr id="2524" name="Google Shape;2524;p261"/>
          <p:cNvSpPr/>
          <p:nvPr/>
        </p:nvSpPr>
        <p:spPr>
          <a:xfrm>
            <a:off x="191345" y="1353543"/>
            <a:ext cx="609282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CHECK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CONSTRAINT</a:t>
            </a:r>
            <a:r>
              <a:rPr lang="en-IN" sz="2000">
                <a:solidFill>
                  <a:schemeClr val="dk1"/>
                </a:solidFill>
                <a:latin typeface="Arial"/>
                <a:ea typeface="Arial"/>
                <a:cs typeface="Arial"/>
                <a:sym typeface="Arial"/>
              </a:rPr>
              <a:t> ] constraint_name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262"/>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constraints – drop check key</a:t>
            </a:r>
            <a:endParaRPr/>
          </a:p>
        </p:txBody>
      </p:sp>
      <p:sp>
        <p:nvSpPr>
          <p:cNvPr id="2530" name="Google Shape;2530;p262"/>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a:t>
            </a:r>
            <a:r>
              <a:rPr b="1" lang="en-IN" sz="1800">
                <a:solidFill>
                  <a:schemeClr val="dk1"/>
                </a:solidFill>
                <a:latin typeface="Arial"/>
                <a:ea typeface="Arial"/>
                <a:cs typeface="Arial"/>
                <a:sym typeface="Arial"/>
              </a:rPr>
              <a:t>ALTER TABLE </a:t>
            </a:r>
            <a:r>
              <a:rPr lang="en-IN" sz="1800">
                <a:solidFill>
                  <a:schemeClr val="dk1"/>
                </a:solidFill>
                <a:latin typeface="Arial"/>
                <a:ea typeface="Arial"/>
                <a:cs typeface="Arial"/>
                <a:sym typeface="Arial"/>
              </a:rPr>
              <a:t>statement to </a:t>
            </a:r>
            <a:r>
              <a:rPr b="1" lang="en-IN" sz="1800">
                <a:solidFill>
                  <a:schemeClr val="dk1"/>
                </a:solidFill>
                <a:latin typeface="Arial"/>
                <a:ea typeface="Arial"/>
                <a:cs typeface="Arial"/>
                <a:sym typeface="Arial"/>
              </a:rPr>
              <a:t>DROP CHECK KEY</a:t>
            </a:r>
            <a:r>
              <a:rPr lang="en-IN" sz="1800">
                <a:solidFill>
                  <a:schemeClr val="dk1"/>
                </a:solidFill>
                <a:latin typeface="Arial"/>
                <a:ea typeface="Arial"/>
                <a:cs typeface="Arial"/>
                <a:sym typeface="Arial"/>
              </a:rPr>
              <a:t>.</a:t>
            </a:r>
            <a:endParaRPr/>
          </a:p>
        </p:txBody>
      </p:sp>
      <p:sp>
        <p:nvSpPr>
          <p:cNvPr id="2531" name="Google Shape;2531;p262"/>
          <p:cNvSpPr/>
          <p:nvPr/>
        </p:nvSpPr>
        <p:spPr>
          <a:xfrm>
            <a:off x="5807967" y="3789040"/>
            <a:ext cx="515718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ratings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532" name="Google Shape;2532;p262"/>
          <p:cNvSpPr/>
          <p:nvPr/>
        </p:nvSpPr>
        <p:spPr>
          <a:xfrm>
            <a:off x="5807968" y="1358791"/>
            <a:ext cx="5157183"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ratings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chk_ratings</a:t>
            </a:r>
            <a:r>
              <a:rPr lang="en-IN" sz="1800">
                <a:solidFill>
                  <a:srgbClr val="834689"/>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533" name="Google Shape;2533;p262"/>
          <p:cNvSpPr/>
          <p:nvPr/>
        </p:nvSpPr>
        <p:spPr>
          <a:xfrm>
            <a:off x="190551" y="3789040"/>
            <a:ext cx="5157184" cy="129407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 </a:t>
            </a:r>
            <a:r>
              <a:rPr lang="en-IN" sz="1800">
                <a:solidFill>
                  <a:schemeClr val="dk1"/>
                </a:solidFill>
                <a:latin typeface="Arial"/>
                <a:ea typeface="Arial"/>
                <a:cs typeface="Arial"/>
                <a:sym typeface="Arial"/>
              </a:rPr>
              <a:t>chk_ratings;</a:t>
            </a:r>
            <a:endParaRPr sz="1800">
              <a:solidFill>
                <a:srgbClr val="A5A5A5"/>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chk_ratings;</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 </a:t>
            </a:r>
            <a:r>
              <a:rPr lang="en-IN" sz="1800">
                <a:solidFill>
                  <a:schemeClr val="dk1"/>
                </a:solidFill>
                <a:latin typeface="Arial"/>
                <a:ea typeface="Arial"/>
                <a:cs typeface="Arial"/>
                <a:sym typeface="Arial"/>
              </a:rPr>
              <a:t>users_chk_1;</a:t>
            </a:r>
            <a:endParaRPr sz="1800">
              <a:solidFill>
                <a:srgbClr val="0077AA"/>
              </a:solidFill>
              <a:latin typeface="Arial"/>
              <a:ea typeface="Arial"/>
              <a:cs typeface="Arial"/>
              <a:sym typeface="Arial"/>
            </a:endParaRPr>
          </a:p>
        </p:txBody>
      </p:sp>
      <p:sp>
        <p:nvSpPr>
          <p:cNvPr id="2534" name="Google Shape;2534;p262"/>
          <p:cNvSpPr/>
          <p:nvPr/>
        </p:nvSpPr>
        <p:spPr>
          <a:xfrm>
            <a:off x="119336" y="6093296"/>
            <a:ext cx="11901255" cy="61555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600"/>
              <a:buFont typeface="Arial"/>
              <a:buChar char="•"/>
            </a:pPr>
            <a:r>
              <a:rPr lang="en-IN" sz="1600">
                <a:solidFill>
                  <a:srgbClr val="0077AA"/>
                </a:solidFill>
                <a:latin typeface="Arial"/>
                <a:ea typeface="Arial"/>
                <a:cs typeface="Arial"/>
                <a:sym typeface="Arial"/>
              </a:rPr>
              <a:t>SELECT</a:t>
            </a:r>
            <a:r>
              <a:rPr lang="en-IN" sz="1600">
                <a:solidFill>
                  <a:schemeClr val="dk1"/>
                </a:solidFill>
                <a:latin typeface="Arial"/>
                <a:ea typeface="Arial"/>
                <a:cs typeface="Arial"/>
                <a:sym typeface="Arial"/>
              </a:rPr>
              <a:t> table_name, constraint_name, constraint_type </a:t>
            </a:r>
            <a:r>
              <a:rPr lang="en-IN" sz="1600">
                <a:solidFill>
                  <a:srgbClr val="0077AA"/>
                </a:solidFill>
                <a:latin typeface="Arial"/>
                <a:ea typeface="Arial"/>
                <a:cs typeface="Arial"/>
                <a:sym typeface="Arial"/>
              </a:rPr>
              <a:t>FROM</a:t>
            </a:r>
            <a:r>
              <a:rPr lang="en-IN" sz="1600">
                <a:solidFill>
                  <a:schemeClr val="dk1"/>
                </a:solidFill>
                <a:latin typeface="Arial"/>
                <a:ea typeface="Arial"/>
                <a:cs typeface="Arial"/>
                <a:sym typeface="Arial"/>
              </a:rPr>
              <a:t> information_schema.table_constraints </a:t>
            </a:r>
            <a:r>
              <a:rPr lang="en-IN" sz="1600">
                <a:solidFill>
                  <a:srgbClr val="0077AA"/>
                </a:solidFill>
                <a:latin typeface="Arial"/>
                <a:ea typeface="Arial"/>
                <a:cs typeface="Arial"/>
                <a:sym typeface="Arial"/>
              </a:rPr>
              <a:t>WHERE</a:t>
            </a:r>
            <a:r>
              <a:rPr lang="en-IN" sz="1600">
                <a:solidFill>
                  <a:schemeClr val="dk1"/>
                </a:solidFill>
                <a:latin typeface="Arial"/>
                <a:ea typeface="Arial"/>
                <a:cs typeface="Arial"/>
                <a:sym typeface="Arial"/>
              </a:rPr>
              <a:t> table_schema </a:t>
            </a:r>
            <a:r>
              <a:rPr lang="en-IN" sz="1800">
                <a:solidFill>
                  <a:srgbClr val="A67F59"/>
                </a:solidFill>
                <a:latin typeface="Arial"/>
                <a:ea typeface="Arial"/>
                <a:cs typeface="Arial"/>
                <a:sym typeface="Arial"/>
              </a:rPr>
              <a:t>=</a:t>
            </a:r>
            <a:r>
              <a:rPr lang="en-IN" sz="1600">
                <a:solidFill>
                  <a:schemeClr val="dk1"/>
                </a:solidFill>
                <a:latin typeface="Arial"/>
                <a:ea typeface="Arial"/>
                <a:cs typeface="Arial"/>
                <a:sym typeface="Arial"/>
              </a:rPr>
              <a:t> 'DB2' </a:t>
            </a:r>
            <a:r>
              <a:rPr lang="en-IN" sz="1600">
                <a:solidFill>
                  <a:srgbClr val="0077AA"/>
                </a:solidFill>
                <a:latin typeface="Arial"/>
                <a:ea typeface="Arial"/>
                <a:cs typeface="Arial"/>
                <a:sym typeface="Arial"/>
              </a:rPr>
              <a:t>AND</a:t>
            </a:r>
            <a:r>
              <a:rPr lang="en-IN" sz="1600">
                <a:solidFill>
                  <a:schemeClr val="dk1"/>
                </a:solidFill>
                <a:latin typeface="Arial"/>
                <a:ea typeface="Arial"/>
                <a:cs typeface="Arial"/>
                <a:sym typeface="Arial"/>
              </a:rPr>
              <a:t> (table_name LIKE 'U%' </a:t>
            </a:r>
            <a:r>
              <a:rPr lang="en-IN" sz="1600">
                <a:solidFill>
                  <a:srgbClr val="0077AA"/>
                </a:solidFill>
                <a:latin typeface="Arial"/>
                <a:ea typeface="Arial"/>
                <a:cs typeface="Arial"/>
                <a:sym typeface="Arial"/>
              </a:rPr>
              <a:t>OR</a:t>
            </a:r>
            <a:r>
              <a:rPr lang="en-IN" sz="1600">
                <a:solidFill>
                  <a:schemeClr val="dk1"/>
                </a:solidFill>
                <a:latin typeface="Arial"/>
                <a:ea typeface="Arial"/>
                <a:cs typeface="Arial"/>
                <a:sym typeface="Arial"/>
              </a:rPr>
              <a:t> table_name LIKE 'L%');</a:t>
            </a:r>
            <a:endParaRPr/>
          </a:p>
        </p:txBody>
      </p:sp>
      <p:sp>
        <p:nvSpPr>
          <p:cNvPr id="2535" name="Google Shape;2535;p262"/>
          <p:cNvSpPr/>
          <p:nvPr/>
        </p:nvSpPr>
        <p:spPr>
          <a:xfrm>
            <a:off x="190550" y="1458000"/>
            <a:ext cx="864175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table_name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CHECK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CONSTRAINT</a:t>
            </a:r>
            <a:r>
              <a:rPr lang="en-IN" sz="1800">
                <a:solidFill>
                  <a:schemeClr val="dk1"/>
                </a:solidFill>
                <a:latin typeface="Arial"/>
                <a:ea typeface="Arial"/>
                <a:cs typeface="Arial"/>
                <a:sym typeface="Arial"/>
              </a:rPr>
              <a:t> ] constraint_name</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9" name="Shape 2539"/>
        <p:cNvGrpSpPr/>
        <p:nvPr/>
      </p:nvGrpSpPr>
      <p:grpSpPr>
        <a:xfrm>
          <a:off x="0" y="0"/>
          <a:ext cx="0" cy="0"/>
          <a:chOff x="0" y="0"/>
          <a:chExt cx="0" cy="0"/>
        </a:xfrm>
      </p:grpSpPr>
      <p:sp>
        <p:nvSpPr>
          <p:cNvPr id="2540" name="Google Shape;2540;p263"/>
          <p:cNvSpPr/>
          <p:nvPr/>
        </p:nvSpPr>
        <p:spPr>
          <a:xfrm>
            <a:off x="407368" y="526097"/>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check constraint defined on a table must refer to only columns in that table. It can not refer to columns in other tables.</a:t>
            </a:r>
            <a:endParaRPr/>
          </a:p>
        </p:txBody>
      </p:sp>
      <p:sp>
        <p:nvSpPr>
          <p:cNvPr id="2541" name="Google Shape;2541;p263"/>
          <p:cNvSpPr/>
          <p:nvPr/>
        </p:nvSpPr>
        <p:spPr>
          <a:xfrm>
            <a:off x="478806" y="1334541"/>
            <a:ext cx="9253692" cy="129586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c3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a:t>
            </a: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c3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c3 </a:t>
            </a:r>
            <a:r>
              <a:rPr lang="en-IN" sz="1800">
                <a:solidFill>
                  <a:srgbClr val="945D4A"/>
                </a:solidFill>
                <a:latin typeface="Arial"/>
                <a:ea typeface="Arial"/>
                <a:cs typeface="Arial"/>
                <a:sym typeface="Arial"/>
              </a:rPr>
              <a:t>&gt;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c3 </a:t>
            </a:r>
            <a:r>
              <a:rPr lang="en-IN" sz="1800">
                <a:solidFill>
                  <a:srgbClr val="834689"/>
                </a:solidFill>
                <a:latin typeface="Arial"/>
                <a:ea typeface="Arial"/>
                <a:cs typeface="Arial"/>
                <a:sym typeface="Arial"/>
              </a:rPr>
              <a:t>INT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542" name="Google Shape;2542;p263"/>
          <p:cNvSpPr/>
          <p:nvPr/>
        </p:nvSpPr>
        <p:spPr>
          <a:xfrm>
            <a:off x="508360" y="3009726"/>
            <a:ext cx="8411524"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chk_id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test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chemeClr val="dk1"/>
                </a:solidFill>
                <a:latin typeface="Arial"/>
                <a:ea typeface="Arial"/>
                <a:cs typeface="Arial"/>
                <a:sym typeface="Arial"/>
              </a:rPr>
              <a:t> chk_id;</a:t>
            </a:r>
            <a:endParaRPr sz="1800">
              <a:solidFill>
                <a:schemeClr val="dk1"/>
              </a:solidFill>
              <a:latin typeface="Arial"/>
              <a:ea typeface="Arial"/>
              <a:cs typeface="Arial"/>
              <a:sym typeface="Aria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264"/>
          <p:cNvSpPr/>
          <p:nvPr/>
        </p:nvSpPr>
        <p:spPr>
          <a:xfrm>
            <a:off x="1524596" y="46366"/>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check with (in, like, and between)</a:t>
            </a:r>
            <a:endParaRPr/>
          </a:p>
        </p:txBody>
      </p:sp>
      <p:sp>
        <p:nvSpPr>
          <p:cNvPr id="2548" name="Google Shape;2548;p264"/>
          <p:cNvSpPr/>
          <p:nvPr/>
        </p:nvSpPr>
        <p:spPr>
          <a:xfrm>
            <a:off x="290745" y="817897"/>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b="1" lang="en-IN" sz="1800">
                <a:solidFill>
                  <a:schemeClr val="dk1"/>
                </a:solidFill>
                <a:latin typeface="Arial"/>
                <a:ea typeface="Arial"/>
                <a:cs typeface="Arial"/>
                <a:sym typeface="Arial"/>
              </a:rPr>
              <a:t>CHECK</a:t>
            </a:r>
            <a:r>
              <a:rPr lang="en-IN" sz="1800">
                <a:solidFill>
                  <a:schemeClr val="dk1"/>
                </a:solidFill>
                <a:latin typeface="Arial"/>
                <a:ea typeface="Arial"/>
                <a:cs typeface="Arial"/>
                <a:sym typeface="Arial"/>
              </a:rPr>
              <a:t> constraint using </a:t>
            </a:r>
            <a:r>
              <a:rPr lang="en-IN" sz="1800">
                <a:solidFill>
                  <a:srgbClr val="C00000"/>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LIKE</a:t>
            </a:r>
            <a:r>
              <a:rPr lang="en-IN" sz="1800">
                <a:solidFill>
                  <a:schemeClr val="dk1"/>
                </a:solidFill>
                <a:latin typeface="Arial"/>
                <a:ea typeface="Arial"/>
                <a:cs typeface="Arial"/>
                <a:sym typeface="Arial"/>
              </a:rPr>
              <a:t>, and </a:t>
            </a:r>
            <a:r>
              <a:rPr lang="en-IN" sz="1800">
                <a:solidFill>
                  <a:srgbClr val="C00000"/>
                </a:solidFill>
                <a:latin typeface="Arial"/>
                <a:ea typeface="Arial"/>
                <a:cs typeface="Arial"/>
                <a:sym typeface="Arial"/>
              </a:rPr>
              <a:t>BETWEEN</a:t>
            </a:r>
            <a:r>
              <a:rPr lang="en-IN" sz="1800">
                <a:solidFill>
                  <a:schemeClr val="dk1"/>
                </a:solidFill>
                <a:latin typeface="Arial"/>
                <a:ea typeface="Arial"/>
                <a:cs typeface="Arial"/>
                <a:sym typeface="Arial"/>
              </a:rPr>
              <a:t>.</a:t>
            </a:r>
            <a:endParaRPr sz="1800">
              <a:solidFill>
                <a:schemeClr val="lt1"/>
              </a:solidFill>
              <a:latin typeface="Arial"/>
              <a:ea typeface="Arial"/>
              <a:cs typeface="Arial"/>
              <a:sym typeface="Arial"/>
            </a:endParaRPr>
          </a:p>
        </p:txBody>
      </p:sp>
      <p:sp>
        <p:nvSpPr>
          <p:cNvPr id="2549" name="Google Shape;2549;p264"/>
          <p:cNvSpPr/>
          <p:nvPr/>
        </p:nvSpPr>
        <p:spPr>
          <a:xfrm>
            <a:off x="407368" y="1628800"/>
            <a:ext cx="11377264"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rgbClr val="00B0F0"/>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password</a:t>
            </a:r>
            <a:r>
              <a:rPr lang="en-IN" sz="1800">
                <a:solidFill>
                  <a:srgbClr val="A5A5A5"/>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country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rgbClr val="C00000"/>
                </a:solidFill>
                <a:latin typeface="Arial"/>
                <a:ea typeface="Arial"/>
                <a:cs typeface="Arial"/>
                <a:sym typeface="Arial"/>
              </a:rPr>
              <a:t> 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country </a:t>
            </a:r>
            <a:r>
              <a:rPr lang="en-IN" sz="1800">
                <a:solidFill>
                  <a:srgbClr val="00B0F0"/>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a:t>
            </a:r>
            <a:r>
              <a:rPr lang="en-IN" sz="1800">
                <a:solidFill>
                  <a:srgbClr val="A5A5A5"/>
                </a:solidFill>
                <a:latin typeface="Arial"/>
                <a:ea typeface="Arial"/>
                <a:cs typeface="Arial"/>
                <a:sym typeface="Arial"/>
              </a:rPr>
              <a:t>) </a:t>
            </a:r>
            <a:r>
              <a:rPr lang="en-IN" sz="1800">
                <a:solidFill>
                  <a:srgbClr val="00B0F0"/>
                </a:solidFill>
                <a:latin typeface="Arial"/>
                <a:ea typeface="Arial"/>
                <a:cs typeface="Arial"/>
                <a:sym typeface="Arial"/>
              </a:rPr>
              <a:t>OR </a:t>
            </a:r>
            <a:r>
              <a:rPr lang="en-IN" sz="1800">
                <a:solidFill>
                  <a:schemeClr val="dk1"/>
                </a:solidFill>
                <a:latin typeface="Arial"/>
                <a:ea typeface="Arial"/>
                <a:cs typeface="Arial"/>
                <a:sym typeface="Arial"/>
              </a:rPr>
              <a:t>country </a:t>
            </a:r>
            <a:r>
              <a:rPr lang="en-IN" sz="1800">
                <a:solidFill>
                  <a:srgbClr val="00B0F0"/>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ratings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ratings </a:t>
            </a:r>
            <a:r>
              <a:rPr lang="en-IN" sz="1800">
                <a:solidFill>
                  <a:srgbClr val="00B0F0"/>
                </a:solidFill>
                <a:latin typeface="Arial"/>
                <a:ea typeface="Arial"/>
                <a:cs typeface="Arial"/>
                <a:sym typeface="Arial"/>
              </a:rPr>
              <a:t>BETWEEN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and </a:t>
            </a:r>
            <a:r>
              <a:rPr lang="en-IN" sz="1800">
                <a:solidFill>
                  <a:srgbClr val="990055"/>
                </a:solidFill>
                <a:latin typeface="Arial"/>
                <a:ea typeface="Arial"/>
                <a:cs typeface="Arial"/>
                <a:sym typeface="Arial"/>
              </a:rPr>
              <a:t>5</a:t>
            </a:r>
            <a:r>
              <a:rPr lang="en-IN" sz="1800">
                <a:solidFill>
                  <a:srgbClr val="A5A5A5"/>
                </a:solidFill>
                <a:latin typeface="Arial"/>
                <a:ea typeface="Arial"/>
                <a:cs typeface="Arial"/>
                <a:sym typeface="Arial"/>
              </a:rPr>
              <a:t> </a:t>
            </a:r>
            <a:r>
              <a:rPr lang="en-IN" sz="1800">
                <a:solidFill>
                  <a:srgbClr val="00B0F0"/>
                </a:solidFill>
                <a:latin typeface="Arial"/>
                <a:ea typeface="Arial"/>
                <a:cs typeface="Arial"/>
                <a:sym typeface="Arial"/>
              </a:rPr>
              <a:t>OR</a:t>
            </a: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ratings </a:t>
            </a:r>
            <a:r>
              <a:rPr lang="en-IN" sz="1800">
                <a:solidFill>
                  <a:srgbClr val="00B0F0"/>
                </a:solidFill>
                <a:latin typeface="Arial"/>
                <a:ea typeface="Arial"/>
                <a:cs typeface="Arial"/>
                <a:sym typeface="Arial"/>
              </a:rPr>
              <a:t>BETWEEN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a:t>
            </a:r>
            <a:r>
              <a:rPr lang="en-IN" sz="1800">
                <a:solidFill>
                  <a:schemeClr val="dk1"/>
                </a:solidFill>
                <a:latin typeface="Arial"/>
                <a:ea typeface="Arial"/>
                <a:cs typeface="Arial"/>
                <a:sym typeface="Arial"/>
              </a:rPr>
              <a:t> and </a:t>
            </a:r>
            <a:r>
              <a:rPr lang="en-IN" sz="1800">
                <a:solidFill>
                  <a:srgbClr val="990055"/>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isActive </a:t>
            </a:r>
            <a:r>
              <a:rPr lang="en-IN" sz="1800">
                <a:solidFill>
                  <a:srgbClr val="834689"/>
                </a:solidFill>
                <a:latin typeface="Arial"/>
                <a:ea typeface="Arial"/>
                <a:cs typeface="Arial"/>
                <a:sym typeface="Arial"/>
              </a:rPr>
              <a:t>BOOL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isActive </a:t>
            </a:r>
            <a:r>
              <a:rPr lang="en-IN" sz="1800">
                <a:solidFill>
                  <a:srgbClr val="00B0F0"/>
                </a:solidFill>
                <a:latin typeface="Arial"/>
                <a:ea typeface="Arial"/>
                <a:cs typeface="Arial"/>
                <a:sym typeface="Arial"/>
              </a:rPr>
              <a:t>IN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startDate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endDate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chk_endDate </a:t>
            </a:r>
            <a:r>
              <a:rPr lang="en-IN" sz="1800">
                <a:solidFill>
                  <a:srgbClr val="C00000"/>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endDate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startDate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INTERVAL</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a:t>
            </a:r>
            <a:r>
              <a:rPr lang="en-IN" sz="1800">
                <a:solidFill>
                  <a:schemeClr val="dk1"/>
                </a:solidFill>
                <a:latin typeface="Arial"/>
                <a:ea typeface="Arial"/>
                <a:cs typeface="Arial"/>
                <a:sym typeface="Arial"/>
              </a:rPr>
              <a:t> day</a:t>
            </a:r>
            <a:r>
              <a:rPr lang="en-IN" sz="1800">
                <a:solidFill>
                  <a:srgbClr val="A5A5A5"/>
                </a:solidFill>
                <a:latin typeface="Arial"/>
                <a:ea typeface="Arial"/>
                <a:cs typeface="Arial"/>
                <a:sym typeface="Arial"/>
              </a:rPr>
              <a:t>)</a:t>
            </a:r>
            <a:endParaRPr sz="1800">
              <a:solidFill>
                <a:srgbClr val="00B0F0"/>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26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alter table</a:t>
            </a:r>
            <a:endParaRPr/>
          </a:p>
        </p:txBody>
      </p:sp>
      <p:sp>
        <p:nvSpPr>
          <p:cNvPr id="2555" name="Google Shape;2555;p265"/>
          <p:cNvSpPr/>
          <p:nvPr/>
        </p:nvSpPr>
        <p:spPr>
          <a:xfrm>
            <a:off x="3341297" y="3228945"/>
            <a:ext cx="55094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ALTER TABLE changes the structure of a table. </a:t>
            </a:r>
            <a:endParaRPr/>
          </a:p>
        </p:txBody>
      </p:sp>
      <p:sp>
        <p:nvSpPr>
          <p:cNvPr id="2556" name="Google Shape;2556;p265"/>
          <p:cNvSpPr/>
          <p:nvPr/>
        </p:nvSpPr>
        <p:spPr>
          <a:xfrm>
            <a:off x="262558" y="3933056"/>
            <a:ext cx="11594082"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add or delete columns, </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create or destroy indexes, </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change the type of existing columns, or </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rename columns or the table itself.</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change the position of columns in table structure. </a:t>
            </a:r>
            <a:r>
              <a:rPr lang="en-IN" sz="1800">
                <a:solidFill>
                  <a:srgbClr val="00B050"/>
                </a:solidFill>
                <a:latin typeface="Arial"/>
                <a:ea typeface="Arial"/>
                <a:cs typeface="Arial"/>
                <a:sym typeface="Arial"/>
              </a:rPr>
              <a:t>If not, then what? create a new table with SELECT statement.</a:t>
            </a:r>
            <a:endParaRPr sz="1800">
              <a:solidFill>
                <a:srgbClr val="00B050"/>
              </a:solidFill>
              <a:latin typeface="Arial"/>
              <a:ea typeface="Arial"/>
              <a:cs typeface="Arial"/>
              <a:sym typeface="A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26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alter table</a:t>
            </a:r>
            <a:endParaRPr i="1" sz="3200">
              <a:solidFill>
                <a:srgbClr val="FF9900"/>
              </a:solidFill>
              <a:latin typeface="Arial"/>
              <a:ea typeface="Arial"/>
              <a:cs typeface="Arial"/>
              <a:sym typeface="Arial"/>
            </a:endParaRPr>
          </a:p>
        </p:txBody>
      </p:sp>
      <p:sp>
        <p:nvSpPr>
          <p:cNvPr id="2562" name="Google Shape;2562;p266"/>
          <p:cNvSpPr/>
          <p:nvPr/>
        </p:nvSpPr>
        <p:spPr>
          <a:xfrm>
            <a:off x="190550" y="188640"/>
            <a:ext cx="13260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800">
                <a:solidFill>
                  <a:srgbClr val="525A7D"/>
                </a:solidFill>
                <a:latin typeface="Arial"/>
                <a:ea typeface="Arial"/>
                <a:cs typeface="Arial"/>
                <a:sym typeface="Arial"/>
              </a:rPr>
              <a:t>syntax</a:t>
            </a:r>
            <a:endParaRPr/>
          </a:p>
        </p:txBody>
      </p:sp>
      <p:sp>
        <p:nvSpPr>
          <p:cNvPr id="2563" name="Google Shape;2563;p266"/>
          <p:cNvSpPr/>
          <p:nvPr/>
        </p:nvSpPr>
        <p:spPr>
          <a:xfrm>
            <a:off x="190550" y="927884"/>
            <a:ext cx="11593288"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C0C0C"/>
                </a:solidFill>
                <a:latin typeface="Arial"/>
                <a:ea typeface="Arial"/>
                <a:cs typeface="Arial"/>
                <a:sym typeface="Arial"/>
              </a:rPr>
              <a:t> tbl_name </a:t>
            </a:r>
            <a:endParaRPr/>
          </a:p>
          <a:p>
            <a:pPr indent="0" lvl="0" marL="0" marR="0" rtl="0" algn="l">
              <a:spcBef>
                <a:spcPts val="0"/>
              </a:spcBef>
              <a:spcAft>
                <a:spcPts val="0"/>
              </a:spcAft>
              <a:buNone/>
            </a:pPr>
            <a:r>
              <a:t/>
            </a:r>
            <a:endParaRPr sz="1000">
              <a:solidFill>
                <a:srgbClr val="0C0C0C"/>
              </a:solidFill>
              <a:latin typeface="Arial"/>
              <a:ea typeface="Arial"/>
              <a:cs typeface="Arial"/>
              <a:sym typeface="Arial"/>
            </a:endParaRPr>
          </a:p>
          <a:p>
            <a:pPr indent="0" lvl="0" marL="0" marR="0" rtl="0" algn="l">
              <a:spcBef>
                <a:spcPts val="0"/>
              </a:spcBef>
              <a:spcAft>
                <a:spcPts val="0"/>
              </a:spcAft>
              <a:buNone/>
            </a:pPr>
            <a:r>
              <a:rPr lang="en-IN" sz="2000">
                <a:solidFill>
                  <a:srgbClr val="0C0C0C"/>
                </a:solidFill>
                <a:latin typeface="Arial"/>
                <a:ea typeface="Arial"/>
                <a:cs typeface="Arial"/>
                <a:sym typeface="Arial"/>
              </a:rPr>
              <a:t>[alter_specification [, alter_specification] </a:t>
            </a:r>
            <a:r>
              <a:rPr lang="en-IN" sz="2000">
                <a:solidFill>
                  <a:srgbClr val="7F7F7F"/>
                </a:solidFill>
                <a:latin typeface="Arial"/>
                <a:ea typeface="Arial"/>
                <a:cs typeface="Arial"/>
                <a:sym typeface="Arial"/>
              </a:rPr>
              <a:t>. . .</a:t>
            </a:r>
            <a:endParaRPr sz="2000">
              <a:solidFill>
                <a:srgbClr val="7F7F7F"/>
              </a:solidFill>
              <a:latin typeface="Arial"/>
              <a:ea typeface="Arial"/>
              <a:cs typeface="Arial"/>
              <a:sym typeface="Arial"/>
            </a:endParaRPr>
          </a:p>
          <a:p>
            <a:pPr indent="0" lvl="0" marL="0" marR="0" rtl="0" algn="l">
              <a:spcBef>
                <a:spcPts val="0"/>
              </a:spcBef>
              <a:spcAft>
                <a:spcPts val="0"/>
              </a:spcAft>
              <a:buNone/>
            </a:pPr>
            <a:r>
              <a:t/>
            </a:r>
            <a:endParaRPr sz="1000">
              <a:solidFill>
                <a:srgbClr val="0C0C0C"/>
              </a:solidFill>
              <a:latin typeface="Arial"/>
              <a:ea typeface="Arial"/>
              <a:cs typeface="Arial"/>
              <a:sym typeface="Arial"/>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COLUMN</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 column_definition</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FIRST</a:t>
            </a: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AFTER</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 </a:t>
            </a:r>
            <a:r>
              <a:rPr lang="en-IN" sz="2000">
                <a:solidFill>
                  <a:srgbClr val="0C0C0C"/>
                </a:solidFill>
                <a:latin typeface="Arial"/>
                <a:ea typeface="Arial"/>
                <a:cs typeface="Arial"/>
                <a:sym typeface="Arial"/>
              </a:rPr>
              <a:t>]</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COLUMN</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 column_definition</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INDEX</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KEY</a:t>
            </a:r>
            <a:r>
              <a:rPr lang="en-IN" sz="2000">
                <a:solidFill>
                  <a:srgbClr val="0C0C0C"/>
                </a:solidFill>
                <a:latin typeface="Arial"/>
                <a:ea typeface="Arial"/>
                <a:cs typeface="Arial"/>
                <a:sym typeface="Arial"/>
              </a:rPr>
              <a:t>} [index_name] (</a:t>
            </a:r>
            <a:r>
              <a:rPr i="1" lang="en-IN" sz="2000">
                <a:solidFill>
                  <a:srgbClr val="000000"/>
                </a:solidFill>
                <a:latin typeface="Arial"/>
                <a:ea typeface="Arial"/>
                <a:cs typeface="Arial"/>
                <a:sym typeface="Arial"/>
              </a:rPr>
              <a:t>index_col_name</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CONSTRAINT</a:t>
            </a:r>
            <a:r>
              <a:rPr lang="en-IN" sz="2000">
                <a:solidFill>
                  <a:srgbClr val="0C0C0C"/>
                </a:solidFill>
                <a:latin typeface="Arial"/>
                <a:ea typeface="Arial"/>
                <a:cs typeface="Arial"/>
                <a:sym typeface="Arial"/>
              </a:rPr>
              <a:t> [ </a:t>
            </a:r>
            <a:r>
              <a:rPr i="1" lang="en-IN" sz="2000">
                <a:solidFill>
                  <a:srgbClr val="000000"/>
                </a:solidFill>
                <a:latin typeface="Arial"/>
                <a:ea typeface="Arial"/>
                <a:cs typeface="Arial"/>
                <a:sym typeface="Arial"/>
              </a:rPr>
              <a:t>symbol </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PRIMARY</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KEY</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CONSTRAINT</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symbol</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UNIQUE</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KEY</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CONSTRAINT</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symbol</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FOREIGN</a:t>
            </a:r>
            <a:r>
              <a:rPr i="1"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KEY</a:t>
            </a:r>
            <a:r>
              <a:rPr i="1" lang="en-IN" sz="2000">
                <a:solidFill>
                  <a:srgbClr val="000000"/>
                </a:solidFill>
                <a:latin typeface="Arial"/>
                <a:ea typeface="Arial"/>
                <a:cs typeface="Arial"/>
                <a:sym typeface="Arial"/>
              </a:rPr>
              <a:t> reference_definition</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CHANGE</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COLUMN</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old_col_name new_col_name </a:t>
            </a:r>
            <a:r>
              <a:rPr lang="en-IN" sz="2000">
                <a:solidFill>
                  <a:srgbClr val="0C0C0C"/>
                </a:solidFill>
                <a:latin typeface="Arial"/>
                <a:ea typeface="Arial"/>
                <a:cs typeface="Arial"/>
                <a:sym typeface="Arial"/>
              </a:rPr>
              <a:t>column_definition [</a:t>
            </a:r>
            <a:r>
              <a:rPr lang="en-IN" sz="2000">
                <a:solidFill>
                  <a:srgbClr val="0077AA"/>
                </a:solidFill>
                <a:latin typeface="Arial"/>
                <a:ea typeface="Arial"/>
                <a:cs typeface="Arial"/>
                <a:sym typeface="Arial"/>
              </a:rPr>
              <a:t>FIRST</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AFTER</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a:t>
            </a:r>
            <a:r>
              <a:rPr lang="en-IN" sz="2000">
                <a:solidFill>
                  <a:srgbClr val="0C0C0C"/>
                </a:solidFill>
                <a:latin typeface="Arial"/>
                <a:ea typeface="Arial"/>
                <a:cs typeface="Arial"/>
                <a:sym typeface="Arial"/>
              </a:rPr>
              <a:t>]</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MODIFY</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COLUMN</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 column_definition </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FIRST</a:t>
            </a: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AFTER</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a:t>
            </a:r>
            <a:r>
              <a:rPr lang="en-IN" sz="2000">
                <a:solidFill>
                  <a:srgbClr val="0C0C0C"/>
                </a:solidFill>
                <a:latin typeface="Arial"/>
                <a:ea typeface="Arial"/>
                <a:cs typeface="Arial"/>
                <a:sym typeface="Arial"/>
              </a:rPr>
              <a:t>_</a:t>
            </a:r>
            <a:r>
              <a:rPr i="1" lang="en-IN" sz="2000">
                <a:solidFill>
                  <a:srgbClr val="000000"/>
                </a:solidFill>
                <a:latin typeface="Arial"/>
                <a:ea typeface="Arial"/>
                <a:cs typeface="Arial"/>
                <a:sym typeface="Arial"/>
              </a:rPr>
              <a:t>name</a:t>
            </a:r>
            <a:r>
              <a:rPr lang="en-IN" sz="2000">
                <a:solidFill>
                  <a:srgbClr val="0C0C0C"/>
                </a:solidFill>
                <a:latin typeface="Arial"/>
                <a:ea typeface="Arial"/>
                <a:cs typeface="Arial"/>
                <a:sym typeface="Arial"/>
              </a:rPr>
              <a:t>]</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COLUMN</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col_name</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PRIMARY</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KEY</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INDEX</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KEY</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index_name</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FOREIGN</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KEY</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fk_symbol</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RENAME</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TO</a:t>
            </a:r>
            <a:r>
              <a:rPr lang="en-IN" sz="2000">
                <a:solidFill>
                  <a:srgbClr val="0C0C0C"/>
                </a:solidFill>
                <a:latin typeface="Arial"/>
                <a:ea typeface="Arial"/>
                <a:cs typeface="Arial"/>
                <a:sym typeface="Arial"/>
              </a:rPr>
              <a:t>|</a:t>
            </a:r>
            <a:r>
              <a:rPr lang="en-IN" sz="2000">
                <a:solidFill>
                  <a:srgbClr val="0077AA"/>
                </a:solidFill>
                <a:latin typeface="Arial"/>
                <a:ea typeface="Arial"/>
                <a:cs typeface="Arial"/>
                <a:sym typeface="Arial"/>
              </a:rPr>
              <a:t>AS</a:t>
            </a:r>
            <a:r>
              <a:rPr lang="en-IN" sz="2000">
                <a:solidFill>
                  <a:srgbClr val="0C0C0C"/>
                </a:solidFill>
                <a:latin typeface="Arial"/>
                <a:ea typeface="Arial"/>
                <a:cs typeface="Arial"/>
                <a:sym typeface="Arial"/>
              </a:rPr>
              <a:t>] </a:t>
            </a:r>
            <a:r>
              <a:rPr i="1" lang="en-IN" sz="2000">
                <a:solidFill>
                  <a:srgbClr val="000000"/>
                </a:solidFill>
                <a:latin typeface="Arial"/>
                <a:ea typeface="Arial"/>
                <a:cs typeface="Arial"/>
                <a:sym typeface="Arial"/>
              </a:rPr>
              <a:t>new_tbl_name</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b="0" i="0" lang="en-IN" sz="2000">
                <a:solidFill>
                  <a:srgbClr val="0077AA"/>
                </a:solidFill>
                <a:latin typeface="Arial"/>
                <a:ea typeface="Arial"/>
                <a:cs typeface="Arial"/>
                <a:sym typeface="Arial"/>
              </a:rPr>
              <a:t>ALTER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77AA"/>
                </a:solidFill>
                <a:latin typeface="Arial"/>
                <a:ea typeface="Arial"/>
                <a:cs typeface="Arial"/>
                <a:sym typeface="Arial"/>
              </a:rPr>
              <a:t>COLUMN</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col_name</a:t>
            </a:r>
            <a:r>
              <a:rPr b="0" i="0" lang="en-IN" sz="2000">
                <a:solidFill>
                  <a:srgbClr val="000000"/>
                </a:solidFill>
                <a:latin typeface="Arial"/>
                <a:ea typeface="Arial"/>
                <a:cs typeface="Arial"/>
                <a:sym typeface="Arial"/>
              </a:rPr>
              <a:t> { </a:t>
            </a:r>
            <a:r>
              <a:rPr b="0" i="0" lang="en-IN" sz="2000">
                <a:solidFill>
                  <a:srgbClr val="0077AA"/>
                </a:solidFill>
                <a:latin typeface="Arial"/>
                <a:ea typeface="Arial"/>
                <a:cs typeface="Arial"/>
                <a:sym typeface="Arial"/>
              </a:rPr>
              <a:t>SET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DEFAULT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literal</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1" lang="en-IN" sz="2000">
                <a:solidFill>
                  <a:srgbClr val="000000"/>
                </a:solidFill>
                <a:latin typeface="Arial"/>
                <a:ea typeface="Arial"/>
                <a:cs typeface="Arial"/>
                <a:sym typeface="Arial"/>
              </a:rPr>
              <a:t>expr</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VISIBLE</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INVISIBLE</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DROP</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DEFAULT</a:t>
            </a:r>
            <a:r>
              <a:rPr b="0" i="0" lang="en-IN" sz="2000">
                <a:solidFill>
                  <a:srgbClr val="000000"/>
                </a:solidFill>
                <a:latin typeface="Arial"/>
                <a:ea typeface="Arial"/>
                <a:cs typeface="Arial"/>
                <a:sym typeface="Arial"/>
              </a:rPr>
              <a:t> }</a:t>
            </a:r>
            <a:endParaRPr sz="2000">
              <a:solidFill>
                <a:schemeClr val="dk1"/>
              </a:solidFill>
              <a:latin typeface="Arial"/>
              <a:ea typeface="Arial"/>
              <a:cs typeface="Arial"/>
              <a:sym typeface="A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6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alter table</a:t>
            </a:r>
            <a:endParaRPr i="1" sz="3200">
              <a:solidFill>
                <a:srgbClr val="FF9900"/>
              </a:solidFill>
              <a:latin typeface="Arial"/>
              <a:ea typeface="Arial"/>
              <a:cs typeface="Arial"/>
              <a:sym typeface="Arial"/>
            </a:endParaRPr>
          </a:p>
        </p:txBody>
      </p:sp>
      <p:sp>
        <p:nvSpPr>
          <p:cNvPr id="2569" name="Google Shape;2569;p267"/>
          <p:cNvSpPr/>
          <p:nvPr/>
        </p:nvSpPr>
        <p:spPr>
          <a:xfrm>
            <a:off x="335360" y="332656"/>
            <a:ext cx="11521280" cy="27699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Change Columns</a:t>
            </a:r>
            <a:r>
              <a:rPr lang="en-IN" sz="1800">
                <a:solidFill>
                  <a:schemeClr val="dk1"/>
                </a:solidFill>
                <a:latin typeface="Arial"/>
                <a:ea typeface="Arial"/>
                <a:cs typeface="Arial"/>
                <a:sym typeface="Arial"/>
              </a:rPr>
              <a:t> :- You can rename a column using a CHANGE old_col_name new_col_name column_definition clause. To do so, specify the old and new column names and the definition that the column currently has.</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Modify Columns :- </a:t>
            </a:r>
            <a:r>
              <a:rPr lang="en-IN" sz="1800">
                <a:solidFill>
                  <a:schemeClr val="dk1"/>
                </a:solidFill>
                <a:latin typeface="Arial"/>
                <a:ea typeface="Arial"/>
                <a:cs typeface="Arial"/>
                <a:sym typeface="Arial"/>
              </a:rPr>
              <a:t>You can also use MODIFY to change a column's type without renaming it.</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Dropping Columns :- </a:t>
            </a:r>
            <a:r>
              <a:rPr lang="en-IN" sz="1800">
                <a:solidFill>
                  <a:schemeClr val="dk1"/>
                </a:solidFill>
                <a:latin typeface="Arial"/>
                <a:ea typeface="Arial"/>
                <a:cs typeface="Arial"/>
                <a:sym typeface="Arial"/>
              </a:rPr>
              <a:t>If a table contains only one column, the column cannot be dropped. If columns are dropped from a table, the columns are also removed from any index of which they are a part. If all columns that make up an index are dropped, the index is dropped as well.</a:t>
            </a:r>
            <a:endParaRPr/>
          </a:p>
        </p:txBody>
      </p:sp>
      <p:sp>
        <p:nvSpPr>
          <p:cNvPr id="2570" name="Google Shape;2570;p267"/>
          <p:cNvSpPr/>
          <p:nvPr/>
        </p:nvSpPr>
        <p:spPr>
          <a:xfrm>
            <a:off x="335360" y="3394806"/>
            <a:ext cx="10729192"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To convert a table from one storage engine to another, use an ALTER TABLE statement that indicates the new engine:</a:t>
            </a:r>
            <a:endParaRPr/>
          </a:p>
        </p:txBody>
      </p:sp>
      <p:sp>
        <p:nvSpPr>
          <p:cNvPr id="2571" name="Google Shape;2571;p267"/>
          <p:cNvSpPr/>
          <p:nvPr/>
        </p:nvSpPr>
        <p:spPr>
          <a:xfrm>
            <a:off x="358106" y="4725144"/>
            <a:ext cx="11498534" cy="12958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ENGINE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InnoDB</a:t>
            </a:r>
            <a:r>
              <a:rPr lang="en-IN" sz="1800">
                <a:solidFill>
                  <a:schemeClr val="dk1"/>
                </a:solidFill>
                <a:latin typeface="Arial"/>
                <a:ea typeface="Arial"/>
                <a:cs typeface="Arial"/>
                <a:sym typeface="Arial"/>
              </a:rPr>
              <a:t>;</a:t>
            </a:r>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col1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ADD</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col2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sz="1800">
              <a:solidFill>
                <a:srgbClr val="834689"/>
              </a:solidFill>
              <a:latin typeface="Arial"/>
              <a:ea typeface="Arial"/>
              <a:cs typeface="Arial"/>
              <a:sym typeface="Arial"/>
            </a:endParaRPr>
          </a:p>
          <a:p>
            <a:pPr indent="0" lvl="0" marL="0" marR="0" rtl="0" algn="l">
              <a:lnSpc>
                <a:spcPct val="150000"/>
              </a:lnSpc>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COLUMN</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col1,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COLUMN</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col2 ,</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ADD</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col3</a:t>
            </a:r>
            <a:r>
              <a:rPr lang="en-IN" sz="1800">
                <a:solidFill>
                  <a:srgbClr val="DD4A68"/>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68"/>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add column </a:t>
            </a:r>
            <a:endParaRPr/>
          </a:p>
        </p:txBody>
      </p:sp>
      <p:sp>
        <p:nvSpPr>
          <p:cNvPr id="2577" name="Google Shape;2577;p268"/>
          <p:cNvSpPr/>
          <p:nvPr/>
        </p:nvSpPr>
        <p:spPr>
          <a:xfrm>
            <a:off x="191812" y="3906922"/>
            <a:ext cx="10008644"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C0C0C"/>
                </a:solidFill>
                <a:latin typeface="Arial"/>
                <a:ea typeface="Arial"/>
                <a:cs typeface="Arial"/>
                <a:sym typeface="Arial"/>
              </a:rPr>
              <a:t> tbl_name [alter_specification [, alter_specification]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2000">
                <a:solidFill>
                  <a:srgbClr val="0C0C0C"/>
                </a:solidFill>
                <a:latin typeface="Arial"/>
                <a:ea typeface="Arial"/>
                <a:cs typeface="Arial"/>
                <a:sym typeface="Arial"/>
              </a:rPr>
              <a:t>alter_specification</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[COLUMN] col_name column_definition [FIRST | AFTER col_name ]</a:t>
            </a:r>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ADD</a:t>
            </a:r>
            <a:r>
              <a:rPr lang="en-IN" sz="2000">
                <a:solidFill>
                  <a:srgbClr val="0C0C0C"/>
                </a:solidFill>
                <a:latin typeface="Arial"/>
                <a:ea typeface="Arial"/>
                <a:cs typeface="Arial"/>
                <a:sym typeface="Arial"/>
              </a:rPr>
              <a:t> [COLUMN] (col_name column_definition,</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26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add column</a:t>
            </a:r>
            <a:endParaRPr i="1" sz="3200">
              <a:solidFill>
                <a:srgbClr val="FF9900"/>
              </a:solidFill>
              <a:latin typeface="Arial"/>
              <a:ea typeface="Arial"/>
              <a:cs typeface="Arial"/>
              <a:sym typeface="Arial"/>
            </a:endParaRPr>
          </a:p>
        </p:txBody>
      </p:sp>
      <p:sp>
        <p:nvSpPr>
          <p:cNvPr id="2583" name="Google Shape;2583;p269"/>
          <p:cNvSpPr/>
          <p:nvPr/>
        </p:nvSpPr>
        <p:spPr>
          <a:xfrm>
            <a:off x="121629" y="404664"/>
            <a:ext cx="4104456"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333333"/>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333333"/>
                </a:solidFill>
                <a:latin typeface="Arial"/>
                <a:ea typeface="Arial"/>
                <a:cs typeface="Arial"/>
                <a:sym typeface="Arial"/>
              </a:rPr>
              <a:t> vehicles </a:t>
            </a: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vehicleID </a:t>
            </a:r>
            <a:r>
              <a:rPr lang="en-IN" sz="1800">
                <a:solidFill>
                  <a:srgbClr val="834689"/>
                </a:solidFill>
                <a:latin typeface="Arial"/>
                <a:ea typeface="Arial"/>
                <a:cs typeface="Arial"/>
                <a:sym typeface="Arial"/>
              </a:rPr>
              <a:t>INT</a:t>
            </a:r>
            <a:r>
              <a:rPr lang="en-IN" sz="1800">
                <a:solidFill>
                  <a:srgbClr val="0086B3"/>
                </a:solidFill>
                <a:latin typeface="Arial"/>
                <a:ea typeface="Arial"/>
                <a:cs typeface="Arial"/>
                <a:sym typeface="Arial"/>
              </a:rPr>
              <a:t> </a:t>
            </a:r>
            <a:r>
              <a:rPr lang="en-IN" sz="1800">
                <a:solidFill>
                  <a:srgbClr val="C00000"/>
                </a:solidFill>
                <a:latin typeface="Arial"/>
                <a:ea typeface="Arial"/>
                <a:cs typeface="Arial"/>
                <a:sym typeface="Arial"/>
              </a:rPr>
              <a:t>PRIMARY KEY </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year </a:t>
            </a:r>
            <a:r>
              <a:rPr lang="en-IN" sz="1800">
                <a:solidFill>
                  <a:srgbClr val="834689"/>
                </a:solidFill>
                <a:latin typeface="Arial"/>
                <a:ea typeface="Arial"/>
                <a:cs typeface="Arial"/>
                <a:sym typeface="Arial"/>
              </a:rPr>
              <a:t>INT</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100</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584" name="Google Shape;2584;p269"/>
          <p:cNvSpPr/>
          <p:nvPr/>
        </p:nvSpPr>
        <p:spPr>
          <a:xfrm>
            <a:off x="5719541" y="702277"/>
            <a:ext cx="561489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vehicles</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ADD</a:t>
            </a: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UNIQUE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auto_increment first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ADD</a:t>
            </a:r>
            <a:r>
              <a:rPr lang="en-IN" sz="1800">
                <a:solidFill>
                  <a:schemeClr val="dk1"/>
                </a:solidFill>
                <a:latin typeface="Arial"/>
                <a:ea typeface="Arial"/>
                <a:cs typeface="Arial"/>
                <a:sym typeface="Arial"/>
              </a:rPr>
              <a:t> model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C0C0C"/>
                </a:solidFill>
                <a:latin typeface="Arial"/>
                <a:ea typeface="Arial"/>
                <a:cs typeface="Arial"/>
                <a:sym typeface="Arial"/>
              </a:rPr>
              <a:t>not</a:t>
            </a:r>
            <a:r>
              <a:rPr lang="en-IN" sz="1800">
                <a:solidFill>
                  <a:srgbClr val="834689"/>
                </a:solidFill>
                <a:latin typeface="Arial"/>
                <a:ea typeface="Arial"/>
                <a:cs typeface="Arial"/>
                <a:sym typeface="Arial"/>
              </a:rPr>
              <a:t> </a:t>
            </a:r>
            <a:r>
              <a:rPr lang="en-IN" sz="1800">
                <a:solidFill>
                  <a:srgbClr val="0C0C0C"/>
                </a:solidFill>
                <a:latin typeface="Arial"/>
                <a:ea typeface="Arial"/>
                <a:cs typeface="Arial"/>
                <a:sym typeface="Arial"/>
              </a:rPr>
              <a:t>null</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ADD</a:t>
            </a:r>
            <a:r>
              <a:rPr lang="en-IN" sz="1800">
                <a:solidFill>
                  <a:schemeClr val="dk1"/>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ADD</a:t>
            </a:r>
            <a:r>
              <a:rPr lang="en-IN" sz="1800">
                <a:solidFill>
                  <a:schemeClr val="dk1"/>
                </a:solidFill>
                <a:latin typeface="Arial"/>
                <a:ea typeface="Arial"/>
                <a:cs typeface="Arial"/>
                <a:sym typeface="Arial"/>
              </a:rPr>
              <a:t> note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2585" name="Google Shape;2585;p269"/>
          <p:cNvPicPr preferRelativeResize="0"/>
          <p:nvPr/>
        </p:nvPicPr>
        <p:blipFill rotWithShape="1">
          <a:blip r:embed="rId3">
            <a:alphaModFix/>
          </a:blip>
          <a:srcRect b="0" l="0" r="0" t="0"/>
          <a:stretch/>
        </p:blipFill>
        <p:spPr>
          <a:xfrm>
            <a:off x="140436" y="1886808"/>
            <a:ext cx="5163476" cy="1243301"/>
          </a:xfrm>
          <a:prstGeom prst="rect">
            <a:avLst/>
          </a:prstGeom>
          <a:noFill/>
          <a:ln>
            <a:noFill/>
          </a:ln>
        </p:spPr>
      </p:pic>
      <p:sp>
        <p:nvSpPr>
          <p:cNvPr id="2586" name="Google Shape;2586;p269"/>
          <p:cNvSpPr/>
          <p:nvPr/>
        </p:nvSpPr>
        <p:spPr>
          <a:xfrm>
            <a:off x="121629" y="3297458"/>
            <a:ext cx="5470315"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 'Honda');</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2002</a:t>
            </a:r>
            <a:r>
              <a:rPr lang="en-IN" sz="1800">
                <a:solidFill>
                  <a:schemeClr val="dk1"/>
                </a:solidFill>
                <a:latin typeface="Arial"/>
                <a:ea typeface="Arial"/>
                <a:cs typeface="Arial"/>
                <a:sym typeface="Arial"/>
              </a:rPr>
              <a:t>, 'Hyundai');</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 'Jeep');</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114</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2005</a:t>
            </a:r>
            <a:r>
              <a:rPr lang="en-IN" sz="1800">
                <a:solidFill>
                  <a:schemeClr val="dk1"/>
                </a:solidFill>
                <a:latin typeface="Arial"/>
                <a:ea typeface="Arial"/>
                <a:cs typeface="Arial"/>
                <a:sym typeface="Arial"/>
              </a:rPr>
              <a:t>, 'Toyota');</a:t>
            </a:r>
            <a:endParaRPr/>
          </a:p>
        </p:txBody>
      </p:sp>
      <p:pic>
        <p:nvPicPr>
          <p:cNvPr id="2587" name="Google Shape;2587;p269"/>
          <p:cNvPicPr preferRelativeResize="0"/>
          <p:nvPr/>
        </p:nvPicPr>
        <p:blipFill rotWithShape="1">
          <a:blip r:embed="rId4">
            <a:alphaModFix/>
          </a:blip>
          <a:srcRect b="0" l="0" r="0" t="0"/>
          <a:stretch/>
        </p:blipFill>
        <p:spPr>
          <a:xfrm>
            <a:off x="5719541" y="2235548"/>
            <a:ext cx="5837023" cy="1980131"/>
          </a:xfrm>
          <a:prstGeom prst="rect">
            <a:avLst/>
          </a:prstGeom>
          <a:noFill/>
          <a:ln>
            <a:noFill/>
          </a:ln>
        </p:spPr>
      </p:pic>
      <p:pic>
        <p:nvPicPr>
          <p:cNvPr id="2588" name="Google Shape;2588;p269"/>
          <p:cNvPicPr preferRelativeResize="0"/>
          <p:nvPr/>
        </p:nvPicPr>
        <p:blipFill rotWithShape="1">
          <a:blip r:embed="rId5">
            <a:alphaModFix/>
          </a:blip>
          <a:srcRect b="0" l="0" r="0" t="0"/>
          <a:stretch/>
        </p:blipFill>
        <p:spPr>
          <a:xfrm>
            <a:off x="5719540" y="4678396"/>
            <a:ext cx="5837023" cy="1980131"/>
          </a:xfrm>
          <a:prstGeom prst="rect">
            <a:avLst/>
          </a:prstGeom>
          <a:noFill/>
          <a:ln>
            <a:noFill/>
          </a:ln>
        </p:spPr>
      </p:pic>
      <p:sp>
        <p:nvSpPr>
          <p:cNvPr id="2589" name="Google Shape;2589;p269"/>
          <p:cNvSpPr/>
          <p:nvPr/>
        </p:nvSpPr>
        <p:spPr>
          <a:xfrm>
            <a:off x="5719541" y="3446639"/>
            <a:ext cx="5837023" cy="715163"/>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90" name="Google Shape;2590;p269"/>
          <p:cNvSpPr/>
          <p:nvPr/>
        </p:nvSpPr>
        <p:spPr>
          <a:xfrm>
            <a:off x="5719541" y="2526041"/>
            <a:ext cx="5837023" cy="254485"/>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2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codd’s rules</a:t>
            </a:r>
            <a:endParaRPr/>
          </a:p>
        </p:txBody>
      </p:sp>
      <p:sp>
        <p:nvSpPr>
          <p:cNvPr id="326" name="Google Shape;326;p27"/>
          <p:cNvSpPr txBox="1"/>
          <p:nvPr/>
        </p:nvSpPr>
        <p:spPr>
          <a:xfrm>
            <a:off x="263352" y="476672"/>
            <a:ext cx="11593288" cy="6401753"/>
          </a:xfrm>
          <a:prstGeom prst="rect">
            <a:avLst/>
          </a:prstGeom>
          <a:noFill/>
          <a:ln>
            <a:noFill/>
          </a:ln>
        </p:spPr>
        <p:txBody>
          <a:bodyPr anchorCtr="0" anchor="t" bIns="45700" lIns="91425" spcFirstLastPara="1" rIns="91425" wrap="square" tIns="43200">
            <a:spAutoFit/>
          </a:bodyPr>
          <a:lstStyle/>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9: Logical Data Independence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10: Integrity Independence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A database must be independent of the application that uses it. All its integrity constraints can be independently modified without the need of any change in the application. This rule makes a database independent of the front-end application and its interface.</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11: Distribution Independence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lang="en-IN" sz="1800">
                <a:solidFill>
                  <a:srgbClr val="000000"/>
                </a:solidFill>
                <a:latin typeface="Open Sans"/>
                <a:ea typeface="Open Sans"/>
                <a:cs typeface="Open Sans"/>
                <a:sym typeface="Open Sans"/>
              </a:rPr>
              <a:t>The end-user must not be able to see that the data is distributed over various locations. Users should always get the impression that the data is located at one site only. This rule has been regarded as the foundation of distributed database systems.</a:t>
            </a:r>
            <a:endParaRPr/>
          </a:p>
          <a:p>
            <a:pPr indent="0" lvl="0" marL="0" marR="0" rtl="0" algn="just">
              <a:spcBef>
                <a:spcPts val="0"/>
              </a:spcBef>
              <a:spcAft>
                <a:spcPts val="0"/>
              </a:spcAft>
              <a:buNone/>
            </a:pPr>
            <a:r>
              <a:t/>
            </a:r>
            <a:endParaRPr b="0" i="0" sz="1800">
              <a:solidFill>
                <a:srgbClr val="000000"/>
              </a:solidFill>
              <a:latin typeface="Open Sans"/>
              <a:ea typeface="Open Sans"/>
              <a:cs typeface="Open Sans"/>
              <a:sym typeface="Open Sans"/>
            </a:endParaRPr>
          </a:p>
          <a:p>
            <a:pPr indent="0" lvl="0" marL="0" marR="0" rtl="0" algn="l">
              <a:spcBef>
                <a:spcPts val="0"/>
              </a:spcBef>
              <a:spcAft>
                <a:spcPts val="0"/>
              </a:spcAft>
              <a:buNone/>
            </a:pPr>
            <a:r>
              <a:rPr lang="en-IN" sz="2400">
                <a:solidFill>
                  <a:srgbClr val="284249"/>
                </a:solidFill>
                <a:latin typeface="Open Sans"/>
                <a:ea typeface="Open Sans"/>
                <a:cs typeface="Open Sans"/>
                <a:sym typeface="Open Sans"/>
              </a:rPr>
              <a:t>Rule 12: Non-Subversion Rule</a:t>
            </a:r>
            <a:endParaRPr/>
          </a:p>
          <a:p>
            <a:pPr indent="0" lvl="0" marL="0" marR="0" rtl="0" algn="l">
              <a:spcBef>
                <a:spcPts val="0"/>
              </a:spcBef>
              <a:spcAft>
                <a:spcPts val="0"/>
              </a:spcAft>
              <a:buNone/>
            </a:pPr>
            <a:r>
              <a:t/>
            </a:r>
            <a:endParaRPr b="0" i="0" sz="800">
              <a:solidFill>
                <a:schemeClr val="dk1"/>
              </a:solidFill>
              <a:latin typeface="Open Sans"/>
              <a:ea typeface="Open Sans"/>
              <a:cs typeface="Open Sans"/>
              <a:sym typeface="Open Sans"/>
            </a:endParaRPr>
          </a:p>
          <a:p>
            <a:pPr indent="0" lvl="0" marL="0" marR="0" rtl="0" algn="just">
              <a:spcBef>
                <a:spcPts val="0"/>
              </a:spcBef>
              <a:spcAft>
                <a:spcPts val="0"/>
              </a:spcAft>
              <a:buNone/>
            </a:pPr>
            <a:r>
              <a:rPr b="0" i="0" lang="en-IN" sz="1800">
                <a:solidFill>
                  <a:srgbClr val="000000"/>
                </a:solidFill>
                <a:latin typeface="Open Sans"/>
                <a:ea typeface="Open Sans"/>
                <a:cs typeface="Open Sans"/>
                <a:sym typeface="Open Sans"/>
              </a:rPr>
              <a:t>If a system has an interface that provides access to low-level records, then the interface must not be able to subvert the system and bypass security and integrity constraints.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270"/>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modify column </a:t>
            </a:r>
            <a:endParaRPr/>
          </a:p>
        </p:txBody>
      </p:sp>
      <p:sp>
        <p:nvSpPr>
          <p:cNvPr id="2596" name="Google Shape;2596;p270"/>
          <p:cNvSpPr/>
          <p:nvPr/>
        </p:nvSpPr>
        <p:spPr>
          <a:xfrm>
            <a:off x="191812" y="3895888"/>
            <a:ext cx="10008644"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C0C0C"/>
                </a:solidFill>
                <a:latin typeface="Arial"/>
                <a:ea typeface="Arial"/>
                <a:cs typeface="Arial"/>
                <a:sym typeface="Arial"/>
              </a:rPr>
              <a:t> tbl_name [alter_specification [, alter_specification] ...]</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2000">
                <a:solidFill>
                  <a:srgbClr val="0C0C0C"/>
                </a:solidFill>
                <a:latin typeface="Arial"/>
                <a:ea typeface="Arial"/>
                <a:cs typeface="Arial"/>
                <a:sym typeface="Arial"/>
              </a:rPr>
              <a:t>alter_specification</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MODIFY</a:t>
            </a:r>
            <a:r>
              <a:rPr lang="en-IN" sz="2000">
                <a:solidFill>
                  <a:srgbClr val="0C0C0C"/>
                </a:solidFill>
                <a:latin typeface="Arial"/>
                <a:ea typeface="Arial"/>
                <a:cs typeface="Arial"/>
                <a:sym typeface="Arial"/>
              </a:rPr>
              <a:t> [COLUMN] col_name column_definition [FIRST | AFTER col_name]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271"/>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modify column</a:t>
            </a:r>
            <a:endParaRPr i="1" sz="3200">
              <a:solidFill>
                <a:srgbClr val="FF9900"/>
              </a:solidFill>
              <a:latin typeface="Arial"/>
              <a:ea typeface="Arial"/>
              <a:cs typeface="Arial"/>
              <a:sym typeface="Arial"/>
            </a:endParaRPr>
          </a:p>
        </p:txBody>
      </p:sp>
      <p:sp>
        <p:nvSpPr>
          <p:cNvPr id="2602" name="Google Shape;2602;p271"/>
          <p:cNvSpPr/>
          <p:nvPr/>
        </p:nvSpPr>
        <p:spPr>
          <a:xfrm>
            <a:off x="291661" y="116632"/>
            <a:ext cx="4104456"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333333"/>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333333"/>
                </a:solidFill>
                <a:latin typeface="Arial"/>
                <a:ea typeface="Arial"/>
                <a:cs typeface="Arial"/>
                <a:sym typeface="Arial"/>
              </a:rPr>
              <a:t> vehicles </a:t>
            </a: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vehicleID </a:t>
            </a:r>
            <a:r>
              <a:rPr lang="en-IN" sz="1800">
                <a:solidFill>
                  <a:srgbClr val="834689"/>
                </a:solidFill>
                <a:latin typeface="Arial"/>
                <a:ea typeface="Arial"/>
                <a:cs typeface="Arial"/>
                <a:sym typeface="Arial"/>
              </a:rPr>
              <a:t>INT</a:t>
            </a:r>
            <a:r>
              <a:rPr lang="en-IN" sz="1800">
                <a:solidFill>
                  <a:srgbClr val="0086B3"/>
                </a:solidFill>
                <a:latin typeface="Arial"/>
                <a:ea typeface="Arial"/>
                <a:cs typeface="Arial"/>
                <a:sym typeface="Arial"/>
              </a:rPr>
              <a:t> </a:t>
            </a:r>
            <a:r>
              <a:rPr lang="en-IN" sz="1800">
                <a:solidFill>
                  <a:srgbClr val="C00000"/>
                </a:solidFill>
                <a:latin typeface="Arial"/>
                <a:ea typeface="Arial"/>
                <a:cs typeface="Arial"/>
                <a:sym typeface="Arial"/>
              </a:rPr>
              <a:t>PRIMARY KEY </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year </a:t>
            </a:r>
            <a:r>
              <a:rPr lang="en-IN" sz="1800">
                <a:solidFill>
                  <a:srgbClr val="834689"/>
                </a:solidFill>
                <a:latin typeface="Arial"/>
                <a:ea typeface="Arial"/>
                <a:cs typeface="Arial"/>
                <a:sym typeface="Arial"/>
              </a:rPr>
              <a:t>INT</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rgbClr val="333333"/>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100</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model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C0C0C"/>
                </a:solidFill>
                <a:latin typeface="Arial"/>
                <a:ea typeface="Arial"/>
                <a:cs typeface="Arial"/>
                <a:sym typeface="Arial"/>
              </a:rPr>
              <a:t>not</a:t>
            </a:r>
            <a:r>
              <a:rPr lang="en-IN" sz="1800">
                <a:solidFill>
                  <a:srgbClr val="834689"/>
                </a:solidFill>
                <a:latin typeface="Arial"/>
                <a:ea typeface="Arial"/>
                <a:cs typeface="Arial"/>
                <a:sym typeface="Arial"/>
              </a:rPr>
              <a:t> </a:t>
            </a:r>
            <a:r>
              <a:rPr lang="en-IN" sz="1800">
                <a:solidFill>
                  <a:srgbClr val="0C0C0C"/>
                </a:solidFill>
                <a:latin typeface="Arial"/>
                <a:ea typeface="Arial"/>
                <a:cs typeface="Arial"/>
                <a:sym typeface="Arial"/>
              </a:rPr>
              <a:t>null</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note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sz="1800">
              <a:solidFill>
                <a:srgbClr val="A5A5A5"/>
              </a:solidFill>
              <a:latin typeface="Arial"/>
              <a:ea typeface="Arial"/>
              <a:cs typeface="Arial"/>
              <a:sym typeface="Arial"/>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603" name="Google Shape;2603;p271"/>
          <p:cNvSpPr/>
          <p:nvPr/>
        </p:nvSpPr>
        <p:spPr>
          <a:xfrm>
            <a:off x="6092952" y="620689"/>
            <a:ext cx="475252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MODIFY</a:t>
            </a:r>
            <a:r>
              <a:rPr lang="en-IN" sz="1800">
                <a:solidFill>
                  <a:srgbClr val="0C0C0C"/>
                </a:solidFill>
                <a:latin typeface="Arial"/>
                <a:ea typeface="Arial"/>
                <a:cs typeface="Arial"/>
                <a:sym typeface="Arial"/>
              </a:rPr>
              <a:t> year </a:t>
            </a:r>
            <a:r>
              <a:rPr lang="en-IN" sz="1800">
                <a:solidFill>
                  <a:srgbClr val="834689"/>
                </a:solidFill>
                <a:latin typeface="Arial"/>
                <a:ea typeface="Arial"/>
                <a:cs typeface="Arial"/>
                <a:sym typeface="Arial"/>
              </a:rPr>
              <a:t>SMALLINT</a:t>
            </a:r>
            <a:r>
              <a:rPr lang="en-IN" sz="1800">
                <a:solidFill>
                  <a:srgbClr val="0C0C0C"/>
                </a:solidFill>
                <a:latin typeface="Arial"/>
                <a:ea typeface="Arial"/>
                <a:cs typeface="Arial"/>
                <a:sym typeface="Arial"/>
              </a:rPr>
              <a:t> not null,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MODIFY</a:t>
            </a:r>
            <a:r>
              <a:rPr lang="en-IN" sz="1800">
                <a:solidFill>
                  <a:srgbClr val="0C0C0C"/>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not null,</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MODIFY</a:t>
            </a:r>
            <a:r>
              <a:rPr lang="en-IN" sz="1800">
                <a:solidFill>
                  <a:srgbClr val="0C0C0C"/>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20</a:t>
            </a: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not null;</a:t>
            </a:r>
            <a:endParaRPr sz="1800">
              <a:solidFill>
                <a:srgbClr val="0C0C0C"/>
              </a:solidFill>
              <a:latin typeface="Arial"/>
              <a:ea typeface="Arial"/>
              <a:cs typeface="Arial"/>
              <a:sym typeface="Arial"/>
            </a:endParaRPr>
          </a:p>
        </p:txBody>
      </p:sp>
      <p:pic>
        <p:nvPicPr>
          <p:cNvPr id="2604" name="Google Shape;2604;p271"/>
          <p:cNvPicPr preferRelativeResize="0"/>
          <p:nvPr/>
        </p:nvPicPr>
        <p:blipFill rotWithShape="1">
          <a:blip r:embed="rId3">
            <a:alphaModFix/>
          </a:blip>
          <a:srcRect b="0" l="0" r="0" t="0"/>
          <a:stretch/>
        </p:blipFill>
        <p:spPr>
          <a:xfrm>
            <a:off x="124311" y="2410889"/>
            <a:ext cx="5531754" cy="1942540"/>
          </a:xfrm>
          <a:prstGeom prst="rect">
            <a:avLst/>
          </a:prstGeom>
          <a:noFill/>
          <a:ln>
            <a:noFill/>
          </a:ln>
        </p:spPr>
      </p:pic>
      <p:pic>
        <p:nvPicPr>
          <p:cNvPr id="2605" name="Google Shape;2605;p271"/>
          <p:cNvPicPr preferRelativeResize="0"/>
          <p:nvPr/>
        </p:nvPicPr>
        <p:blipFill rotWithShape="1">
          <a:blip r:embed="rId4">
            <a:alphaModFix/>
          </a:blip>
          <a:srcRect b="0" l="0" r="0" t="0"/>
          <a:stretch/>
        </p:blipFill>
        <p:spPr>
          <a:xfrm>
            <a:off x="5883228" y="2348880"/>
            <a:ext cx="5773502" cy="2052861"/>
          </a:xfrm>
          <a:prstGeom prst="rect">
            <a:avLst/>
          </a:prstGeom>
          <a:noFill/>
          <a:ln>
            <a:noFill/>
          </a:ln>
        </p:spPr>
      </p:pic>
      <p:sp>
        <p:nvSpPr>
          <p:cNvPr id="2606" name="Google Shape;2606;p271"/>
          <p:cNvSpPr/>
          <p:nvPr/>
        </p:nvSpPr>
        <p:spPr>
          <a:xfrm>
            <a:off x="114170" y="4509120"/>
            <a:ext cx="11742471" cy="227754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 'Honda', 'A1', 'silver', ' Honda was the first Japanese automobile manufacturer to release a dedicated luxury brand, Acura, in </a:t>
            </a:r>
            <a:r>
              <a:rPr lang="en-IN" sz="1800">
                <a:solidFill>
                  <a:srgbClr val="990055"/>
                </a:solidFill>
                <a:latin typeface="Arial"/>
                <a:ea typeface="Arial"/>
                <a:cs typeface="Arial"/>
                <a:sym typeface="Arial"/>
              </a:rPr>
              <a:t>1986</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2002</a:t>
            </a:r>
            <a:r>
              <a:rPr lang="en-IN" sz="1800">
                <a:solidFill>
                  <a:schemeClr val="dk1"/>
                </a:solidFill>
                <a:latin typeface="Arial"/>
                <a:ea typeface="Arial"/>
                <a:cs typeface="Arial"/>
                <a:sym typeface="Arial"/>
              </a:rPr>
              <a:t>, 'Hyundai', 'AC1', 'white', ' Hyundai operates the world's largest integrated automobile manufacturing facility in Ulsan, South Korea which has an annual production capacity of 1.6 million units.');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vehicles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113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 'Jeep', 'D2', 'black', ' Fiat Chrysler Automobiles has owned Jeep since 2014. Previous owners include the Kaiser Jeep Corporation and American Motors Corporation. Most Jeeps are American-made, except for a select few models. The Toledo Assembly Complex in Ohio manufactures the Jeep Wrangler.');</a:t>
            </a:r>
            <a:endParaRPr/>
          </a:p>
        </p:txBody>
      </p:sp>
      <p:sp>
        <p:nvSpPr>
          <p:cNvPr id="2607" name="Google Shape;2607;p271"/>
          <p:cNvSpPr/>
          <p:nvPr/>
        </p:nvSpPr>
        <p:spPr>
          <a:xfrm>
            <a:off x="5985405" y="2942877"/>
            <a:ext cx="5837023" cy="537313"/>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08" name="Google Shape;2608;p271"/>
          <p:cNvSpPr/>
          <p:nvPr/>
        </p:nvSpPr>
        <p:spPr>
          <a:xfrm>
            <a:off x="5985405" y="3758682"/>
            <a:ext cx="5837023" cy="25224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272"/>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change column </a:t>
            </a:r>
            <a:endParaRPr/>
          </a:p>
        </p:txBody>
      </p:sp>
      <p:sp>
        <p:nvSpPr>
          <p:cNvPr id="2614" name="Google Shape;2614;p272"/>
          <p:cNvSpPr/>
          <p:nvPr/>
        </p:nvSpPr>
        <p:spPr>
          <a:xfrm>
            <a:off x="191812" y="3895888"/>
            <a:ext cx="11592820"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C0C0C"/>
                </a:solidFill>
                <a:latin typeface="Arial"/>
                <a:ea typeface="Arial"/>
                <a:cs typeface="Arial"/>
                <a:sym typeface="Arial"/>
              </a:rPr>
              <a:t> tbl_name [alter_specification [, alter_specification] ...]</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2000">
                <a:solidFill>
                  <a:srgbClr val="0C0C0C"/>
                </a:solidFill>
                <a:latin typeface="Arial"/>
                <a:ea typeface="Arial"/>
                <a:cs typeface="Arial"/>
                <a:sym typeface="Arial"/>
              </a:rPr>
              <a:t>alter_specification</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CHANGE</a:t>
            </a:r>
            <a:r>
              <a:rPr lang="en-IN" sz="2000">
                <a:solidFill>
                  <a:srgbClr val="0C0C0C"/>
                </a:solidFill>
                <a:latin typeface="Arial"/>
                <a:ea typeface="Arial"/>
                <a:cs typeface="Arial"/>
                <a:sym typeface="Arial"/>
              </a:rPr>
              <a:t> [COLUMN] old_col_name new_col_name column_definition [ FIRST | AFTER col_name ] </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73"/>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change column</a:t>
            </a:r>
            <a:endParaRPr i="1" sz="3200">
              <a:solidFill>
                <a:srgbClr val="FF9900"/>
              </a:solidFill>
              <a:latin typeface="Arial"/>
              <a:ea typeface="Arial"/>
              <a:cs typeface="Arial"/>
              <a:sym typeface="Arial"/>
            </a:endParaRPr>
          </a:p>
        </p:txBody>
      </p:sp>
      <p:sp>
        <p:nvSpPr>
          <p:cNvPr id="2620" name="Google Shape;2620;p273"/>
          <p:cNvSpPr/>
          <p:nvPr/>
        </p:nvSpPr>
        <p:spPr>
          <a:xfrm>
            <a:off x="5614490" y="764705"/>
            <a:ext cx="5472607"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CHANGE</a:t>
            </a:r>
            <a:r>
              <a:rPr lang="en-IN" sz="1800">
                <a:solidFill>
                  <a:srgbClr val="0C0C0C"/>
                </a:solidFill>
                <a:latin typeface="Arial"/>
                <a:ea typeface="Arial"/>
                <a:cs typeface="Arial"/>
                <a:sym typeface="Arial"/>
              </a:rPr>
              <a:t> year model_year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CHANGE</a:t>
            </a:r>
            <a:r>
              <a:rPr lang="en-IN" sz="1800">
                <a:solidFill>
                  <a:srgbClr val="0C0C0C"/>
                </a:solidFill>
                <a:latin typeface="Arial"/>
                <a:ea typeface="Arial"/>
                <a:cs typeface="Arial"/>
                <a:sym typeface="Arial"/>
              </a:rPr>
              <a:t> color model_color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CHANGE</a:t>
            </a:r>
            <a:r>
              <a:rPr lang="en-IN" sz="1800">
                <a:solidFill>
                  <a:srgbClr val="0C0C0C"/>
                </a:solidFill>
                <a:latin typeface="Arial"/>
                <a:ea typeface="Arial"/>
                <a:cs typeface="Arial"/>
                <a:sym typeface="Arial"/>
              </a:rPr>
              <a:t> note </a:t>
            </a:r>
            <a:r>
              <a:rPr lang="en-IN" sz="1800">
                <a:solidFill>
                  <a:schemeClr val="dk1"/>
                </a:solidFill>
                <a:latin typeface="Arial"/>
                <a:ea typeface="Arial"/>
                <a:cs typeface="Arial"/>
                <a:sym typeface="Arial"/>
              </a:rPr>
              <a:t>vehicleCondition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2621" name="Google Shape;2621;p273"/>
          <p:cNvSpPr/>
          <p:nvPr/>
        </p:nvSpPr>
        <p:spPr>
          <a:xfrm>
            <a:off x="335361" y="764704"/>
            <a:ext cx="4752528"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333333"/>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333333"/>
                </a:solidFill>
                <a:latin typeface="Arial"/>
                <a:ea typeface="Arial"/>
                <a:cs typeface="Arial"/>
                <a:sym typeface="Arial"/>
              </a:rPr>
              <a:t> vehicles </a:t>
            </a: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vehicleID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year </a:t>
            </a:r>
            <a:r>
              <a:rPr lang="en-IN" sz="1800">
                <a:solidFill>
                  <a:srgbClr val="834689"/>
                </a:solidFill>
                <a:latin typeface="Arial"/>
                <a:ea typeface="Arial"/>
                <a:cs typeface="Arial"/>
                <a:sym typeface="Arial"/>
              </a:rPr>
              <a:t>SMALLINT</a:t>
            </a:r>
            <a:r>
              <a:rPr lang="en-IN" sz="1800">
                <a:solidFill>
                  <a:schemeClr val="dk1"/>
                </a:solidFill>
                <a:latin typeface="Arial"/>
                <a:ea typeface="Arial"/>
                <a:cs typeface="Arial"/>
                <a:sym typeface="Arial"/>
              </a:rPr>
              <a:t>,</a:t>
            </a:r>
            <a:endParaRPr sz="1800">
              <a:solidFill>
                <a:srgbClr val="834689"/>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model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note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2622" name="Google Shape;2622;p273"/>
          <p:cNvPicPr preferRelativeResize="0"/>
          <p:nvPr/>
        </p:nvPicPr>
        <p:blipFill rotWithShape="1">
          <a:blip r:embed="rId3">
            <a:alphaModFix/>
          </a:blip>
          <a:srcRect b="0" l="0" r="0" t="0"/>
          <a:stretch/>
        </p:blipFill>
        <p:spPr>
          <a:xfrm>
            <a:off x="119337" y="3239190"/>
            <a:ext cx="5603491" cy="1940267"/>
          </a:xfrm>
          <a:prstGeom prst="rect">
            <a:avLst/>
          </a:prstGeom>
          <a:noFill/>
          <a:ln>
            <a:noFill/>
          </a:ln>
        </p:spPr>
      </p:pic>
      <p:grpSp>
        <p:nvGrpSpPr>
          <p:cNvPr id="2623" name="Google Shape;2623;p273"/>
          <p:cNvGrpSpPr/>
          <p:nvPr/>
        </p:nvGrpSpPr>
        <p:grpSpPr>
          <a:xfrm>
            <a:off x="5807968" y="3212976"/>
            <a:ext cx="5877872" cy="1966480"/>
            <a:chOff x="5807968" y="3622760"/>
            <a:chExt cx="5877872" cy="1966480"/>
          </a:xfrm>
        </p:grpSpPr>
        <p:pic>
          <p:nvPicPr>
            <p:cNvPr id="2624" name="Google Shape;2624;p273"/>
            <p:cNvPicPr preferRelativeResize="0"/>
            <p:nvPr/>
          </p:nvPicPr>
          <p:blipFill rotWithShape="1">
            <a:blip r:embed="rId4">
              <a:alphaModFix/>
            </a:blip>
            <a:srcRect b="0" l="0" r="0" t="0"/>
            <a:stretch/>
          </p:blipFill>
          <p:spPr>
            <a:xfrm>
              <a:off x="5807968" y="3622760"/>
              <a:ext cx="5792732" cy="1966480"/>
            </a:xfrm>
            <a:prstGeom prst="rect">
              <a:avLst/>
            </a:prstGeom>
            <a:noFill/>
            <a:ln>
              <a:noFill/>
            </a:ln>
          </p:spPr>
        </p:pic>
        <p:sp>
          <p:nvSpPr>
            <p:cNvPr id="2625" name="Google Shape;2625;p273"/>
            <p:cNvSpPr/>
            <p:nvPr/>
          </p:nvSpPr>
          <p:spPr>
            <a:xfrm>
              <a:off x="5848817" y="5038279"/>
              <a:ext cx="5837023" cy="537313"/>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26" name="Google Shape;2626;p273"/>
            <p:cNvSpPr/>
            <p:nvPr/>
          </p:nvSpPr>
          <p:spPr>
            <a:xfrm>
              <a:off x="5848817" y="4224856"/>
              <a:ext cx="5837023" cy="30608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274"/>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change column</a:t>
            </a:r>
            <a:endParaRPr i="1" sz="3200">
              <a:solidFill>
                <a:srgbClr val="FF9900"/>
              </a:solidFill>
              <a:latin typeface="Arial"/>
              <a:ea typeface="Arial"/>
              <a:cs typeface="Arial"/>
              <a:sym typeface="Arial"/>
            </a:endParaRPr>
          </a:p>
        </p:txBody>
      </p:sp>
      <p:sp>
        <p:nvSpPr>
          <p:cNvPr id="2632" name="Google Shape;2632;p274"/>
          <p:cNvSpPr/>
          <p:nvPr/>
        </p:nvSpPr>
        <p:spPr>
          <a:xfrm>
            <a:off x="241045" y="5191964"/>
            <a:ext cx="8717865"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users</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ID userID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a:t>
            </a:r>
            <a:endParaRPr sz="1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login</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userID UID</a:t>
            </a:r>
            <a:r>
              <a:rPr lang="en-IN" sz="1800">
                <a:solidFill>
                  <a:srgbClr val="0C0C0C"/>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2633" name="Google Shape;2633;p274"/>
          <p:cNvSpPr/>
          <p:nvPr/>
        </p:nvSpPr>
        <p:spPr>
          <a:xfrm>
            <a:off x="330463" y="764704"/>
            <a:ext cx="4464496"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634" name="Google Shape;2634;p274"/>
          <p:cNvSpPr/>
          <p:nvPr/>
        </p:nvSpPr>
        <p:spPr>
          <a:xfrm>
            <a:off x="5087887" y="764704"/>
            <a:ext cx="677365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952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9525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95250" marR="0" rtl="0" algn="l">
              <a:spcBef>
                <a:spcPts val="0"/>
              </a:spcBef>
              <a:spcAft>
                <a:spcPts val="0"/>
              </a:spcAft>
              <a:buNone/>
            </a:pPr>
            <a:r>
              <a:rPr lang="en-IN" sz="1800">
                <a:solidFill>
                  <a:schemeClr val="dk1"/>
                </a:solidFill>
                <a:latin typeface="Arial"/>
                <a:ea typeface="Arial"/>
                <a:cs typeface="Arial"/>
                <a:sym typeface="Arial"/>
              </a:rPr>
              <a:t>      loginDate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95250" marR="0" rtl="0" algn="l">
              <a:spcBef>
                <a:spcPts val="0"/>
              </a:spcBef>
              <a:spcAft>
                <a:spcPts val="0"/>
              </a:spcAft>
              <a:buNone/>
            </a:pPr>
            <a:r>
              <a:rPr lang="en-IN" sz="1800">
                <a:solidFill>
                  <a:schemeClr val="dk1"/>
                </a:solidFill>
                <a:latin typeface="Arial"/>
                <a:ea typeface="Arial"/>
                <a:cs typeface="Arial"/>
                <a:sym typeface="Arial"/>
              </a:rPr>
              <a:t>      loginTime </a:t>
            </a:r>
            <a:r>
              <a:rPr lang="en-IN" sz="1800">
                <a:solidFill>
                  <a:srgbClr val="834689"/>
                </a:solidFill>
                <a:latin typeface="Arial"/>
                <a:ea typeface="Arial"/>
                <a:cs typeface="Arial"/>
                <a:sym typeface="Arial"/>
              </a:rPr>
              <a:t>TIME,</a:t>
            </a:r>
            <a:endParaRPr/>
          </a:p>
          <a:p>
            <a:pPr indent="0" lvl="0" marL="9525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fk_userID </a:t>
            </a:r>
            <a:r>
              <a:rPr lang="en-IN" sz="1800">
                <a:solidFill>
                  <a:srgbClr val="C0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users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endParaRPr/>
          </a:p>
          <a:p>
            <a:pPr indent="0" lvl="0" marL="9525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635" name="Google Shape;2635;p274"/>
          <p:cNvSpPr/>
          <p:nvPr/>
        </p:nvSpPr>
        <p:spPr>
          <a:xfrm>
            <a:off x="241044" y="3018364"/>
            <a:ext cx="1170991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'rajan', 'ranaj123', 'rajan447.gmail.com');</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users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'raj', 'raj', 'raj.gmail.com');</a:t>
            </a:r>
            <a:endParaRPr/>
          </a:p>
          <a:p>
            <a:pPr indent="-171450" lvl="0" marL="285750" marR="0" rtl="0" algn="l">
              <a:spcBef>
                <a:spcPts val="0"/>
              </a:spcBef>
              <a:spcAft>
                <a:spcPts val="0"/>
              </a:spcAft>
              <a:buClr>
                <a:schemeClr val="dk1"/>
              </a:buClr>
              <a:buSzPts val="1800"/>
              <a:buFont typeface="Arial"/>
              <a:buNone/>
            </a:pPr>
            <a:r>
              <a:t/>
            </a:r>
            <a:endParaRPr sz="1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curdate(), curtime());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curdate(), curtime());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curdate(), curtime());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NULL, curdate(), curtime());</a:t>
            </a:r>
            <a:endParaRPr/>
          </a:p>
        </p:txBody>
      </p:sp>
      <p:sp>
        <p:nvSpPr>
          <p:cNvPr id="2636" name="Google Shape;2636;p274"/>
          <p:cNvSpPr/>
          <p:nvPr/>
        </p:nvSpPr>
        <p:spPr>
          <a:xfrm>
            <a:off x="241045" y="6011996"/>
            <a:ext cx="1158619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login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NULL, curdate(), curtime());</a:t>
            </a:r>
            <a:endParaRPr sz="1800">
              <a:solidFill>
                <a:schemeClr val="dk1"/>
              </a:solidFill>
              <a:latin typeface="Arial"/>
              <a:ea typeface="Arial"/>
              <a:cs typeface="Arial"/>
              <a:sym typeface="Aria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275"/>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column </a:t>
            </a:r>
            <a:endParaRPr/>
          </a:p>
        </p:txBody>
      </p:sp>
      <p:sp>
        <p:nvSpPr>
          <p:cNvPr id="2642" name="Google Shape;2642;p275"/>
          <p:cNvSpPr/>
          <p:nvPr/>
        </p:nvSpPr>
        <p:spPr>
          <a:xfrm>
            <a:off x="191812" y="3895888"/>
            <a:ext cx="10008644"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TABLE</a:t>
            </a:r>
            <a:r>
              <a:rPr lang="en-IN" sz="2000">
                <a:solidFill>
                  <a:srgbClr val="0C0C0C"/>
                </a:solidFill>
                <a:latin typeface="Arial"/>
                <a:ea typeface="Arial"/>
                <a:cs typeface="Arial"/>
                <a:sym typeface="Arial"/>
              </a:rPr>
              <a:t> tbl_name [alter_specification [, alter_specification] ...]</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2000">
                <a:solidFill>
                  <a:srgbClr val="0C0C0C"/>
                </a:solidFill>
                <a:latin typeface="Arial"/>
                <a:ea typeface="Arial"/>
                <a:cs typeface="Arial"/>
                <a:sym typeface="Arial"/>
              </a:rPr>
              <a:t>alter_specification</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285750" lvl="0" marL="28575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[COLUMN] col_name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276"/>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column</a:t>
            </a:r>
            <a:endParaRPr i="1" sz="3200">
              <a:solidFill>
                <a:srgbClr val="FF9900"/>
              </a:solidFill>
              <a:latin typeface="Arial"/>
              <a:ea typeface="Arial"/>
              <a:cs typeface="Arial"/>
              <a:sym typeface="Arial"/>
            </a:endParaRPr>
          </a:p>
        </p:txBody>
      </p:sp>
      <p:sp>
        <p:nvSpPr>
          <p:cNvPr id="2648" name="Google Shape;2648;p276"/>
          <p:cNvSpPr/>
          <p:nvPr/>
        </p:nvSpPr>
        <p:spPr>
          <a:xfrm>
            <a:off x="5735961" y="1182247"/>
            <a:ext cx="5472607"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a:t>
            </a:r>
            <a:endParaRPr/>
          </a:p>
          <a:p>
            <a:pPr indent="0" lvl="0" marL="450850" marR="0" rtl="0" algn="l">
              <a:spcBef>
                <a:spcPts val="0"/>
              </a:spcBef>
              <a:spcAft>
                <a:spcPts val="0"/>
              </a:spcAft>
              <a:buNone/>
            </a:pP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model_year year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not null, </a:t>
            </a:r>
            <a:endParaRPr/>
          </a:p>
          <a:p>
            <a:pPr indent="0" lvl="0" marL="45085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model</a:t>
            </a:r>
            <a:r>
              <a:rPr lang="en-IN" sz="1800">
                <a:solidFill>
                  <a:srgbClr val="0C0C0C"/>
                </a:solidFill>
                <a:latin typeface="Arial"/>
                <a:ea typeface="Arial"/>
                <a:cs typeface="Arial"/>
                <a:sym typeface="Arial"/>
              </a:rPr>
              <a:t>, </a:t>
            </a:r>
            <a:endParaRPr/>
          </a:p>
          <a:p>
            <a:pPr indent="0" lvl="0" marL="45085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model_color, </a:t>
            </a:r>
            <a:endParaRPr/>
          </a:p>
          <a:p>
            <a:pPr indent="0" lvl="0" marL="45085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vehicleCondition;</a:t>
            </a:r>
            <a:endParaRPr/>
          </a:p>
        </p:txBody>
      </p:sp>
      <p:sp>
        <p:nvSpPr>
          <p:cNvPr id="2649" name="Google Shape;2649;p276"/>
          <p:cNvSpPr/>
          <p:nvPr/>
        </p:nvSpPr>
        <p:spPr>
          <a:xfrm>
            <a:off x="335361" y="1182247"/>
            <a:ext cx="4464027"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333333"/>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333333"/>
                </a:solidFill>
                <a:latin typeface="Arial"/>
                <a:ea typeface="Arial"/>
                <a:cs typeface="Arial"/>
                <a:sym typeface="Arial"/>
              </a:rPr>
              <a:t> vehicles </a:t>
            </a:r>
            <a:r>
              <a:rPr lang="en-IN" sz="1800">
                <a:solidFill>
                  <a:srgbClr val="A5A5A5"/>
                </a:solidFill>
                <a:latin typeface="Arial"/>
                <a:ea typeface="Arial"/>
                <a:cs typeface="Arial"/>
                <a:sym typeface="Arial"/>
              </a:rPr>
              <a:t>(</a:t>
            </a:r>
            <a:endParaRPr sz="1800">
              <a:solidFill>
                <a:schemeClr val="dk1"/>
              </a:solidFill>
              <a:latin typeface="Arial"/>
              <a:ea typeface="Arial"/>
              <a:cs typeface="Arial"/>
              <a:sym typeface="Arial"/>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vehicleID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model_year </a:t>
            </a:r>
            <a:r>
              <a:rPr lang="en-IN" sz="1800">
                <a:solidFill>
                  <a:srgbClr val="834689"/>
                </a:solidFill>
                <a:latin typeface="Arial"/>
                <a:ea typeface="Arial"/>
                <a:cs typeface="Arial"/>
                <a:sym typeface="Arial"/>
              </a:rPr>
              <a:t>SMALLINT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model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model_color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vehicleCondition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150</a:t>
            </a:r>
            <a:r>
              <a:rPr lang="en-IN" sz="1800">
                <a:solidFill>
                  <a:srgbClr val="A5A5A5"/>
                </a:solidFill>
                <a:latin typeface="Arial"/>
                <a:ea typeface="Arial"/>
                <a:cs typeface="Arial"/>
                <a:sym typeface="Arial"/>
              </a:rPr>
              <a:t>)</a:t>
            </a:r>
            <a:endParaRPr/>
          </a:p>
          <a:p>
            <a:pPr indent="0" lvl="0" marL="1778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2650" name="Google Shape;2650;p276"/>
          <p:cNvPicPr preferRelativeResize="0"/>
          <p:nvPr/>
        </p:nvPicPr>
        <p:blipFill rotWithShape="1">
          <a:blip r:embed="rId3">
            <a:alphaModFix/>
          </a:blip>
          <a:srcRect b="0" l="0" r="0" t="0"/>
          <a:stretch/>
        </p:blipFill>
        <p:spPr>
          <a:xfrm>
            <a:off x="119337" y="3591470"/>
            <a:ext cx="5390953" cy="1811246"/>
          </a:xfrm>
          <a:prstGeom prst="rect">
            <a:avLst/>
          </a:prstGeom>
          <a:noFill/>
          <a:ln>
            <a:noFill/>
          </a:ln>
        </p:spPr>
      </p:pic>
      <p:pic>
        <p:nvPicPr>
          <p:cNvPr id="2651" name="Google Shape;2651;p276"/>
          <p:cNvPicPr preferRelativeResize="0"/>
          <p:nvPr/>
        </p:nvPicPr>
        <p:blipFill rotWithShape="1">
          <a:blip r:embed="rId4">
            <a:alphaModFix/>
          </a:blip>
          <a:srcRect b="0" l="0" r="0" t="0"/>
          <a:stretch/>
        </p:blipFill>
        <p:spPr>
          <a:xfrm>
            <a:off x="5864526" y="3600118"/>
            <a:ext cx="5293038" cy="125026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277"/>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alter table</a:t>
            </a:r>
            <a:endParaRPr i="1" sz="3200">
              <a:solidFill>
                <a:srgbClr val="FF9900"/>
              </a:solidFill>
              <a:latin typeface="Arial"/>
              <a:ea typeface="Arial"/>
              <a:cs typeface="Arial"/>
              <a:sym typeface="Arial"/>
            </a:endParaRPr>
          </a:p>
        </p:txBody>
      </p:sp>
      <p:sp>
        <p:nvSpPr>
          <p:cNvPr id="2657" name="Google Shape;2657;p277"/>
          <p:cNvSpPr/>
          <p:nvPr/>
        </p:nvSpPr>
        <p:spPr>
          <a:xfrm>
            <a:off x="623393" y="1159584"/>
            <a:ext cx="410445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rgbClr val="333333"/>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333333"/>
                </a:solidFill>
                <a:latin typeface="Arial"/>
                <a:ea typeface="Arial"/>
                <a:cs typeface="Arial"/>
                <a:sym typeface="Arial"/>
              </a:rPr>
              <a:t> vehicles </a:t>
            </a: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 </a:t>
            </a:r>
            <a:endParaRPr/>
          </a:p>
          <a:p>
            <a:pPr indent="0" lvl="0" marL="0" marR="0" rtl="0" algn="l">
              <a:spcBef>
                <a:spcPts val="0"/>
              </a:spcBef>
              <a:spcAft>
                <a:spcPts val="0"/>
              </a:spcAft>
              <a:buNone/>
            </a:pPr>
            <a:r>
              <a:rPr lang="en-IN" sz="1800">
                <a:solidFill>
                  <a:srgbClr val="333333"/>
                </a:solidFill>
                <a:latin typeface="Arial"/>
                <a:ea typeface="Arial"/>
                <a:cs typeface="Arial"/>
                <a:sym typeface="Arial"/>
              </a:rPr>
              <a:t>vehicleID </a:t>
            </a:r>
            <a:r>
              <a:rPr lang="en-IN" sz="1800">
                <a:solidFill>
                  <a:srgbClr val="834689"/>
                </a:solidFill>
                <a:latin typeface="Arial"/>
                <a:ea typeface="Arial"/>
                <a:cs typeface="Arial"/>
                <a:sym typeface="Arial"/>
              </a:rPr>
              <a:t>INT</a:t>
            </a:r>
            <a:r>
              <a:rPr lang="en-IN" sz="1800">
                <a:solidFill>
                  <a:srgbClr val="0086B3"/>
                </a:solidFill>
                <a:latin typeface="Arial"/>
                <a:ea typeface="Arial"/>
                <a:cs typeface="Arial"/>
                <a:sym typeface="Arial"/>
              </a:rPr>
              <a:t> </a:t>
            </a:r>
            <a:r>
              <a:rPr lang="en-IN" sz="1800">
                <a:solidFill>
                  <a:srgbClr val="C00000"/>
                </a:solidFill>
                <a:latin typeface="Arial"/>
                <a:ea typeface="Arial"/>
                <a:cs typeface="Arial"/>
                <a:sym typeface="Arial"/>
              </a:rPr>
              <a:t>PRIMARY KEY </a:t>
            </a:r>
            <a:r>
              <a:rPr lang="en-IN" sz="1800">
                <a:solidFill>
                  <a:srgbClr val="333333"/>
                </a:solidFill>
                <a:latin typeface="Arial"/>
                <a:ea typeface="Arial"/>
                <a:cs typeface="Arial"/>
                <a:sym typeface="Arial"/>
              </a:rPr>
              <a:t>, </a:t>
            </a:r>
            <a:endParaRPr/>
          </a:p>
          <a:p>
            <a:pPr indent="0" lvl="0" marL="0" marR="0" rtl="0" algn="l">
              <a:spcBef>
                <a:spcPts val="0"/>
              </a:spcBef>
              <a:spcAft>
                <a:spcPts val="0"/>
              </a:spcAft>
              <a:buNone/>
            </a:pPr>
            <a:r>
              <a:rPr lang="en-IN" sz="1800">
                <a:solidFill>
                  <a:srgbClr val="333333"/>
                </a:solidFill>
                <a:latin typeface="Arial"/>
                <a:ea typeface="Arial"/>
                <a:cs typeface="Arial"/>
                <a:sym typeface="Arial"/>
              </a:rPr>
              <a:t>year </a:t>
            </a:r>
            <a:r>
              <a:rPr lang="en-IN" sz="1800">
                <a:solidFill>
                  <a:srgbClr val="834689"/>
                </a:solidFill>
                <a:latin typeface="Arial"/>
                <a:ea typeface="Arial"/>
                <a:cs typeface="Arial"/>
                <a:sym typeface="Arial"/>
              </a:rPr>
              <a:t>INT</a:t>
            </a:r>
            <a:r>
              <a:rPr lang="en-IN" sz="1800">
                <a:solidFill>
                  <a:srgbClr val="333333"/>
                </a:solidFill>
                <a:latin typeface="Arial"/>
                <a:ea typeface="Arial"/>
                <a:cs typeface="Arial"/>
                <a:sym typeface="Arial"/>
              </a:rPr>
              <a:t>, </a:t>
            </a:r>
            <a:endParaRPr/>
          </a:p>
          <a:p>
            <a:pPr indent="0" lvl="0" marL="0" marR="0" rtl="0" algn="l">
              <a:spcBef>
                <a:spcPts val="0"/>
              </a:spcBef>
              <a:spcAft>
                <a:spcPts val="0"/>
              </a:spcAft>
              <a:buNone/>
            </a:pPr>
            <a:r>
              <a:rPr lang="en-IN" sz="1800">
                <a:solidFill>
                  <a:srgbClr val="333333"/>
                </a:solidFill>
                <a:latin typeface="Arial"/>
                <a:ea typeface="Arial"/>
                <a:cs typeface="Arial"/>
                <a:sym typeface="Arial"/>
              </a:rPr>
              <a:t>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100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333333"/>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658" name="Google Shape;2658;p277"/>
          <p:cNvSpPr/>
          <p:nvPr/>
        </p:nvSpPr>
        <p:spPr>
          <a:xfrm>
            <a:off x="619440" y="3308791"/>
            <a:ext cx="471542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vehicles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model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C0C0C"/>
                </a:solidFill>
                <a:latin typeface="Arial"/>
                <a:ea typeface="Arial"/>
                <a:cs typeface="Arial"/>
                <a:sym typeface="Arial"/>
              </a:rPr>
              <a:t>NOT</a:t>
            </a:r>
            <a:r>
              <a:rPr lang="en-IN" sz="1800">
                <a:solidFill>
                  <a:srgbClr val="834689"/>
                </a:solidFill>
                <a:latin typeface="Arial"/>
                <a:ea typeface="Arial"/>
                <a:cs typeface="Arial"/>
                <a:sym typeface="Arial"/>
              </a:rPr>
              <a:t> </a:t>
            </a:r>
            <a:r>
              <a:rPr lang="en-IN" sz="1800">
                <a:solidFill>
                  <a:srgbClr val="0C0C0C"/>
                </a:solidFill>
                <a:latin typeface="Arial"/>
                <a:ea typeface="Arial"/>
                <a:cs typeface="Arial"/>
                <a:sym typeface="Arial"/>
              </a:rPr>
              <a:t>NULL</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ADD</a:t>
            </a:r>
            <a:r>
              <a:rPr lang="en-IN" sz="1800">
                <a:solidFill>
                  <a:schemeClr val="dk1"/>
                </a:solidFill>
                <a:latin typeface="Arial"/>
                <a:ea typeface="Arial"/>
                <a:cs typeface="Arial"/>
                <a:sym typeface="Arial"/>
              </a:rPr>
              <a:t> note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659" name="Google Shape;2659;p277"/>
          <p:cNvSpPr/>
          <p:nvPr/>
        </p:nvSpPr>
        <p:spPr>
          <a:xfrm>
            <a:off x="619440" y="2912947"/>
            <a:ext cx="3018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Add new columns to a table</a:t>
            </a:r>
            <a:endParaRPr/>
          </a:p>
        </p:txBody>
      </p:sp>
      <p:sp>
        <p:nvSpPr>
          <p:cNvPr id="2660" name="Google Shape;2660;p277"/>
          <p:cNvSpPr/>
          <p:nvPr/>
        </p:nvSpPr>
        <p:spPr>
          <a:xfrm>
            <a:off x="619440" y="5098251"/>
            <a:ext cx="47525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MODIFY</a:t>
            </a:r>
            <a:r>
              <a:rPr lang="en-IN" sz="1800">
                <a:solidFill>
                  <a:srgbClr val="0C0C0C"/>
                </a:solidFill>
                <a:latin typeface="Arial"/>
                <a:ea typeface="Arial"/>
                <a:cs typeface="Arial"/>
                <a:sym typeface="Arial"/>
              </a:rPr>
              <a:t> year </a:t>
            </a:r>
            <a:r>
              <a:rPr lang="en-IN" sz="1800">
                <a:solidFill>
                  <a:srgbClr val="834689"/>
                </a:solidFill>
                <a:latin typeface="Arial"/>
                <a:ea typeface="Arial"/>
                <a:cs typeface="Arial"/>
                <a:sym typeface="Arial"/>
              </a:rPr>
              <a:t>SMALLINT</a:t>
            </a:r>
            <a:r>
              <a:rPr lang="en-IN" sz="1800">
                <a:solidFill>
                  <a:srgbClr val="0C0C0C"/>
                </a:solidFill>
                <a:latin typeface="Arial"/>
                <a:ea typeface="Arial"/>
                <a:cs typeface="Arial"/>
                <a:sym typeface="Arial"/>
              </a:rPr>
              <a:t> NOT NULL,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MODIFY</a:t>
            </a:r>
            <a:r>
              <a:rPr lang="en-IN" sz="1800">
                <a:solidFill>
                  <a:srgbClr val="0C0C0C"/>
                </a:solidFill>
                <a:latin typeface="Arial"/>
                <a:ea typeface="Arial"/>
                <a:cs typeface="Arial"/>
                <a:sym typeface="Arial"/>
              </a:rPr>
              <a:t> 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20</a:t>
            </a: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NOT NULL,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MODIFY</a:t>
            </a:r>
            <a:r>
              <a:rPr lang="en-IN" sz="1800">
                <a:solidFill>
                  <a:srgbClr val="0C0C0C"/>
                </a:solidFill>
                <a:latin typeface="Arial"/>
                <a:ea typeface="Arial"/>
                <a:cs typeface="Arial"/>
                <a:sym typeface="Arial"/>
              </a:rPr>
              <a:t> make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NOT NULL;</a:t>
            </a:r>
            <a:endParaRPr sz="1800">
              <a:solidFill>
                <a:srgbClr val="0C0C0C"/>
              </a:solidFill>
              <a:latin typeface="Arial"/>
              <a:ea typeface="Arial"/>
              <a:cs typeface="Arial"/>
              <a:sym typeface="Arial"/>
            </a:endParaRPr>
          </a:p>
        </p:txBody>
      </p:sp>
      <p:sp>
        <p:nvSpPr>
          <p:cNvPr id="2661" name="Google Shape;2661;p277"/>
          <p:cNvSpPr/>
          <p:nvPr/>
        </p:nvSpPr>
        <p:spPr>
          <a:xfrm>
            <a:off x="623394" y="763314"/>
            <a:ext cx="1531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Sample table</a:t>
            </a:r>
            <a:endParaRPr/>
          </a:p>
        </p:txBody>
      </p:sp>
      <p:sp>
        <p:nvSpPr>
          <p:cNvPr id="2662" name="Google Shape;2662;p277"/>
          <p:cNvSpPr/>
          <p:nvPr/>
        </p:nvSpPr>
        <p:spPr>
          <a:xfrm>
            <a:off x="619441" y="4676228"/>
            <a:ext cx="17876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Modify columns</a:t>
            </a:r>
            <a:endParaRPr/>
          </a:p>
        </p:txBody>
      </p:sp>
      <p:sp>
        <p:nvSpPr>
          <p:cNvPr id="2663" name="Google Shape;2663;p277"/>
          <p:cNvSpPr/>
          <p:nvPr/>
        </p:nvSpPr>
        <p:spPr>
          <a:xfrm>
            <a:off x="6095999" y="1173624"/>
            <a:ext cx="547260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year model_year </a:t>
            </a:r>
            <a:r>
              <a:rPr lang="en-IN" sz="1800">
                <a:solidFill>
                  <a:srgbClr val="834689"/>
                </a:solidFill>
                <a:latin typeface="Arial"/>
                <a:ea typeface="Arial"/>
                <a:cs typeface="Arial"/>
                <a:sym typeface="Arial"/>
              </a:rPr>
              <a:t>SMALLINT</a:t>
            </a:r>
            <a:r>
              <a:rPr lang="en-IN" sz="1800">
                <a:solidFill>
                  <a:srgbClr val="0C0C0C"/>
                </a:solidFill>
                <a:latin typeface="Arial"/>
                <a:ea typeface="Arial"/>
                <a:cs typeface="Arial"/>
                <a:sym typeface="Arial"/>
              </a:rPr>
              <a:t> NOT NULL,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color model_color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note </a:t>
            </a:r>
            <a:r>
              <a:rPr lang="en-IN" sz="1800">
                <a:solidFill>
                  <a:schemeClr val="dk1"/>
                </a:solidFill>
                <a:latin typeface="Arial"/>
                <a:ea typeface="Arial"/>
                <a:cs typeface="Arial"/>
                <a:sym typeface="Arial"/>
              </a:rPr>
              <a:t>vehicleCondition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150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2664" name="Google Shape;2664;p277"/>
          <p:cNvSpPr/>
          <p:nvPr/>
        </p:nvSpPr>
        <p:spPr>
          <a:xfrm>
            <a:off x="6105775" y="766075"/>
            <a:ext cx="19800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Rename columns</a:t>
            </a:r>
            <a:endParaRPr/>
          </a:p>
        </p:txBody>
      </p:sp>
      <p:sp>
        <p:nvSpPr>
          <p:cNvPr id="2665" name="Google Shape;2665;p277"/>
          <p:cNvSpPr/>
          <p:nvPr/>
        </p:nvSpPr>
        <p:spPr>
          <a:xfrm>
            <a:off x="6093914" y="3307561"/>
            <a:ext cx="547260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ALTER</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vehicles</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CHANGE</a:t>
            </a:r>
            <a:r>
              <a:rPr lang="en-IN" sz="1800">
                <a:solidFill>
                  <a:srgbClr val="0C0C0C"/>
                </a:solidFill>
                <a:latin typeface="Arial"/>
                <a:ea typeface="Arial"/>
                <a:cs typeface="Arial"/>
                <a:sym typeface="Arial"/>
              </a:rPr>
              <a:t> model_year year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NOT NULL,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model</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model_color,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chemeClr val="dk1"/>
                </a:solidFill>
                <a:latin typeface="Arial"/>
                <a:ea typeface="Arial"/>
                <a:cs typeface="Arial"/>
                <a:sym typeface="Arial"/>
              </a:rPr>
              <a:t>vehicleCondition</a:t>
            </a:r>
            <a:r>
              <a:rPr lang="en-IN" sz="1800">
                <a:solidFill>
                  <a:srgbClr val="0C0C0C"/>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666" name="Google Shape;2666;p277"/>
          <p:cNvSpPr/>
          <p:nvPr/>
        </p:nvSpPr>
        <p:spPr>
          <a:xfrm>
            <a:off x="6093914" y="2885539"/>
            <a:ext cx="17706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DROP columns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278"/>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drop table</a:t>
            </a:r>
            <a:endParaRPr/>
          </a:p>
        </p:txBody>
      </p:sp>
      <p:sp>
        <p:nvSpPr>
          <p:cNvPr id="2672" name="Google Shape;2672;p278"/>
          <p:cNvSpPr/>
          <p:nvPr/>
        </p:nvSpPr>
        <p:spPr>
          <a:xfrm>
            <a:off x="406574" y="3356992"/>
            <a:ext cx="11161240" cy="31085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 and TRUNCATE are DDL commands, whereas DELETE is a DML command.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DELETE operations can be rolled back (undone), while DROP and TRUNCATE operations cannot be rolled back (DDL statements  are auto committed).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Dropping a TABLE also drops any TRIGGERS for the table.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Dropping a TABLE also drops any INDEX for the table.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Dropping a TABLE will not drops any VIEW for the table.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try to drop a PARENT/MASTER TABLE, it will not get dropped.</a:t>
            </a:r>
            <a:endParaRPr sz="1800">
              <a:solidFill>
                <a:schemeClr val="dk1"/>
              </a:solidFill>
              <a:latin typeface="Arial"/>
              <a:ea typeface="Arial"/>
              <a:cs typeface="Arial"/>
              <a:sym typeface="A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27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table</a:t>
            </a:r>
            <a:endParaRPr/>
          </a:p>
        </p:txBody>
      </p:sp>
      <p:sp>
        <p:nvSpPr>
          <p:cNvPr id="2678" name="Google Shape;2678;p279"/>
          <p:cNvSpPr/>
          <p:nvPr/>
        </p:nvSpPr>
        <p:spPr>
          <a:xfrm>
            <a:off x="208484" y="1419237"/>
            <a:ext cx="88380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DROP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[TEMPORARY] TABLE [IF EXISTS] </a:t>
            </a:r>
            <a:r>
              <a:rPr lang="en-IN" sz="2000">
                <a:solidFill>
                  <a:srgbClr val="0C0C0C"/>
                </a:solidFill>
                <a:latin typeface="Arial"/>
                <a:ea typeface="Arial"/>
                <a:cs typeface="Arial"/>
                <a:sym typeface="Arial"/>
              </a:rPr>
              <a:t>tbl_name [, tbl_name] ...</a:t>
            </a:r>
            <a:endParaRPr sz="2000">
              <a:solidFill>
                <a:srgbClr val="0C0C0C"/>
              </a:solidFill>
              <a:latin typeface="Arial"/>
              <a:ea typeface="Arial"/>
              <a:cs typeface="Arial"/>
              <a:sym typeface="Arial"/>
            </a:endParaRPr>
          </a:p>
        </p:txBody>
      </p:sp>
      <p:sp>
        <p:nvSpPr>
          <p:cNvPr id="2679" name="Google Shape;2679;p279"/>
          <p:cNvSpPr/>
          <p:nvPr/>
        </p:nvSpPr>
        <p:spPr>
          <a:xfrm>
            <a:off x="208484" y="2204864"/>
            <a:ext cx="6174754"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All table data and the table definition are removed.</a:t>
            </a:r>
            <a:endParaRPr sz="1800">
              <a:solidFill>
                <a:schemeClr val="dk1"/>
              </a:solidFill>
              <a:latin typeface="Gill Sans"/>
              <a:ea typeface="Gill Sans"/>
              <a:cs typeface="Gill Sans"/>
              <a:sym typeface="Gill Sans"/>
            </a:endParaRPr>
          </a:p>
        </p:txBody>
      </p:sp>
      <p:sp>
        <p:nvSpPr>
          <p:cNvPr id="2680" name="Google Shape;2680;p279"/>
          <p:cNvSpPr/>
          <p:nvPr/>
        </p:nvSpPr>
        <p:spPr>
          <a:xfrm>
            <a:off x="329600" y="3648456"/>
            <a:ext cx="5333558" cy="12958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login;</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users;</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login,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0" name="Shape 330"/>
        <p:cNvGrpSpPr/>
        <p:nvPr/>
      </p:nvGrpSpPr>
      <p:grpSpPr>
        <a:xfrm>
          <a:off x="0" y="0"/>
          <a:ext cx="0" cy="0"/>
          <a:chOff x="0" y="0"/>
          <a:chExt cx="0" cy="0"/>
        </a:xfrm>
      </p:grpSpPr>
      <p:sp>
        <p:nvSpPr>
          <p:cNvPr id="331" name="Google Shape;331;p28"/>
          <p:cNvSpPr txBox="1"/>
          <p:nvPr/>
        </p:nvSpPr>
        <p:spPr>
          <a:xfrm>
            <a:off x="1676400" y="1772816"/>
            <a:ext cx="8839200" cy="251953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relational model concepts</a:t>
            </a:r>
            <a:endParaRPr/>
          </a:p>
          <a:p>
            <a:pPr indent="0" lvl="0" marL="0" marR="0" rtl="0" algn="ctr">
              <a:spcBef>
                <a:spcPts val="0"/>
              </a:spcBef>
              <a:spcAft>
                <a:spcPts val="0"/>
              </a:spcAft>
              <a:buNone/>
            </a:pPr>
            <a:r>
              <a:rPr lang="en-IN" sz="3600">
                <a:solidFill>
                  <a:srgbClr val="DC525C"/>
                </a:solidFill>
                <a:latin typeface="Quattrocento Sans"/>
                <a:ea typeface="Quattrocento Sans"/>
                <a:cs typeface="Quattrocento Sans"/>
                <a:sym typeface="Quattrocento Sans"/>
              </a:rPr>
              <a:t>and</a:t>
            </a:r>
            <a:endParaRPr sz="4800">
              <a:solidFill>
                <a:srgbClr val="DC525C"/>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properties of relational table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28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fontScale="92500"/>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table using different engines</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9" name="Shape 2689"/>
        <p:cNvGrpSpPr/>
        <p:nvPr/>
      </p:nvGrpSpPr>
      <p:grpSpPr>
        <a:xfrm>
          <a:off x="0" y="0"/>
          <a:ext cx="0" cy="0"/>
          <a:chOff x="0" y="0"/>
          <a:chExt cx="0" cy="0"/>
        </a:xfrm>
      </p:grpSpPr>
      <p:sp>
        <p:nvSpPr>
          <p:cNvPr id="2690" name="Google Shape;2690;p281"/>
          <p:cNvSpPr txBox="1"/>
          <p:nvPr/>
        </p:nvSpPr>
        <p:spPr>
          <a:xfrm>
            <a:off x="99029" y="803612"/>
            <a:ext cx="6068979" cy="3077766"/>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84249"/>
              </a:buClr>
              <a:buSzPts val="2400"/>
              <a:buFont typeface="Arial"/>
              <a:buChar char="•"/>
            </a:pPr>
            <a:r>
              <a:rPr b="1" lang="en-IN" sz="2400">
                <a:solidFill>
                  <a:srgbClr val="284249"/>
                </a:solidFill>
                <a:latin typeface="Arial"/>
                <a:ea typeface="Arial"/>
                <a:cs typeface="Arial"/>
                <a:sym typeface="Arial"/>
              </a:rPr>
              <a:t>MEMORY </a:t>
            </a:r>
            <a:r>
              <a:rPr b="0" i="0" lang="en-IN" sz="2000">
                <a:solidFill>
                  <a:srgbClr val="555555"/>
                </a:solidFill>
                <a:latin typeface="Open Sans"/>
                <a:ea typeface="Open Sans"/>
                <a:cs typeface="Open Sans"/>
                <a:sym typeface="Open Sans"/>
              </a:rPr>
              <a:t>storage engine </a:t>
            </a:r>
            <a:r>
              <a:rPr lang="en-IN" sz="2000">
                <a:solidFill>
                  <a:srgbClr val="284249"/>
                </a:solidFill>
                <a:latin typeface="Arial"/>
                <a:ea typeface="Arial"/>
                <a:cs typeface="Arial"/>
                <a:sym typeface="Arial"/>
              </a:rPr>
              <a:t>tables are visible to another client.</a:t>
            </a:r>
            <a:endParaRPr/>
          </a:p>
          <a:p>
            <a:pPr indent="-342900" lvl="0" marL="342900" marR="0" rtl="0" algn="just">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Structure is stored and rows will be removed, after re-starting mysql server (MYSQL80) from Services.</a:t>
            </a:r>
            <a:endParaRPr sz="2000">
              <a:solidFill>
                <a:srgbClr val="284249"/>
              </a:solidFill>
              <a:latin typeface="Arial"/>
              <a:ea typeface="Arial"/>
              <a:cs typeface="Arial"/>
              <a:sym typeface="Arial"/>
            </a:endParaRPr>
          </a:p>
          <a:p>
            <a:pPr indent="-228600" lvl="0" marL="342900" marR="0" rtl="0" algn="just">
              <a:spcBef>
                <a:spcPts val="0"/>
              </a:spcBef>
              <a:spcAft>
                <a:spcPts val="0"/>
              </a:spcAft>
              <a:buClr>
                <a:schemeClr val="dk1"/>
              </a:buClr>
              <a:buSzPts val="1800"/>
              <a:buFont typeface="Arial"/>
              <a:buNone/>
            </a:pPr>
            <a:r>
              <a:t/>
            </a:r>
            <a:endParaRPr sz="1800">
              <a:solidFill>
                <a:srgbClr val="4BACC6"/>
              </a:solidFill>
              <a:latin typeface="Arial"/>
              <a:ea typeface="Arial"/>
              <a:cs typeface="Arial"/>
              <a:sym typeface="Arial"/>
            </a:endParaRPr>
          </a:p>
          <a:p>
            <a:pPr indent="0" lvl="0" marL="0" marR="0" rtl="0" algn="just">
              <a:spcBef>
                <a:spcPts val="0"/>
              </a:spcBef>
              <a:spcAft>
                <a:spcPts val="0"/>
              </a:spcAft>
              <a:buNone/>
            </a:pPr>
            <a:r>
              <a:rPr lang="en-IN" sz="1800">
                <a:solidFill>
                  <a:srgbClr val="FF0000"/>
                </a:solidFill>
                <a:latin typeface="Arial"/>
                <a:ea typeface="Arial"/>
                <a:cs typeface="Arial"/>
                <a:sym typeface="Arial"/>
              </a:rPr>
              <a:t>e.g. </a:t>
            </a:r>
            <a:r>
              <a:rPr b="0" i="0" lang="en-IN" sz="1800">
                <a:solidFill>
                  <a:srgbClr val="0077AA"/>
                </a:solidFill>
                <a:latin typeface="Arial"/>
                <a:ea typeface="Arial"/>
                <a:cs typeface="Arial"/>
                <a:sym typeface="Arial"/>
              </a:rPr>
              <a:t>CREATE</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temp</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c1 </a:t>
            </a:r>
            <a:r>
              <a:rPr b="0" i="0" lang="en-IN" sz="1800">
                <a:solidFill>
                  <a:srgbClr val="834689"/>
                </a:solidFill>
                <a:latin typeface="Arial"/>
                <a:ea typeface="Arial"/>
                <a:cs typeface="Arial"/>
                <a:sym typeface="Arial"/>
              </a:rPr>
              <a:t>INT,  </a:t>
            </a:r>
            <a:r>
              <a:rPr b="0" i="0" lang="en-IN" sz="1800">
                <a:solidFill>
                  <a:srgbClr val="000000"/>
                </a:solidFill>
                <a:latin typeface="Arial"/>
                <a:ea typeface="Arial"/>
                <a:cs typeface="Arial"/>
                <a:sym typeface="Arial"/>
              </a:rPr>
              <a:t>c2 </a:t>
            </a:r>
            <a:r>
              <a:rPr b="0" i="0" lang="en-IN" sz="1800">
                <a:solidFill>
                  <a:srgbClr val="834689"/>
                </a:solidFill>
                <a:latin typeface="Arial"/>
                <a:ea typeface="Arial"/>
                <a:cs typeface="Arial"/>
                <a:sym typeface="Arial"/>
              </a:rPr>
              <a:t>INT</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C00000"/>
                </a:solidFill>
                <a:latin typeface="Arial"/>
                <a:ea typeface="Arial"/>
                <a:cs typeface="Arial"/>
                <a:sym typeface="Arial"/>
              </a:rPr>
              <a:t>ENGINE</a:t>
            </a:r>
            <a:r>
              <a:rPr b="0" i="0" lang="en-IN" sz="1800">
                <a:solidFill>
                  <a:srgbClr val="000000"/>
                </a:solidFill>
                <a:latin typeface="Arial"/>
                <a:ea typeface="Arial"/>
                <a:cs typeface="Arial"/>
                <a:sym typeface="Arial"/>
              </a:rPr>
              <a:t> </a:t>
            </a:r>
            <a:r>
              <a:rPr b="0" i="0"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lang="en-IN" sz="1800">
                <a:solidFill>
                  <a:srgbClr val="C00000"/>
                </a:solidFill>
                <a:latin typeface="Arial"/>
                <a:ea typeface="Arial"/>
                <a:cs typeface="Arial"/>
                <a:sym typeface="Arial"/>
              </a:rPr>
              <a:t>MEMORY</a:t>
            </a:r>
            <a:r>
              <a:rPr b="0" i="0" lang="en-IN" sz="1800">
                <a:solidFill>
                  <a:schemeClr val="dk1"/>
                </a:solidFill>
                <a:latin typeface="Arial"/>
                <a:ea typeface="Arial"/>
                <a:cs typeface="Arial"/>
                <a:sym typeface="Arial"/>
              </a:rPr>
              <a:t>;</a:t>
            </a:r>
            <a:r>
              <a:rPr b="0" i="0" lang="en-IN" sz="1800">
                <a:solidFill>
                  <a:srgbClr val="999999"/>
                </a:solidFill>
                <a:latin typeface="Arial"/>
                <a:ea typeface="Arial"/>
                <a:cs typeface="Arial"/>
                <a:sym typeface="Arial"/>
              </a:rPr>
              <a:t> </a:t>
            </a:r>
            <a:endParaRPr/>
          </a:p>
          <a:p>
            <a:pPr indent="0" lvl="0" marL="0" marR="0" rtl="0" algn="just">
              <a:spcBef>
                <a:spcPts val="0"/>
              </a:spcBef>
              <a:spcAft>
                <a:spcPts val="0"/>
              </a:spcAft>
              <a:buNone/>
            </a:pPr>
            <a:r>
              <a:rPr lang="en-IN" sz="1800">
                <a:solidFill>
                  <a:srgbClr val="999999"/>
                </a:solidFill>
                <a:latin typeface="Arial"/>
                <a:ea typeface="Arial"/>
                <a:cs typeface="Arial"/>
                <a:sym typeface="Arial"/>
              </a:rPr>
              <a:t>        </a:t>
            </a:r>
            <a:r>
              <a:rPr lang="en-IN" sz="1800">
                <a:solidFill>
                  <a:srgbClr val="0077AA"/>
                </a:solidFill>
                <a:latin typeface="Arial"/>
                <a:ea typeface="Arial"/>
                <a:cs typeface="Arial"/>
                <a:sym typeface="Arial"/>
              </a:rPr>
              <a:t>INSERT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rgbClr val="FF0000"/>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999999"/>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b="0" i="0" lang="en-IN" sz="1800">
                <a:solidFill>
                  <a:srgbClr val="00B050"/>
                </a:solidFill>
                <a:latin typeface="Arial"/>
                <a:ea typeface="Arial"/>
                <a:cs typeface="Arial"/>
                <a:sym typeface="Arial"/>
              </a:rPr>
              <a:t>        </a:t>
            </a:r>
            <a:r>
              <a:rPr lang="en-IN" sz="2000">
                <a:solidFill>
                  <a:srgbClr val="669900"/>
                </a:solidFill>
                <a:latin typeface="Arial"/>
                <a:ea typeface="Arial"/>
                <a:cs typeface="Arial"/>
                <a:sym typeface="Arial"/>
              </a:rPr>
              <a:t>re-start mysql server.</a:t>
            </a:r>
            <a:endParaRPr sz="2000">
              <a:solidFill>
                <a:srgbClr val="669900"/>
              </a:solidFill>
              <a:latin typeface="Arial"/>
              <a:ea typeface="Arial"/>
              <a:cs typeface="Arial"/>
              <a:sym typeface="Arial"/>
            </a:endParaRPr>
          </a:p>
          <a:p>
            <a:pPr indent="0" lvl="0" marL="0" marR="0" rtl="0" algn="just">
              <a:spcBef>
                <a:spcPts val="0"/>
              </a:spcBef>
              <a:spcAft>
                <a:spcPts val="0"/>
              </a:spcAft>
              <a:buNone/>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chemeClr val="dk1"/>
                </a:solidFill>
                <a:latin typeface="Arial"/>
                <a:ea typeface="Arial"/>
                <a:cs typeface="Arial"/>
                <a:sym typeface="Arial"/>
              </a:rPr>
              <a:t>;</a:t>
            </a:r>
            <a:endParaRPr/>
          </a:p>
        </p:txBody>
      </p:sp>
      <p:sp>
        <p:nvSpPr>
          <p:cNvPr id="2691" name="Google Shape;2691;p281"/>
          <p:cNvSpPr txBox="1"/>
          <p:nvPr/>
        </p:nvSpPr>
        <p:spPr>
          <a:xfrm>
            <a:off x="99029" y="3919115"/>
            <a:ext cx="5492915" cy="2462213"/>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84249"/>
              </a:buClr>
              <a:buSzPts val="2400"/>
              <a:buFont typeface="Arial"/>
              <a:buChar char="•"/>
            </a:pPr>
            <a:r>
              <a:rPr b="1" lang="en-IN" sz="2400">
                <a:solidFill>
                  <a:srgbClr val="284249"/>
                </a:solidFill>
                <a:latin typeface="Arial"/>
                <a:ea typeface="Arial"/>
                <a:cs typeface="Arial"/>
                <a:sym typeface="Arial"/>
              </a:rPr>
              <a:t>TEMPORARY </a:t>
            </a:r>
            <a:r>
              <a:rPr b="0" i="0" lang="en-IN" sz="2000">
                <a:solidFill>
                  <a:srgbClr val="555555"/>
                </a:solidFill>
                <a:latin typeface="Open Sans"/>
                <a:ea typeface="Open Sans"/>
                <a:cs typeface="Open Sans"/>
                <a:sym typeface="Open Sans"/>
              </a:rPr>
              <a:t>storage engine</a:t>
            </a:r>
            <a:r>
              <a:rPr lang="en-IN" sz="2000">
                <a:solidFill>
                  <a:srgbClr val="284249"/>
                </a:solidFill>
                <a:latin typeface="Arial"/>
                <a:ea typeface="Arial"/>
                <a:cs typeface="Arial"/>
                <a:sym typeface="Arial"/>
              </a:rPr>
              <a:t> tables are not visible to another client.</a:t>
            </a:r>
            <a:endParaRPr/>
          </a:p>
          <a:p>
            <a:pPr indent="-342900" lvl="0" marL="342900" marR="0" rtl="0" algn="just">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Structure and rows is removed, after exit.</a:t>
            </a:r>
            <a:endParaRPr/>
          </a:p>
          <a:p>
            <a:pPr indent="-228600" lvl="0" marL="342900" marR="0" rtl="0" algn="just">
              <a:spcBef>
                <a:spcPts val="0"/>
              </a:spcBef>
              <a:spcAft>
                <a:spcPts val="0"/>
              </a:spcAft>
              <a:buClr>
                <a:schemeClr val="dk1"/>
              </a:buClr>
              <a:buSzPts val="1800"/>
              <a:buFont typeface="Arial"/>
              <a:buNone/>
            </a:pPr>
            <a:r>
              <a:t/>
            </a:r>
            <a:endParaRPr sz="1800">
              <a:solidFill>
                <a:srgbClr val="4BACC6"/>
              </a:solidFill>
              <a:latin typeface="Arial"/>
              <a:ea typeface="Arial"/>
              <a:cs typeface="Arial"/>
              <a:sym typeface="Arial"/>
            </a:endParaRPr>
          </a:p>
          <a:p>
            <a:pPr indent="0" lvl="0" marL="0" marR="0" rtl="0" algn="just">
              <a:spcBef>
                <a:spcPts val="0"/>
              </a:spcBef>
              <a:spcAft>
                <a:spcPts val="0"/>
              </a:spcAft>
              <a:buNone/>
            </a:pPr>
            <a:r>
              <a:rPr lang="en-IN" sz="1800">
                <a:solidFill>
                  <a:srgbClr val="FF0000"/>
                </a:solidFill>
                <a:latin typeface="Arial"/>
                <a:ea typeface="Arial"/>
                <a:cs typeface="Arial"/>
                <a:sym typeface="Arial"/>
              </a:rPr>
              <a:t>e.g. </a:t>
            </a:r>
            <a:r>
              <a:rPr b="0" i="0" lang="en-IN" sz="1800">
                <a:solidFill>
                  <a:srgbClr val="0077AA"/>
                </a:solidFill>
                <a:latin typeface="Arial"/>
                <a:ea typeface="Arial"/>
                <a:cs typeface="Arial"/>
                <a:sym typeface="Arial"/>
              </a:rPr>
              <a:t>CREATE</a:t>
            </a:r>
            <a:r>
              <a:rPr b="0" i="0" lang="en-IN" sz="1800">
                <a:solidFill>
                  <a:srgbClr val="000000"/>
                </a:solidFill>
                <a:latin typeface="Arial"/>
                <a:ea typeface="Arial"/>
                <a:cs typeface="Arial"/>
                <a:sym typeface="Arial"/>
              </a:rPr>
              <a:t> </a:t>
            </a:r>
            <a:r>
              <a:rPr lang="en-IN" sz="1800">
                <a:solidFill>
                  <a:srgbClr val="C00000"/>
                </a:solidFill>
                <a:latin typeface="Arial"/>
                <a:ea typeface="Arial"/>
                <a:cs typeface="Arial"/>
                <a:sym typeface="Arial"/>
              </a:rPr>
              <a:t>TEMPORARY</a:t>
            </a:r>
            <a:r>
              <a:rPr lang="en-IN" sz="1800">
                <a:solidFill>
                  <a:srgbClr val="0077AA"/>
                </a:solidFill>
                <a:latin typeface="Arial"/>
                <a:ea typeface="Arial"/>
                <a:cs typeface="Arial"/>
                <a:sym typeface="Arial"/>
              </a:rPr>
              <a:t> </a:t>
            </a: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temp</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c1 </a:t>
            </a:r>
            <a:r>
              <a:rPr b="0" i="0" lang="en-IN" sz="1800">
                <a:solidFill>
                  <a:srgbClr val="834689"/>
                </a:solidFill>
                <a:latin typeface="Arial"/>
                <a:ea typeface="Arial"/>
                <a:cs typeface="Arial"/>
                <a:sym typeface="Arial"/>
              </a:rPr>
              <a:t>INT,  </a:t>
            </a:r>
            <a:r>
              <a:rPr b="0" i="0" lang="en-IN" sz="1800">
                <a:solidFill>
                  <a:srgbClr val="000000"/>
                </a:solidFill>
                <a:latin typeface="Arial"/>
                <a:ea typeface="Arial"/>
                <a:cs typeface="Arial"/>
                <a:sym typeface="Arial"/>
              </a:rPr>
              <a:t>c2 </a:t>
            </a:r>
            <a:r>
              <a:rPr b="0" i="0" lang="en-IN" sz="1800">
                <a:solidFill>
                  <a:srgbClr val="834689"/>
                </a:solidFill>
                <a:latin typeface="Arial"/>
                <a:ea typeface="Arial"/>
                <a:cs typeface="Arial"/>
                <a:sym typeface="Arial"/>
              </a:rPr>
              <a:t>INT</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r>
              <a:rPr b="0" i="0" lang="en-IN" sz="1800">
                <a:solidFill>
                  <a:srgbClr val="999999"/>
                </a:solidFill>
                <a:latin typeface="Arial"/>
                <a:ea typeface="Arial"/>
                <a:cs typeface="Arial"/>
                <a:sym typeface="Arial"/>
              </a:rPr>
              <a:t> </a:t>
            </a:r>
            <a:endParaRPr/>
          </a:p>
          <a:p>
            <a:pPr indent="0" lvl="0" marL="0" marR="0" rtl="0" algn="just">
              <a:spcBef>
                <a:spcPts val="0"/>
              </a:spcBef>
              <a:spcAft>
                <a:spcPts val="0"/>
              </a:spcAft>
              <a:buNone/>
            </a:pPr>
            <a:r>
              <a:rPr lang="en-IN" sz="1800">
                <a:solidFill>
                  <a:srgbClr val="999999"/>
                </a:solidFill>
                <a:latin typeface="Arial"/>
                <a:ea typeface="Arial"/>
                <a:cs typeface="Arial"/>
                <a:sym typeface="Arial"/>
              </a:rPr>
              <a:t>        </a:t>
            </a:r>
            <a:r>
              <a:rPr lang="en-IN" sz="1800">
                <a:solidFill>
                  <a:srgbClr val="0077AA"/>
                </a:solidFill>
                <a:latin typeface="Arial"/>
                <a:ea typeface="Arial"/>
                <a:cs typeface="Arial"/>
                <a:sym typeface="Arial"/>
              </a:rPr>
              <a:t>INSERT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rgbClr val="FF0000"/>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chemeClr val="dk1"/>
                </a:solidFill>
                <a:latin typeface="Arial"/>
                <a:ea typeface="Arial"/>
                <a:cs typeface="Arial"/>
                <a:sym typeface="Arial"/>
              </a:rPr>
              <a:t>;</a:t>
            </a:r>
            <a:endParaRPr/>
          </a:p>
          <a:p>
            <a:pPr indent="0" lvl="0" marL="363538" marR="0" rtl="0" algn="just">
              <a:spcBef>
                <a:spcPts val="0"/>
              </a:spcBef>
              <a:spcAft>
                <a:spcPts val="0"/>
              </a:spcAft>
              <a:buNone/>
            </a:pPr>
            <a:r>
              <a:rPr lang="en-IN" sz="1800">
                <a:solidFill>
                  <a:srgbClr val="4BACC6"/>
                </a:solidFill>
                <a:latin typeface="Arial"/>
                <a:ea typeface="Arial"/>
                <a:cs typeface="Arial"/>
                <a:sym typeface="Arial"/>
              </a:rPr>
              <a:t> </a:t>
            </a:r>
            <a:r>
              <a:rPr lang="en-IN" sz="1800">
                <a:solidFill>
                  <a:srgbClr val="0077AA"/>
                </a:solidFill>
                <a:latin typeface="Arial"/>
                <a:ea typeface="Arial"/>
                <a:cs typeface="Arial"/>
                <a:sym typeface="Arial"/>
              </a:rPr>
              <a:t>EXIT</a:t>
            </a:r>
            <a:endParaRPr/>
          </a:p>
        </p:txBody>
      </p:sp>
      <p:sp>
        <p:nvSpPr>
          <p:cNvPr id="2692" name="Google Shape;2692;p281"/>
          <p:cNvSpPr txBox="1"/>
          <p:nvPr/>
        </p:nvSpPr>
        <p:spPr>
          <a:xfrm>
            <a:off x="6384032" y="2308805"/>
            <a:ext cx="5688632" cy="4216539"/>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84249"/>
              </a:buClr>
              <a:buSzPts val="2400"/>
              <a:buFont typeface="Arial"/>
              <a:buChar char="•"/>
            </a:pPr>
            <a:r>
              <a:rPr b="1" lang="en-IN" sz="2400">
                <a:solidFill>
                  <a:srgbClr val="284249"/>
                </a:solidFill>
                <a:latin typeface="Arial"/>
                <a:ea typeface="Arial"/>
                <a:cs typeface="Arial"/>
                <a:sym typeface="Arial"/>
              </a:rPr>
              <a:t>CSV</a:t>
            </a:r>
            <a:r>
              <a:rPr lang="en-IN" sz="2000">
                <a:solidFill>
                  <a:srgbClr val="284249"/>
                </a:solidFill>
                <a:latin typeface="Arial"/>
                <a:ea typeface="Arial"/>
                <a:cs typeface="Arial"/>
                <a:sym typeface="Arial"/>
              </a:rPr>
              <a:t> </a:t>
            </a:r>
            <a:r>
              <a:rPr b="0" i="0" lang="en-IN" sz="2000">
                <a:solidFill>
                  <a:srgbClr val="555555"/>
                </a:solidFill>
                <a:latin typeface="Open Sans"/>
                <a:ea typeface="Open Sans"/>
                <a:cs typeface="Open Sans"/>
                <a:sym typeface="Open Sans"/>
              </a:rPr>
              <a:t>storage engine </a:t>
            </a:r>
            <a:r>
              <a:rPr lang="en-IN" sz="2000">
                <a:solidFill>
                  <a:srgbClr val="284249"/>
                </a:solidFill>
                <a:latin typeface="Arial"/>
                <a:ea typeface="Arial"/>
                <a:cs typeface="Arial"/>
                <a:sym typeface="Arial"/>
              </a:rPr>
              <a:t>tables are visible to another client.</a:t>
            </a:r>
            <a:endParaRPr/>
          </a:p>
          <a:p>
            <a:pPr indent="-342900" lvl="0" marL="342900" marR="0" rtl="0" algn="just">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The CSV storage engine stores data in text files using comma-separated values format.</a:t>
            </a:r>
            <a:endParaRPr/>
          </a:p>
          <a:p>
            <a:pPr indent="-342900" lvl="0" marL="342900" marR="0" rtl="0" algn="just">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The storage engine for the table doesn't support nullable (NULL) columns.</a:t>
            </a:r>
            <a:endParaRPr/>
          </a:p>
          <a:p>
            <a:pPr indent="-228600" lvl="0" marL="342900" marR="0" rtl="0" algn="just">
              <a:spcBef>
                <a:spcPts val="0"/>
              </a:spcBef>
              <a:spcAft>
                <a:spcPts val="0"/>
              </a:spcAft>
              <a:buClr>
                <a:schemeClr val="dk1"/>
              </a:buClr>
              <a:buSzPts val="1800"/>
              <a:buFont typeface="Arial"/>
              <a:buNone/>
            </a:pPr>
            <a:r>
              <a:t/>
            </a:r>
            <a:endParaRPr sz="1800">
              <a:solidFill>
                <a:srgbClr val="4BACC6"/>
              </a:solidFill>
              <a:latin typeface="Arial"/>
              <a:ea typeface="Arial"/>
              <a:cs typeface="Arial"/>
              <a:sym typeface="Arial"/>
            </a:endParaRPr>
          </a:p>
          <a:p>
            <a:pPr indent="0" lvl="0" marL="0" marR="0" rtl="0" algn="just">
              <a:spcBef>
                <a:spcPts val="0"/>
              </a:spcBef>
              <a:spcAft>
                <a:spcPts val="0"/>
              </a:spcAft>
              <a:buNone/>
            </a:pPr>
            <a:r>
              <a:rPr lang="en-IN" sz="1800">
                <a:solidFill>
                  <a:srgbClr val="FF0000"/>
                </a:solidFill>
                <a:latin typeface="Arial"/>
                <a:ea typeface="Arial"/>
                <a:cs typeface="Arial"/>
                <a:sym typeface="Arial"/>
              </a:rPr>
              <a:t>e.g. </a:t>
            </a:r>
            <a:r>
              <a:rPr lang="en-IN" sz="1800">
                <a:solidFill>
                  <a:srgbClr val="0077AA"/>
                </a:solidFill>
                <a:latin typeface="Arial"/>
                <a:ea typeface="Arial"/>
                <a:cs typeface="Arial"/>
                <a:sym typeface="Arial"/>
              </a:rPr>
              <a:t>CREATE TABLE </a:t>
            </a:r>
            <a:r>
              <a:rPr lang="en-IN" sz="1800">
                <a:solidFill>
                  <a:srgbClr val="284249"/>
                </a:solidFill>
                <a:latin typeface="Arial"/>
                <a:ea typeface="Arial"/>
                <a:cs typeface="Arial"/>
                <a:sym typeface="Arial"/>
              </a:rPr>
              <a:t>csv</a:t>
            </a:r>
            <a:r>
              <a:rPr lang="en-IN" sz="1800">
                <a:solidFill>
                  <a:srgbClr val="999999"/>
                </a:solidFill>
                <a:latin typeface="Arial"/>
                <a:ea typeface="Arial"/>
                <a:cs typeface="Arial"/>
                <a:sym typeface="Arial"/>
              </a:rPr>
              <a:t>(</a:t>
            </a:r>
            <a:endParaRPr/>
          </a:p>
          <a:p>
            <a:pPr indent="0" lvl="0" marL="0" marR="0" rtl="0" algn="just">
              <a:spcBef>
                <a:spcPts val="0"/>
              </a:spcBef>
              <a:spcAft>
                <a:spcPts val="0"/>
              </a:spcAft>
              <a:buNone/>
            </a:pPr>
            <a:r>
              <a:rPr lang="en-IN" sz="1800">
                <a:solidFill>
                  <a:srgbClr val="999999"/>
                </a:solidFill>
                <a:latin typeface="Arial"/>
                <a:ea typeface="Arial"/>
                <a:cs typeface="Arial"/>
                <a:sym typeface="Arial"/>
              </a:rPr>
              <a:t>          </a:t>
            </a:r>
            <a:r>
              <a:rPr lang="en-IN" sz="1800">
                <a:solidFill>
                  <a:srgbClr val="284249"/>
                </a:solidFill>
                <a:latin typeface="Arial"/>
                <a:ea typeface="Arial"/>
                <a:cs typeface="Arial"/>
                <a:sym typeface="Arial"/>
              </a:rPr>
              <a:t>ID</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not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null</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just">
              <a:spcBef>
                <a:spcPts val="0"/>
              </a:spcBef>
              <a:spcAft>
                <a:spcPts val="0"/>
              </a:spcAft>
              <a:buNone/>
            </a:pPr>
            <a:r>
              <a:rPr lang="en-IN" sz="1800">
                <a:solidFill>
                  <a:srgbClr val="284249"/>
                </a:solidFill>
                <a:latin typeface="Arial"/>
                <a:ea typeface="Arial"/>
                <a:cs typeface="Arial"/>
                <a:sym typeface="Arial"/>
              </a:rPr>
              <a:t>          ename</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VARCHAR</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not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null</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job</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VARCHAR</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not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null</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just">
              <a:spcBef>
                <a:spcPts val="0"/>
              </a:spcBef>
              <a:spcAft>
                <a:spcPts val="0"/>
              </a:spcAft>
              <a:buNone/>
            </a:pPr>
            <a:r>
              <a:rPr lang="en-IN" sz="1800">
                <a:solidFill>
                  <a:srgbClr val="284249"/>
                </a:solidFill>
                <a:latin typeface="Arial"/>
                <a:ea typeface="Arial"/>
                <a:cs typeface="Arial"/>
                <a:sym typeface="Arial"/>
              </a:rPr>
              <a:t>          sal</a:t>
            </a:r>
            <a:r>
              <a:rPr lang="en-IN" sz="1800">
                <a:solidFill>
                  <a:srgbClr val="0077AA"/>
                </a:solidFill>
                <a:latin typeface="Arial"/>
                <a:ea typeface="Arial"/>
                <a:cs typeface="Arial"/>
                <a:sym typeface="Arial"/>
              </a:rPr>
              <a:t> </a:t>
            </a:r>
            <a:r>
              <a:rPr lang="en-IN" sz="1800">
                <a:solidFill>
                  <a:srgbClr val="834689"/>
                </a:solidFill>
                <a:latin typeface="Arial"/>
                <a:ea typeface="Arial"/>
                <a:cs typeface="Arial"/>
                <a:sym typeface="Arial"/>
              </a:rPr>
              <a:t>INT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not</a:t>
            </a:r>
            <a:r>
              <a:rPr lang="en-IN" sz="1800">
                <a:solidFill>
                  <a:srgbClr val="0077AA"/>
                </a:solidFill>
                <a:latin typeface="Arial"/>
                <a:ea typeface="Arial"/>
                <a:cs typeface="Arial"/>
                <a:sym typeface="Arial"/>
              </a:rPr>
              <a:t> </a:t>
            </a:r>
            <a:r>
              <a:rPr lang="en-IN" sz="1800">
                <a:solidFill>
                  <a:srgbClr val="284249"/>
                </a:solidFill>
                <a:latin typeface="Arial"/>
                <a:ea typeface="Arial"/>
                <a:cs typeface="Arial"/>
                <a:sym typeface="Arial"/>
              </a:rPr>
              <a:t>null</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C00000"/>
                </a:solidFill>
                <a:latin typeface="Arial"/>
                <a:ea typeface="Arial"/>
                <a:cs typeface="Arial"/>
                <a:sym typeface="Arial"/>
              </a:rPr>
              <a:t>ENGINE</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C00000"/>
                </a:solidFill>
                <a:latin typeface="Arial"/>
                <a:ea typeface="Arial"/>
                <a:cs typeface="Arial"/>
                <a:sym typeface="Arial"/>
              </a:rPr>
              <a:t>CSV</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rgbClr val="999999"/>
                </a:solidFill>
                <a:latin typeface="Arial"/>
                <a:ea typeface="Arial"/>
                <a:cs typeface="Arial"/>
                <a:sym typeface="Arial"/>
              </a:rPr>
              <a:t>        </a:t>
            </a:r>
            <a:r>
              <a:rPr lang="en-IN" sz="1800">
                <a:solidFill>
                  <a:srgbClr val="0077AA"/>
                </a:solidFill>
                <a:latin typeface="Arial"/>
                <a:ea typeface="Arial"/>
                <a:cs typeface="Arial"/>
                <a:sym typeface="Arial"/>
              </a:rPr>
              <a:t>INSERT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rgbClr val="FF0000"/>
                </a:solidFill>
                <a:latin typeface="Arial"/>
                <a:ea typeface="Arial"/>
                <a:cs typeface="Arial"/>
                <a:sym typeface="Arial"/>
              </a:rPr>
              <a:t> </a:t>
            </a:r>
            <a:r>
              <a:rPr lang="en-IN" sz="1800">
                <a:solidFill>
                  <a:srgbClr val="284249"/>
                </a:solidFill>
                <a:latin typeface="Arial"/>
                <a:ea typeface="Arial"/>
                <a:cs typeface="Arial"/>
                <a:sym typeface="Arial"/>
              </a:rPr>
              <a:t>csv</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99999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3400</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284249"/>
                </a:solidFill>
                <a:latin typeface="Arial"/>
                <a:ea typeface="Arial"/>
                <a:cs typeface="Arial"/>
                <a:sym typeface="Arial"/>
              </a:rPr>
              <a:t>csv</a:t>
            </a:r>
            <a:r>
              <a:rPr lang="en-IN" sz="1800">
                <a:solidFill>
                  <a:schemeClr val="dk1"/>
                </a:solidFill>
                <a:latin typeface="Arial"/>
                <a:ea typeface="Arial"/>
                <a:cs typeface="Arial"/>
                <a:sym typeface="Arial"/>
              </a:rPr>
              <a:t>; </a:t>
            </a:r>
            <a:endParaRPr/>
          </a:p>
        </p:txBody>
      </p:sp>
      <p:sp>
        <p:nvSpPr>
          <p:cNvPr id="2693" name="Google Shape;2693;p28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 with engine</a:t>
            </a:r>
            <a:endParaRPr i="1" sz="3200">
              <a:solidFill>
                <a:srgbClr val="FF9900"/>
              </a:solidFill>
              <a:latin typeface="Arial"/>
              <a:ea typeface="Arial"/>
              <a:cs typeface="Arial"/>
              <a:sym typeface="Arial"/>
            </a:endParaRPr>
          </a:p>
        </p:txBody>
      </p:sp>
      <p:sp>
        <p:nvSpPr>
          <p:cNvPr id="2694" name="Google Shape;2694;p281"/>
          <p:cNvSpPr/>
          <p:nvPr/>
        </p:nvSpPr>
        <p:spPr>
          <a:xfrm>
            <a:off x="6960096" y="653787"/>
            <a:ext cx="501727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70C0"/>
                </a:solidFill>
                <a:latin typeface="Arial"/>
                <a:ea typeface="Arial"/>
                <a:cs typeface="Arial"/>
                <a:sym typeface="Arial"/>
              </a:rPr>
              <a:t>show engines;</a:t>
            </a:r>
            <a:endParaRPr/>
          </a:p>
          <a:p>
            <a:pPr indent="0" lvl="0" marL="0" marR="0" rtl="0" algn="l">
              <a:spcBef>
                <a:spcPts val="0"/>
              </a:spcBef>
              <a:spcAft>
                <a:spcPts val="0"/>
              </a:spcAft>
              <a:buNone/>
            </a:pPr>
            <a:r>
              <a:rPr lang="en-IN" sz="2400">
                <a:solidFill>
                  <a:srgbClr val="0070C0"/>
                </a:solidFill>
                <a:latin typeface="Arial"/>
                <a:ea typeface="Arial"/>
                <a:cs typeface="Arial"/>
                <a:sym typeface="Arial"/>
              </a:rPr>
              <a:t>set default_storage_engine = memory;</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sp>
        <p:nvSpPr>
          <p:cNvPr id="2699" name="Google Shape;2699;p282"/>
          <p:cNvSpPr txBox="1"/>
          <p:nvPr/>
        </p:nvSpPr>
        <p:spPr>
          <a:xfrm>
            <a:off x="479376" y="836712"/>
            <a:ext cx="6480720" cy="2492990"/>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284249"/>
              </a:buClr>
              <a:buSzPts val="2400"/>
              <a:buFont typeface="Arial"/>
              <a:buChar char="•"/>
            </a:pPr>
            <a:r>
              <a:rPr b="1" lang="en-IN" sz="2400">
                <a:solidFill>
                  <a:srgbClr val="284249"/>
                </a:solidFill>
                <a:latin typeface="Arial"/>
                <a:ea typeface="Arial"/>
                <a:cs typeface="Arial"/>
                <a:sym typeface="Arial"/>
              </a:rPr>
              <a:t>BLACKHOLE</a:t>
            </a:r>
            <a:r>
              <a:rPr lang="en-IN" sz="2000">
                <a:solidFill>
                  <a:srgbClr val="284249"/>
                </a:solidFill>
                <a:latin typeface="Arial"/>
                <a:ea typeface="Arial"/>
                <a:cs typeface="Arial"/>
                <a:sym typeface="Arial"/>
              </a:rPr>
              <a:t> tables are visible to another client.</a:t>
            </a:r>
            <a:endParaRPr/>
          </a:p>
          <a:p>
            <a:pPr indent="-342900" lvl="0" marL="342900" marR="0" rtl="0" algn="just">
              <a:spcBef>
                <a:spcPts val="0"/>
              </a:spcBef>
              <a:spcAft>
                <a:spcPts val="0"/>
              </a:spcAft>
              <a:buClr>
                <a:srgbClr val="555555"/>
              </a:buClr>
              <a:buSzPts val="2000"/>
              <a:buFont typeface="Arial"/>
              <a:buChar char="•"/>
            </a:pPr>
            <a:r>
              <a:rPr b="0" i="0" lang="en-IN" sz="2000">
                <a:solidFill>
                  <a:srgbClr val="555555"/>
                </a:solidFill>
                <a:latin typeface="Open Sans"/>
                <a:ea typeface="Open Sans"/>
                <a:cs typeface="Open Sans"/>
                <a:sym typeface="Open Sans"/>
              </a:rPr>
              <a:t>storage engine acts as a “</a:t>
            </a:r>
            <a:r>
              <a:rPr b="0" i="0" lang="en-IN" sz="2000">
                <a:solidFill>
                  <a:srgbClr val="555555"/>
                </a:solidFill>
                <a:latin typeface="Arial"/>
                <a:ea typeface="Arial"/>
                <a:cs typeface="Arial"/>
                <a:sym typeface="Arial"/>
              </a:rPr>
              <a:t>black hole</a:t>
            </a:r>
            <a:r>
              <a:rPr b="0" i="0" lang="en-IN" sz="2000">
                <a:solidFill>
                  <a:srgbClr val="555555"/>
                </a:solidFill>
                <a:latin typeface="Open Sans"/>
                <a:ea typeface="Open Sans"/>
                <a:cs typeface="Open Sans"/>
                <a:sym typeface="Open Sans"/>
              </a:rPr>
              <a:t>” that accepts data but throws it away and does not store it.</a:t>
            </a:r>
            <a:endParaRPr/>
          </a:p>
          <a:p>
            <a:pPr indent="-342900" lvl="0" marL="342900" marR="0" rtl="0" algn="just">
              <a:spcBef>
                <a:spcPts val="0"/>
              </a:spcBef>
              <a:spcAft>
                <a:spcPts val="0"/>
              </a:spcAft>
              <a:buClr>
                <a:srgbClr val="555555"/>
              </a:buClr>
              <a:buSzPts val="2000"/>
              <a:buFont typeface="Arial"/>
              <a:buChar char="•"/>
            </a:pPr>
            <a:r>
              <a:rPr lang="en-IN" sz="2000">
                <a:solidFill>
                  <a:srgbClr val="555555"/>
                </a:solidFill>
                <a:latin typeface="Open Sans"/>
                <a:ea typeface="Open Sans"/>
                <a:cs typeface="Open Sans"/>
                <a:sym typeface="Open Sans"/>
              </a:rPr>
              <a:t>Triggers can be written on this type of tables</a:t>
            </a:r>
            <a:endParaRPr sz="2000">
              <a:solidFill>
                <a:srgbClr val="284249"/>
              </a:solidFill>
              <a:latin typeface="Arial"/>
              <a:ea typeface="Arial"/>
              <a:cs typeface="Arial"/>
              <a:sym typeface="Arial"/>
            </a:endParaRPr>
          </a:p>
          <a:p>
            <a:pPr indent="-228600" lvl="0" marL="342900" marR="0" rtl="0" algn="just">
              <a:spcBef>
                <a:spcPts val="0"/>
              </a:spcBef>
              <a:spcAft>
                <a:spcPts val="0"/>
              </a:spcAft>
              <a:buClr>
                <a:schemeClr val="dk1"/>
              </a:buClr>
              <a:buSzPts val="1800"/>
              <a:buFont typeface="Arial"/>
              <a:buNone/>
            </a:pPr>
            <a:r>
              <a:t/>
            </a:r>
            <a:endParaRPr sz="1800">
              <a:solidFill>
                <a:srgbClr val="4BACC6"/>
              </a:solidFill>
              <a:latin typeface="Arial"/>
              <a:ea typeface="Arial"/>
              <a:cs typeface="Arial"/>
              <a:sym typeface="Arial"/>
            </a:endParaRPr>
          </a:p>
          <a:p>
            <a:pPr indent="0" lvl="0" marL="0" marR="0" rtl="0" algn="just">
              <a:spcBef>
                <a:spcPts val="0"/>
              </a:spcBef>
              <a:spcAft>
                <a:spcPts val="0"/>
              </a:spcAft>
              <a:buNone/>
            </a:pPr>
            <a:r>
              <a:rPr lang="en-IN" sz="1800">
                <a:solidFill>
                  <a:srgbClr val="FF0000"/>
                </a:solidFill>
                <a:latin typeface="Arial"/>
                <a:ea typeface="Arial"/>
                <a:cs typeface="Arial"/>
                <a:sym typeface="Arial"/>
              </a:rPr>
              <a:t>e.g. </a:t>
            </a:r>
            <a:r>
              <a:rPr b="0" i="0" lang="en-IN" sz="1800">
                <a:solidFill>
                  <a:srgbClr val="0077AA"/>
                </a:solidFill>
                <a:latin typeface="Arial"/>
                <a:ea typeface="Arial"/>
                <a:cs typeface="Arial"/>
                <a:sym typeface="Arial"/>
              </a:rPr>
              <a:t>CREATE</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temp</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c1 </a:t>
            </a:r>
            <a:r>
              <a:rPr b="0" i="0" lang="en-IN" sz="1800">
                <a:solidFill>
                  <a:srgbClr val="834689"/>
                </a:solidFill>
                <a:latin typeface="Arial"/>
                <a:ea typeface="Arial"/>
                <a:cs typeface="Arial"/>
                <a:sym typeface="Arial"/>
              </a:rPr>
              <a:t>INT,  </a:t>
            </a:r>
            <a:r>
              <a:rPr b="0" i="0" lang="en-IN" sz="1800">
                <a:solidFill>
                  <a:srgbClr val="000000"/>
                </a:solidFill>
                <a:latin typeface="Arial"/>
                <a:ea typeface="Arial"/>
                <a:cs typeface="Arial"/>
                <a:sym typeface="Arial"/>
              </a:rPr>
              <a:t>c2 </a:t>
            </a:r>
            <a:r>
              <a:rPr b="0" i="0" lang="en-IN" sz="1800">
                <a:solidFill>
                  <a:srgbClr val="834689"/>
                </a:solidFill>
                <a:latin typeface="Arial"/>
                <a:ea typeface="Arial"/>
                <a:cs typeface="Arial"/>
                <a:sym typeface="Arial"/>
              </a:rPr>
              <a:t>INT</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lang="en-IN" sz="1800">
                <a:solidFill>
                  <a:srgbClr val="C00000"/>
                </a:solidFill>
                <a:latin typeface="Arial"/>
                <a:ea typeface="Arial"/>
                <a:cs typeface="Arial"/>
                <a:sym typeface="Arial"/>
              </a:rPr>
              <a:t>ENGINE</a:t>
            </a:r>
            <a:r>
              <a:rPr b="0" i="0" lang="en-IN" sz="1800">
                <a:solidFill>
                  <a:srgbClr val="000000"/>
                </a:solidFill>
                <a:latin typeface="Arial"/>
                <a:ea typeface="Arial"/>
                <a:cs typeface="Arial"/>
                <a:sym typeface="Arial"/>
              </a:rPr>
              <a:t> </a:t>
            </a:r>
            <a:r>
              <a:rPr b="0" i="0"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lang="en-IN" sz="1800">
                <a:solidFill>
                  <a:srgbClr val="C00000"/>
                </a:solidFill>
                <a:latin typeface="Arial"/>
                <a:ea typeface="Arial"/>
                <a:cs typeface="Arial"/>
                <a:sym typeface="Arial"/>
              </a:rPr>
              <a:t>BLACKHOLE</a:t>
            </a:r>
            <a:r>
              <a:rPr b="0" i="0" lang="en-IN" sz="1800">
                <a:solidFill>
                  <a:schemeClr val="dk1"/>
                </a:solidFill>
                <a:latin typeface="Arial"/>
                <a:ea typeface="Arial"/>
                <a:cs typeface="Arial"/>
                <a:sym typeface="Arial"/>
              </a:rPr>
              <a:t>;</a:t>
            </a:r>
            <a:r>
              <a:rPr b="0" i="0" lang="en-IN" sz="1800">
                <a:solidFill>
                  <a:srgbClr val="999999"/>
                </a:solidFill>
                <a:latin typeface="Arial"/>
                <a:ea typeface="Arial"/>
                <a:cs typeface="Arial"/>
                <a:sym typeface="Arial"/>
              </a:rPr>
              <a:t> </a:t>
            </a:r>
            <a:endParaRPr/>
          </a:p>
          <a:p>
            <a:pPr indent="0" lvl="0" marL="0" marR="0" rtl="0" algn="just">
              <a:spcBef>
                <a:spcPts val="0"/>
              </a:spcBef>
              <a:spcAft>
                <a:spcPts val="0"/>
              </a:spcAft>
              <a:buNone/>
            </a:pPr>
            <a:r>
              <a:rPr lang="en-IN" sz="1800">
                <a:solidFill>
                  <a:srgbClr val="999999"/>
                </a:solidFill>
                <a:latin typeface="Arial"/>
                <a:ea typeface="Arial"/>
                <a:cs typeface="Arial"/>
                <a:sym typeface="Arial"/>
              </a:rPr>
              <a:t>        </a:t>
            </a:r>
            <a:r>
              <a:rPr lang="en-IN" sz="1800">
                <a:solidFill>
                  <a:srgbClr val="0077AA"/>
                </a:solidFill>
                <a:latin typeface="Arial"/>
                <a:ea typeface="Arial"/>
                <a:cs typeface="Arial"/>
                <a:sym typeface="Arial"/>
              </a:rPr>
              <a:t>INSERT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rgbClr val="FF0000"/>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99999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just">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temp</a:t>
            </a:r>
            <a:r>
              <a:rPr lang="en-IN" sz="1800">
                <a:solidFill>
                  <a:schemeClr val="dk1"/>
                </a:solidFill>
                <a:latin typeface="Arial"/>
                <a:ea typeface="Arial"/>
                <a:cs typeface="Arial"/>
                <a:sym typeface="Arial"/>
              </a:rPr>
              <a:t>;</a:t>
            </a:r>
            <a:endParaRPr/>
          </a:p>
        </p:txBody>
      </p:sp>
      <p:sp>
        <p:nvSpPr>
          <p:cNvPr id="2700" name="Google Shape;2700;p28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 with engine</a:t>
            </a:r>
            <a:endParaRPr i="1" sz="3200">
              <a:solidFill>
                <a:srgbClr val="FF9900"/>
              </a:solidFill>
              <a:latin typeface="Arial"/>
              <a:ea typeface="Arial"/>
              <a:cs typeface="Arial"/>
              <a:sym typeface="Arial"/>
            </a:endParaRPr>
          </a:p>
        </p:txBody>
      </p:sp>
      <p:sp>
        <p:nvSpPr>
          <p:cNvPr id="2701" name="Google Shape;2701;p282"/>
          <p:cNvSpPr/>
          <p:nvPr/>
        </p:nvSpPr>
        <p:spPr>
          <a:xfrm>
            <a:off x="479376" y="4221088"/>
            <a:ext cx="100320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temp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temp1 VALUES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NEW.c1, NEW.c2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pic>
        <p:nvPicPr>
          <p:cNvPr id="2706" name="Google Shape;2706;p283"/>
          <p:cNvPicPr preferRelativeResize="0"/>
          <p:nvPr/>
        </p:nvPicPr>
        <p:blipFill rotWithShape="1">
          <a:blip r:embed="rId3">
            <a:alphaModFix/>
          </a:blip>
          <a:srcRect b="0" l="0" r="0" t="0"/>
          <a:stretch/>
        </p:blipFill>
        <p:spPr>
          <a:xfrm>
            <a:off x="263352" y="319973"/>
            <a:ext cx="9289032" cy="6555063"/>
          </a:xfrm>
          <a:prstGeom prst="rect">
            <a:avLst/>
          </a:prstGeom>
          <a:noFill/>
          <a:ln>
            <a:noFill/>
          </a:ln>
        </p:spPr>
      </p:pic>
      <p:sp>
        <p:nvSpPr>
          <p:cNvPr id="2707" name="Google Shape;2707;p28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table partitioning</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28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table partitioning</a:t>
            </a:r>
            <a:endParaRPr/>
          </a:p>
        </p:txBody>
      </p:sp>
      <p:sp>
        <p:nvSpPr>
          <p:cNvPr id="2713" name="Google Shape;2713;p284"/>
          <p:cNvSpPr txBox="1"/>
          <p:nvPr/>
        </p:nvSpPr>
        <p:spPr>
          <a:xfrm>
            <a:off x="407368" y="332656"/>
            <a:ext cx="11377264"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337AB7"/>
                </a:solidFill>
                <a:latin typeface="Quattrocento Sans"/>
                <a:ea typeface="Quattrocento Sans"/>
                <a:cs typeface="Quattrocento Sans"/>
                <a:sym typeface="Quattrocento Sans"/>
              </a:rPr>
              <a:t>What is a database table partitioning?</a:t>
            </a:r>
            <a:endParaRPr/>
          </a:p>
          <a:p>
            <a:pPr indent="0" lvl="0" marL="0" marR="0" rtl="0" algn="l">
              <a:spcBef>
                <a:spcPts val="0"/>
              </a:spcBef>
              <a:spcAft>
                <a:spcPts val="0"/>
              </a:spcAft>
              <a:buNone/>
            </a:pPr>
            <a:r>
              <a:t/>
            </a:r>
            <a:endParaRPr sz="800">
              <a:solidFill>
                <a:srgbClr val="3F3F3F"/>
              </a:solidFill>
              <a:latin typeface="Quattrocento Sans"/>
              <a:ea typeface="Quattrocento Sans"/>
              <a:cs typeface="Quattrocento Sans"/>
              <a:sym typeface="Quattrocento Sans"/>
            </a:endParaRPr>
          </a:p>
          <a:p>
            <a:pPr indent="0" lvl="0" marL="0" marR="0" rtl="0" algn="l">
              <a:spcBef>
                <a:spcPts val="0"/>
              </a:spcBef>
              <a:spcAft>
                <a:spcPts val="0"/>
              </a:spcAft>
              <a:buNone/>
            </a:pPr>
            <a:r>
              <a:rPr b="0" i="0" lang="en-IN" sz="1800">
                <a:solidFill>
                  <a:srgbClr val="3F3F3F"/>
                </a:solidFill>
                <a:latin typeface="Quattrocento Sans"/>
                <a:ea typeface="Quattrocento Sans"/>
                <a:cs typeface="Quattrocento Sans"/>
                <a:sym typeface="Quattrocento Sans"/>
              </a:rPr>
              <a:t>Partitioning is the database process where very large tables are divided into multiple smaller parts. By splitting a large table into smaller, individual tables. The main of goal of partitioning is to aid in maintenance of large tables and to reduce the overall response time to read and load data for particular SQL operations.</a:t>
            </a:r>
            <a:endParaRPr/>
          </a:p>
        </p:txBody>
      </p:sp>
      <p:grpSp>
        <p:nvGrpSpPr>
          <p:cNvPr id="2714" name="Google Shape;2714;p284"/>
          <p:cNvGrpSpPr/>
          <p:nvPr/>
        </p:nvGrpSpPr>
        <p:grpSpPr>
          <a:xfrm>
            <a:off x="407368" y="1772816"/>
            <a:ext cx="11429765" cy="2931399"/>
            <a:chOff x="407368" y="2276872"/>
            <a:chExt cx="11429765" cy="2931399"/>
          </a:xfrm>
        </p:grpSpPr>
        <p:sp>
          <p:nvSpPr>
            <p:cNvPr id="2715" name="Google Shape;2715;p284"/>
            <p:cNvSpPr txBox="1"/>
            <p:nvPr/>
          </p:nvSpPr>
          <p:spPr>
            <a:xfrm>
              <a:off x="407368" y="2276872"/>
              <a:ext cx="51125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337AB7"/>
                  </a:solidFill>
                  <a:latin typeface="Quattrocento Sans"/>
                  <a:ea typeface="Quattrocento Sans"/>
                  <a:cs typeface="Quattrocento Sans"/>
                  <a:sym typeface="Quattrocento Sans"/>
                </a:rPr>
                <a:t>Vertical Partitioning</a:t>
              </a:r>
              <a:endParaRPr/>
            </a:p>
          </p:txBody>
        </p:sp>
        <p:pic>
          <p:nvPicPr>
            <p:cNvPr descr="Vertical table partitioning" id="2716" name="Google Shape;2716;p284"/>
            <p:cNvPicPr preferRelativeResize="0"/>
            <p:nvPr/>
          </p:nvPicPr>
          <p:blipFill rotWithShape="1">
            <a:blip r:embed="rId3">
              <a:alphaModFix/>
            </a:blip>
            <a:srcRect b="0" l="0" r="0" t="0"/>
            <a:stretch/>
          </p:blipFill>
          <p:spPr>
            <a:xfrm>
              <a:off x="407368" y="2712135"/>
              <a:ext cx="5112568" cy="2496136"/>
            </a:xfrm>
            <a:prstGeom prst="rect">
              <a:avLst/>
            </a:prstGeom>
            <a:noFill/>
            <a:ln>
              <a:noFill/>
            </a:ln>
          </p:spPr>
        </p:pic>
        <p:sp>
          <p:nvSpPr>
            <p:cNvPr id="2717" name="Google Shape;2717;p284"/>
            <p:cNvSpPr txBox="1"/>
            <p:nvPr/>
          </p:nvSpPr>
          <p:spPr>
            <a:xfrm>
              <a:off x="5917132" y="2276872"/>
              <a:ext cx="58675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337AB7"/>
                  </a:solidFill>
                  <a:latin typeface="Quattrocento Sans"/>
                  <a:ea typeface="Quattrocento Sans"/>
                  <a:cs typeface="Quattrocento Sans"/>
                  <a:sym typeface="Quattrocento Sans"/>
                </a:rPr>
                <a:t>Horizontal Partitioning</a:t>
              </a:r>
              <a:endParaRPr/>
            </a:p>
          </p:txBody>
        </p:sp>
        <p:pic>
          <p:nvPicPr>
            <p:cNvPr descr="Horizontal table partitioning" id="2718" name="Google Shape;2718;p284"/>
            <p:cNvPicPr preferRelativeResize="0"/>
            <p:nvPr/>
          </p:nvPicPr>
          <p:blipFill rotWithShape="1">
            <a:blip r:embed="rId4">
              <a:alphaModFix/>
            </a:blip>
            <a:srcRect b="0" l="0" r="0" t="0"/>
            <a:stretch/>
          </p:blipFill>
          <p:spPr>
            <a:xfrm>
              <a:off x="5917133" y="2712134"/>
              <a:ext cx="5920000" cy="2373049"/>
            </a:xfrm>
            <a:prstGeom prst="rect">
              <a:avLst/>
            </a:prstGeom>
            <a:noFill/>
            <a:ln>
              <a:noFill/>
            </a:ln>
          </p:spPr>
        </p:pic>
      </p:grpSp>
      <p:grpSp>
        <p:nvGrpSpPr>
          <p:cNvPr id="2719" name="Google Shape;2719;p284"/>
          <p:cNvGrpSpPr/>
          <p:nvPr/>
        </p:nvGrpSpPr>
        <p:grpSpPr>
          <a:xfrm>
            <a:off x="119336" y="4869160"/>
            <a:ext cx="5112569" cy="1655925"/>
            <a:chOff x="208769" y="4869160"/>
            <a:chExt cx="5112569" cy="1655925"/>
          </a:xfrm>
        </p:grpSpPr>
        <p:sp>
          <p:nvSpPr>
            <p:cNvPr id="2720" name="Google Shape;2720;p284"/>
            <p:cNvSpPr txBox="1"/>
            <p:nvPr/>
          </p:nvSpPr>
          <p:spPr>
            <a:xfrm>
              <a:off x="208769" y="4869160"/>
              <a:ext cx="5112569"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000">
                  <a:solidFill>
                    <a:srgbClr val="333333"/>
                  </a:solidFill>
                  <a:latin typeface="Inter"/>
                  <a:ea typeface="Inter"/>
                  <a:cs typeface="Inter"/>
                  <a:sym typeface="Inter"/>
                </a:rPr>
                <a:t>MySQL has mainly six types of partitioning, which are given below:</a:t>
              </a:r>
              <a:endParaRPr/>
            </a:p>
          </p:txBody>
        </p:sp>
        <p:grpSp>
          <p:nvGrpSpPr>
            <p:cNvPr id="2721" name="Google Shape;2721;p284"/>
            <p:cNvGrpSpPr/>
            <p:nvPr/>
          </p:nvGrpSpPr>
          <p:grpSpPr>
            <a:xfrm>
              <a:off x="208769" y="5601755"/>
              <a:ext cx="5112569" cy="923330"/>
              <a:chOff x="354868" y="5353489"/>
              <a:chExt cx="5112569" cy="923330"/>
            </a:xfrm>
          </p:grpSpPr>
          <p:sp>
            <p:nvSpPr>
              <p:cNvPr id="2722" name="Google Shape;2722;p284"/>
              <p:cNvSpPr txBox="1"/>
              <p:nvPr/>
            </p:nvSpPr>
            <p:spPr>
              <a:xfrm>
                <a:off x="354868" y="5353489"/>
                <a:ext cx="2644788"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RANGE Partitioning</a:t>
                </a:r>
                <a:endParaRPr/>
              </a:p>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LIST Partitioning</a:t>
                </a:r>
                <a:endParaRPr/>
              </a:p>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COLUMNS Partitioning</a:t>
                </a:r>
                <a:endParaRPr/>
              </a:p>
            </p:txBody>
          </p:sp>
          <p:sp>
            <p:nvSpPr>
              <p:cNvPr id="2723" name="Google Shape;2723;p284"/>
              <p:cNvSpPr txBox="1"/>
              <p:nvPr/>
            </p:nvSpPr>
            <p:spPr>
              <a:xfrm>
                <a:off x="3118129" y="5353489"/>
                <a:ext cx="2349308"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HASH Partitioning</a:t>
                </a:r>
                <a:endParaRPr/>
              </a:p>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KEY Partitioning</a:t>
                </a:r>
                <a:endParaRPr/>
              </a:p>
              <a:p>
                <a:pPr indent="-285750" lvl="0" marL="285750" marR="0" rtl="0" algn="just">
                  <a:spcBef>
                    <a:spcPts val="0"/>
                  </a:spcBef>
                  <a:spcAft>
                    <a:spcPts val="0"/>
                  </a:spcAft>
                  <a:buClr>
                    <a:srgbClr val="000000"/>
                  </a:buClr>
                  <a:buSzPts val="1800"/>
                  <a:buFont typeface="Arial"/>
                  <a:buChar char="•"/>
                </a:pPr>
                <a:r>
                  <a:rPr b="0" i="0" lang="en-IN" sz="1800">
                    <a:solidFill>
                      <a:srgbClr val="000000"/>
                    </a:solidFill>
                    <a:latin typeface="Inter"/>
                    <a:ea typeface="Inter"/>
                    <a:cs typeface="Inter"/>
                    <a:sym typeface="Inter"/>
                  </a:rPr>
                  <a:t>Subpartitioning</a:t>
                </a:r>
                <a:endParaRPr/>
              </a:p>
            </p:txBody>
          </p:sp>
        </p:grpSp>
      </p:grpSp>
      <p:grpSp>
        <p:nvGrpSpPr>
          <p:cNvPr id="2724" name="Google Shape;2724;p284"/>
          <p:cNvGrpSpPr/>
          <p:nvPr/>
        </p:nvGrpSpPr>
        <p:grpSpPr>
          <a:xfrm>
            <a:off x="5519936" y="4353686"/>
            <a:ext cx="4248742" cy="2027641"/>
            <a:chOff x="5519936" y="4353686"/>
            <a:chExt cx="4248742" cy="2027641"/>
          </a:xfrm>
        </p:grpSpPr>
        <p:pic>
          <p:nvPicPr>
            <p:cNvPr id="2725" name="Google Shape;2725;p284"/>
            <p:cNvPicPr preferRelativeResize="0"/>
            <p:nvPr/>
          </p:nvPicPr>
          <p:blipFill rotWithShape="1">
            <a:blip r:embed="rId5">
              <a:alphaModFix/>
            </a:blip>
            <a:srcRect b="0" l="0" r="0" t="0"/>
            <a:stretch/>
          </p:blipFill>
          <p:spPr>
            <a:xfrm>
              <a:off x="5519936" y="4353686"/>
              <a:ext cx="2808312" cy="2027641"/>
            </a:xfrm>
            <a:prstGeom prst="rect">
              <a:avLst/>
            </a:prstGeom>
            <a:noFill/>
            <a:ln>
              <a:noFill/>
            </a:ln>
          </p:spPr>
        </p:pic>
        <p:sp>
          <p:nvSpPr>
            <p:cNvPr id="2726" name="Google Shape;2726;p284"/>
            <p:cNvSpPr txBox="1"/>
            <p:nvPr/>
          </p:nvSpPr>
          <p:spPr>
            <a:xfrm>
              <a:off x="7464152" y="5017765"/>
              <a:ext cx="230452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5E4C34"/>
                  </a:solidFill>
                  <a:latin typeface="Gill Sans"/>
                  <a:ea typeface="Gill Sans"/>
                  <a:cs typeface="Gill Sans"/>
                  <a:sym typeface="Gill Sans"/>
                </a:rPr>
                <a:t>partition skew</a:t>
              </a:r>
              <a:endParaRPr/>
            </a:p>
          </p:txBody>
        </p:sp>
      </p:gr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285"/>
          <p:cNvSpPr txBox="1"/>
          <p:nvPr/>
        </p:nvSpPr>
        <p:spPr>
          <a:xfrm>
            <a:off x="407368" y="692696"/>
            <a:ext cx="5256584"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 </a:t>
            </a: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employee</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empno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ename  </a:t>
            </a:r>
            <a:r>
              <a:rPr lang="en-IN" sz="1800">
                <a:solidFill>
                  <a:srgbClr val="834689"/>
                </a:solidFill>
                <a:latin typeface="Arial"/>
                <a:ea typeface="Arial"/>
                <a:cs typeface="Arial"/>
                <a:sym typeface="Arial"/>
              </a:rPr>
              <a:t>VARCHAR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salary </a:t>
            </a:r>
            <a:r>
              <a:rPr lang="en-IN" sz="1800">
                <a:solidFill>
                  <a:srgbClr val="834689"/>
                </a:solidFill>
                <a:latin typeface="Arial"/>
                <a:ea typeface="Arial"/>
                <a:cs typeface="Arial"/>
                <a:sym typeface="Arial"/>
              </a:rPr>
              <a:t>INT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lang="en-IN" sz="1800">
                <a:solidFill>
                  <a:srgbClr val="FD8603"/>
                </a:solidFill>
                <a:latin typeface="Arial"/>
                <a:ea typeface="Arial"/>
                <a:cs typeface="Arial"/>
                <a:sym typeface="Arial"/>
              </a:rPr>
              <a:t>RANGE</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salary</a:t>
            </a:r>
            <a:r>
              <a:rPr lang="en-IN" sz="1800">
                <a:solidFill>
                  <a:srgbClr val="7F7F7F"/>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p0</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LESS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THAN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2000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LESS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THAN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4000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p2</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LESS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THAN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6000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p3</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LESS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THAN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MAXVALUE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732" name="Google Shape;2732;p285"/>
          <p:cNvSpPr txBox="1"/>
          <p:nvPr/>
        </p:nvSpPr>
        <p:spPr>
          <a:xfrm>
            <a:off x="407368" y="188640"/>
            <a:ext cx="3312368" cy="4308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200">
                <a:solidFill>
                  <a:srgbClr val="C00000"/>
                </a:solidFill>
                <a:latin typeface="Inter"/>
                <a:ea typeface="Inter"/>
                <a:cs typeface="Inter"/>
                <a:sym typeface="Inter"/>
              </a:rPr>
              <a:t>RANGE Partitioning</a:t>
            </a:r>
            <a:endParaRPr/>
          </a:p>
        </p:txBody>
      </p:sp>
      <p:grpSp>
        <p:nvGrpSpPr>
          <p:cNvPr id="2733" name="Google Shape;2733;p285"/>
          <p:cNvGrpSpPr/>
          <p:nvPr/>
        </p:nvGrpSpPr>
        <p:grpSpPr>
          <a:xfrm>
            <a:off x="7176120" y="2449919"/>
            <a:ext cx="4824536" cy="3643377"/>
            <a:chOff x="6672064" y="2449919"/>
            <a:chExt cx="5256584" cy="3643377"/>
          </a:xfrm>
        </p:grpSpPr>
        <p:sp>
          <p:nvSpPr>
            <p:cNvPr id="2734" name="Google Shape;2734;p285"/>
            <p:cNvSpPr txBox="1"/>
            <p:nvPr/>
          </p:nvSpPr>
          <p:spPr>
            <a:xfrm>
              <a:off x="6672064" y="2953975"/>
              <a:ext cx="5256584"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 </a:t>
              </a: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item</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itemID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itemDesc  </a:t>
              </a:r>
              <a:r>
                <a:rPr lang="en-IN" sz="1800">
                  <a:solidFill>
                    <a:srgbClr val="834689"/>
                  </a:solidFill>
                  <a:latin typeface="Arial"/>
                  <a:ea typeface="Arial"/>
                  <a:cs typeface="Arial"/>
                  <a:sym typeface="Arial"/>
                </a:rPr>
                <a:t>VARCHAR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storeID </a:t>
              </a:r>
              <a:r>
                <a:rPr lang="en-IN" sz="1800">
                  <a:solidFill>
                    <a:srgbClr val="834689"/>
                  </a:solidFill>
                  <a:latin typeface="Arial"/>
                  <a:ea typeface="Arial"/>
                  <a:cs typeface="Arial"/>
                  <a:sym typeface="Arial"/>
                </a:rPr>
                <a:t>INT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lang="en-IN" sz="1800">
                  <a:solidFill>
                    <a:srgbClr val="FD8603"/>
                  </a:solidFill>
                  <a:latin typeface="Arial"/>
                  <a:ea typeface="Arial"/>
                  <a:cs typeface="Arial"/>
                  <a:sym typeface="Arial"/>
                </a:rPr>
                <a:t>LIST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storeID</a:t>
              </a:r>
              <a:r>
                <a:rPr lang="en-IN" sz="1800">
                  <a:solidFill>
                    <a:srgbClr val="7F7F7F"/>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p0</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8</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p2</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14</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16</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p3</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 IN</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17</a:t>
              </a:r>
              <a:r>
                <a:rPr lang="en-IN" sz="1800">
                  <a:solidFill>
                    <a:srgbClr val="7F7F7F"/>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2735" name="Google Shape;2735;p285"/>
            <p:cNvSpPr txBox="1"/>
            <p:nvPr/>
          </p:nvSpPr>
          <p:spPr>
            <a:xfrm>
              <a:off x="6672064" y="2449919"/>
              <a:ext cx="3312368" cy="43088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200">
                  <a:solidFill>
                    <a:srgbClr val="C00000"/>
                  </a:solidFill>
                  <a:latin typeface="Inter"/>
                  <a:ea typeface="Inter"/>
                  <a:cs typeface="Inter"/>
                  <a:sym typeface="Inter"/>
                </a:rPr>
                <a:t>LIST Partitioning</a:t>
              </a:r>
              <a:endParaRPr/>
            </a:p>
          </p:txBody>
        </p:sp>
      </p:grpSp>
      <p:graphicFrame>
        <p:nvGraphicFramePr>
          <p:cNvPr id="2736" name="Google Shape;2736;p285"/>
          <p:cNvGraphicFramePr/>
          <p:nvPr/>
        </p:nvGraphicFramePr>
        <p:xfrm>
          <a:off x="7176120" y="408156"/>
          <a:ext cx="3000000" cy="3000000"/>
        </p:xfrm>
        <a:graphic>
          <a:graphicData uri="http://schemas.openxmlformats.org/drawingml/2006/table">
            <a:tbl>
              <a:tblPr bandRow="1" firstRow="1">
                <a:noFill/>
                <a:tableStyleId>{929609C1-8A00-4330-9E14-D2BBF970845E}</a:tableStyleId>
              </a:tblPr>
              <a:tblGrid>
                <a:gridCol w="2040250"/>
                <a:gridCol w="2376275"/>
              </a:tblGrid>
              <a:tr h="370850">
                <a:tc>
                  <a:txBody>
                    <a:bodyPr/>
                    <a:lstStyle/>
                    <a:p>
                      <a:pPr indent="0" lvl="0" marL="0" marR="0" rtl="0" algn="ctr">
                        <a:spcBef>
                          <a:spcPts val="0"/>
                        </a:spcBef>
                        <a:spcAft>
                          <a:spcPts val="0"/>
                        </a:spcAft>
                        <a:buNone/>
                      </a:pPr>
                      <a:r>
                        <a:rPr b="1" lang="en-IN" sz="1600">
                          <a:latin typeface="Quattrocento Sans"/>
                          <a:ea typeface="Quattrocento Sans"/>
                          <a:cs typeface="Quattrocento Sans"/>
                          <a:sym typeface="Quattrocento Sans"/>
                        </a:rPr>
                        <a:t>Warehouse</a:t>
                      </a:r>
                      <a:endParaRPr b="1" sz="1600">
                        <a:latin typeface="Quattrocento Sans"/>
                        <a:ea typeface="Quattrocento Sans"/>
                        <a:cs typeface="Quattrocento Sans"/>
                        <a:sym typeface="Quattrocento Sans"/>
                      </a:endParaRPr>
                    </a:p>
                  </a:txBody>
                  <a:tcPr marT="45725" marB="45725" marR="91450" marL="91450">
                    <a:solidFill>
                      <a:srgbClr val="FCE8AE"/>
                    </a:solidFill>
                  </a:tcPr>
                </a:tc>
                <a:tc>
                  <a:txBody>
                    <a:bodyPr/>
                    <a:lstStyle/>
                    <a:p>
                      <a:pPr indent="0" lvl="0" marL="0" marR="0" rtl="0" algn="ctr">
                        <a:spcBef>
                          <a:spcPts val="0"/>
                        </a:spcBef>
                        <a:spcAft>
                          <a:spcPts val="0"/>
                        </a:spcAft>
                        <a:buNone/>
                      </a:pPr>
                      <a:r>
                        <a:rPr b="1" lang="en-IN" sz="1600">
                          <a:latin typeface="Quattrocento Sans"/>
                          <a:ea typeface="Quattrocento Sans"/>
                          <a:cs typeface="Quattrocento Sans"/>
                          <a:sym typeface="Quattrocento Sans"/>
                        </a:rPr>
                        <a:t>storeID</a:t>
                      </a:r>
                      <a:endParaRPr b="1" sz="1600">
                        <a:latin typeface="Quattrocento Sans"/>
                        <a:ea typeface="Quattrocento Sans"/>
                        <a:cs typeface="Quattrocento Sans"/>
                        <a:sym typeface="Quattrocento Sans"/>
                      </a:endParaRPr>
                    </a:p>
                  </a:txBody>
                  <a:tcPr marT="45725" marB="45725" marR="91450" marL="91450">
                    <a:solidFill>
                      <a:srgbClr val="FCE8AE"/>
                    </a:solidFill>
                  </a:tcPr>
                </a:tc>
              </a:tr>
              <a:tr h="370850">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AC Warehouse</a:t>
                      </a:r>
                      <a:endParaRPr/>
                    </a:p>
                  </a:txBody>
                  <a:tcPr marT="45725" marB="45725" marR="91450" marL="91450"/>
                </a:tc>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1, 3, 5, 7</a:t>
                      </a:r>
                      <a:endParaRPr sz="16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National</a:t>
                      </a:r>
                      <a:endParaRPr/>
                    </a:p>
                  </a:txBody>
                  <a:tcPr marT="45725" marB="45725" marR="91450" marL="91450"/>
                </a:tc>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2, 4, 6, 8</a:t>
                      </a:r>
                      <a:endParaRPr sz="16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Global</a:t>
                      </a:r>
                      <a:endParaRPr/>
                    </a:p>
                  </a:txBody>
                  <a:tcPr marT="45725" marB="45725" marR="91450" marL="91450"/>
                </a:tc>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10, 12, 14, 16</a:t>
                      </a:r>
                      <a:endParaRPr sz="1600">
                        <a:latin typeface="Quattrocento Sans"/>
                        <a:ea typeface="Quattrocento Sans"/>
                        <a:cs typeface="Quattrocento Sans"/>
                        <a:sym typeface="Quattrocento Sans"/>
                      </a:endParaRPr>
                    </a:p>
                  </a:txBody>
                  <a:tcPr marT="45725" marB="45725" marR="91450" marL="91450"/>
                </a:tc>
              </a:tr>
              <a:tr h="370850">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Migrant System</a:t>
                      </a:r>
                      <a:endParaRPr/>
                    </a:p>
                  </a:txBody>
                  <a:tcPr marT="45725" marB="45725" marR="91450" marL="91450"/>
                </a:tc>
                <a:tc>
                  <a:txBody>
                    <a:bodyPr/>
                    <a:lstStyle/>
                    <a:p>
                      <a:pPr indent="0" lvl="0" marL="0" marR="0" rtl="0" algn="l">
                        <a:spcBef>
                          <a:spcPts val="0"/>
                        </a:spcBef>
                        <a:spcAft>
                          <a:spcPts val="0"/>
                        </a:spcAft>
                        <a:buNone/>
                      </a:pPr>
                      <a:r>
                        <a:rPr lang="en-IN" sz="1600">
                          <a:latin typeface="Quattrocento Sans"/>
                          <a:ea typeface="Quattrocento Sans"/>
                          <a:cs typeface="Quattrocento Sans"/>
                          <a:sym typeface="Quattrocento Sans"/>
                        </a:rPr>
                        <a:t>11, 13, 15, 17</a:t>
                      </a:r>
                      <a:endParaRPr sz="1600">
                        <a:latin typeface="Quattrocento Sans"/>
                        <a:ea typeface="Quattrocento Sans"/>
                        <a:cs typeface="Quattrocento Sans"/>
                        <a:sym typeface="Quattrocento Sans"/>
                      </a:endParaRPr>
                    </a:p>
                  </a:txBody>
                  <a:tcPr marT="45725" marB="45725" marR="91450" marL="91450"/>
                </a:tc>
              </a:tr>
            </a:tbl>
          </a:graphicData>
        </a:graphic>
      </p:graphicFrame>
      <p:sp>
        <p:nvSpPr>
          <p:cNvPr id="2737" name="Google Shape;2737;p285"/>
          <p:cNvSpPr txBox="1"/>
          <p:nvPr/>
        </p:nvSpPr>
        <p:spPr>
          <a:xfrm>
            <a:off x="623392" y="4725144"/>
            <a:ext cx="6552728" cy="19082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employee</a:t>
            </a:r>
            <a:r>
              <a:rPr lang="en-IN" sz="1800">
                <a:solidFill>
                  <a:srgbClr val="0077AA"/>
                </a:solidFill>
                <a:latin typeface="Arial"/>
                <a:ea typeface="Arial"/>
                <a:cs typeface="Arial"/>
                <a:sym typeface="Arial"/>
              </a:rPr>
              <a:t> PARTITION</a:t>
            </a:r>
            <a:r>
              <a:rPr lang="en-IN" sz="1800">
                <a:solidFill>
                  <a:srgbClr val="7F7F7F"/>
                </a:solidFill>
                <a:latin typeface="Arial"/>
                <a:ea typeface="Arial"/>
                <a:cs typeface="Arial"/>
                <a:sym typeface="Arial"/>
              </a:rPr>
              <a:t>(</a:t>
            </a:r>
            <a:r>
              <a:rPr lang="en-IN" sz="1800">
                <a:solidFill>
                  <a:srgbClr val="B38806"/>
                </a:solidFill>
                <a:latin typeface="Arial"/>
                <a:ea typeface="Arial"/>
                <a:cs typeface="Arial"/>
                <a:sym typeface="Arial"/>
              </a:rPr>
              <a:t>p0</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 VALUES</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'saleel'</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1500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PARTITION</a:t>
            </a:r>
            <a:r>
              <a:rPr lang="en-IN" sz="1800">
                <a:solidFill>
                  <a:srgbClr val="7F7F7F"/>
                </a:solidFill>
                <a:latin typeface="Arial"/>
                <a:ea typeface="Arial"/>
                <a:cs typeface="Arial"/>
                <a:sym typeface="Arial"/>
              </a:rPr>
              <a:t>(</a:t>
            </a:r>
            <a:r>
              <a:rPr lang="en-IN" sz="1800">
                <a:solidFill>
                  <a:srgbClr val="B38806"/>
                </a:solidFill>
                <a:latin typeface="Arial"/>
                <a:ea typeface="Arial"/>
                <a:cs typeface="Arial"/>
                <a:sym typeface="Arial"/>
              </a:rPr>
              <a:t>p0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PARTITION</a:t>
            </a:r>
            <a:r>
              <a:rPr lang="en-IN" sz="1800">
                <a:solidFill>
                  <a:srgbClr val="7F7F7F"/>
                </a:solidFill>
                <a:latin typeface="Arial"/>
                <a:ea typeface="Arial"/>
                <a:cs typeface="Arial"/>
                <a:sym typeface="Arial"/>
              </a:rPr>
              <a:t>(</a:t>
            </a:r>
            <a:r>
              <a:rPr lang="en-IN" sz="1800">
                <a:solidFill>
                  <a:srgbClr val="B38806"/>
                </a:solidFill>
                <a:latin typeface="Arial"/>
                <a:ea typeface="Arial"/>
                <a:cs typeface="Arial"/>
                <a:sym typeface="Arial"/>
              </a:rPr>
              <a:t>p0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set salary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3000</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 Invalid statement</a:t>
            </a:r>
            <a:endParaRPr sz="1800">
              <a:solidFill>
                <a:srgbClr val="C00000"/>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DELETE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employee </a:t>
            </a:r>
            <a:r>
              <a:rPr lang="en-IN" sz="1800">
                <a:solidFill>
                  <a:srgbClr val="0077AA"/>
                </a:solidFill>
                <a:latin typeface="Arial"/>
                <a:ea typeface="Arial"/>
                <a:cs typeface="Arial"/>
                <a:sym typeface="Arial"/>
              </a:rPr>
              <a:t>PARTITION</a:t>
            </a:r>
            <a:r>
              <a:rPr lang="en-IN" sz="1800">
                <a:solidFill>
                  <a:srgbClr val="7F7F7F"/>
                </a:solidFill>
                <a:latin typeface="Arial"/>
                <a:ea typeface="Arial"/>
                <a:cs typeface="Arial"/>
                <a:sym typeface="Arial"/>
              </a:rPr>
              <a:t>(</a:t>
            </a:r>
            <a:r>
              <a:rPr lang="en-IN" sz="1800">
                <a:solidFill>
                  <a:srgbClr val="B38806"/>
                </a:solidFill>
                <a:latin typeface="Arial"/>
                <a:ea typeface="Arial"/>
                <a:cs typeface="Arial"/>
                <a:sym typeface="Arial"/>
              </a:rPr>
              <a:t>p0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286"/>
          <p:cNvSpPr txBox="1"/>
          <p:nvPr/>
        </p:nvSpPr>
        <p:spPr>
          <a:xfrm>
            <a:off x="1676975" y="2578244"/>
            <a:ext cx="8838049" cy="85075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temporary table</a:t>
            </a:r>
            <a:endParaRPr/>
          </a:p>
        </p:txBody>
      </p:sp>
      <p:sp>
        <p:nvSpPr>
          <p:cNvPr id="2743" name="Google Shape;2743;p286"/>
          <p:cNvSpPr txBox="1"/>
          <p:nvPr/>
        </p:nvSpPr>
        <p:spPr>
          <a:xfrm>
            <a:off x="263352" y="5301208"/>
            <a:ext cx="115932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possible to create, alter, drop, and write (Insert, Update, and Delete rows) to TEMPORARY tables.</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28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temporary table</a:t>
            </a:r>
            <a:endParaRPr i="1" sz="3200">
              <a:solidFill>
                <a:srgbClr val="FF9900"/>
              </a:solidFill>
              <a:latin typeface="Arial"/>
              <a:ea typeface="Arial"/>
              <a:cs typeface="Arial"/>
              <a:sym typeface="Arial"/>
            </a:endParaRPr>
          </a:p>
        </p:txBody>
      </p:sp>
      <p:grpSp>
        <p:nvGrpSpPr>
          <p:cNvPr id="2749" name="Google Shape;2749;p287"/>
          <p:cNvGrpSpPr/>
          <p:nvPr/>
        </p:nvGrpSpPr>
        <p:grpSpPr>
          <a:xfrm>
            <a:off x="262558" y="869754"/>
            <a:ext cx="11665296" cy="5664882"/>
            <a:chOff x="262558" y="869754"/>
            <a:chExt cx="11665296" cy="5664882"/>
          </a:xfrm>
        </p:grpSpPr>
        <p:sp>
          <p:nvSpPr>
            <p:cNvPr id="2750" name="Google Shape;2750;p287"/>
            <p:cNvSpPr/>
            <p:nvPr/>
          </p:nvSpPr>
          <p:spPr>
            <a:xfrm>
              <a:off x="262558" y="869754"/>
              <a:ext cx="11665296" cy="52014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use the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keyword when creating a table.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 A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table is visible only to the current session, and is dropped automatically when the session is closed.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Use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table with the same name as the original can be useful when you want to try some statements that modify the contents of the table, without changing the original table.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permanent (original) table becomes hidden (inaccessible) to the client who creates the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table with same name as the original.</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issue a DROP TABLE statement, the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table is removed and the original table reappears, it is possible, only when then original </a:t>
              </a:r>
              <a:r>
                <a:rPr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and temporary </a:t>
              </a:r>
              <a:r>
                <a:rPr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are same.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original table also reappears if you rename the </a:t>
              </a:r>
              <a:r>
                <a:rPr i="1" lang="en-IN" sz="1800">
                  <a:solidFill>
                    <a:schemeClr val="dk1"/>
                  </a:solidFill>
                  <a:latin typeface="Arial"/>
                  <a:ea typeface="Arial"/>
                  <a:cs typeface="Arial"/>
                  <a:sym typeface="Arial"/>
                </a:rPr>
                <a:t>TEMPORARY</a:t>
              </a:r>
              <a:r>
                <a:rPr lang="en-IN" sz="1800">
                  <a:solidFill>
                    <a:schemeClr val="dk1"/>
                  </a:solidFill>
                  <a:latin typeface="Arial"/>
                  <a:ea typeface="Arial"/>
                  <a:cs typeface="Arial"/>
                  <a:sym typeface="Arial"/>
                </a:rPr>
                <a:t> table.</a:t>
              </a:r>
              <a:endParaRPr/>
            </a:p>
            <a:p>
              <a:pPr indent="-273050" lvl="0" marL="285750" marR="0" rtl="0" algn="l">
                <a:spcBef>
                  <a:spcPts val="0"/>
                </a:spcBef>
                <a:spcAft>
                  <a:spcPts val="0"/>
                </a:spcAft>
                <a:buClr>
                  <a:schemeClr val="dk1"/>
                </a:buClr>
                <a:buSzPts val="200"/>
                <a:buFont typeface="Arial"/>
                <a:buNone/>
              </a:pPr>
              <a:r>
                <a:t/>
              </a:r>
              <a:endParaRPr sz="2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FF0000"/>
                  </a:solidFill>
                  <a:latin typeface="Arial"/>
                  <a:ea typeface="Arial"/>
                  <a:cs typeface="Arial"/>
                  <a:sym typeface="Arial"/>
                </a:rPr>
                <a:t>      e.g.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dept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RENAME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TO</a:t>
              </a:r>
              <a:r>
                <a:rPr lang="en-IN" sz="1800">
                  <a:solidFill>
                    <a:schemeClr val="dk1"/>
                  </a:solidFill>
                  <a:latin typeface="Arial"/>
                  <a:ea typeface="Arial"/>
                  <a:cs typeface="Arial"/>
                  <a:sym typeface="Arial"/>
                </a:rPr>
                <a:t> d; </a:t>
              </a:r>
              <a:endParaRPr sz="1800">
                <a:solidFill>
                  <a:schemeClr val="dk1"/>
                </a:solidFill>
                <a:latin typeface="Arial"/>
                <a:ea typeface="Arial"/>
                <a:cs typeface="Arial"/>
                <a:sym typeface="Arial"/>
              </a:endParaRPr>
            </a:p>
          </p:txBody>
        </p:sp>
        <p:grpSp>
          <p:nvGrpSpPr>
            <p:cNvPr id="2751" name="Google Shape;2751;p287"/>
            <p:cNvGrpSpPr/>
            <p:nvPr/>
          </p:nvGrpSpPr>
          <p:grpSpPr>
            <a:xfrm>
              <a:off x="1342678" y="5969900"/>
              <a:ext cx="2391675" cy="564736"/>
              <a:chOff x="1342678" y="5969901"/>
              <a:chExt cx="2391675" cy="564736"/>
            </a:xfrm>
          </p:grpSpPr>
          <p:cxnSp>
            <p:nvCxnSpPr>
              <p:cNvPr id="2752" name="Google Shape;2752;p287"/>
              <p:cNvCxnSpPr/>
              <p:nvPr/>
            </p:nvCxnSpPr>
            <p:spPr>
              <a:xfrm rot="5400000">
                <a:off x="2260449" y="5988234"/>
                <a:ext cx="324699" cy="288032"/>
              </a:xfrm>
              <a:prstGeom prst="bentConnector3">
                <a:avLst>
                  <a:gd fmla="val 50000" name="adj1"/>
                </a:avLst>
              </a:prstGeom>
              <a:noFill/>
              <a:ln cap="flat" cmpd="sng" w="28575">
                <a:solidFill>
                  <a:srgbClr val="FE1212"/>
                </a:solidFill>
                <a:prstDash val="solid"/>
                <a:round/>
                <a:headEnd len="sm" w="sm" type="none"/>
                <a:tailEnd len="med" w="med" type="triangle"/>
              </a:ln>
            </p:spPr>
          </p:cxnSp>
          <p:sp>
            <p:nvSpPr>
              <p:cNvPr id="2753" name="Google Shape;2753;p287"/>
              <p:cNvSpPr txBox="1"/>
              <p:nvPr/>
            </p:nvSpPr>
            <p:spPr>
              <a:xfrm>
                <a:off x="1342678" y="6165304"/>
                <a:ext cx="23916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Temporary table_name</a:t>
                </a:r>
                <a:endParaRPr sz="1800">
                  <a:solidFill>
                    <a:srgbClr val="0077AA"/>
                  </a:solidFill>
                  <a:latin typeface="Arial"/>
                  <a:ea typeface="Arial"/>
                  <a:cs typeface="Arial"/>
                  <a:sym typeface="Arial"/>
                </a:endParaRPr>
              </a:p>
            </p:txBody>
          </p:sp>
        </p:grpSp>
      </p:gr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288"/>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temporary table</a:t>
            </a:r>
            <a:endParaRPr i="1" sz="3200">
              <a:solidFill>
                <a:srgbClr val="FF9900"/>
              </a:solidFill>
              <a:latin typeface="Arial"/>
              <a:ea typeface="Arial"/>
              <a:cs typeface="Arial"/>
              <a:sym typeface="Arial"/>
            </a:endParaRPr>
          </a:p>
        </p:txBody>
      </p:sp>
      <p:sp>
        <p:nvSpPr>
          <p:cNvPr id="2759" name="Google Shape;2759;p288"/>
          <p:cNvSpPr/>
          <p:nvPr/>
        </p:nvSpPr>
        <p:spPr>
          <a:xfrm>
            <a:off x="407368" y="908720"/>
            <a:ext cx="11449272" cy="52014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TEMPORARY TABLE</a:t>
            </a:r>
            <a:r>
              <a:rPr lang="en-IN" sz="1800">
                <a:solidFill>
                  <a:schemeClr val="dk1"/>
                </a:solidFill>
                <a:latin typeface="Arial"/>
                <a:ea typeface="Arial"/>
                <a:cs typeface="Arial"/>
                <a:sym typeface="Arial"/>
              </a:rPr>
              <a:t> student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namefirst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namelast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DOB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emailID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128</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TEMPORARY</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a:t>
            </a:r>
            <a:r>
              <a:rPr lang="en-IN" sz="1800">
                <a:solidFill>
                  <a:srgbClr val="A5A5A5"/>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 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firstName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phone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city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DEFAULT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salary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total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GENERATED</a:t>
            </a:r>
            <a:r>
              <a:rPr lang="en-IN" sz="1800">
                <a:solidFill>
                  <a:srgbClr val="C00000"/>
                </a:solidFill>
                <a:latin typeface="Arial"/>
                <a:ea typeface="Arial"/>
                <a:cs typeface="Arial"/>
                <a:sym typeface="Arial"/>
              </a:rPr>
              <a:t> </a:t>
            </a:r>
            <a:r>
              <a:rPr lang="en-IN" sz="1800">
                <a:solidFill>
                  <a:srgbClr val="0077AA"/>
                </a:solidFill>
                <a:latin typeface="Arial"/>
                <a:ea typeface="Arial"/>
                <a:cs typeface="Arial"/>
                <a:sym typeface="Arial"/>
              </a:rPr>
              <a:t>ALWAYS</a:t>
            </a:r>
            <a:r>
              <a:rPr lang="en-IN" sz="1800">
                <a:solidFill>
                  <a:srgbClr val="C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salary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comm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VIRTUAL</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cxnSp>
        <p:nvCxnSpPr>
          <p:cNvPr id="2760" name="Google Shape;2760;p288"/>
          <p:cNvCxnSpPr/>
          <p:nvPr/>
        </p:nvCxnSpPr>
        <p:spPr>
          <a:xfrm>
            <a:off x="335360" y="6110144"/>
            <a:ext cx="11233248"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28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temporary table ... like</a:t>
            </a:r>
            <a:endParaRPr i="1" sz="3200">
              <a:solidFill>
                <a:srgbClr val="FF9900"/>
              </a:solidFill>
              <a:latin typeface="Arial"/>
              <a:ea typeface="Arial"/>
              <a:cs typeface="Arial"/>
              <a:sym typeface="Arial"/>
            </a:endParaRPr>
          </a:p>
        </p:txBody>
      </p:sp>
      <p:sp>
        <p:nvSpPr>
          <p:cNvPr id="2766" name="Google Shape;2766;p289"/>
          <p:cNvSpPr/>
          <p:nvPr/>
        </p:nvSpPr>
        <p:spPr>
          <a:xfrm>
            <a:off x="551384" y="918558"/>
            <a:ext cx="10039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Use CREATE TABLE ... LIKE to create an empty table based on the definition of another table.</a:t>
            </a:r>
            <a:endParaRPr/>
          </a:p>
        </p:txBody>
      </p:sp>
      <p:sp>
        <p:nvSpPr>
          <p:cNvPr id="2767" name="Google Shape;2767;p289"/>
          <p:cNvSpPr/>
          <p:nvPr/>
        </p:nvSpPr>
        <p:spPr>
          <a:xfrm>
            <a:off x="551385" y="1529510"/>
            <a:ext cx="88380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TEMPORARY TABLE [IF NOT EXISTS] </a:t>
            </a:r>
            <a:r>
              <a:rPr lang="en-IN" sz="2000">
                <a:solidFill>
                  <a:schemeClr val="dk2"/>
                </a:solidFill>
                <a:latin typeface="Arial"/>
                <a:ea typeface="Arial"/>
                <a:cs typeface="Arial"/>
                <a:sym typeface="Arial"/>
              </a:rPr>
              <a:t>new_tbl </a:t>
            </a:r>
            <a:r>
              <a:rPr lang="en-IN" sz="2000">
                <a:solidFill>
                  <a:srgbClr val="0077AA"/>
                </a:solidFill>
                <a:latin typeface="Arial"/>
                <a:ea typeface="Arial"/>
                <a:cs typeface="Arial"/>
                <a:sym typeface="Arial"/>
              </a:rPr>
              <a:t>LIKE </a:t>
            </a:r>
            <a:r>
              <a:rPr lang="en-IN" sz="2000">
                <a:solidFill>
                  <a:schemeClr val="dk2"/>
                </a:solidFill>
                <a:latin typeface="Arial"/>
                <a:ea typeface="Arial"/>
                <a:cs typeface="Arial"/>
                <a:sym typeface="Arial"/>
              </a:rPr>
              <a:t>orig_tbl;</a:t>
            </a:r>
            <a:endParaRPr sz="2000">
              <a:solidFill>
                <a:schemeClr val="dk2"/>
              </a:solidFill>
              <a:latin typeface="Arial"/>
              <a:ea typeface="Arial"/>
              <a:cs typeface="Arial"/>
              <a:sym typeface="Arial"/>
            </a:endParaRPr>
          </a:p>
        </p:txBody>
      </p:sp>
      <p:sp>
        <p:nvSpPr>
          <p:cNvPr id="2768" name="Google Shape;2768;p289"/>
          <p:cNvSpPr/>
          <p:nvPr/>
        </p:nvSpPr>
        <p:spPr>
          <a:xfrm>
            <a:off x="551384" y="2333205"/>
            <a:ext cx="899043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TEMPORARY</a:t>
            </a:r>
            <a:r>
              <a:rPr lang="en-IN" sz="1800">
                <a:solidFill>
                  <a:srgbClr val="298AE5"/>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tempEmployee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employee;</a:t>
            </a:r>
            <a:endParaRPr/>
          </a:p>
        </p:txBody>
      </p:sp>
      <p:sp>
        <p:nvSpPr>
          <p:cNvPr id="2769" name="Google Shape;2769;p289"/>
          <p:cNvSpPr/>
          <p:nvPr/>
        </p:nvSpPr>
        <p:spPr>
          <a:xfrm>
            <a:off x="551384" y="2974935"/>
            <a:ext cx="11233248" cy="21236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LIKE works only for base tables, not for VIEWS.</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use the TEMPORARY keyword when creating a table. A TEMPORARY table is visible only to the current session, and is dropped automatically when the session is closed.</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Use TEMPORARY table with the same name as the original can be useful when you want to try some statements that modify the contents of the table, without changing the original table.</a:t>
            </a:r>
            <a:endParaRPr/>
          </a:p>
        </p:txBody>
      </p:sp>
      <p:sp>
        <p:nvSpPr>
          <p:cNvPr id="2770" name="Google Shape;2770;p289"/>
          <p:cNvSpPr txBox="1"/>
          <p:nvPr/>
        </p:nvSpPr>
        <p:spPr>
          <a:xfrm>
            <a:off x="551384" y="5570110"/>
            <a:ext cx="976605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CREATE</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TEMPORARY</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new_tbl</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SELECT</a:t>
            </a:r>
            <a:r>
              <a:rPr b="0" i="0" lang="en-IN" sz="1800">
                <a:solidFill>
                  <a:srgbClr val="000000"/>
                </a:solidFill>
                <a:latin typeface="Arial"/>
                <a:ea typeface="Arial"/>
                <a:cs typeface="Arial"/>
                <a:sym typeface="Arial"/>
              </a:rPr>
              <a:t> </a:t>
            </a:r>
            <a:r>
              <a:rPr b="0" i="0"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FROM</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orig_tbl</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LIMIT</a:t>
            </a:r>
            <a:r>
              <a:rPr b="0" i="0" lang="en-IN" sz="1800">
                <a:solidFill>
                  <a:srgbClr val="000000"/>
                </a:solidFill>
                <a:latin typeface="Arial"/>
                <a:ea typeface="Arial"/>
                <a:cs typeface="Arial"/>
                <a:sym typeface="Arial"/>
              </a:rPr>
              <a:t> </a:t>
            </a:r>
            <a:r>
              <a:rPr b="0" i="0" lang="en-IN" sz="1800">
                <a:solidFill>
                  <a:srgbClr val="990055"/>
                </a:solidFill>
                <a:latin typeface="Arial"/>
                <a:ea typeface="Arial"/>
                <a:cs typeface="Arial"/>
                <a:sym typeface="Arial"/>
              </a:rPr>
              <a:t>0</a:t>
            </a:r>
            <a:r>
              <a:rPr b="0" i="0" lang="en-IN" sz="1800">
                <a:solidFill>
                  <a:srgbClr val="999999"/>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sp>
        <p:nvSpPr>
          <p:cNvPr id="336" name="Google Shape;336;p29"/>
          <p:cNvSpPr/>
          <p:nvPr/>
        </p:nvSpPr>
        <p:spPr>
          <a:xfrm>
            <a:off x="1524596" y="4"/>
            <a:ext cx="914281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relational model concepts</a:t>
            </a:r>
            <a:endParaRPr/>
          </a:p>
        </p:txBody>
      </p:sp>
      <p:sp>
        <p:nvSpPr>
          <p:cNvPr id="337" name="Google Shape;337;p29"/>
          <p:cNvSpPr/>
          <p:nvPr/>
        </p:nvSpPr>
        <p:spPr>
          <a:xfrm>
            <a:off x="0" y="1743194"/>
            <a:ext cx="12192000" cy="4093428"/>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262626"/>
              </a:buClr>
              <a:buSzPts val="1800"/>
              <a:buFont typeface="Arial"/>
              <a:buChar char="•"/>
            </a:pPr>
            <a:r>
              <a:rPr b="1" lang="en-IN" sz="1800">
                <a:solidFill>
                  <a:srgbClr val="262626"/>
                </a:solidFill>
                <a:latin typeface="Palatino Linotype"/>
                <a:ea typeface="Palatino Linotype"/>
                <a:cs typeface="Palatino Linotype"/>
                <a:sym typeface="Palatino Linotype"/>
              </a:rPr>
              <a:t>Tables</a:t>
            </a:r>
            <a:r>
              <a:rPr lang="en-IN" sz="1800">
                <a:solidFill>
                  <a:srgbClr val="262626"/>
                </a:solidFill>
                <a:latin typeface="Palatino Linotype"/>
                <a:ea typeface="Palatino Linotype"/>
                <a:cs typeface="Palatino Linotype"/>
                <a:sym typeface="Palatino Linotype"/>
              </a:rPr>
              <a:t> − In relational model, relations are saved in the form of Tables. A table has rows and columns.</a:t>
            </a:r>
            <a:endParaRPr/>
          </a:p>
          <a:p>
            <a:pPr indent="0" lvl="0" marL="0" marR="0" rtl="0" algn="just">
              <a:spcBef>
                <a:spcPts val="0"/>
              </a:spcBef>
              <a:spcAft>
                <a:spcPts val="0"/>
              </a:spcAft>
              <a:buNone/>
            </a:pPr>
            <a:r>
              <a:t/>
            </a:r>
            <a:endParaRPr sz="1800">
              <a:solidFill>
                <a:srgbClr val="262626"/>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262626"/>
              </a:buClr>
              <a:buSzPts val="1800"/>
              <a:buFont typeface="Arial"/>
              <a:buChar char="•"/>
            </a:pPr>
            <a:r>
              <a:rPr b="1" lang="en-IN" sz="1800">
                <a:solidFill>
                  <a:srgbClr val="262626"/>
                </a:solidFill>
                <a:latin typeface="Palatino Linotype"/>
                <a:ea typeface="Palatino Linotype"/>
                <a:cs typeface="Palatino Linotype"/>
                <a:sym typeface="Palatino Linotype"/>
              </a:rPr>
              <a:t>Attribute </a:t>
            </a:r>
            <a:r>
              <a:rPr lang="en-IN" sz="1800">
                <a:solidFill>
                  <a:srgbClr val="262626"/>
                </a:solidFill>
                <a:latin typeface="Palatino Linotype"/>
                <a:ea typeface="Palatino Linotype"/>
                <a:cs typeface="Palatino Linotype"/>
                <a:sym typeface="Palatino Linotype"/>
              </a:rPr>
              <a:t>−  Attributes are the properties that define a relation. </a:t>
            </a:r>
            <a:r>
              <a:rPr b="1" lang="en-IN" sz="1800">
                <a:solidFill>
                  <a:srgbClr val="FF0000"/>
                </a:solidFill>
                <a:latin typeface="Palatino Linotype"/>
                <a:ea typeface="Palatino Linotype"/>
                <a:cs typeface="Palatino Linotype"/>
                <a:sym typeface="Palatino Linotype"/>
              </a:rPr>
              <a:t>e.g.</a:t>
            </a:r>
            <a:r>
              <a:rPr lang="en-IN" sz="1800">
                <a:solidFill>
                  <a:srgbClr val="262626"/>
                </a:solidFill>
                <a:latin typeface="Palatino Linotype"/>
                <a:ea typeface="Palatino Linotype"/>
                <a:cs typeface="Palatino Linotype"/>
                <a:sym typeface="Palatino Linotype"/>
              </a:rPr>
              <a:t> (</a:t>
            </a:r>
            <a:r>
              <a:rPr b="1" lang="en-IN" sz="1800">
                <a:solidFill>
                  <a:srgbClr val="262626"/>
                </a:solidFill>
                <a:latin typeface="Palatino Linotype"/>
                <a:ea typeface="Palatino Linotype"/>
                <a:cs typeface="Palatino Linotype"/>
                <a:sym typeface="Palatino Linotype"/>
              </a:rPr>
              <a:t>roll_no, name, address, phone and age)</a:t>
            </a:r>
            <a:endParaRPr/>
          </a:p>
          <a:p>
            <a:pPr indent="0" lvl="0" marL="0" marR="0" rtl="0" algn="just">
              <a:spcBef>
                <a:spcPts val="0"/>
              </a:spcBef>
              <a:spcAft>
                <a:spcPts val="0"/>
              </a:spcAft>
              <a:buNone/>
            </a:pPr>
            <a:r>
              <a:t/>
            </a:r>
            <a:endParaRPr sz="1800">
              <a:solidFill>
                <a:srgbClr val="262626"/>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262626"/>
              </a:buClr>
              <a:buSzPts val="1800"/>
              <a:buFont typeface="Arial"/>
              <a:buChar char="•"/>
            </a:pPr>
            <a:r>
              <a:rPr b="1" lang="en-IN" sz="1800">
                <a:solidFill>
                  <a:srgbClr val="262626"/>
                </a:solidFill>
                <a:latin typeface="Palatino Linotype"/>
                <a:ea typeface="Palatino Linotype"/>
                <a:cs typeface="Palatino Linotype"/>
                <a:sym typeface="Palatino Linotype"/>
              </a:rPr>
              <a:t>Tuple</a:t>
            </a:r>
            <a:r>
              <a:rPr lang="en-IN" sz="1800">
                <a:solidFill>
                  <a:srgbClr val="262626"/>
                </a:solidFill>
                <a:latin typeface="Palatino Linotype"/>
                <a:ea typeface="Palatino Linotype"/>
                <a:cs typeface="Palatino Linotype"/>
                <a:sym typeface="Palatino Linotype"/>
              </a:rPr>
              <a:t> − A single row of a table, which contains a single record for that relation is called a tuple.</a:t>
            </a:r>
            <a:endParaRPr/>
          </a:p>
          <a:p>
            <a:pPr indent="0" lvl="0" marL="0" marR="0" rtl="0" algn="just">
              <a:spcBef>
                <a:spcPts val="0"/>
              </a:spcBef>
              <a:spcAft>
                <a:spcPts val="0"/>
              </a:spcAft>
              <a:buNone/>
            </a:pPr>
            <a:r>
              <a:t/>
            </a:r>
            <a:endParaRPr sz="1800">
              <a:solidFill>
                <a:srgbClr val="262626"/>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262626"/>
              </a:buClr>
              <a:buSzPts val="1800"/>
              <a:buFont typeface="Arial"/>
              <a:buChar char="•"/>
            </a:pPr>
            <a:r>
              <a:rPr b="1" lang="en-IN" sz="1800">
                <a:solidFill>
                  <a:srgbClr val="262626"/>
                </a:solidFill>
                <a:latin typeface="Palatino Linotype"/>
                <a:ea typeface="Palatino Linotype"/>
                <a:cs typeface="Palatino Linotype"/>
                <a:sym typeface="Palatino Linotype"/>
              </a:rPr>
              <a:t>Relation</a:t>
            </a:r>
            <a:r>
              <a:rPr lang="en-IN" sz="1800">
                <a:solidFill>
                  <a:srgbClr val="262626"/>
                </a:solidFill>
                <a:latin typeface="Palatino Linotype"/>
                <a:ea typeface="Palatino Linotype"/>
                <a:cs typeface="Palatino Linotype"/>
                <a:sym typeface="Palatino Linotype"/>
              </a:rPr>
              <a:t> </a:t>
            </a:r>
            <a:r>
              <a:rPr b="1" lang="en-IN" sz="1800">
                <a:solidFill>
                  <a:srgbClr val="262626"/>
                </a:solidFill>
                <a:latin typeface="Palatino Linotype"/>
                <a:ea typeface="Palatino Linotype"/>
                <a:cs typeface="Palatino Linotype"/>
                <a:sym typeface="Palatino Linotype"/>
              </a:rPr>
              <a:t>schema</a:t>
            </a:r>
            <a:r>
              <a:rPr lang="en-IN" sz="1800">
                <a:solidFill>
                  <a:srgbClr val="262626"/>
                </a:solidFill>
                <a:latin typeface="Palatino Linotype"/>
                <a:ea typeface="Palatino Linotype"/>
                <a:cs typeface="Palatino Linotype"/>
                <a:sym typeface="Palatino Linotype"/>
              </a:rPr>
              <a:t> − A relation schema describes the relation name (table name) with its attribute (columns) names.</a:t>
            </a:r>
            <a:endParaRPr/>
          </a:p>
          <a:p>
            <a:pPr indent="0" lvl="0" marL="0" marR="0" rtl="0" algn="just">
              <a:spcBef>
                <a:spcPts val="0"/>
              </a:spcBef>
              <a:spcAft>
                <a:spcPts val="0"/>
              </a:spcAft>
              <a:buNone/>
            </a:pPr>
            <a:r>
              <a:t/>
            </a:r>
            <a:endParaRPr sz="1800">
              <a:solidFill>
                <a:srgbClr val="262626"/>
              </a:solidFill>
              <a:latin typeface="Palatino Linotype"/>
              <a:ea typeface="Palatino Linotype"/>
              <a:cs typeface="Palatino Linotype"/>
              <a:sym typeface="Palatino Linotype"/>
            </a:endParaRPr>
          </a:p>
          <a:p>
            <a:pPr indent="0" lvl="0" marL="0" marR="0" rtl="0" algn="just">
              <a:spcBef>
                <a:spcPts val="0"/>
              </a:spcBef>
              <a:spcAft>
                <a:spcPts val="0"/>
              </a:spcAft>
              <a:buNone/>
            </a:pPr>
            <a:r>
              <a:t/>
            </a:r>
            <a:endParaRPr sz="1800">
              <a:solidFill>
                <a:srgbClr val="262626"/>
              </a:solidFill>
              <a:latin typeface="Palatino Linotype"/>
              <a:ea typeface="Palatino Linotype"/>
              <a:cs typeface="Palatino Linotype"/>
              <a:sym typeface="Palatino Linotype"/>
            </a:endParaRPr>
          </a:p>
          <a:p>
            <a:pPr indent="0" lvl="0" marL="0" marR="0" rtl="0" algn="just">
              <a:spcBef>
                <a:spcPts val="0"/>
              </a:spcBef>
              <a:spcAft>
                <a:spcPts val="0"/>
              </a:spcAft>
              <a:buNone/>
            </a:pPr>
            <a:r>
              <a:t/>
            </a:r>
            <a:endParaRPr sz="800">
              <a:solidFill>
                <a:srgbClr val="262626"/>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262626"/>
              </a:buClr>
              <a:buSzPts val="1800"/>
              <a:buFont typeface="Arial"/>
              <a:buChar char="•"/>
            </a:pPr>
            <a:r>
              <a:rPr b="1" lang="en-IN" sz="1800">
                <a:solidFill>
                  <a:srgbClr val="262626"/>
                </a:solidFill>
                <a:latin typeface="Palatino Linotype"/>
                <a:ea typeface="Palatino Linotype"/>
                <a:cs typeface="Palatino Linotype"/>
                <a:sym typeface="Palatino Linotype"/>
              </a:rPr>
              <a:t>Attribute</a:t>
            </a:r>
            <a:r>
              <a:rPr lang="en-IN" sz="1800">
                <a:solidFill>
                  <a:srgbClr val="262626"/>
                </a:solidFill>
                <a:latin typeface="Palatino Linotype"/>
                <a:ea typeface="Palatino Linotype"/>
                <a:cs typeface="Palatino Linotype"/>
                <a:sym typeface="Palatino Linotype"/>
              </a:rPr>
              <a:t> </a:t>
            </a:r>
            <a:r>
              <a:rPr b="1" lang="en-IN" sz="1800">
                <a:solidFill>
                  <a:srgbClr val="262626"/>
                </a:solidFill>
                <a:latin typeface="Palatino Linotype"/>
                <a:ea typeface="Palatino Linotype"/>
                <a:cs typeface="Palatino Linotype"/>
                <a:sym typeface="Palatino Linotype"/>
              </a:rPr>
              <a:t>domain</a:t>
            </a:r>
            <a:r>
              <a:rPr lang="en-IN" sz="1800">
                <a:solidFill>
                  <a:srgbClr val="262626"/>
                </a:solidFill>
                <a:latin typeface="Palatino Linotype"/>
                <a:ea typeface="Palatino Linotype"/>
                <a:cs typeface="Palatino Linotype"/>
                <a:sym typeface="Palatino Linotype"/>
              </a:rPr>
              <a:t> − Every attribute has some pre-defined datatypes, known as attribute domain.</a:t>
            </a:r>
            <a:endParaRPr sz="18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Relation</a:t>
            </a:r>
            <a:r>
              <a:rPr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key</a:t>
            </a:r>
            <a:r>
              <a:rPr lang="en-IN" sz="1800">
                <a:solidFill>
                  <a:schemeClr val="dk1"/>
                </a:solidFill>
                <a:latin typeface="Palatino Linotype"/>
                <a:ea typeface="Palatino Linotype"/>
                <a:cs typeface="Palatino Linotype"/>
                <a:sym typeface="Palatino Linotype"/>
              </a:rPr>
              <a:t> − Each row has one or more attributes, known as relation key, which can identify the row in the relation (table) uniquely.</a:t>
            </a:r>
            <a:endParaRPr/>
          </a:p>
          <a:p>
            <a:pPr indent="0" lvl="0" marL="0" marR="0" rtl="0" algn="just">
              <a:spcBef>
                <a:spcPts val="0"/>
              </a:spcBef>
              <a:spcAft>
                <a:spcPts val="0"/>
              </a:spcAft>
              <a:buNone/>
            </a:pPr>
            <a:r>
              <a:t/>
            </a:r>
            <a:endParaRPr sz="1800">
              <a:solidFill>
                <a:srgbClr val="525A7D"/>
              </a:solidFill>
              <a:latin typeface="Palatino Linotype"/>
              <a:ea typeface="Palatino Linotype"/>
              <a:cs typeface="Palatino Linotype"/>
              <a:sym typeface="Palatino Linotype"/>
            </a:endParaRPr>
          </a:p>
        </p:txBody>
      </p:sp>
      <p:cxnSp>
        <p:nvCxnSpPr>
          <p:cNvPr id="338" name="Google Shape;338;p29"/>
          <p:cNvCxnSpPr/>
          <p:nvPr/>
        </p:nvCxnSpPr>
        <p:spPr>
          <a:xfrm>
            <a:off x="334566" y="6021288"/>
            <a:ext cx="11449272" cy="0"/>
          </a:xfrm>
          <a:prstGeom prst="straightConnector1">
            <a:avLst/>
          </a:prstGeom>
          <a:noFill/>
          <a:ln cap="flat" cmpd="sng" w="9525">
            <a:solidFill>
              <a:schemeClr val="accent1"/>
            </a:solidFill>
            <a:prstDash val="solid"/>
            <a:round/>
            <a:headEnd len="sm" w="sm" type="none"/>
            <a:tailEnd len="sm" w="sm" type="none"/>
          </a:ln>
        </p:spPr>
      </p:cxnSp>
      <p:sp>
        <p:nvSpPr>
          <p:cNvPr id="339" name="Google Shape;339;p29"/>
          <p:cNvSpPr/>
          <p:nvPr/>
        </p:nvSpPr>
        <p:spPr>
          <a:xfrm>
            <a:off x="695400" y="3779748"/>
            <a:ext cx="10441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FF0000"/>
                </a:solidFill>
                <a:latin typeface="Palatino Linotype"/>
                <a:ea typeface="Palatino Linotype"/>
                <a:cs typeface="Palatino Linotype"/>
                <a:sym typeface="Palatino Linotype"/>
              </a:rPr>
              <a:t>e.g.</a:t>
            </a:r>
            <a:r>
              <a:rPr b="1" lang="en-IN" sz="1800">
                <a:solidFill>
                  <a:schemeClr val="dk1"/>
                </a:solidFill>
                <a:latin typeface="Palatino Linotype"/>
                <a:ea typeface="Palatino Linotype"/>
                <a:cs typeface="Palatino Linotype"/>
                <a:sym typeface="Palatino Linotype"/>
              </a:rPr>
              <a:t> student(roll_no, name, address, phone and age) </a:t>
            </a:r>
            <a:r>
              <a:rPr lang="en-IN" sz="1800">
                <a:solidFill>
                  <a:schemeClr val="dk1"/>
                </a:solidFill>
                <a:latin typeface="Palatino Linotype"/>
                <a:ea typeface="Palatino Linotype"/>
                <a:cs typeface="Palatino Linotype"/>
                <a:sym typeface="Palatino Linotype"/>
              </a:rPr>
              <a:t>is relation schema for student relation.</a:t>
            </a:r>
            <a:endParaRPr sz="1800">
              <a:solidFill>
                <a:schemeClr val="lt1"/>
              </a:solidFill>
              <a:latin typeface="Palatino Linotype"/>
              <a:ea typeface="Palatino Linotype"/>
              <a:cs typeface="Palatino Linotype"/>
              <a:sym typeface="Palatino Linotype"/>
            </a:endParaRPr>
          </a:p>
        </p:txBody>
      </p:sp>
      <p:sp>
        <p:nvSpPr>
          <p:cNvPr id="340" name="Google Shape;340;p29"/>
          <p:cNvSpPr/>
          <p:nvPr/>
        </p:nvSpPr>
        <p:spPr>
          <a:xfrm>
            <a:off x="334566" y="901740"/>
            <a:ext cx="117266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Relational model organizes data into one or more </a:t>
            </a:r>
            <a:r>
              <a:rPr lang="en-IN" sz="1800">
                <a:solidFill>
                  <a:srgbClr val="2658E6"/>
                </a:solidFill>
                <a:latin typeface="Arial"/>
                <a:ea typeface="Arial"/>
                <a:cs typeface="Arial"/>
                <a:sym typeface="Arial"/>
              </a:rPr>
              <a:t>tables</a:t>
            </a:r>
            <a:r>
              <a:rPr lang="en-IN" sz="1800">
                <a:solidFill>
                  <a:srgbClr val="222222"/>
                </a:solidFill>
                <a:latin typeface="Arial"/>
                <a:ea typeface="Arial"/>
                <a:cs typeface="Arial"/>
                <a:sym typeface="Arial"/>
              </a:rPr>
              <a:t> (or "relations") of </a:t>
            </a:r>
            <a:r>
              <a:rPr lang="en-IN" sz="1800">
                <a:solidFill>
                  <a:srgbClr val="2658E6"/>
                </a:solidFill>
                <a:latin typeface="Arial"/>
                <a:ea typeface="Arial"/>
                <a:cs typeface="Arial"/>
                <a:sym typeface="Arial"/>
              </a:rPr>
              <a:t>columns</a:t>
            </a:r>
            <a:r>
              <a:rPr lang="en-IN" sz="1800">
                <a:solidFill>
                  <a:srgbClr val="222222"/>
                </a:solidFill>
                <a:latin typeface="Arial"/>
                <a:ea typeface="Arial"/>
                <a:cs typeface="Arial"/>
                <a:sym typeface="Arial"/>
              </a:rPr>
              <a:t> and </a:t>
            </a:r>
            <a:r>
              <a:rPr lang="en-IN" sz="1800">
                <a:solidFill>
                  <a:srgbClr val="2658E6"/>
                </a:solidFill>
                <a:latin typeface="Arial"/>
                <a:ea typeface="Arial"/>
                <a:cs typeface="Arial"/>
                <a:sym typeface="Arial"/>
              </a:rPr>
              <a:t>rows</a:t>
            </a:r>
            <a:r>
              <a:rPr lang="en-IN" sz="1800">
                <a:solidFill>
                  <a:srgbClr val="222222"/>
                </a:solidFill>
                <a:latin typeface="Arial"/>
                <a:ea typeface="Arial"/>
                <a:cs typeface="Arial"/>
                <a:sym typeface="Arial"/>
              </a:rPr>
              <a:t>. Rows are also called </a:t>
            </a:r>
            <a:r>
              <a:rPr lang="en-IN" sz="1800">
                <a:solidFill>
                  <a:srgbClr val="2658E6"/>
                </a:solidFill>
                <a:latin typeface="Arial"/>
                <a:ea typeface="Arial"/>
                <a:cs typeface="Arial"/>
                <a:sym typeface="Arial"/>
              </a:rPr>
              <a:t>records</a:t>
            </a:r>
            <a:r>
              <a:rPr lang="en-IN" sz="1800">
                <a:solidFill>
                  <a:srgbClr val="222222"/>
                </a:solidFill>
                <a:latin typeface="Arial"/>
                <a:ea typeface="Arial"/>
                <a:cs typeface="Arial"/>
                <a:sym typeface="Arial"/>
              </a:rPr>
              <a:t> or </a:t>
            </a:r>
            <a:r>
              <a:rPr lang="en-IN" sz="1800">
                <a:solidFill>
                  <a:srgbClr val="2658E6"/>
                </a:solidFill>
                <a:latin typeface="Arial"/>
                <a:ea typeface="Arial"/>
                <a:cs typeface="Arial"/>
                <a:sym typeface="Arial"/>
              </a:rPr>
              <a:t>tuples</a:t>
            </a:r>
            <a:r>
              <a:rPr lang="en-IN" sz="1800">
                <a:solidFill>
                  <a:srgbClr val="222222"/>
                </a:solidFill>
                <a:latin typeface="Arial"/>
                <a:ea typeface="Arial"/>
                <a:cs typeface="Arial"/>
                <a:sym typeface="Arial"/>
              </a:rPr>
              <a:t>. Columns are also called </a:t>
            </a:r>
            <a:r>
              <a:rPr lang="en-IN" sz="1800">
                <a:solidFill>
                  <a:srgbClr val="2658E6"/>
                </a:solidFill>
                <a:latin typeface="Arial"/>
                <a:ea typeface="Arial"/>
                <a:cs typeface="Arial"/>
                <a:sym typeface="Arial"/>
              </a:rPr>
              <a:t>attributes</a:t>
            </a:r>
            <a:r>
              <a:rPr lang="en-IN" sz="1800">
                <a:solidFill>
                  <a:srgbClr val="0B0080"/>
                </a:solidFill>
                <a:latin typeface="Arial"/>
                <a:ea typeface="Arial"/>
                <a:cs typeface="Arial"/>
                <a:sym typeface="Arial"/>
              </a:rPr>
              <a:t>.</a:t>
            </a:r>
            <a:endParaRPr sz="1800">
              <a:solidFill>
                <a:srgbClr val="0B0080"/>
              </a:solidFill>
              <a:latin typeface="Arial"/>
              <a:ea typeface="Arial"/>
              <a:cs typeface="Arial"/>
              <a:sym typeface="Arial"/>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4" name="Shape 2774"/>
        <p:cNvGrpSpPr/>
        <p:nvPr/>
      </p:nvGrpSpPr>
      <p:grpSpPr>
        <a:xfrm>
          <a:off x="0" y="0"/>
          <a:ext cx="0" cy="0"/>
          <a:chOff x="0" y="0"/>
          <a:chExt cx="0" cy="0"/>
        </a:xfrm>
      </p:grpSpPr>
      <p:sp>
        <p:nvSpPr>
          <p:cNvPr id="2775" name="Google Shape;2775;p29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continue with SELECT statement…</a:t>
            </a:r>
            <a:endParaRPr/>
          </a:p>
        </p:txBody>
      </p:sp>
      <p:sp>
        <p:nvSpPr>
          <p:cNvPr id="2776" name="Google Shape;2776;p290"/>
          <p:cNvSpPr/>
          <p:nvPr/>
        </p:nvSpPr>
        <p:spPr>
          <a:xfrm>
            <a:off x="3611724" y="3429001"/>
            <a:ext cx="496855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SELECT</a:t>
            </a:r>
            <a:r>
              <a:rPr lang="en-IN" sz="2800">
                <a:solidFill>
                  <a:schemeClr val="dk1"/>
                </a:solidFill>
                <a:latin typeface="Gill Sans"/>
                <a:ea typeface="Gill Sans"/>
                <a:cs typeface="Gill Sans"/>
                <a:sym typeface="Gill Sans"/>
              </a:rPr>
              <a:t> what_to_select</a:t>
            </a:r>
            <a:endParaRPr/>
          </a:p>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FROM</a:t>
            </a:r>
            <a:r>
              <a:rPr lang="en-IN" sz="2800">
                <a:solidFill>
                  <a:schemeClr val="dk1"/>
                </a:solidFill>
                <a:latin typeface="Gill Sans"/>
                <a:ea typeface="Gill Sans"/>
                <a:cs typeface="Gill Sans"/>
                <a:sym typeface="Gill Sans"/>
              </a:rPr>
              <a:t> which_table</a:t>
            </a:r>
            <a:endParaRPr/>
          </a:p>
          <a:p>
            <a:pPr indent="0" lvl="0" marL="0" marR="0" rtl="0" algn="l">
              <a:spcBef>
                <a:spcPts val="0"/>
              </a:spcBef>
              <a:spcAft>
                <a:spcPts val="0"/>
              </a:spcAft>
              <a:buNone/>
            </a:pPr>
            <a:r>
              <a:rPr lang="en-IN" sz="2800">
                <a:solidFill>
                  <a:srgbClr val="006C86"/>
                </a:solidFill>
                <a:latin typeface="Gill Sans"/>
                <a:ea typeface="Gill Sans"/>
                <a:cs typeface="Gill Sans"/>
                <a:sym typeface="Gill Sans"/>
              </a:rPr>
              <a:t>WHERE</a:t>
            </a:r>
            <a:r>
              <a:rPr lang="en-IN" sz="2800">
                <a:solidFill>
                  <a:schemeClr val="dk1"/>
                </a:solidFill>
                <a:latin typeface="Gill Sans"/>
                <a:ea typeface="Gill Sans"/>
                <a:cs typeface="Gill Sans"/>
                <a:sym typeface="Gill Sans"/>
              </a:rPr>
              <a:t> conditions_to_satisfy;</a:t>
            </a:r>
            <a:endParaRPr/>
          </a:p>
        </p:txBody>
      </p:sp>
      <p:sp>
        <p:nvSpPr>
          <p:cNvPr id="2777" name="Google Shape;2777;p290"/>
          <p:cNvSpPr txBox="1"/>
          <p:nvPr/>
        </p:nvSpPr>
        <p:spPr>
          <a:xfrm>
            <a:off x="263352" y="332656"/>
            <a:ext cx="1159328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Do not use the</a:t>
            </a:r>
            <a:r>
              <a:rPr lang="en-IN" sz="1800">
                <a:solidFill>
                  <a:srgbClr val="FF0000"/>
                </a:solidFill>
                <a:latin typeface="Arial"/>
                <a:ea typeface="Arial"/>
                <a:cs typeface="Arial"/>
                <a:sym typeface="Arial"/>
              </a:rPr>
              <a:t> </a:t>
            </a:r>
            <a:r>
              <a:rPr b="1" lang="en-IN" sz="2400">
                <a:solidFill>
                  <a:srgbClr val="FF0000"/>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operator in your SELECT statements. Instead, use column names. Reason is that in MySQL Server scans for all column names and replaces the </a:t>
            </a:r>
            <a:r>
              <a:rPr lang="en-IN" sz="1800">
                <a:solidFill>
                  <a:srgbClr val="FF0000"/>
                </a:solidFill>
                <a:latin typeface="Arial"/>
                <a:ea typeface="Arial"/>
                <a:cs typeface="Arial"/>
                <a:sym typeface="Arial"/>
              </a:rPr>
              <a:t> </a:t>
            </a:r>
            <a:r>
              <a:rPr b="1" lang="en-IN" sz="2400">
                <a:solidFill>
                  <a:srgbClr val="FF0000"/>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 with all the column names of the table(s) in the SELECT statement. Providing column names avoids this search-and-replace, and enhances performance.</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781" name="Shape 2781"/>
        <p:cNvGrpSpPr/>
        <p:nvPr/>
      </p:nvGrpSpPr>
      <p:grpSpPr>
        <a:xfrm>
          <a:off x="0" y="0"/>
          <a:ext cx="0" cy="0"/>
          <a:chOff x="0" y="0"/>
          <a:chExt cx="0" cy="0"/>
        </a:xfrm>
      </p:grpSpPr>
      <p:sp>
        <p:nvSpPr>
          <p:cNvPr id="2782" name="Google Shape;2782;p291"/>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b="1" i="1" lang="en-IN">
                <a:latin typeface="Arial"/>
                <a:ea typeface="Arial"/>
                <a:cs typeface="Arial"/>
                <a:sym typeface="Arial"/>
              </a:rPr>
              <a:t>SELECT CLAUSE</a:t>
            </a:r>
            <a:endParaRPr/>
          </a:p>
        </p:txBody>
      </p:sp>
      <p:sp>
        <p:nvSpPr>
          <p:cNvPr id="2783" name="Google Shape;2783;p291"/>
          <p:cNvSpPr/>
          <p:nvPr/>
        </p:nvSpPr>
        <p:spPr>
          <a:xfrm>
            <a:off x="263352" y="1440821"/>
            <a:ext cx="91440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The </a:t>
            </a:r>
            <a:r>
              <a:rPr b="1" lang="en-IN" sz="1800">
                <a:solidFill>
                  <a:srgbClr val="006C86"/>
                </a:solidFill>
                <a:latin typeface="Arial"/>
                <a:ea typeface="Arial"/>
                <a:cs typeface="Arial"/>
                <a:sym typeface="Arial"/>
              </a:rPr>
              <a:t>SELECT</a:t>
            </a:r>
            <a:r>
              <a:rPr lang="en-IN" sz="2000">
                <a:solidFill>
                  <a:schemeClr val="dk1"/>
                </a:solidFill>
                <a:latin typeface="Arial"/>
                <a:ea typeface="Arial"/>
                <a:cs typeface="Arial"/>
                <a:sym typeface="Arial"/>
              </a:rPr>
              <a:t> statement retrieves or extracts data from tables in the database.</a:t>
            </a:r>
            <a:endParaRPr/>
          </a:p>
        </p:txBody>
      </p:sp>
      <p:sp>
        <p:nvSpPr>
          <p:cNvPr id="2784" name="Google Shape;2784;p291"/>
          <p:cNvSpPr/>
          <p:nvPr/>
        </p:nvSpPr>
        <p:spPr>
          <a:xfrm>
            <a:off x="263352" y="2132856"/>
            <a:ext cx="11593288"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use one or more tables separated by comma to extract data.</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fetch one or more fields/columns in a single </a:t>
            </a:r>
            <a:r>
              <a:rPr lang="en-IN" sz="1800">
                <a:solidFill>
                  <a:srgbClr val="006C86"/>
                </a:solidFill>
                <a:latin typeface="Arial"/>
                <a:ea typeface="Arial"/>
                <a:cs typeface="Arial"/>
                <a:sym typeface="Arial"/>
              </a:rPr>
              <a:t>SELECT</a:t>
            </a:r>
            <a:r>
              <a:rPr lang="en-IN" sz="1800">
                <a:solidFill>
                  <a:schemeClr val="dk1"/>
                </a:solidFill>
                <a:latin typeface="Arial"/>
                <a:ea typeface="Arial"/>
                <a:cs typeface="Arial"/>
                <a:sym typeface="Arial"/>
              </a:rPr>
              <a:t> command.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specify star (</a:t>
            </a:r>
            <a:r>
              <a:rPr b="1" lang="en-IN" sz="20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in place of fields. In this case, </a:t>
            </a:r>
            <a:r>
              <a:rPr lang="en-IN" sz="1800">
                <a:solidFill>
                  <a:srgbClr val="006C86"/>
                </a:solidFill>
                <a:latin typeface="Arial"/>
                <a:ea typeface="Arial"/>
                <a:cs typeface="Arial"/>
                <a:sym typeface="Arial"/>
              </a:rPr>
              <a:t>SELECT</a:t>
            </a:r>
            <a:r>
              <a:rPr lang="en-IN" sz="1800">
                <a:solidFill>
                  <a:schemeClr val="dk1"/>
                </a:solidFill>
                <a:latin typeface="Arial"/>
                <a:ea typeface="Arial"/>
                <a:cs typeface="Arial"/>
                <a:sym typeface="Arial"/>
              </a:rPr>
              <a:t> will return all the fields.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SELECT can also be used to retrieve rows computed without reference to any table </a:t>
            </a:r>
            <a:r>
              <a:rPr lang="en-IN" sz="1800">
                <a:solidFill>
                  <a:srgbClr val="FF0000"/>
                </a:solidFill>
                <a:latin typeface="Arial"/>
                <a:ea typeface="Arial"/>
                <a:cs typeface="Arial"/>
                <a:sym typeface="Arial"/>
              </a:rPr>
              <a:t>e.g. </a:t>
            </a:r>
            <a:r>
              <a:rPr lang="en-IN" sz="1800">
                <a:solidFill>
                  <a:srgbClr val="006C86"/>
                </a:solidFill>
                <a:latin typeface="Arial"/>
                <a:ea typeface="Arial"/>
                <a:cs typeface="Arial"/>
                <a:sym typeface="Arial"/>
              </a:rPr>
              <a:t>SELECT </a:t>
            </a:r>
            <a:r>
              <a:rPr lang="en-IN" sz="1800">
                <a:solidFill>
                  <a:srgbClr val="990055"/>
                </a:solidFill>
                <a:latin typeface="Arial"/>
                <a:ea typeface="Arial"/>
                <a:cs typeface="Arial"/>
                <a:sym typeface="Arial"/>
              </a:rPr>
              <a:t>1 </a:t>
            </a:r>
            <a:r>
              <a:rPr lang="en-IN" sz="1800">
                <a:solidFill>
                  <a:srgbClr val="A67F59"/>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788" name="Shape 2788"/>
        <p:cNvGrpSpPr/>
        <p:nvPr/>
      </p:nvGrpSpPr>
      <p:grpSpPr>
        <a:xfrm>
          <a:off x="0" y="0"/>
          <a:ext cx="0" cy="0"/>
          <a:chOff x="0" y="0"/>
          <a:chExt cx="0" cy="0"/>
        </a:xfrm>
      </p:grpSpPr>
      <p:sp>
        <p:nvSpPr>
          <p:cNvPr id="2789" name="Google Shape;2789;p292"/>
          <p:cNvSpPr txBox="1"/>
          <p:nvPr>
            <p:ph type="title"/>
          </p:nvPr>
        </p:nvSpPr>
        <p:spPr>
          <a:xfrm>
            <a:off x="609600" y="532201"/>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sp>
        <p:nvSpPr>
          <p:cNvPr id="2790" name="Google Shape;2790;p292"/>
          <p:cNvSpPr/>
          <p:nvPr/>
        </p:nvSpPr>
        <p:spPr>
          <a:xfrm>
            <a:off x="609600" y="1893146"/>
            <a:ext cx="8762574" cy="168584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SELECTION </a:t>
            </a:r>
            <a:endParaRPr/>
          </a:p>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PROJECTION</a:t>
            </a:r>
            <a:endParaRPr/>
          </a:p>
          <a:p>
            <a:pPr indent="-457200" lvl="0" marL="457200" marR="0" rtl="0" algn="l">
              <a:lnSpc>
                <a:spcPct val="150000"/>
              </a:lnSpc>
              <a:spcBef>
                <a:spcPts val="0"/>
              </a:spcBef>
              <a:spcAft>
                <a:spcPts val="0"/>
              </a:spcAft>
              <a:buClr>
                <a:srgbClr val="0089A4"/>
              </a:buClr>
              <a:buSzPts val="2400"/>
              <a:buFont typeface="Bookman Old Style"/>
              <a:buAutoNum type="arabicPeriod"/>
            </a:pPr>
            <a:r>
              <a:rPr lang="en-IN" sz="2400">
                <a:solidFill>
                  <a:srgbClr val="0089A4"/>
                </a:solidFill>
                <a:latin typeface="Arial"/>
                <a:ea typeface="Arial"/>
                <a:cs typeface="Arial"/>
                <a:sym typeface="Arial"/>
              </a:rPr>
              <a:t>JOINING</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794" name="Shape 2794"/>
        <p:cNvGrpSpPr/>
        <p:nvPr/>
      </p:nvGrpSpPr>
      <p:grpSpPr>
        <a:xfrm>
          <a:off x="0" y="0"/>
          <a:ext cx="0" cy="0"/>
          <a:chOff x="0" y="0"/>
          <a:chExt cx="0" cy="0"/>
        </a:xfrm>
      </p:grpSpPr>
      <p:sp>
        <p:nvSpPr>
          <p:cNvPr id="2795" name="Google Shape;2795;p293"/>
          <p:cNvSpPr/>
          <p:nvPr/>
        </p:nvSpPr>
        <p:spPr>
          <a:xfrm>
            <a:off x="407368" y="1143003"/>
            <a:ext cx="11377264"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SELECTION</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Selection capability in SQL is to choose the rows in a table that you want to return by a query.</a:t>
            </a:r>
            <a:endParaRPr b="1" sz="2400">
              <a:solidFill>
                <a:schemeClr val="dk1"/>
              </a:solidFill>
              <a:latin typeface="Arial"/>
              <a:ea typeface="Arial"/>
              <a:cs typeface="Arial"/>
              <a:sym typeface="Arial"/>
            </a:endParaRPr>
          </a:p>
        </p:txBody>
      </p:sp>
      <p:sp>
        <p:nvSpPr>
          <p:cNvPr id="2796" name="Google Shape;2796;p293"/>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graphicFrame>
        <p:nvGraphicFramePr>
          <p:cNvPr id="2797" name="Google Shape;2797;p293"/>
          <p:cNvGraphicFramePr/>
          <p:nvPr/>
        </p:nvGraphicFramePr>
        <p:xfrm>
          <a:off x="407368" y="3429000"/>
          <a:ext cx="3000000" cy="3000000"/>
        </p:xfrm>
        <a:graphic>
          <a:graphicData uri="http://schemas.openxmlformats.org/drawingml/2006/table">
            <a:tbl>
              <a:tblPr>
                <a:noFill/>
                <a:tableStyleId>{B5161E05-26DA-42A0-BBA1-42F69E9FEB2A}</a:tableStyleId>
              </a:tblPr>
              <a:tblGrid>
                <a:gridCol w="1432425"/>
                <a:gridCol w="1398825"/>
                <a:gridCol w="1675225"/>
                <a:gridCol w="1861025"/>
                <a:gridCol w="1861025"/>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20</a:t>
                      </a:r>
                      <a:endParaRPr/>
                    </a:p>
                  </a:txBody>
                  <a:tcPr marT="0" marB="0" marR="68575" marL="68575" anchor="ct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30</a:t>
                      </a:r>
                      <a:endParaRPr/>
                    </a:p>
                  </a:txBody>
                  <a:tcPr marT="0" marB="0" marR="68575" marL="68575" anchor="ctr"/>
                </a:tc>
              </a:tr>
            </a:tbl>
          </a:graphicData>
        </a:graphic>
      </p:graphicFrame>
      <p:sp>
        <p:nvSpPr>
          <p:cNvPr id="2798" name="Google Shape;2798;p293"/>
          <p:cNvSpPr/>
          <p:nvPr/>
        </p:nvSpPr>
        <p:spPr>
          <a:xfrm>
            <a:off x="407368"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802" name="Shape 2802"/>
        <p:cNvGrpSpPr/>
        <p:nvPr/>
      </p:nvGrpSpPr>
      <p:grpSpPr>
        <a:xfrm>
          <a:off x="0" y="0"/>
          <a:ext cx="0" cy="0"/>
          <a:chOff x="0" y="0"/>
          <a:chExt cx="0" cy="0"/>
        </a:xfrm>
      </p:grpSpPr>
      <p:sp>
        <p:nvSpPr>
          <p:cNvPr id="2803" name="Google Shape;2803;p294"/>
          <p:cNvSpPr/>
          <p:nvPr/>
        </p:nvSpPr>
        <p:spPr>
          <a:xfrm>
            <a:off x="406800" y="1143003"/>
            <a:ext cx="11449839"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PROJECTION</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Projection capability in SQL to choose the columns in a table that you want to return by your query.</a:t>
            </a:r>
            <a:endParaRPr/>
          </a:p>
        </p:txBody>
      </p:sp>
      <p:sp>
        <p:nvSpPr>
          <p:cNvPr id="2804" name="Google Shape;2804;p294"/>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graphicFrame>
        <p:nvGraphicFramePr>
          <p:cNvPr id="2805" name="Google Shape;2805;p294"/>
          <p:cNvGraphicFramePr/>
          <p:nvPr/>
        </p:nvGraphicFramePr>
        <p:xfrm>
          <a:off x="407368" y="3429000"/>
          <a:ext cx="3000000" cy="3000000"/>
        </p:xfrm>
        <a:graphic>
          <a:graphicData uri="http://schemas.openxmlformats.org/drawingml/2006/table">
            <a:tbl>
              <a:tblPr>
                <a:noFill/>
                <a:tableStyleId>{B5161E05-26DA-42A0-BBA1-42F69E9FEB2A}</a:tableStyleId>
              </a:tblPr>
              <a:tblGrid>
                <a:gridCol w="1432425"/>
                <a:gridCol w="1398825"/>
                <a:gridCol w="1675225"/>
                <a:gridCol w="1861025"/>
                <a:gridCol w="1861025"/>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20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10</a:t>
                      </a:r>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30</a:t>
                      </a:r>
                      <a:endParaRPr/>
                    </a:p>
                  </a:txBody>
                  <a:tcPr marT="0" marB="0" marR="68575" marL="68575" anchor="ctr">
                    <a:solidFill>
                      <a:srgbClr val="E3CEC7"/>
                    </a:solidFill>
                  </a:tcPr>
                </a:tc>
              </a:tr>
            </a:tbl>
          </a:graphicData>
        </a:graphic>
      </p:graphicFrame>
      <p:sp>
        <p:nvSpPr>
          <p:cNvPr id="2806" name="Google Shape;2806;p294"/>
          <p:cNvSpPr/>
          <p:nvPr/>
        </p:nvSpPr>
        <p:spPr>
          <a:xfrm>
            <a:off x="407368"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810" name="Shape 2810"/>
        <p:cNvGrpSpPr/>
        <p:nvPr/>
      </p:nvGrpSpPr>
      <p:grpSpPr>
        <a:xfrm>
          <a:off x="0" y="0"/>
          <a:ext cx="0" cy="0"/>
          <a:chOff x="0" y="0"/>
          <a:chExt cx="0" cy="0"/>
        </a:xfrm>
      </p:grpSpPr>
      <p:sp>
        <p:nvSpPr>
          <p:cNvPr id="2811" name="Google Shape;2811;p295"/>
          <p:cNvSpPr/>
          <p:nvPr/>
        </p:nvSpPr>
        <p:spPr>
          <a:xfrm>
            <a:off x="406800" y="1143003"/>
            <a:ext cx="11521847" cy="1692771"/>
          </a:xfrm>
          <a:prstGeom prst="rect">
            <a:avLst/>
          </a:prstGeom>
          <a:noFill/>
          <a:ln>
            <a:noFill/>
          </a:ln>
        </p:spPr>
        <p:txBody>
          <a:bodyPr anchorCtr="0" anchor="t" bIns="45700" lIns="91425" spcFirstLastPara="1" rIns="91425" wrap="square" tIns="45700">
            <a:spAutoFit/>
          </a:bodyPr>
          <a:lstStyle/>
          <a:p>
            <a:pPr indent="-177800" lvl="0" marL="0" marR="0" rtl="0" algn="l">
              <a:lnSpc>
                <a:spcPct val="200000"/>
              </a:lnSpc>
              <a:spcBef>
                <a:spcPts val="0"/>
              </a:spcBef>
              <a:spcAft>
                <a:spcPts val="0"/>
              </a:spcAft>
              <a:buClr>
                <a:srgbClr val="5F9378"/>
              </a:buClr>
              <a:buSzPts val="2800"/>
              <a:buFont typeface="Noto Sans Symbols"/>
              <a:buChar char="⮚"/>
            </a:pPr>
            <a:r>
              <a:rPr b="1" i="1" lang="en-IN" sz="2800">
                <a:solidFill>
                  <a:srgbClr val="5F9378"/>
                </a:solidFill>
                <a:latin typeface="Arial"/>
                <a:ea typeface="Arial"/>
                <a:cs typeface="Arial"/>
                <a:sym typeface="Arial"/>
              </a:rPr>
              <a:t>JOINING</a:t>
            </a:r>
            <a:endParaRPr/>
          </a:p>
          <a:p>
            <a:pPr indent="0" lvl="0" marL="0" marR="0" rtl="0" algn="l">
              <a:spcBef>
                <a:spcPts val="0"/>
              </a:spcBef>
              <a:spcAft>
                <a:spcPts val="0"/>
              </a:spcAft>
              <a:buNone/>
            </a:pPr>
            <a:r>
              <a:rPr lang="en-IN" sz="2400">
                <a:solidFill>
                  <a:schemeClr val="dk1"/>
                </a:solidFill>
                <a:latin typeface="Arial"/>
                <a:ea typeface="Arial"/>
                <a:cs typeface="Arial"/>
                <a:sym typeface="Arial"/>
              </a:rPr>
              <a:t>Join capability in SQL to bring together data that is stored in different tables by creating a link between them.</a:t>
            </a:r>
            <a:endParaRPr/>
          </a:p>
        </p:txBody>
      </p:sp>
      <p:graphicFrame>
        <p:nvGraphicFramePr>
          <p:cNvPr id="2812" name="Google Shape;2812;p295"/>
          <p:cNvGraphicFramePr/>
          <p:nvPr/>
        </p:nvGraphicFramePr>
        <p:xfrm>
          <a:off x="406800" y="3430800"/>
          <a:ext cx="3000000" cy="3000000"/>
        </p:xfrm>
        <a:graphic>
          <a:graphicData uri="http://schemas.openxmlformats.org/drawingml/2006/table">
            <a:tbl>
              <a:tblPr>
                <a:noFill/>
                <a:tableStyleId>{B5161E05-26DA-42A0-BBA1-42F69E9FEB2A}</a:tableStyleId>
              </a:tblPr>
              <a:tblGrid>
                <a:gridCol w="1156100"/>
                <a:gridCol w="1128950"/>
                <a:gridCol w="1279625"/>
                <a:gridCol w="1736650"/>
                <a:gridCol w="1828050"/>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EMPNO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ENAME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JOB</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HIREDATE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b="1" sz="2000">
                        <a:solidFill>
                          <a:schemeClr val="lt2"/>
                        </a:solidFill>
                        <a:latin typeface="Cambria"/>
                        <a:ea typeface="Cambria"/>
                        <a:cs typeface="Cambria"/>
                        <a:sym typeface="Cambria"/>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Saleel</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1995-01-01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2</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Janhavi</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1994-12-20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3</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Snehal</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Manager</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1997-05-21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sz="2000">
                        <a:solidFill>
                          <a:schemeClr val="dk1"/>
                        </a:solidFill>
                        <a:latin typeface="Cambria"/>
                        <a:ea typeface="Cambria"/>
                        <a:cs typeface="Cambria"/>
                        <a:sym typeface="Cambria"/>
                      </a:endParaRPr>
                    </a:p>
                  </a:txBody>
                  <a:tcPr marT="0" marB="0" marR="68575" marL="68575" anchor="ctr">
                    <a:solidFill>
                      <a:srgbClr val="E3CEC7"/>
                    </a:solidFill>
                  </a:tcPr>
                </a:tc>
              </a:tr>
              <a:tr h="452875">
                <a:tc>
                  <a:txBody>
                    <a:bodyPr/>
                    <a:lstStyle/>
                    <a:p>
                      <a:pPr indent="0" lvl="0" marL="0" marR="0" rtl="0" algn="ctr">
                        <a:spcBef>
                          <a:spcPts val="0"/>
                        </a:spcBef>
                        <a:spcAft>
                          <a:spcPts val="0"/>
                        </a:spcAft>
                        <a:buNone/>
                      </a:pPr>
                      <a:r>
                        <a:rPr lang="en-IN" sz="2000">
                          <a:latin typeface="Cambria"/>
                          <a:ea typeface="Cambria"/>
                          <a:cs typeface="Cambria"/>
                          <a:sym typeface="Cambria"/>
                        </a:rPr>
                        <a:t>4</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Rahul</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Account</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1997-07-30</a:t>
                      </a:r>
                      <a:endParaRPr b="1" i="1"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r>
              <a:tr h="300475">
                <a:tc>
                  <a:txBody>
                    <a:bodyPr/>
                    <a:lstStyle/>
                    <a:p>
                      <a:pPr indent="0" lvl="0" marL="0" marR="0" rtl="0" algn="ctr">
                        <a:spcBef>
                          <a:spcPts val="0"/>
                        </a:spcBef>
                        <a:spcAft>
                          <a:spcPts val="0"/>
                        </a:spcAft>
                        <a:buNone/>
                      </a:pPr>
                      <a:r>
                        <a:rPr lang="en-IN" sz="2000">
                          <a:latin typeface="Cambria"/>
                          <a:ea typeface="Cambria"/>
                          <a:cs typeface="Cambria"/>
                          <a:sym typeface="Cambria"/>
                        </a:rPr>
                        <a:t>5</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Ketan</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Sales</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1994-01-01</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ctr">
                        <a:spcBef>
                          <a:spcPts val="0"/>
                        </a:spcBef>
                        <a:spcAft>
                          <a:spcPts val="0"/>
                        </a:spcAft>
                        <a:buNone/>
                      </a:pPr>
                      <a:r>
                        <a:rPr lang="en-IN" sz="2000">
                          <a:latin typeface="Cambria"/>
                          <a:ea typeface="Cambria"/>
                          <a:cs typeface="Cambria"/>
                          <a:sym typeface="Cambria"/>
                        </a:rPr>
                        <a:t>30</a:t>
                      </a:r>
                      <a:endParaRPr sz="2000">
                        <a:solidFill>
                          <a:schemeClr val="dk1"/>
                        </a:solidFill>
                        <a:latin typeface="Cambria"/>
                        <a:ea typeface="Cambria"/>
                        <a:cs typeface="Cambria"/>
                        <a:sym typeface="Cambria"/>
                      </a:endParaRPr>
                    </a:p>
                  </a:txBody>
                  <a:tcPr marT="0" marB="0" marR="68575" marL="68575" anchor="ctr"/>
                </a:tc>
              </a:tr>
            </a:tbl>
          </a:graphicData>
        </a:graphic>
      </p:graphicFrame>
      <p:graphicFrame>
        <p:nvGraphicFramePr>
          <p:cNvPr id="2813" name="Google Shape;2813;p295"/>
          <p:cNvGraphicFramePr/>
          <p:nvPr/>
        </p:nvGraphicFramePr>
        <p:xfrm>
          <a:off x="7728917" y="3430833"/>
          <a:ext cx="3000000" cy="3000000"/>
        </p:xfrm>
        <a:graphic>
          <a:graphicData uri="http://schemas.openxmlformats.org/drawingml/2006/table">
            <a:tbl>
              <a:tblPr>
                <a:noFill/>
                <a:tableStyleId>{B5161E05-26DA-42A0-BBA1-42F69E9FEB2A}</a:tableStyleId>
              </a:tblPr>
              <a:tblGrid>
                <a:gridCol w="1436750"/>
                <a:gridCol w="1466850"/>
                <a:gridCol w="1296150"/>
              </a:tblGrid>
              <a:tr h="402575">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DEPTNO</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DNAME</a:t>
                      </a:r>
                      <a:endParaRPr b="1" sz="2000">
                        <a:solidFill>
                          <a:schemeClr val="lt2"/>
                        </a:solidFill>
                        <a:latin typeface="Cambria"/>
                        <a:ea typeface="Cambria"/>
                        <a:cs typeface="Cambria"/>
                        <a:sym typeface="Cambria"/>
                      </a:endParaRPr>
                    </a:p>
                  </a:txBody>
                  <a:tcPr marT="0" marB="0" marR="68575" marL="68575" anchor="ctr">
                    <a:solidFill>
                      <a:srgbClr val="284249"/>
                    </a:solidFill>
                  </a:tcPr>
                </a:tc>
                <a:tc>
                  <a:txBody>
                    <a:bodyPr/>
                    <a:lstStyle/>
                    <a:p>
                      <a:pPr indent="0" lvl="0" marL="0" marR="0" rtl="0" algn="ctr">
                        <a:spcBef>
                          <a:spcPts val="0"/>
                        </a:spcBef>
                        <a:spcAft>
                          <a:spcPts val="0"/>
                        </a:spcAft>
                        <a:buNone/>
                      </a:pPr>
                      <a:r>
                        <a:rPr lang="en-IN" sz="2000">
                          <a:solidFill>
                            <a:schemeClr val="lt2"/>
                          </a:solidFill>
                          <a:latin typeface="Cambria"/>
                          <a:ea typeface="Cambria"/>
                          <a:cs typeface="Cambria"/>
                          <a:sym typeface="Cambria"/>
                        </a:rPr>
                        <a:t>LOC</a:t>
                      </a:r>
                      <a:endParaRPr b="1" sz="2000">
                        <a:solidFill>
                          <a:schemeClr val="lt2"/>
                        </a:solidFill>
                        <a:latin typeface="Cambria"/>
                        <a:ea typeface="Cambria"/>
                        <a:cs typeface="Cambria"/>
                        <a:sym typeface="Cambria"/>
                      </a:endParaRPr>
                    </a:p>
                  </a:txBody>
                  <a:tcPr marT="0" marB="0" marR="68575" marL="68575" anchor="ctr">
                    <a:solidFill>
                      <a:srgbClr val="284249"/>
                    </a:solidFill>
                  </a:tcPr>
                </a:tc>
              </a:tr>
              <a:tr h="452875">
                <a:tc>
                  <a:txBody>
                    <a:bodyPr/>
                    <a:lstStyle/>
                    <a:p>
                      <a:pPr indent="0" lvl="0" marL="0" marR="0" rtl="0" algn="ctr">
                        <a:spcBef>
                          <a:spcPts val="0"/>
                        </a:spcBef>
                        <a:spcAft>
                          <a:spcPts val="0"/>
                        </a:spcAft>
                        <a:buNone/>
                      </a:pPr>
                      <a:r>
                        <a:rPr b="0" lang="en-IN" sz="2000">
                          <a:latin typeface="Cambria"/>
                          <a:ea typeface="Cambria"/>
                          <a:cs typeface="Cambria"/>
                          <a:sym typeface="Cambria"/>
                        </a:rPr>
                        <a:t>10</a:t>
                      </a:r>
                      <a:endParaRPr b="0"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latin typeface="Cambria"/>
                          <a:ea typeface="Cambria"/>
                          <a:cs typeface="Cambria"/>
                          <a:sym typeface="Cambria"/>
                        </a:rPr>
                        <a:t>HRD</a:t>
                      </a:r>
                      <a:endParaRPr sz="2000">
                        <a:solidFill>
                          <a:schemeClr val="dk1"/>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en-IN" sz="2000">
                          <a:latin typeface="Cambria"/>
                          <a:ea typeface="Cambria"/>
                          <a:cs typeface="Cambria"/>
                          <a:sym typeface="Cambria"/>
                        </a:rPr>
                        <a:t>PUNE</a:t>
                      </a:r>
                      <a:endParaRPr sz="2000">
                        <a:solidFill>
                          <a:schemeClr val="dk1"/>
                        </a:solidFill>
                        <a:latin typeface="Cambria"/>
                        <a:ea typeface="Cambria"/>
                        <a:cs typeface="Cambria"/>
                        <a:sym typeface="Cambria"/>
                      </a:endParaRPr>
                    </a:p>
                  </a:txBody>
                  <a:tcPr marT="0" marB="0" marR="68575" marL="68575" anchor="ctr"/>
                </a:tc>
              </a:tr>
              <a:tr h="452875">
                <a:tc>
                  <a:txBody>
                    <a:bodyPr/>
                    <a:lstStyle/>
                    <a:p>
                      <a:pPr indent="0" lvl="0" marL="0" marR="0" rtl="0" algn="ctr">
                        <a:spcBef>
                          <a:spcPts val="0"/>
                        </a:spcBef>
                        <a:spcAft>
                          <a:spcPts val="0"/>
                        </a:spcAft>
                        <a:buNone/>
                      </a:pPr>
                      <a:r>
                        <a:rPr b="0" lang="en-IN" sz="2000">
                          <a:latin typeface="Cambria"/>
                          <a:ea typeface="Cambria"/>
                          <a:cs typeface="Cambria"/>
                          <a:sym typeface="Cambria"/>
                        </a:rPr>
                        <a:t>20</a:t>
                      </a:r>
                      <a:endParaRPr b="0" i="1" sz="2000">
                        <a:solidFill>
                          <a:schemeClr val="dk1"/>
                        </a:solidFill>
                        <a:latin typeface="Cambria"/>
                        <a:ea typeface="Cambria"/>
                        <a:cs typeface="Cambria"/>
                        <a:sym typeface="Cambria"/>
                      </a:endParaRPr>
                    </a:p>
                  </a:txBody>
                  <a:tcPr marT="0" marB="0" marR="68575" marL="68575" anchor="ctr">
                    <a:solidFill>
                      <a:srgbClr val="E3CEC7"/>
                    </a:solidFill>
                  </a:tcPr>
                </a:tc>
                <a:tc>
                  <a:txBody>
                    <a:bodyPr/>
                    <a:lstStyle/>
                    <a:p>
                      <a:pPr indent="0" lvl="0" marL="0" marR="0" rtl="0" algn="l">
                        <a:spcBef>
                          <a:spcPts val="0"/>
                        </a:spcBef>
                        <a:spcAft>
                          <a:spcPts val="0"/>
                        </a:spcAft>
                        <a:buNone/>
                      </a:pPr>
                      <a:r>
                        <a:rPr lang="en-IN" sz="2000">
                          <a:solidFill>
                            <a:schemeClr val="dk1"/>
                          </a:solidFill>
                          <a:latin typeface="Cambria"/>
                          <a:ea typeface="Cambria"/>
                          <a:cs typeface="Cambria"/>
                          <a:sym typeface="Cambria"/>
                        </a:rPr>
                        <a:t>SALES</a:t>
                      </a:r>
                      <a:endParaRPr/>
                    </a:p>
                  </a:txBody>
                  <a:tcPr marT="0" marB="0" marR="68575" marL="68575" anchor="ctr"/>
                </a:tc>
                <a:tc>
                  <a:txBody>
                    <a:bodyPr/>
                    <a:lstStyle/>
                    <a:p>
                      <a:pPr indent="0" lvl="0" marL="0" marR="0" rtl="0" algn="l">
                        <a:spcBef>
                          <a:spcPts val="0"/>
                        </a:spcBef>
                        <a:spcAft>
                          <a:spcPts val="0"/>
                        </a:spcAft>
                        <a:buNone/>
                      </a:pPr>
                      <a:r>
                        <a:rPr lang="en-IN" sz="2000">
                          <a:solidFill>
                            <a:schemeClr val="dk1"/>
                          </a:solidFill>
                          <a:latin typeface="Cambria"/>
                          <a:ea typeface="Cambria"/>
                          <a:cs typeface="Cambria"/>
                          <a:sym typeface="Cambria"/>
                        </a:rPr>
                        <a:t>BARODA</a:t>
                      </a:r>
                      <a:endParaRPr/>
                    </a:p>
                  </a:txBody>
                  <a:tcPr marT="0" marB="0" marR="68575" marL="68575" anchor="ctr"/>
                </a:tc>
              </a:tr>
              <a:tr h="452875">
                <a:tc>
                  <a:txBody>
                    <a:bodyPr/>
                    <a:lstStyle/>
                    <a:p>
                      <a:pPr indent="0" lvl="0" marL="0" marR="0" rtl="0" algn="ctr">
                        <a:spcBef>
                          <a:spcPts val="0"/>
                        </a:spcBef>
                        <a:spcAft>
                          <a:spcPts val="0"/>
                        </a:spcAft>
                        <a:buNone/>
                      </a:pPr>
                      <a:r>
                        <a:rPr b="0" i="0" lang="en-IN" sz="2000">
                          <a:solidFill>
                            <a:schemeClr val="dk1"/>
                          </a:solidFill>
                          <a:latin typeface="Cambria"/>
                          <a:ea typeface="Cambria"/>
                          <a:cs typeface="Cambria"/>
                          <a:sym typeface="Cambria"/>
                        </a:rPr>
                        <a:t>40</a:t>
                      </a:r>
                      <a:endParaRPr/>
                    </a:p>
                  </a:txBody>
                  <a:tcPr marT="0" marB="0" marR="68575" marL="68575" anchor="ctr"/>
                </a:tc>
                <a:tc>
                  <a:txBody>
                    <a:bodyPr/>
                    <a:lstStyle/>
                    <a:p>
                      <a:pPr indent="0" lvl="0" marL="0" marR="0" rtl="0" algn="l">
                        <a:spcBef>
                          <a:spcPts val="0"/>
                        </a:spcBef>
                        <a:spcAft>
                          <a:spcPts val="0"/>
                        </a:spcAft>
                        <a:buNone/>
                      </a:pPr>
                      <a:r>
                        <a:rPr i="0" lang="en-IN" sz="2000">
                          <a:solidFill>
                            <a:schemeClr val="dk1"/>
                          </a:solidFill>
                          <a:latin typeface="Cambria"/>
                          <a:ea typeface="Cambria"/>
                          <a:cs typeface="Cambria"/>
                          <a:sym typeface="Cambria"/>
                        </a:rPr>
                        <a:t>PURCHASE</a:t>
                      </a:r>
                      <a:endParaRPr/>
                    </a:p>
                  </a:txBody>
                  <a:tcPr marT="0" marB="0" marR="68575" marL="68575" anchor="ctr"/>
                </a:tc>
                <a:tc>
                  <a:txBody>
                    <a:bodyPr/>
                    <a:lstStyle/>
                    <a:p>
                      <a:pPr indent="0" lvl="0" marL="0" marR="0" rtl="0" algn="l">
                        <a:spcBef>
                          <a:spcPts val="0"/>
                        </a:spcBef>
                        <a:spcAft>
                          <a:spcPts val="0"/>
                        </a:spcAft>
                        <a:buNone/>
                      </a:pPr>
                      <a:r>
                        <a:rPr b="0" i="0" lang="en-IN" sz="2000">
                          <a:solidFill>
                            <a:schemeClr val="dk1"/>
                          </a:solidFill>
                          <a:latin typeface="Cambria"/>
                          <a:ea typeface="Cambria"/>
                          <a:cs typeface="Cambria"/>
                          <a:sym typeface="Cambria"/>
                        </a:rPr>
                        <a:t>SURAT</a:t>
                      </a:r>
                      <a:endParaRPr/>
                    </a:p>
                  </a:txBody>
                  <a:tcPr marT="0" marB="0" marR="68575" marL="68575" anchor="ctr"/>
                </a:tc>
              </a:tr>
            </a:tbl>
          </a:graphicData>
        </a:graphic>
      </p:graphicFrame>
      <p:sp>
        <p:nvSpPr>
          <p:cNvPr id="2814" name="Google Shape;2814;p295"/>
          <p:cNvSpPr txBox="1"/>
          <p:nvPr>
            <p:ph type="title"/>
          </p:nvPr>
        </p:nvSpPr>
        <p:spPr>
          <a:xfrm>
            <a:off x="609600" y="260648"/>
            <a:ext cx="10972800" cy="9144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945D4A"/>
              </a:buClr>
              <a:buSzPts val="3200"/>
              <a:buFont typeface="Arial"/>
              <a:buNone/>
            </a:pPr>
            <a:r>
              <a:rPr b="1" i="1" lang="en-IN">
                <a:solidFill>
                  <a:srgbClr val="945D4A"/>
                </a:solidFill>
                <a:latin typeface="Arial"/>
                <a:ea typeface="Arial"/>
                <a:cs typeface="Arial"/>
                <a:sym typeface="Arial"/>
              </a:rPr>
              <a:t>Capabilities of </a:t>
            </a:r>
            <a:br>
              <a:rPr b="1" i="1" lang="en-IN">
                <a:solidFill>
                  <a:srgbClr val="945D4A"/>
                </a:solidFill>
                <a:latin typeface="Arial"/>
                <a:ea typeface="Arial"/>
                <a:cs typeface="Arial"/>
                <a:sym typeface="Arial"/>
              </a:rPr>
            </a:br>
            <a:r>
              <a:rPr b="1" i="1" lang="en-IN">
                <a:solidFill>
                  <a:srgbClr val="945D4A"/>
                </a:solidFill>
                <a:latin typeface="Arial"/>
                <a:ea typeface="Arial"/>
                <a:cs typeface="Arial"/>
                <a:sym typeface="Arial"/>
              </a:rPr>
              <a:t>		SELECT Statement</a:t>
            </a:r>
            <a:endParaRPr>
              <a:solidFill>
                <a:srgbClr val="945D4A"/>
              </a:solidFill>
              <a:latin typeface="Arial"/>
              <a:ea typeface="Arial"/>
              <a:cs typeface="Arial"/>
              <a:sym typeface="Arial"/>
            </a:endParaRPr>
          </a:p>
        </p:txBody>
      </p:sp>
      <p:sp>
        <p:nvSpPr>
          <p:cNvPr id="2815" name="Google Shape;2815;p295"/>
          <p:cNvSpPr/>
          <p:nvPr/>
        </p:nvSpPr>
        <p:spPr>
          <a:xfrm>
            <a:off x="407368" y="3044273"/>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a:t>
            </a:r>
            <a:endParaRPr sz="1800">
              <a:solidFill>
                <a:schemeClr val="dk1"/>
              </a:solidFill>
              <a:latin typeface="Gill Sans"/>
              <a:ea typeface="Gill Sans"/>
              <a:cs typeface="Gill Sans"/>
              <a:sym typeface="Gill Sans"/>
            </a:endParaRPr>
          </a:p>
        </p:txBody>
      </p:sp>
      <p:sp>
        <p:nvSpPr>
          <p:cNvPr id="2816" name="Google Shape;2816;p295"/>
          <p:cNvSpPr/>
          <p:nvPr/>
        </p:nvSpPr>
        <p:spPr>
          <a:xfrm>
            <a:off x="7728917" y="3059668"/>
            <a:ext cx="3917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S</a:t>
            </a:r>
            <a:endParaRPr sz="1800">
              <a:solidFill>
                <a:schemeClr val="dk1"/>
              </a:solidFill>
              <a:latin typeface="Gill Sans"/>
              <a:ea typeface="Gill Sans"/>
              <a:cs typeface="Gill Sans"/>
              <a:sym typeface="Gill Sans"/>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820" name="Shape 2820"/>
        <p:cNvGrpSpPr/>
        <p:nvPr/>
      </p:nvGrpSpPr>
      <p:grpSpPr>
        <a:xfrm>
          <a:off x="0" y="0"/>
          <a:ext cx="0" cy="0"/>
          <a:chOff x="0" y="0"/>
          <a:chExt cx="0" cy="0"/>
        </a:xfrm>
      </p:grpSpPr>
      <p:pic>
        <p:nvPicPr>
          <p:cNvPr descr="Image result for sql meaning" id="2821" name="Google Shape;2821;p296"/>
          <p:cNvPicPr preferRelativeResize="0"/>
          <p:nvPr/>
        </p:nvPicPr>
        <p:blipFill rotWithShape="1">
          <a:blip r:embed="rId3">
            <a:alphaModFix/>
          </a:blip>
          <a:srcRect b="0" l="0" r="0" t="0"/>
          <a:stretch/>
        </p:blipFill>
        <p:spPr>
          <a:xfrm>
            <a:off x="623392" y="133468"/>
            <a:ext cx="10873208" cy="6724532"/>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825" name="Shape 2825"/>
        <p:cNvGrpSpPr/>
        <p:nvPr/>
      </p:nvGrpSpPr>
      <p:grpSpPr>
        <a:xfrm>
          <a:off x="0" y="0"/>
          <a:ext cx="0" cy="0"/>
          <a:chOff x="0" y="0"/>
          <a:chExt cx="0" cy="0"/>
        </a:xfrm>
      </p:grpSpPr>
      <p:grpSp>
        <p:nvGrpSpPr>
          <p:cNvPr id="2826" name="Google Shape;2826;p297"/>
          <p:cNvGrpSpPr/>
          <p:nvPr/>
        </p:nvGrpSpPr>
        <p:grpSpPr>
          <a:xfrm>
            <a:off x="1271464" y="548680"/>
            <a:ext cx="6552728" cy="1574045"/>
            <a:chOff x="2209801" y="1265224"/>
            <a:chExt cx="6478487" cy="1574045"/>
          </a:xfrm>
        </p:grpSpPr>
        <p:sp>
          <p:nvSpPr>
            <p:cNvPr id="2827" name="Google Shape;2827;p297"/>
            <p:cNvSpPr/>
            <p:nvPr/>
          </p:nvSpPr>
          <p:spPr>
            <a:xfrm>
              <a:off x="2231571" y="1828199"/>
              <a:ext cx="645671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98AE5"/>
                  </a:solidFill>
                  <a:latin typeface="Arial"/>
                  <a:ea typeface="Arial"/>
                  <a:cs typeface="Arial"/>
                  <a:sym typeface="Arial"/>
                </a:rPr>
                <a:t>SELECT</a:t>
              </a:r>
              <a:r>
                <a:rPr lang="en-IN" sz="24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a:t>
              </a:r>
              <a:r>
                <a:rPr lang="en-IN" sz="2400">
                  <a:solidFill>
                    <a:schemeClr val="dk1"/>
                  </a:solidFill>
                  <a:latin typeface="Arial"/>
                  <a:ea typeface="Arial"/>
                  <a:cs typeface="Arial"/>
                  <a:sym typeface="Arial"/>
                </a:rPr>
                <a:t>   </a:t>
              </a:r>
              <a:r>
                <a:rPr lang="en-IN" sz="2400">
                  <a:solidFill>
                    <a:srgbClr val="298AE5"/>
                  </a:solidFill>
                  <a:latin typeface="Arial"/>
                  <a:ea typeface="Arial"/>
                  <a:cs typeface="Arial"/>
                  <a:sym typeface="Arial"/>
                </a:rPr>
                <a:t>FROM</a:t>
              </a:r>
              <a:r>
                <a:rPr lang="en-IN" sz="2400">
                  <a:solidFill>
                    <a:schemeClr val="dk1"/>
                  </a:solidFill>
                  <a:latin typeface="Arial"/>
                  <a:ea typeface="Arial"/>
                  <a:cs typeface="Arial"/>
                  <a:sym typeface="Arial"/>
                </a:rPr>
                <a:t> &lt;table_references&gt;</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2828" name="Google Shape;2828;p297"/>
            <p:cNvSpPr/>
            <p:nvPr/>
          </p:nvSpPr>
          <p:spPr>
            <a:xfrm>
              <a:off x="2209801" y="1265224"/>
              <a:ext cx="4241867" cy="461665"/>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FF00"/>
                  </a:solidFill>
                  <a:latin typeface="Arial"/>
                  <a:ea typeface="Arial"/>
                  <a:cs typeface="Arial"/>
                  <a:sym typeface="Arial"/>
                </a:rPr>
                <a:t>SELECTION Process</a:t>
              </a:r>
              <a:endParaRPr/>
            </a:p>
          </p:txBody>
        </p:sp>
        <p:sp>
          <p:nvSpPr>
            <p:cNvPr id="2829" name="Google Shape;2829;p297"/>
            <p:cNvSpPr/>
            <p:nvPr/>
          </p:nvSpPr>
          <p:spPr>
            <a:xfrm rot="-5400000">
              <a:off x="3638412" y="2082450"/>
              <a:ext cx="318757" cy="481624"/>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830" name="Google Shape;2830;p297"/>
            <p:cNvSpPr/>
            <p:nvPr/>
          </p:nvSpPr>
          <p:spPr>
            <a:xfrm>
              <a:off x="2497833" y="2469937"/>
              <a:ext cx="3744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18592"/>
                  </a:solidFill>
                  <a:latin typeface="Arial"/>
                  <a:ea typeface="Arial"/>
                  <a:cs typeface="Arial"/>
                  <a:sym typeface="Arial"/>
                </a:rPr>
                <a:t>selection-list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field-list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column-list</a:t>
              </a:r>
              <a:endParaRPr/>
            </a:p>
          </p:txBody>
        </p:sp>
      </p:grpSp>
      <p:sp>
        <p:nvSpPr>
          <p:cNvPr id="2831" name="Google Shape;2831;p29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statement </a:t>
            </a:r>
            <a:endParaRPr/>
          </a:p>
        </p:txBody>
      </p:sp>
      <p:grpSp>
        <p:nvGrpSpPr>
          <p:cNvPr id="2832" name="Google Shape;2832;p297"/>
          <p:cNvGrpSpPr/>
          <p:nvPr/>
        </p:nvGrpSpPr>
        <p:grpSpPr>
          <a:xfrm>
            <a:off x="1271463" y="3631935"/>
            <a:ext cx="8136905" cy="1822581"/>
            <a:chOff x="1271464" y="3789040"/>
            <a:chExt cx="8305800" cy="1822581"/>
          </a:xfrm>
        </p:grpSpPr>
        <p:grpSp>
          <p:nvGrpSpPr>
            <p:cNvPr id="2833" name="Google Shape;2833;p297"/>
            <p:cNvGrpSpPr/>
            <p:nvPr/>
          </p:nvGrpSpPr>
          <p:grpSpPr>
            <a:xfrm>
              <a:off x="1271464" y="3789040"/>
              <a:ext cx="8305800" cy="1490463"/>
              <a:chOff x="2209800" y="3660939"/>
              <a:chExt cx="8305800" cy="1490463"/>
            </a:xfrm>
          </p:grpSpPr>
          <p:sp>
            <p:nvSpPr>
              <p:cNvPr id="2834" name="Google Shape;2834;p297"/>
              <p:cNvSpPr/>
              <p:nvPr/>
            </p:nvSpPr>
            <p:spPr>
              <a:xfrm>
                <a:off x="2209800" y="4237003"/>
                <a:ext cx="8305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98AE5"/>
                    </a:solidFill>
                    <a:latin typeface="Arial"/>
                    <a:ea typeface="Arial"/>
                    <a:cs typeface="Arial"/>
                    <a:sym typeface="Arial"/>
                  </a:rPr>
                  <a:t>SELECT</a:t>
                </a:r>
                <a:r>
                  <a:rPr lang="en-IN" sz="2400">
                    <a:solidFill>
                      <a:schemeClr val="dk1"/>
                    </a:solidFill>
                    <a:latin typeface="Arial"/>
                    <a:ea typeface="Arial"/>
                    <a:cs typeface="Arial"/>
                    <a:sym typeface="Arial"/>
                  </a:rPr>
                  <a:t> column-list</a:t>
                </a:r>
                <a:r>
                  <a:rPr lang="en-IN" sz="2400">
                    <a:solidFill>
                      <a:srgbClr val="298AE5"/>
                    </a:solidFill>
                    <a:latin typeface="Arial"/>
                    <a:ea typeface="Arial"/>
                    <a:cs typeface="Arial"/>
                    <a:sym typeface="Arial"/>
                  </a:rPr>
                  <a:t> FROM</a:t>
                </a:r>
                <a:r>
                  <a:rPr lang="en-IN" sz="2400">
                    <a:solidFill>
                      <a:schemeClr val="dk1"/>
                    </a:solidFill>
                    <a:latin typeface="Arial"/>
                    <a:ea typeface="Arial"/>
                    <a:cs typeface="Arial"/>
                    <a:sym typeface="Arial"/>
                  </a:rPr>
                  <a:t> &lt;table_references&gt;</a:t>
                </a:r>
                <a:endParaRPr/>
              </a:p>
            </p:txBody>
          </p:sp>
          <p:sp>
            <p:nvSpPr>
              <p:cNvPr id="2835" name="Google Shape;2835;p297"/>
              <p:cNvSpPr/>
              <p:nvPr/>
            </p:nvSpPr>
            <p:spPr>
              <a:xfrm>
                <a:off x="2209801" y="3660939"/>
                <a:ext cx="4241867" cy="461665"/>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FF00"/>
                    </a:solidFill>
                    <a:latin typeface="Arial"/>
                    <a:ea typeface="Arial"/>
                    <a:cs typeface="Arial"/>
                    <a:sym typeface="Arial"/>
                  </a:rPr>
                  <a:t>PROJECTION Process</a:t>
                </a:r>
                <a:endParaRPr/>
              </a:p>
            </p:txBody>
          </p:sp>
          <p:sp>
            <p:nvSpPr>
              <p:cNvPr id="2836" name="Google Shape;2836;p297"/>
              <p:cNvSpPr/>
              <p:nvPr/>
            </p:nvSpPr>
            <p:spPr>
              <a:xfrm rot="-5400000">
                <a:off x="4093810" y="4139751"/>
                <a:ext cx="495300" cy="1528001"/>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grpSp>
        <p:sp>
          <p:nvSpPr>
            <p:cNvPr id="2837" name="Google Shape;2837;p297"/>
            <p:cNvSpPr/>
            <p:nvPr/>
          </p:nvSpPr>
          <p:spPr>
            <a:xfrm>
              <a:off x="1775520" y="5242289"/>
              <a:ext cx="38654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18592"/>
                  </a:solidFill>
                  <a:latin typeface="Arial"/>
                  <a:ea typeface="Arial"/>
                  <a:cs typeface="Arial"/>
                  <a:sym typeface="Arial"/>
                </a:rPr>
                <a:t>selection-list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field-list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518592"/>
                  </a:solidFill>
                  <a:latin typeface="Arial"/>
                  <a:ea typeface="Arial"/>
                  <a:cs typeface="Arial"/>
                  <a:sym typeface="Arial"/>
                </a:rPr>
                <a:t>column-list</a:t>
              </a:r>
              <a:endParaRPr/>
            </a:p>
          </p:txBody>
        </p:sp>
      </p:grpSp>
      <p:sp>
        <p:nvSpPr>
          <p:cNvPr id="2838" name="Google Shape;2838;p297"/>
          <p:cNvSpPr txBox="1"/>
          <p:nvPr/>
        </p:nvSpPr>
        <p:spPr>
          <a:xfrm>
            <a:off x="335360" y="2340749"/>
            <a:ext cx="6096000" cy="8002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Here, </a:t>
            </a:r>
            <a:r>
              <a:rPr lang="en-IN" sz="1800">
                <a:solidFill>
                  <a:srgbClr val="A67F59"/>
                </a:solidFill>
                <a:latin typeface="Arial"/>
                <a:ea typeface="Arial"/>
                <a:cs typeface="Arial"/>
                <a:sym typeface="Arial"/>
              </a:rPr>
              <a:t>" * "</a:t>
            </a:r>
            <a:r>
              <a:rPr lang="en-IN" sz="1800">
                <a:solidFill>
                  <a:schemeClr val="dk1"/>
                </a:solidFill>
                <a:latin typeface="Arial"/>
                <a:ea typeface="Arial"/>
                <a:cs typeface="Arial"/>
                <a:sym typeface="Arial"/>
              </a:rPr>
              <a:t> is known as metacharacter (all columns) </a:t>
            </a:r>
            <a:endParaRPr/>
          </a:p>
        </p:txBody>
      </p:sp>
      <p:sp>
        <p:nvSpPr>
          <p:cNvPr id="2839" name="Google Shape;2839;p297"/>
          <p:cNvSpPr txBox="1"/>
          <p:nvPr/>
        </p:nvSpPr>
        <p:spPr>
          <a:xfrm>
            <a:off x="335360" y="5517232"/>
            <a:ext cx="11521280" cy="10772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Position of columns in SELECT statement will determine the position of columns in the output (as per</a:t>
            </a:r>
            <a:endParaRPr/>
          </a:p>
          <a:p>
            <a:pPr indent="0" lvl="0" marL="363538" marR="0" rtl="0" algn="l">
              <a:spcBef>
                <a:spcPts val="0"/>
              </a:spcBef>
              <a:spcAft>
                <a:spcPts val="0"/>
              </a:spcAft>
              <a:buNone/>
            </a:pPr>
            <a:r>
              <a:rPr lang="en-IN" sz="1800">
                <a:solidFill>
                  <a:schemeClr val="dk1"/>
                </a:solidFill>
                <a:latin typeface="Arial"/>
                <a:ea typeface="Arial"/>
                <a:cs typeface="Arial"/>
                <a:sym typeface="Arial"/>
              </a:rPr>
              <a:t>user requirements) </a:t>
            </a:r>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43" name="Shape 2843"/>
        <p:cNvGrpSpPr/>
        <p:nvPr/>
      </p:nvGrpSpPr>
      <p:grpSpPr>
        <a:xfrm>
          <a:off x="0" y="0"/>
          <a:ext cx="0" cy="0"/>
          <a:chOff x="0" y="0"/>
          <a:chExt cx="0" cy="0"/>
        </a:xfrm>
      </p:grpSpPr>
      <p:sp>
        <p:nvSpPr>
          <p:cNvPr id="2844" name="Google Shape;2844;p298"/>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column - alias</a:t>
            </a:r>
            <a:endParaRPr/>
          </a:p>
        </p:txBody>
      </p:sp>
      <p:sp>
        <p:nvSpPr>
          <p:cNvPr id="2845" name="Google Shape;2845;p298"/>
          <p:cNvSpPr/>
          <p:nvPr/>
        </p:nvSpPr>
        <p:spPr>
          <a:xfrm>
            <a:off x="253749" y="116632"/>
            <a:ext cx="8685669" cy="17030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'HELLO' ' WORLD'</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'HELLO'</a:t>
            </a:r>
            <a:r>
              <a:rPr lang="en-IN" sz="1800">
                <a:solidFill>
                  <a:schemeClr val="dk1"/>
                </a:solidFill>
                <a:latin typeface="Arial"/>
                <a:ea typeface="Arial"/>
                <a:cs typeface="Arial"/>
                <a:sym typeface="Arial"/>
              </a:rPr>
              <a:t> AS 'WORLD';</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`EmployeeName`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AS `EmployeeName`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
        <p:nvSpPr>
          <p:cNvPr id="2846" name="Google Shape;2846;p298"/>
          <p:cNvSpPr/>
          <p:nvPr/>
        </p:nvSpPr>
        <p:spPr>
          <a:xfrm>
            <a:off x="251226" y="3276600"/>
            <a:ext cx="11305255" cy="7386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programmer can use an alias to temporarily assign another name to a </a:t>
            </a:r>
            <a:r>
              <a:rPr b="1" lang="en-IN" sz="2000">
                <a:solidFill>
                  <a:schemeClr val="dk1"/>
                </a:solidFill>
                <a:latin typeface="Palatino Linotype"/>
                <a:ea typeface="Palatino Linotype"/>
                <a:cs typeface="Palatino Linotype"/>
                <a:sym typeface="Palatino Linotype"/>
              </a:rPr>
              <a:t>column</a:t>
            </a:r>
            <a:r>
              <a:rPr lang="en-IN" sz="2000">
                <a:solidFill>
                  <a:schemeClr val="dk1"/>
                </a:solidFill>
                <a:latin typeface="Palatino Linotype"/>
                <a:ea typeface="Palatino Linotype"/>
                <a:cs typeface="Palatino Linotype"/>
                <a:sym typeface="Palatino Linotype"/>
              </a:rPr>
              <a:t> or </a:t>
            </a:r>
            <a:r>
              <a:rPr b="1" lang="en-IN" sz="2000">
                <a:solidFill>
                  <a:schemeClr val="dk1"/>
                </a:solidFill>
                <a:latin typeface="Palatino Linotype"/>
                <a:ea typeface="Palatino Linotype"/>
                <a:cs typeface="Palatino Linotype"/>
                <a:sym typeface="Palatino Linotype"/>
              </a:rPr>
              <a:t>table</a:t>
            </a:r>
            <a:r>
              <a:rPr lang="en-IN" sz="2000">
                <a:solidFill>
                  <a:schemeClr val="dk1"/>
                </a:solidFill>
                <a:latin typeface="Palatino Linotype"/>
                <a:ea typeface="Palatino Linotype"/>
                <a:cs typeface="Palatino Linotype"/>
                <a:sym typeface="Palatino Linotype"/>
              </a:rPr>
              <a:t> for the duration of a </a:t>
            </a:r>
            <a:r>
              <a:rPr b="1" i="1" lang="en-IN" sz="2200">
                <a:solidFill>
                  <a:schemeClr val="dk1"/>
                </a:solidFill>
                <a:latin typeface="Palatino Linotype"/>
                <a:ea typeface="Palatino Linotype"/>
                <a:cs typeface="Palatino Linotype"/>
                <a:sym typeface="Palatino Linotype"/>
              </a:rPr>
              <a:t>SELECT</a:t>
            </a:r>
            <a:r>
              <a:rPr lang="en-IN" sz="2000">
                <a:solidFill>
                  <a:schemeClr val="dk1"/>
                </a:solidFill>
                <a:latin typeface="Palatino Linotype"/>
                <a:ea typeface="Palatino Linotype"/>
                <a:cs typeface="Palatino Linotype"/>
                <a:sym typeface="Palatino Linotype"/>
              </a:rPr>
              <a:t> query</a:t>
            </a:r>
            <a:r>
              <a:rPr b="1" lang="en-IN" sz="2000">
                <a:solidFill>
                  <a:schemeClr val="dk1"/>
                </a:solidFill>
                <a:latin typeface="Palatino Linotype"/>
                <a:ea typeface="Palatino Linotype"/>
                <a:cs typeface="Palatino Linotype"/>
                <a:sym typeface="Palatino Linotype"/>
              </a:rPr>
              <a:t>.</a:t>
            </a:r>
            <a:r>
              <a:rPr b="1" lang="en-IN" sz="2000">
                <a:solidFill>
                  <a:srgbClr val="FF0000"/>
                </a:solidFill>
                <a:latin typeface="Palatino Linotype"/>
                <a:ea typeface="Palatino Linotype"/>
                <a:cs typeface="Palatino Linotype"/>
                <a:sym typeface="Palatino Linotype"/>
              </a:rPr>
              <a:t> </a:t>
            </a:r>
            <a:endParaRPr/>
          </a:p>
        </p:txBody>
      </p:sp>
      <p:sp>
        <p:nvSpPr>
          <p:cNvPr id="2847" name="Google Shape;2847;p298"/>
          <p:cNvSpPr/>
          <p:nvPr/>
        </p:nvSpPr>
        <p:spPr>
          <a:xfrm>
            <a:off x="263352" y="4400525"/>
            <a:ext cx="11665296"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 the selection-list, a quoted column alias can be specified using identifier</a:t>
            </a:r>
            <a:r>
              <a:rPr b="1" i="1"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or string quote </a:t>
            </a:r>
            <a:r>
              <a:rPr b="1" lang="en-IN" sz="1800">
                <a:solidFill>
                  <a:schemeClr val="dk1"/>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or</a:t>
            </a:r>
            <a:r>
              <a:rPr b="1" lang="en-IN" sz="1800">
                <a:solidFill>
                  <a:schemeClr val="dk1"/>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characters.</a:t>
            </a:r>
            <a:endParaRPr/>
          </a:p>
          <a:p>
            <a:pPr indent="0" lvl="0" marL="0" marR="0" rtl="0" algn="l">
              <a:spcBef>
                <a:spcPts val="0"/>
              </a:spcBef>
              <a:spcAft>
                <a:spcPts val="0"/>
              </a:spcAft>
              <a:buNone/>
            </a:pPr>
            <a:r>
              <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Assigning an alias_name does not actually rename the column or table.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use alias in an expression.</a:t>
            </a:r>
            <a:endParaRPr sz="1800">
              <a:solidFill>
                <a:schemeClr val="dk1"/>
              </a:solidFill>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1" name="Shape 2851"/>
        <p:cNvGrpSpPr/>
        <p:nvPr/>
      </p:nvGrpSpPr>
      <p:grpSpPr>
        <a:xfrm>
          <a:off x="0" y="0"/>
          <a:ext cx="0" cy="0"/>
          <a:chOff x="0" y="0"/>
          <a:chExt cx="0" cy="0"/>
        </a:xfrm>
      </p:grpSpPr>
      <p:sp>
        <p:nvSpPr>
          <p:cNvPr id="2852" name="Google Shape;2852;p299"/>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statement - alias</a:t>
            </a:r>
            <a:endParaRPr i="1" sz="3200">
              <a:solidFill>
                <a:srgbClr val="FF9900"/>
              </a:solidFill>
              <a:latin typeface="Arial"/>
              <a:ea typeface="Arial"/>
              <a:cs typeface="Arial"/>
              <a:sym typeface="Arial"/>
            </a:endParaRPr>
          </a:p>
        </p:txBody>
      </p:sp>
      <p:sp>
        <p:nvSpPr>
          <p:cNvPr id="2853" name="Google Shape;2853;p299"/>
          <p:cNvSpPr/>
          <p:nvPr/>
        </p:nvSpPr>
        <p:spPr>
          <a:xfrm>
            <a:off x="335361" y="809510"/>
            <a:ext cx="114492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lang="en-IN" sz="2000">
                <a:solidFill>
                  <a:schemeClr val="dk1"/>
                </a:solidFill>
                <a:latin typeface="Arial"/>
                <a:ea typeface="Arial"/>
                <a:cs typeface="Arial"/>
                <a:sym typeface="Arial"/>
              </a:rPr>
              <a:t>AS</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alias_name</a:t>
            </a:r>
            <a:r>
              <a:rPr lang="en-IN" sz="2000">
                <a:solidFill>
                  <a:srgbClr val="0077AA"/>
                </a:solidFill>
                <a:latin typeface="Arial"/>
                <a:ea typeface="Arial"/>
                <a:cs typeface="Arial"/>
                <a:sym typeface="Arial"/>
              </a:rPr>
              <a:t>]</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 [</a:t>
            </a:r>
            <a:r>
              <a:rPr lang="en-IN" sz="2000">
                <a:solidFill>
                  <a:schemeClr val="dk1"/>
                </a:solidFill>
                <a:latin typeface="Arial"/>
                <a:ea typeface="Arial"/>
                <a:cs typeface="Arial"/>
                <a:sym typeface="Arial"/>
              </a:rPr>
              <a:t>AS</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alias_name</a:t>
            </a:r>
            <a:r>
              <a:rPr lang="en-IN" sz="2000">
                <a:solidFill>
                  <a:srgbClr val="0077AA"/>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N</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lang="en-IN" sz="2000">
                <a:solidFill>
                  <a:srgbClr val="0077AA"/>
                </a:solidFill>
                <a:latin typeface="Arial"/>
                <a:ea typeface="Arial"/>
                <a:cs typeface="Arial"/>
                <a:sym typeface="Arial"/>
              </a:rPr>
              <a:t> [ [</a:t>
            </a:r>
            <a:r>
              <a:rPr lang="en-IN" sz="2000">
                <a:solidFill>
                  <a:schemeClr val="dk1"/>
                </a:solidFill>
                <a:latin typeface="Arial"/>
                <a:ea typeface="Arial"/>
                <a:cs typeface="Arial"/>
                <a:sym typeface="Arial"/>
              </a:rPr>
              <a:t>AS</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alias_name</a:t>
            </a:r>
            <a:r>
              <a:rPr lang="en-IN" sz="2000">
                <a:solidFill>
                  <a:srgbClr val="0077AA"/>
                </a:solidFill>
                <a:latin typeface="Arial"/>
                <a:ea typeface="Arial"/>
                <a:cs typeface="Arial"/>
                <a:sym typeface="Arial"/>
              </a:rPr>
              <a:t>]</a:t>
            </a:r>
            <a:endParaRPr/>
          </a:p>
        </p:txBody>
      </p:sp>
      <p:sp>
        <p:nvSpPr>
          <p:cNvPr id="2854" name="Google Shape;2854;p299"/>
          <p:cNvSpPr/>
          <p:nvPr/>
        </p:nvSpPr>
        <p:spPr>
          <a:xfrm>
            <a:off x="263353" y="4869436"/>
            <a:ext cx="11665295" cy="129586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AS</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EmployeeID,</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ename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EmployeeName</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AS</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'Employee ID'</a:t>
            </a:r>
            <a:r>
              <a:rPr lang="en-IN" sz="1800">
                <a:solidFill>
                  <a:schemeClr val="dk1"/>
                </a:solidFill>
                <a:latin typeface="Arial"/>
                <a:ea typeface="Arial"/>
                <a:cs typeface="Arial"/>
                <a:sym typeface="Arial"/>
              </a:rPr>
              <a:t>, ename </a:t>
            </a:r>
            <a:r>
              <a:rPr lang="en-IN" sz="1800">
                <a:solidFill>
                  <a:srgbClr val="669900"/>
                </a:solidFill>
                <a:latin typeface="Arial"/>
                <a:ea typeface="Arial"/>
                <a:cs typeface="Arial"/>
                <a:sym typeface="Arial"/>
              </a:rPr>
              <a:t>"Employee 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employee;</a:t>
            </a:r>
            <a:endParaRPr sz="1800">
              <a:solidFill>
                <a:schemeClr val="dk1"/>
              </a:solidFill>
              <a:latin typeface="Arial"/>
              <a:ea typeface="Arial"/>
              <a:cs typeface="Arial"/>
              <a:sym typeface="Arial"/>
            </a:endParaRPr>
          </a:p>
        </p:txBody>
      </p:sp>
      <p:sp>
        <p:nvSpPr>
          <p:cNvPr id="2855" name="Google Shape;2855;p299"/>
          <p:cNvSpPr/>
          <p:nvPr/>
        </p:nvSpPr>
        <p:spPr>
          <a:xfrm>
            <a:off x="263352" y="1412776"/>
            <a:ext cx="11665296" cy="31393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select_expr can be given an alias using </a:t>
            </a:r>
            <a:r>
              <a:rPr b="1" lang="en-IN" sz="1800">
                <a:solidFill>
                  <a:srgbClr val="0077AA"/>
                </a:solidFill>
                <a:latin typeface="Arial"/>
                <a:ea typeface="Arial"/>
                <a:cs typeface="Arial"/>
                <a:sym typeface="Arial"/>
              </a:rPr>
              <a:t>AS</a:t>
            </a:r>
            <a:r>
              <a:rPr b="1" lang="en-IN" sz="1800">
                <a:solidFill>
                  <a:schemeClr val="dk1"/>
                </a:solidFill>
                <a:latin typeface="Arial"/>
                <a:ea typeface="Arial"/>
                <a:cs typeface="Arial"/>
                <a:sym typeface="Arial"/>
              </a:rPr>
              <a:t> alias_name</a:t>
            </a:r>
            <a:r>
              <a:rPr lang="en-IN" sz="1800">
                <a:solidFill>
                  <a:schemeClr val="dk1"/>
                </a:solidFill>
                <a:latin typeface="Arial"/>
                <a:ea typeface="Arial"/>
                <a:cs typeface="Arial"/>
                <a:sym typeface="Arial"/>
              </a:rPr>
              <a:t>. The alias is used as the expression's column name and can be used in </a:t>
            </a:r>
            <a:r>
              <a:rPr b="1" lang="en-IN" sz="1800">
                <a:solidFill>
                  <a:schemeClr val="dk1"/>
                </a:solidFill>
                <a:latin typeface="Arial"/>
                <a:ea typeface="Arial"/>
                <a:cs typeface="Arial"/>
                <a:sym typeface="Arial"/>
              </a:rPr>
              <a:t>GROUP BY, HAVING, </a:t>
            </a:r>
            <a:r>
              <a:rPr lang="en-IN" sz="1800">
                <a:solidFill>
                  <a:schemeClr val="dk1"/>
                </a:solidFill>
                <a:latin typeface="Arial"/>
                <a:ea typeface="Arial"/>
                <a:cs typeface="Arial"/>
                <a:sym typeface="Arial"/>
              </a:rPr>
              <a:t>or </a:t>
            </a:r>
            <a:r>
              <a:rPr b="1" lang="en-IN" sz="1800">
                <a:solidFill>
                  <a:schemeClr val="dk1"/>
                </a:solidFill>
                <a:latin typeface="Arial"/>
                <a:ea typeface="Arial"/>
                <a:cs typeface="Arial"/>
                <a:sym typeface="Arial"/>
              </a:rPr>
              <a:t>ORDER BY </a:t>
            </a:r>
            <a:r>
              <a:rPr lang="en-IN" sz="1800">
                <a:solidFill>
                  <a:schemeClr val="dk1"/>
                </a:solidFill>
                <a:latin typeface="Arial"/>
                <a:ea typeface="Arial"/>
                <a:cs typeface="Arial"/>
                <a:sym typeface="Arial"/>
              </a:rPr>
              <a:t>clauses.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a:t>
            </a:r>
            <a:r>
              <a:rPr b="1" lang="en-IN" sz="1800">
                <a:solidFill>
                  <a:srgbClr val="0077AA"/>
                </a:solidFill>
                <a:latin typeface="Arial"/>
                <a:ea typeface="Arial"/>
                <a:cs typeface="Arial"/>
                <a:sym typeface="Arial"/>
              </a:rPr>
              <a:t>AS</a:t>
            </a:r>
            <a:r>
              <a:rPr lang="en-IN" sz="1800">
                <a:solidFill>
                  <a:schemeClr val="dk1"/>
                </a:solidFill>
                <a:latin typeface="Arial"/>
                <a:ea typeface="Arial"/>
                <a:cs typeface="Arial"/>
                <a:sym typeface="Arial"/>
              </a:rPr>
              <a:t> keyword is optional when aliasing a select_expr with an identifier.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Standard SQL </a:t>
            </a:r>
            <a:r>
              <a:rPr b="1" lang="en-IN" sz="1800">
                <a:solidFill>
                  <a:schemeClr val="dk1"/>
                </a:solidFill>
                <a:latin typeface="Arial"/>
                <a:ea typeface="Arial"/>
                <a:cs typeface="Arial"/>
                <a:sym typeface="Arial"/>
              </a:rPr>
              <a:t>disallows</a:t>
            </a:r>
            <a:r>
              <a:rPr lang="en-IN" sz="1800">
                <a:solidFill>
                  <a:schemeClr val="dk1"/>
                </a:solidFill>
                <a:latin typeface="Arial"/>
                <a:ea typeface="Arial"/>
                <a:cs typeface="Arial"/>
                <a:sym typeface="Arial"/>
              </a:rPr>
              <a:t> references to column aliases in a </a:t>
            </a:r>
            <a:r>
              <a:rPr b="1" i="1" lang="en-IN" sz="1800">
                <a:solidFill>
                  <a:schemeClr val="dk1"/>
                </a:solidFill>
                <a:latin typeface="Arial"/>
                <a:ea typeface="Arial"/>
                <a:cs typeface="Arial"/>
                <a:sym typeface="Arial"/>
              </a:rPr>
              <a:t>WHERE</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clause.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table reference can be aliased using </a:t>
            </a:r>
            <a:r>
              <a:rPr b="1" lang="en-IN" sz="1800">
                <a:solidFill>
                  <a:schemeClr val="dk1"/>
                </a:solidFill>
                <a:latin typeface="Arial"/>
                <a:ea typeface="Arial"/>
                <a:cs typeface="Arial"/>
                <a:sym typeface="Arial"/>
              </a:rPr>
              <a:t>tbl_name alias_name </a:t>
            </a:r>
            <a:r>
              <a:rPr lang="en-IN" sz="1800">
                <a:solidFill>
                  <a:schemeClr val="dk1"/>
                </a:solidFill>
                <a:latin typeface="Arial"/>
                <a:ea typeface="Arial"/>
                <a:cs typeface="Arial"/>
                <a:sym typeface="Arial"/>
              </a:rPr>
              <a:t>or</a:t>
            </a:r>
            <a:r>
              <a:rPr b="1" lang="en-IN" sz="1800">
                <a:solidFill>
                  <a:schemeClr val="dk1"/>
                </a:solidFill>
                <a:latin typeface="Arial"/>
                <a:ea typeface="Arial"/>
                <a:cs typeface="Arial"/>
                <a:sym typeface="Arial"/>
              </a:rPr>
              <a:t> tbl_name </a:t>
            </a:r>
            <a:r>
              <a:rPr b="1" lang="en-IN" sz="1800">
                <a:solidFill>
                  <a:srgbClr val="0077AA"/>
                </a:solidFill>
                <a:latin typeface="Arial"/>
                <a:ea typeface="Arial"/>
                <a:cs typeface="Arial"/>
                <a:sym typeface="Arial"/>
              </a:rPr>
              <a:t>AS</a:t>
            </a:r>
            <a:r>
              <a:rPr b="1" lang="en-IN" sz="1800">
                <a:solidFill>
                  <a:schemeClr val="dk1"/>
                </a:solidFill>
                <a:latin typeface="Arial"/>
                <a:ea typeface="Arial"/>
                <a:cs typeface="Arial"/>
                <a:sym typeface="Arial"/>
              </a:rPr>
              <a:t> alias_name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column alias contains spaces, </a:t>
            </a:r>
            <a:r>
              <a:rPr b="1" lang="en-IN" sz="1800">
                <a:solidFill>
                  <a:schemeClr val="dk1"/>
                </a:solidFill>
                <a:latin typeface="Arial"/>
                <a:ea typeface="Arial"/>
                <a:cs typeface="Arial"/>
                <a:sym typeface="Arial"/>
              </a:rPr>
              <a:t>put it in quotes</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Alias name is </a:t>
            </a:r>
            <a:r>
              <a:rPr b="1" lang="en-IN" sz="1800">
                <a:solidFill>
                  <a:schemeClr val="dk1"/>
                </a:solidFill>
                <a:latin typeface="Arial"/>
                <a:ea typeface="Arial"/>
                <a:cs typeface="Arial"/>
                <a:sym typeface="Arial"/>
              </a:rPr>
              <a:t>max 256 characters</a:t>
            </a:r>
            <a:r>
              <a:rPr lang="en-IN" sz="1800">
                <a:solidFill>
                  <a:schemeClr val="dk1"/>
                </a:solidFill>
                <a:latin typeface="Arial"/>
                <a:ea typeface="Arial"/>
                <a:cs typeface="Arial"/>
                <a:sym typeface="Aria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13" name="Shape 113"/>
        <p:cNvGrpSpPr/>
        <p:nvPr/>
      </p:nvGrpSpPr>
      <p:grpSpPr>
        <a:xfrm>
          <a:off x="0" y="0"/>
          <a:ext cx="0" cy="0"/>
          <a:chOff x="0" y="0"/>
          <a:chExt cx="0" cy="0"/>
        </a:xfrm>
      </p:grpSpPr>
      <p:sp>
        <p:nvSpPr>
          <p:cNvPr id="114" name="Google Shape;114;p3"/>
          <p:cNvSpPr/>
          <p:nvPr/>
        </p:nvSpPr>
        <p:spPr>
          <a:xfrm>
            <a:off x="438087" y="5830594"/>
            <a:ext cx="86247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set A – { 25, 29, 45, 23, 60, 51, 35, …. }</a:t>
            </a:r>
            <a:endParaRPr/>
          </a:p>
          <a:p>
            <a:pPr indent="0" lvl="0" marL="0" marR="0" rtl="0" algn="l">
              <a:spcBef>
                <a:spcPts val="0"/>
              </a:spcBef>
              <a:spcAft>
                <a:spcPts val="0"/>
              </a:spcAft>
              <a:buNone/>
            </a:pPr>
            <a:r>
              <a:t/>
            </a:r>
            <a:endParaRPr sz="800">
              <a:solidFill>
                <a:srgbClr val="473935"/>
              </a:solidFill>
              <a:latin typeface="Gill Sans"/>
              <a:ea typeface="Gill Sans"/>
              <a:cs typeface="Gill Sans"/>
              <a:sym typeface="Gill Sans"/>
            </a:endParaRPr>
          </a:p>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set B – { Ben, Jo, Kim, Tom, Toy, Sam, Don, …. }  </a:t>
            </a:r>
            <a:endParaRPr/>
          </a:p>
        </p:txBody>
      </p:sp>
      <p:sp>
        <p:nvSpPr>
          <p:cNvPr id="115" name="Google Shape;115;p3"/>
          <p:cNvSpPr/>
          <p:nvPr/>
        </p:nvSpPr>
        <p:spPr>
          <a:xfrm>
            <a:off x="457747" y="5334825"/>
            <a:ext cx="7920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3E5D77"/>
                </a:solidFill>
                <a:latin typeface="Arial"/>
                <a:ea typeface="Arial"/>
                <a:cs typeface="Arial"/>
                <a:sym typeface="Arial"/>
              </a:rPr>
              <a:t>data</a:t>
            </a:r>
            <a:endParaRPr b="1" sz="2200">
              <a:solidFill>
                <a:schemeClr val="dk1"/>
              </a:solidFill>
              <a:latin typeface="Gill Sans"/>
              <a:ea typeface="Gill Sans"/>
              <a:cs typeface="Gill Sans"/>
              <a:sym typeface="Gill Sans"/>
            </a:endParaRPr>
          </a:p>
        </p:txBody>
      </p:sp>
      <p:sp>
        <p:nvSpPr>
          <p:cNvPr id="116" name="Google Shape;116;p3"/>
          <p:cNvSpPr/>
          <p:nvPr/>
        </p:nvSpPr>
        <p:spPr>
          <a:xfrm>
            <a:off x="438088" y="3303894"/>
            <a:ext cx="112961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3E5D77"/>
                </a:solidFill>
                <a:latin typeface="Arial"/>
                <a:ea typeface="Arial"/>
                <a:cs typeface="Arial"/>
                <a:sym typeface="Arial"/>
              </a:rPr>
              <a:t>Information</a:t>
            </a:r>
            <a:endParaRPr b="1" sz="2200">
              <a:solidFill>
                <a:schemeClr val="dk1"/>
              </a:solidFill>
              <a:latin typeface="Gill Sans"/>
              <a:ea typeface="Gill Sans"/>
              <a:cs typeface="Gill Sans"/>
              <a:sym typeface="Gill Sans"/>
            </a:endParaRPr>
          </a:p>
        </p:txBody>
      </p:sp>
      <p:sp>
        <p:nvSpPr>
          <p:cNvPr id="117" name="Google Shape;117;p3"/>
          <p:cNvSpPr/>
          <p:nvPr/>
        </p:nvSpPr>
        <p:spPr>
          <a:xfrm>
            <a:off x="457748" y="3757859"/>
            <a:ext cx="11772843"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Now we arrange the data and make some sense and create information.</a:t>
            </a:r>
            <a:endParaRPr/>
          </a:p>
          <a:p>
            <a:pPr indent="0" lvl="0" marL="0" marR="0" rtl="0" algn="l">
              <a:spcBef>
                <a:spcPts val="0"/>
              </a:spcBef>
              <a:spcAft>
                <a:spcPts val="0"/>
              </a:spcAft>
              <a:buNone/>
            </a:pPr>
            <a:r>
              <a:t/>
            </a:r>
            <a:endParaRPr sz="800">
              <a:solidFill>
                <a:srgbClr val="473935"/>
              </a:solidFill>
              <a:latin typeface="Gill Sans"/>
              <a:ea typeface="Gill Sans"/>
              <a:cs typeface="Gill Sans"/>
              <a:sym typeface="Gill Sans"/>
            </a:endParaRPr>
          </a:p>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set A is </a:t>
            </a:r>
            <a:r>
              <a:rPr b="1" lang="en-IN" sz="1800">
                <a:solidFill>
                  <a:srgbClr val="473935"/>
                </a:solidFill>
                <a:latin typeface="Gill Sans"/>
                <a:ea typeface="Gill Sans"/>
                <a:cs typeface="Gill Sans"/>
                <a:sym typeface="Gill Sans"/>
              </a:rPr>
              <a:t>Age</a:t>
            </a:r>
            <a:r>
              <a:rPr lang="en-IN" sz="1800">
                <a:solidFill>
                  <a:srgbClr val="473935"/>
                </a:solidFill>
                <a:latin typeface="Gill Sans"/>
                <a:ea typeface="Gill Sans"/>
                <a:cs typeface="Gill Sans"/>
                <a:sym typeface="Gill Sans"/>
              </a:rPr>
              <a:t>, set B is </a:t>
            </a:r>
            <a:r>
              <a:rPr b="1" lang="en-IN" sz="1800">
                <a:solidFill>
                  <a:srgbClr val="473935"/>
                </a:solidFill>
                <a:latin typeface="Gill Sans"/>
                <a:ea typeface="Gill Sans"/>
                <a:cs typeface="Gill Sans"/>
                <a:sym typeface="Gill Sans"/>
              </a:rPr>
              <a:t>Name</a:t>
            </a:r>
            <a:endParaRPr/>
          </a:p>
          <a:p>
            <a:pPr indent="0" lvl="0" marL="0" marR="0" rtl="0" algn="l">
              <a:spcBef>
                <a:spcPts val="0"/>
              </a:spcBef>
              <a:spcAft>
                <a:spcPts val="0"/>
              </a:spcAft>
              <a:buNone/>
            </a:pPr>
            <a:r>
              <a:t/>
            </a:r>
            <a:endParaRPr sz="800">
              <a:solidFill>
                <a:srgbClr val="473935"/>
              </a:solidFill>
              <a:latin typeface="Gill Sans"/>
              <a:ea typeface="Gill Sans"/>
              <a:cs typeface="Gill Sans"/>
              <a:sym typeface="Gill Sans"/>
            </a:endParaRPr>
          </a:p>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Age – { 25, 29, 45, 23, 60, 51, 35, …. }</a:t>
            </a:r>
            <a:endParaRPr/>
          </a:p>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Name – { Ben, Jo, Kim, Tom, Toy, Sam, Don, …. }   </a:t>
            </a:r>
            <a:endParaRPr/>
          </a:p>
        </p:txBody>
      </p:sp>
      <p:sp>
        <p:nvSpPr>
          <p:cNvPr id="118" name="Google Shape;118;p3"/>
          <p:cNvSpPr/>
          <p:nvPr/>
        </p:nvSpPr>
        <p:spPr>
          <a:xfrm>
            <a:off x="406491" y="1916832"/>
            <a:ext cx="16561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3E5D77"/>
                </a:solidFill>
                <a:latin typeface="Arial"/>
                <a:ea typeface="Arial"/>
                <a:cs typeface="Arial"/>
                <a:sym typeface="Arial"/>
              </a:rPr>
              <a:t>knowledge</a:t>
            </a:r>
            <a:endParaRPr b="1" sz="2200">
              <a:solidFill>
                <a:schemeClr val="dk1"/>
              </a:solidFill>
              <a:latin typeface="Gill Sans"/>
              <a:ea typeface="Gill Sans"/>
              <a:cs typeface="Gill Sans"/>
              <a:sym typeface="Gill Sans"/>
            </a:endParaRPr>
          </a:p>
        </p:txBody>
      </p:sp>
      <p:sp>
        <p:nvSpPr>
          <p:cNvPr id="119" name="Google Shape;119;p3"/>
          <p:cNvSpPr/>
          <p:nvPr/>
        </p:nvSpPr>
        <p:spPr>
          <a:xfrm>
            <a:off x="418365" y="2373595"/>
            <a:ext cx="1177284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Age of employees: </a:t>
            </a:r>
            <a:endParaRPr/>
          </a:p>
          <a:p>
            <a:pPr indent="0" lvl="0" marL="0" marR="0" rtl="0" algn="l">
              <a:spcBef>
                <a:spcPts val="0"/>
              </a:spcBef>
              <a:spcAft>
                <a:spcPts val="0"/>
              </a:spcAft>
              <a:buNone/>
            </a:pPr>
            <a:r>
              <a:t/>
            </a:r>
            <a:endParaRPr sz="800">
              <a:solidFill>
                <a:srgbClr val="473935"/>
              </a:solidFill>
              <a:latin typeface="Gill Sans"/>
              <a:ea typeface="Gill Sans"/>
              <a:cs typeface="Gill Sans"/>
              <a:sym typeface="Gill Sans"/>
            </a:endParaRPr>
          </a:p>
          <a:p>
            <a:pPr indent="0" lvl="0" marL="0" marR="0" rtl="0" algn="l">
              <a:spcBef>
                <a:spcPts val="0"/>
              </a:spcBef>
              <a:spcAft>
                <a:spcPts val="0"/>
              </a:spcAft>
              <a:buNone/>
            </a:pPr>
            <a:r>
              <a:rPr lang="en-IN" sz="1800">
                <a:solidFill>
                  <a:srgbClr val="473935"/>
                </a:solidFill>
                <a:latin typeface="Gill Sans"/>
                <a:ea typeface="Gill Sans"/>
                <a:cs typeface="Gill Sans"/>
                <a:sym typeface="Gill Sans"/>
              </a:rPr>
              <a:t>R = { Ben is 25 yrs. Old, Jo is 29 yrs. Old, Kim is 45 yrs. Old, Tom is 23 yrs. Old, Toy is 60 yrs. Old , ….  }</a:t>
            </a:r>
            <a:endParaRPr/>
          </a:p>
        </p:txBody>
      </p:sp>
      <p:sp>
        <p:nvSpPr>
          <p:cNvPr id="120" name="Google Shape;120;p3"/>
          <p:cNvSpPr/>
          <p:nvPr/>
        </p:nvSpPr>
        <p:spPr>
          <a:xfrm>
            <a:off x="403016" y="6749"/>
            <a:ext cx="13276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3E5D77"/>
                </a:solidFill>
                <a:latin typeface="Arial"/>
                <a:ea typeface="Arial"/>
                <a:cs typeface="Arial"/>
                <a:sym typeface="Arial"/>
              </a:rPr>
              <a:t>wisdom</a:t>
            </a:r>
            <a:endParaRPr b="1" sz="2200">
              <a:solidFill>
                <a:schemeClr val="dk1"/>
              </a:solidFill>
              <a:latin typeface="Gill Sans"/>
              <a:ea typeface="Gill Sans"/>
              <a:cs typeface="Gill Sans"/>
              <a:sym typeface="Gill Sans"/>
            </a:endParaRPr>
          </a:p>
        </p:txBody>
      </p:sp>
      <p:sp>
        <p:nvSpPr>
          <p:cNvPr id="121" name="Google Shape;121;p3"/>
          <p:cNvSpPr/>
          <p:nvPr/>
        </p:nvSpPr>
        <p:spPr>
          <a:xfrm>
            <a:off x="403018" y="552133"/>
            <a:ext cx="11772843"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473935"/>
              </a:buClr>
              <a:buSzPts val="1800"/>
              <a:buFont typeface="Arial"/>
              <a:buChar char="•"/>
            </a:pPr>
            <a:r>
              <a:rPr lang="en-IN" sz="1800">
                <a:solidFill>
                  <a:srgbClr val="473935"/>
                </a:solidFill>
                <a:latin typeface="Gill Sans"/>
                <a:ea typeface="Gill Sans"/>
                <a:cs typeface="Gill Sans"/>
                <a:sym typeface="Gill Sans"/>
              </a:rPr>
              <a:t>Our employees Ben, Jo, and Tom are young.</a:t>
            </a:r>
            <a:endParaRPr/>
          </a:p>
          <a:p>
            <a:pPr indent="-342900" lvl="0" marL="342900" marR="0" rtl="0" algn="l">
              <a:spcBef>
                <a:spcPts val="0"/>
              </a:spcBef>
              <a:spcAft>
                <a:spcPts val="0"/>
              </a:spcAft>
              <a:buClr>
                <a:srgbClr val="473935"/>
              </a:buClr>
              <a:buSzPts val="1800"/>
              <a:buFont typeface="Arial"/>
              <a:buChar char="•"/>
            </a:pPr>
            <a:r>
              <a:rPr lang="en-IN" sz="1800">
                <a:solidFill>
                  <a:srgbClr val="473935"/>
                </a:solidFill>
                <a:latin typeface="Gill Sans"/>
                <a:ea typeface="Gill Sans"/>
                <a:cs typeface="Gill Sans"/>
                <a:sym typeface="Gill Sans"/>
              </a:rPr>
              <a:t>Our employees Ben, Jo, and Tom are in 20’s</a:t>
            </a:r>
            <a:endParaRPr/>
          </a:p>
          <a:p>
            <a:pPr indent="-342900" lvl="0" marL="342900" marR="0" rtl="0" algn="l">
              <a:spcBef>
                <a:spcPts val="0"/>
              </a:spcBef>
              <a:spcAft>
                <a:spcPts val="0"/>
              </a:spcAft>
              <a:buClr>
                <a:srgbClr val="473935"/>
              </a:buClr>
              <a:buSzPts val="1800"/>
              <a:buFont typeface="Arial"/>
              <a:buChar char="•"/>
            </a:pPr>
            <a:r>
              <a:rPr lang="en-IN" sz="1800">
                <a:solidFill>
                  <a:srgbClr val="473935"/>
                </a:solidFill>
                <a:latin typeface="Gill Sans"/>
                <a:ea typeface="Gill Sans"/>
                <a:cs typeface="Gill Sans"/>
                <a:sym typeface="Gill Sans"/>
              </a:rPr>
              <a:t>Toy is going to retire next year.</a:t>
            </a:r>
            <a:endParaRPr/>
          </a:p>
          <a:p>
            <a:pPr indent="-342900" lvl="0" marL="342900" marR="0" rtl="0" algn="l">
              <a:spcBef>
                <a:spcPts val="0"/>
              </a:spcBef>
              <a:spcAft>
                <a:spcPts val="0"/>
              </a:spcAft>
              <a:buClr>
                <a:srgbClr val="473935"/>
              </a:buClr>
              <a:buSzPts val="1800"/>
              <a:buFont typeface="Arial"/>
              <a:buChar char="•"/>
            </a:pPr>
            <a:r>
              <a:rPr lang="en-IN" sz="1800">
                <a:solidFill>
                  <a:srgbClr val="473935"/>
                </a:solidFill>
                <a:latin typeface="Gill Sans"/>
                <a:ea typeface="Gill Sans"/>
                <a:cs typeface="Gill Sans"/>
                <a:sym typeface="Gill Sans"/>
              </a:rPr>
              <a:t>….</a:t>
            </a:r>
            <a:endParaRPr/>
          </a:p>
        </p:txBody>
      </p:sp>
      <p:pic>
        <p:nvPicPr>
          <p:cNvPr descr="Related image" id="122" name="Google Shape;122;p3"/>
          <p:cNvPicPr preferRelativeResize="0"/>
          <p:nvPr/>
        </p:nvPicPr>
        <p:blipFill rotWithShape="1">
          <a:blip r:embed="rId3">
            <a:alphaModFix/>
          </a:blip>
          <a:srcRect b="0" l="0" r="0" t="0"/>
          <a:stretch/>
        </p:blipFill>
        <p:spPr>
          <a:xfrm>
            <a:off x="8375247" y="3542079"/>
            <a:ext cx="3824152" cy="3199289"/>
          </a:xfrm>
          <a:prstGeom prst="rect">
            <a:avLst/>
          </a:prstGeom>
          <a:noFill/>
          <a:ln>
            <a:noFill/>
          </a:ln>
        </p:spPr>
      </p:pic>
      <p:sp>
        <p:nvSpPr>
          <p:cNvPr id="123" name="Google Shape;123;p3"/>
          <p:cNvSpPr/>
          <p:nvPr/>
        </p:nvSpPr>
        <p:spPr>
          <a:xfrm>
            <a:off x="10796388" y="3789765"/>
            <a:ext cx="13273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The </a:t>
            </a:r>
            <a:r>
              <a:rPr b="1" lang="en-IN" sz="1800">
                <a:solidFill>
                  <a:srgbClr val="C00000"/>
                </a:solidFill>
                <a:latin typeface="Arial"/>
                <a:ea typeface="Arial"/>
                <a:cs typeface="Arial"/>
                <a:sym typeface="Arial"/>
              </a:rPr>
              <a:t>DIKW pyramid</a:t>
            </a:r>
            <a:endParaRPr sz="1800">
              <a:solidFill>
                <a:srgbClr val="C00000"/>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 name="Shape 344"/>
        <p:cNvGrpSpPr/>
        <p:nvPr/>
      </p:nvGrpSpPr>
      <p:grpSpPr>
        <a:xfrm>
          <a:off x="0" y="0"/>
          <a:ext cx="0" cy="0"/>
          <a:chOff x="0" y="0"/>
          <a:chExt cx="0" cy="0"/>
        </a:xfrm>
      </p:grpSpPr>
      <p:sp>
        <p:nvSpPr>
          <p:cNvPr id="345" name="Google Shape;345;p30"/>
          <p:cNvSpPr/>
          <p:nvPr/>
        </p:nvSpPr>
        <p:spPr>
          <a:xfrm>
            <a:off x="191344" y="3552992"/>
            <a:ext cx="11809312" cy="30443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Relational tables have six properties: </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Values are atomic.</a:t>
            </a:r>
            <a:endParaRPr/>
          </a:p>
          <a:p>
            <a:pPr indent="-285750" lvl="0" marL="285750" marR="0" rtl="0" algn="l">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Column values are of the same kind. (</a:t>
            </a:r>
            <a:r>
              <a:rPr b="1" i="1" lang="en-IN" sz="1800" u="sng">
                <a:solidFill>
                  <a:srgbClr val="006C86"/>
                </a:solidFill>
                <a:latin typeface="Palatino Linotype"/>
                <a:ea typeface="Palatino Linotype"/>
                <a:cs typeface="Palatino Linotype"/>
                <a:sym typeface="Palatino Linotype"/>
              </a:rPr>
              <a:t>Attribute Domain</a:t>
            </a:r>
            <a:r>
              <a:rPr b="1" lang="en-IN" sz="1800">
                <a:solidFill>
                  <a:srgbClr val="006C86"/>
                </a:solidFill>
                <a:latin typeface="Palatino Linotype"/>
                <a:ea typeface="Palatino Linotype"/>
                <a:cs typeface="Palatino Linotype"/>
                <a:sym typeface="Palatino Linotype"/>
              </a:rPr>
              <a:t>: </a:t>
            </a:r>
            <a:r>
              <a:rPr lang="en-IN" sz="1800">
                <a:solidFill>
                  <a:srgbClr val="006C86"/>
                </a:solidFill>
                <a:latin typeface="Palatino Linotype"/>
                <a:ea typeface="Palatino Linotype"/>
                <a:cs typeface="Palatino Linotype"/>
                <a:sym typeface="Palatino Linotype"/>
              </a:rPr>
              <a:t>Every attribute has some pre-defined datatypes, known as attribute domain.</a:t>
            </a:r>
            <a:r>
              <a:rPr lang="en-IN" sz="1800">
                <a:solidFill>
                  <a:srgbClr val="222229"/>
                </a:solidFill>
                <a:latin typeface="Palatino Linotype"/>
                <a:ea typeface="Palatino Linotype"/>
                <a:cs typeface="Palatino Linotype"/>
                <a:sym typeface="Palatino Linotype"/>
              </a:rPr>
              <a:t>)</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Each row is unique.</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The sequence of columns is insignificant – (unimportant).</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The sequence of rows is insignificant – (unimportant).</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Palatino Linotype"/>
                <a:ea typeface="Palatino Linotype"/>
                <a:cs typeface="Palatino Linotype"/>
                <a:sym typeface="Palatino Linotype"/>
              </a:rPr>
              <a:t>Each attribute/column must have a unique name.</a:t>
            </a:r>
            <a:endParaRPr/>
          </a:p>
        </p:txBody>
      </p:sp>
      <p:sp>
        <p:nvSpPr>
          <p:cNvPr id="346" name="Google Shape;346;p30"/>
          <p:cNvSpPr/>
          <p:nvPr/>
        </p:nvSpPr>
        <p:spPr>
          <a:xfrm>
            <a:off x="1524000" y="2"/>
            <a:ext cx="914400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properties of relational table</a:t>
            </a:r>
            <a:endParaRPr/>
          </a:p>
        </p:txBody>
      </p:sp>
      <p:sp>
        <p:nvSpPr>
          <p:cNvPr id="347" name="Google Shape;347;p30"/>
          <p:cNvSpPr txBox="1"/>
          <p:nvPr/>
        </p:nvSpPr>
        <p:spPr>
          <a:xfrm>
            <a:off x="7771667" y="697412"/>
            <a:ext cx="442864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a:solidFill>
                  <a:srgbClr val="5F6368"/>
                </a:solidFill>
                <a:latin typeface="arial"/>
                <a:ea typeface="arial"/>
                <a:cs typeface="arial"/>
                <a:sym typeface="arial"/>
              </a:rPr>
              <a:t>Domain</a:t>
            </a:r>
            <a:r>
              <a:rPr b="0" i="0" lang="en-IN" sz="2000">
                <a:solidFill>
                  <a:srgbClr val="4D5156"/>
                </a:solidFill>
                <a:latin typeface="arial"/>
                <a:ea typeface="arial"/>
                <a:cs typeface="arial"/>
                <a:sym typeface="arial"/>
              </a:rPr>
              <a:t> refers to all the valid values which a column may contain. </a:t>
            </a:r>
            <a:endParaRPr sz="2000">
              <a:solidFill>
                <a:schemeClr val="dk1"/>
              </a:solidFill>
              <a:latin typeface="Gill Sans"/>
              <a:ea typeface="Gill Sans"/>
              <a:cs typeface="Gill Sans"/>
              <a:sym typeface="Gill Sans"/>
            </a:endParaRPr>
          </a:p>
        </p:txBody>
      </p:sp>
      <p:graphicFrame>
        <p:nvGraphicFramePr>
          <p:cNvPr id="348" name="Google Shape;348;p30"/>
          <p:cNvGraphicFramePr/>
          <p:nvPr/>
        </p:nvGraphicFramePr>
        <p:xfrm>
          <a:off x="191344" y="692696"/>
          <a:ext cx="3000000" cy="3000000"/>
        </p:xfrm>
        <a:graphic>
          <a:graphicData uri="http://schemas.openxmlformats.org/drawingml/2006/table">
            <a:tbl>
              <a:tblPr bandRow="1" firstRow="1">
                <a:noFill/>
                <a:tableStyleId>{929609C1-8A00-4330-9E14-D2BBF970845E}</a:tableStyleId>
              </a:tblPr>
              <a:tblGrid>
                <a:gridCol w="924525"/>
                <a:gridCol w="1699550"/>
                <a:gridCol w="1696425"/>
                <a:gridCol w="1656175"/>
                <a:gridCol w="1584175"/>
              </a:tblGrid>
              <a:tr h="403925">
                <a:tc>
                  <a:txBody>
                    <a:bodyPr/>
                    <a:lstStyle/>
                    <a:p>
                      <a:pPr indent="0" lvl="0" marL="0" marR="0" rtl="0" algn="ctr">
                        <a:spcBef>
                          <a:spcPts val="0"/>
                        </a:spcBef>
                        <a:spcAft>
                          <a:spcPts val="0"/>
                        </a:spcAft>
                        <a:buNone/>
                      </a:pPr>
                      <a:r>
                        <a:rPr lang="en-IN" sz="1800" u="none" cap="none" strike="noStrike"/>
                        <a:t>ID</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IN" sz="1800" u="none" cap="none" strike="noStrike"/>
                        <a:t>job</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IN" sz="1800" u="none" cap="none" strike="noStrike"/>
                        <a:t>firstName</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IN" sz="1800" u="none" cap="none" strike="noStrike"/>
                        <a:t>DoB</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IN" sz="1800" u="none" cap="none" strike="noStrike"/>
                        <a:t>salary</a:t>
                      </a:r>
                      <a:endParaRPr sz="1800" u="none" cap="none" strike="noStrike"/>
                    </a:p>
                  </a:txBody>
                  <a:tcPr marT="45725" marB="45725" marR="91450" marL="91450">
                    <a:solidFill>
                      <a:srgbClr val="FFFF00"/>
                    </a:solidFill>
                  </a:tcPr>
                </a:tc>
              </a:tr>
              <a:tr h="370850">
                <a:tc>
                  <a:txBody>
                    <a:bodyPr/>
                    <a:lstStyle/>
                    <a:p>
                      <a:pPr indent="0" lvl="0" marL="0" marR="0" rtl="0" algn="ctr">
                        <a:spcBef>
                          <a:spcPts val="0"/>
                        </a:spcBef>
                        <a:spcAft>
                          <a:spcPts val="0"/>
                        </a:spcAft>
                        <a:buNone/>
                      </a:pPr>
                      <a:r>
                        <a:rPr lang="en-IN" sz="1800" u="none" cap="none" strike="noStrike"/>
                        <a:t>1</a:t>
                      </a:r>
                      <a:endParaRPr/>
                    </a:p>
                  </a:txBody>
                  <a:tcPr marT="45725" marB="45725" marR="91450" marL="91450"/>
                </a:tc>
                <a:tc>
                  <a:txBody>
                    <a:bodyPr/>
                    <a:lstStyle/>
                    <a:p>
                      <a:pPr indent="0" lvl="0" marL="0" marR="0" rtl="0" algn="l">
                        <a:spcBef>
                          <a:spcPts val="0"/>
                        </a:spcBef>
                        <a:spcAft>
                          <a:spcPts val="0"/>
                        </a:spcAft>
                        <a:buNone/>
                      </a:pPr>
                      <a:r>
                        <a:rPr lang="en-IN" sz="1800" u="none" cap="none" strike="noStrike"/>
                        <a:t>manager</a:t>
                      </a:r>
                      <a:endParaRPr/>
                    </a:p>
                  </a:txBody>
                  <a:tcPr marT="45725" marB="45725" marR="91450" marL="91450"/>
                </a:tc>
                <a:tc>
                  <a:txBody>
                    <a:bodyPr/>
                    <a:lstStyle/>
                    <a:p>
                      <a:pPr indent="0" lvl="0" marL="0" marR="0" rtl="0" algn="l">
                        <a:spcBef>
                          <a:spcPts val="0"/>
                        </a:spcBef>
                        <a:spcAft>
                          <a:spcPts val="0"/>
                        </a:spcAft>
                        <a:buNone/>
                      </a:pPr>
                      <a:r>
                        <a:rPr lang="en-IN" sz="1800"/>
                        <a:t>Saleel Bagde</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spcBef>
                          <a:spcPts val="0"/>
                        </a:spcBef>
                        <a:spcAft>
                          <a:spcPts val="0"/>
                        </a:spcAft>
                        <a:buNone/>
                      </a:pPr>
                      <a:r>
                        <a:rPr lang="en-IN" sz="1400">
                          <a:latin typeface="Arial"/>
                          <a:ea typeface="Arial"/>
                          <a:cs typeface="Arial"/>
                          <a:sym typeface="Arial"/>
                        </a:rPr>
                        <a:t>●●●●●●</a:t>
                      </a:r>
                      <a:endParaRPr sz="1400"/>
                    </a:p>
                  </a:txBody>
                  <a:tcPr marT="45725" marB="45725" marR="91450" marL="91450"/>
                </a:tc>
              </a:tr>
              <a:tr h="370850">
                <a:tc>
                  <a:txBody>
                    <a:bodyPr/>
                    <a:lstStyle/>
                    <a:p>
                      <a:pPr indent="0" lvl="0" marL="0" marR="0" rtl="0" algn="ctr">
                        <a:spcBef>
                          <a:spcPts val="0"/>
                        </a:spcBef>
                        <a:spcAft>
                          <a:spcPts val="0"/>
                        </a:spcAft>
                        <a:buNone/>
                      </a:pPr>
                      <a:r>
                        <a:rPr lang="en-IN" sz="1800"/>
                        <a:t>3</a:t>
                      </a:r>
                      <a:endParaRPr/>
                    </a:p>
                  </a:txBody>
                  <a:tcPr marT="45725" marB="45725" marR="91450" marL="91450"/>
                </a:tc>
                <a:tc>
                  <a:txBody>
                    <a:bodyPr/>
                    <a:lstStyle/>
                    <a:p>
                      <a:pPr indent="0" lvl="0" marL="0" marR="0" rtl="0" algn="l">
                        <a:spcBef>
                          <a:spcPts val="0"/>
                        </a:spcBef>
                        <a:spcAft>
                          <a:spcPts val="0"/>
                        </a:spcAft>
                        <a:buNone/>
                      </a:pPr>
                      <a:r>
                        <a:rPr lang="en-IN" sz="1800"/>
                        <a:t>salesman</a:t>
                      </a:r>
                      <a:endParaRPr/>
                    </a:p>
                  </a:txBody>
                  <a:tcPr marT="45725" marB="45725" marR="91450" marL="91450"/>
                </a:tc>
                <a:tc>
                  <a:txBody>
                    <a:bodyPr/>
                    <a:lstStyle/>
                    <a:p>
                      <a:pPr indent="0" lvl="0" marL="0" marR="0" rtl="0" algn="l">
                        <a:spcBef>
                          <a:spcPts val="0"/>
                        </a:spcBef>
                        <a:spcAft>
                          <a:spcPts val="0"/>
                        </a:spcAft>
                        <a:buNone/>
                      </a:pPr>
                      <a:r>
                        <a:rPr lang="en-IN" sz="1800"/>
                        <a:t>Sharmin</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a:t>
                      </a:r>
                      <a:endParaRPr b="0" i="0" sz="1400" u="none" cap="none" strike="noStrike">
                        <a:solidFill>
                          <a:srgbClr val="000000"/>
                        </a:solidFill>
                        <a:latin typeface="Gill Sans"/>
                        <a:ea typeface="Gill Sans"/>
                        <a:cs typeface="Gill Sans"/>
                        <a:sym typeface="Gill Sans"/>
                      </a:endParaRPr>
                    </a:p>
                  </a:txBody>
                  <a:tcPr marT="45725" marB="45725" marR="91450" marL="91450"/>
                </a:tc>
              </a:tr>
              <a:tr h="370850">
                <a:tc>
                  <a:txBody>
                    <a:bodyPr/>
                    <a:lstStyle/>
                    <a:p>
                      <a:pPr indent="0" lvl="0" marL="0" marR="0" rtl="0" algn="ctr">
                        <a:spcBef>
                          <a:spcPts val="0"/>
                        </a:spcBef>
                        <a:spcAft>
                          <a:spcPts val="0"/>
                        </a:spcAft>
                        <a:buNone/>
                      </a:pPr>
                      <a:r>
                        <a:rPr lang="en-IN" sz="1800"/>
                        <a:t>4</a:t>
                      </a:r>
                      <a:endParaRPr/>
                    </a:p>
                  </a:txBody>
                  <a:tcPr marT="45725" marB="45725" marR="91450" marL="91450"/>
                </a:tc>
                <a:tc>
                  <a:txBody>
                    <a:bodyPr/>
                    <a:lstStyle/>
                    <a:p>
                      <a:pPr indent="0" lvl="0" marL="0" marR="0" rtl="0" algn="l">
                        <a:spcBef>
                          <a:spcPts val="0"/>
                        </a:spcBef>
                        <a:spcAft>
                          <a:spcPts val="0"/>
                        </a:spcAft>
                        <a:buNone/>
                      </a:pPr>
                      <a:r>
                        <a:rPr lang="en-IN" sz="1800"/>
                        <a:t>accountant</a:t>
                      </a:r>
                      <a:endParaRPr sz="1800"/>
                    </a:p>
                  </a:txBody>
                  <a:tcPr marT="45725" marB="45725" marR="91450" marL="91450"/>
                </a:tc>
                <a:tc>
                  <a:txBody>
                    <a:bodyPr/>
                    <a:lstStyle/>
                    <a:p>
                      <a:pPr indent="0" lvl="0" marL="0" marR="0" rtl="0" algn="l">
                        <a:spcBef>
                          <a:spcPts val="0"/>
                        </a:spcBef>
                        <a:spcAft>
                          <a:spcPts val="0"/>
                        </a:spcAft>
                        <a:buNone/>
                      </a:pPr>
                      <a:r>
                        <a:rPr lang="en-IN" sz="1800"/>
                        <a:t>Vrushali</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a:t>
                      </a:r>
                      <a:endParaRPr b="0" i="0" sz="1400" u="none" cap="none" strike="noStrike">
                        <a:solidFill>
                          <a:srgbClr val="000000"/>
                        </a:solidFill>
                        <a:latin typeface="Gill Sans"/>
                        <a:ea typeface="Gill Sans"/>
                        <a:cs typeface="Gill Sans"/>
                        <a:sym typeface="Gill Sans"/>
                      </a:endParaRPr>
                    </a:p>
                  </a:txBody>
                  <a:tcPr marT="45725" marB="45725" marR="91450" marL="91450"/>
                </a:tc>
              </a:tr>
              <a:tr h="370850">
                <a:tc>
                  <a:txBody>
                    <a:bodyPr/>
                    <a:lstStyle/>
                    <a:p>
                      <a:pPr indent="0" lvl="0" marL="0" marR="0" rtl="0" algn="ctr">
                        <a:spcBef>
                          <a:spcPts val="0"/>
                        </a:spcBef>
                        <a:spcAft>
                          <a:spcPts val="0"/>
                        </a:spcAft>
                        <a:buNone/>
                      </a:pPr>
                      <a:r>
                        <a:rPr lang="en-IN" sz="1800"/>
                        <a:t>2</a:t>
                      </a:r>
                      <a:endParaRPr/>
                    </a:p>
                  </a:txBody>
                  <a:tcPr marT="45725" marB="45725" marR="91450" marL="91450"/>
                </a:tc>
                <a:tc>
                  <a:txBody>
                    <a:bodyPr/>
                    <a:lstStyle/>
                    <a:p>
                      <a:pPr indent="0" lvl="0" marL="0" marR="0" rtl="0" algn="l">
                        <a:spcBef>
                          <a:spcPts val="0"/>
                        </a:spcBef>
                        <a:spcAft>
                          <a:spcPts val="0"/>
                        </a:spcAft>
                        <a:buNone/>
                      </a:pPr>
                      <a:r>
                        <a:rPr lang="en-IN" sz="1800"/>
                        <a:t>salesman</a:t>
                      </a:r>
                      <a:endParaRPr/>
                    </a:p>
                  </a:txBody>
                  <a:tcPr marT="45725" marB="45725" marR="91450" marL="91450"/>
                </a:tc>
                <a:tc>
                  <a:txBody>
                    <a:bodyPr/>
                    <a:lstStyle/>
                    <a:p>
                      <a:pPr indent="0" lvl="0" marL="0" marR="0" rtl="0" algn="l">
                        <a:spcBef>
                          <a:spcPts val="0"/>
                        </a:spcBef>
                        <a:spcAft>
                          <a:spcPts val="0"/>
                        </a:spcAft>
                        <a:buNone/>
                      </a:pPr>
                      <a:r>
                        <a:rPr lang="en-IN" sz="1800"/>
                        <a:t>Ruhan</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a:t>
                      </a:r>
                      <a:endParaRPr b="0" i="0" sz="1400" u="none" cap="none" strike="noStrike">
                        <a:solidFill>
                          <a:srgbClr val="000000"/>
                        </a:solidFill>
                        <a:latin typeface="Gill Sans"/>
                        <a:ea typeface="Gill Sans"/>
                        <a:cs typeface="Gill Sans"/>
                        <a:sym typeface="Gill Sans"/>
                      </a:endParaRPr>
                    </a:p>
                  </a:txBody>
                  <a:tcPr marT="45725" marB="45725" marR="91450" marL="91450"/>
                </a:tc>
              </a:tr>
              <a:tr h="370850">
                <a:tc>
                  <a:txBody>
                    <a:bodyPr/>
                    <a:lstStyle/>
                    <a:p>
                      <a:pPr indent="0" lvl="0" marL="0" marR="0" rtl="0" algn="ctr">
                        <a:spcBef>
                          <a:spcPts val="0"/>
                        </a:spcBef>
                        <a:spcAft>
                          <a:spcPts val="0"/>
                        </a:spcAft>
                        <a:buNone/>
                      </a:pPr>
                      <a:r>
                        <a:rPr lang="en-IN" sz="1800"/>
                        <a:t>5</a:t>
                      </a:r>
                      <a:endParaRPr/>
                    </a:p>
                  </a:txBody>
                  <a:tcPr marT="45725" marB="45725" marR="91450" marL="91450"/>
                </a:tc>
                <a:tc>
                  <a:txBody>
                    <a:bodyPr/>
                    <a:lstStyle/>
                    <a:p>
                      <a:pPr indent="0" lvl="0" marL="0" marR="0" rtl="0" algn="l">
                        <a:spcBef>
                          <a:spcPts val="0"/>
                        </a:spcBef>
                        <a:spcAft>
                          <a:spcPts val="0"/>
                        </a:spcAft>
                        <a:buNone/>
                      </a:pPr>
                      <a:r>
                        <a:rPr lang="en-IN" sz="1800"/>
                        <a:t>9500</a:t>
                      </a:r>
                      <a:endParaRPr/>
                    </a:p>
                  </a:txBody>
                  <a:tcPr marT="45725" marB="45725" marR="91450" marL="91450"/>
                </a:tc>
                <a:tc>
                  <a:txBody>
                    <a:bodyPr/>
                    <a:lstStyle/>
                    <a:p>
                      <a:pPr indent="0" lvl="0" marL="0" marR="0" rtl="0" algn="l">
                        <a:spcBef>
                          <a:spcPts val="0"/>
                        </a:spcBef>
                        <a:spcAft>
                          <a:spcPts val="0"/>
                        </a:spcAft>
                        <a:buNone/>
                      </a:pPr>
                      <a:r>
                        <a:rPr lang="en-IN" sz="1800"/>
                        <a:t>manager</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a:t>
                      </a:r>
                      <a:endParaRPr b="0" i="0" sz="1400" u="none" cap="none" strike="noStrike">
                        <a:solidFill>
                          <a:srgbClr val="000000"/>
                        </a:solidFill>
                        <a:latin typeface="Gill Sans"/>
                        <a:ea typeface="Gill Sans"/>
                        <a:cs typeface="Gill Sans"/>
                        <a:sym typeface="Gill Sans"/>
                      </a:endParaRPr>
                    </a:p>
                  </a:txBody>
                  <a:tcPr marT="45725" marB="45725" marR="91450" marL="91450"/>
                </a:tc>
              </a:tr>
              <a:tr h="370850">
                <a:tc>
                  <a:txBody>
                    <a:bodyPr/>
                    <a:lstStyle/>
                    <a:p>
                      <a:pPr indent="0" lvl="0" marL="0" marR="0" rtl="0" algn="ctr">
                        <a:spcBef>
                          <a:spcPts val="0"/>
                        </a:spcBef>
                        <a:spcAft>
                          <a:spcPts val="0"/>
                        </a:spcAft>
                        <a:buNone/>
                      </a:pPr>
                      <a:r>
                        <a:rPr lang="en-IN" sz="1800"/>
                        <a:t>5</a:t>
                      </a:r>
                      <a:endParaRPr/>
                    </a:p>
                  </a:txBody>
                  <a:tcPr marT="45725" marB="45725" marR="91450" marL="91450"/>
                </a:tc>
                <a:tc>
                  <a:txBody>
                    <a:bodyPr/>
                    <a:lstStyle/>
                    <a:p>
                      <a:pPr indent="0" lvl="0" marL="0" marR="0" rtl="0" algn="l">
                        <a:spcBef>
                          <a:spcPts val="0"/>
                        </a:spcBef>
                        <a:spcAft>
                          <a:spcPts val="0"/>
                        </a:spcAft>
                        <a:buNone/>
                      </a:pPr>
                      <a:r>
                        <a:rPr lang="en-IN" sz="1800"/>
                        <a:t>Salesman</a:t>
                      </a:r>
                      <a:endParaRPr/>
                    </a:p>
                  </a:txBody>
                  <a:tcPr marT="45725" marB="45725" marR="91450" marL="91450"/>
                </a:tc>
                <a:tc>
                  <a:txBody>
                    <a:bodyPr/>
                    <a:lstStyle/>
                    <a:p>
                      <a:pPr indent="0" lvl="0" marL="0" marR="0" rtl="0" algn="l">
                        <a:spcBef>
                          <a:spcPts val="0"/>
                        </a:spcBef>
                        <a:spcAft>
                          <a:spcPts val="0"/>
                        </a:spcAft>
                        <a:buNone/>
                      </a:pPr>
                      <a:r>
                        <a:rPr lang="en-IN" sz="1800"/>
                        <a:t>Rahul Patil</a:t>
                      </a:r>
                      <a:endParaRPr/>
                    </a:p>
                  </a:txBody>
                  <a:tcPr marT="45725" marB="45725" marR="91450" marL="91450"/>
                </a:tc>
                <a:tc>
                  <a:txBody>
                    <a:bodyPr/>
                    <a:lstStyle/>
                    <a:p>
                      <a:pPr indent="0" lvl="0" marL="0" marR="0" rtl="0" algn="ctr">
                        <a:spcBef>
                          <a:spcPts val="0"/>
                        </a:spcBef>
                        <a:spcAft>
                          <a:spcPts val="0"/>
                        </a:spcAft>
                        <a:buNone/>
                      </a:pPr>
                      <a:r>
                        <a:rPr b="0" lang="en-IN" sz="1800"/>
                        <a:t>yyyy-mm-dd</a:t>
                      </a:r>
                      <a:endParaRPr b="0"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Arial"/>
                          <a:ea typeface="Arial"/>
                          <a:cs typeface="Arial"/>
                          <a:sym typeface="Arial"/>
                        </a:rPr>
                        <a:t>●●●●●●</a:t>
                      </a:r>
                      <a:endParaRPr b="0" i="0" sz="1400" u="none" cap="none" strike="noStrike">
                        <a:solidFill>
                          <a:srgbClr val="000000"/>
                        </a:solidFill>
                        <a:latin typeface="Gill Sans"/>
                        <a:ea typeface="Gill Sans"/>
                        <a:cs typeface="Gill Sans"/>
                        <a:sym typeface="Gill Sans"/>
                      </a:endParaRPr>
                    </a:p>
                  </a:txBody>
                  <a:tcPr marT="45725" marB="45725"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9" name="Shape 2859"/>
        <p:cNvGrpSpPr/>
        <p:nvPr/>
      </p:nvGrpSpPr>
      <p:grpSpPr>
        <a:xfrm>
          <a:off x="0" y="0"/>
          <a:ext cx="0" cy="0"/>
          <a:chOff x="0" y="0"/>
          <a:chExt cx="0" cy="0"/>
        </a:xfrm>
      </p:grpSpPr>
      <p:sp>
        <p:nvSpPr>
          <p:cNvPr id="2860" name="Google Shape;2860;p30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fontScale="92500"/>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comparison functions and operator</a:t>
            </a:r>
            <a:endParaRPr/>
          </a:p>
        </p:txBody>
      </p:sp>
      <p:sp>
        <p:nvSpPr>
          <p:cNvPr id="2861" name="Google Shape;2861;p300"/>
          <p:cNvSpPr txBox="1"/>
          <p:nvPr/>
        </p:nvSpPr>
        <p:spPr>
          <a:xfrm>
            <a:off x="1676400" y="3253843"/>
            <a:ext cx="8839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Comparison operations result in a value of 1</a:t>
            </a:r>
            <a:r>
              <a:rPr b="1" lang="en-IN" sz="2000">
                <a:solidFill>
                  <a:schemeClr val="dk1"/>
                </a:solidFill>
                <a:latin typeface="Palatino Linotype"/>
                <a:ea typeface="Palatino Linotype"/>
                <a:cs typeface="Palatino Linotype"/>
                <a:sym typeface="Palatino Linotype"/>
              </a:rPr>
              <a:t> (TRUE), </a:t>
            </a:r>
            <a:r>
              <a:rPr lang="en-IN" sz="2000">
                <a:solidFill>
                  <a:schemeClr val="dk1"/>
                </a:solidFill>
                <a:latin typeface="Palatino Linotype"/>
                <a:ea typeface="Palatino Linotype"/>
                <a:cs typeface="Palatino Linotype"/>
                <a:sym typeface="Palatino Linotype"/>
              </a:rPr>
              <a:t>0</a:t>
            </a:r>
            <a:r>
              <a:rPr b="1" lang="en-IN" sz="2000">
                <a:solidFill>
                  <a:schemeClr val="dk1"/>
                </a:solidFill>
                <a:latin typeface="Palatino Linotype"/>
                <a:ea typeface="Palatino Linotype"/>
                <a:cs typeface="Palatino Linotype"/>
                <a:sym typeface="Palatino Linotype"/>
              </a:rPr>
              <a:t> (FALSE)</a:t>
            </a:r>
            <a:r>
              <a:rPr lang="en-IN" sz="2000">
                <a:solidFill>
                  <a:schemeClr val="dk1"/>
                </a:solidFill>
                <a:latin typeface="Palatino Linotype"/>
                <a:ea typeface="Palatino Linotype"/>
                <a:cs typeface="Palatino Linotype"/>
                <a:sym typeface="Palatino Linotype"/>
              </a:rPr>
              <a:t>, or </a:t>
            </a:r>
            <a:r>
              <a:rPr b="1" lang="en-IN" sz="2000">
                <a:solidFill>
                  <a:schemeClr val="dk1"/>
                </a:solidFill>
                <a:latin typeface="Palatino Linotype"/>
                <a:ea typeface="Palatino Linotype"/>
                <a:cs typeface="Palatino Linotype"/>
                <a:sym typeface="Palatino Linotype"/>
              </a:rPr>
              <a:t>NULL</a:t>
            </a:r>
            <a:r>
              <a:rPr lang="en-IN" sz="2000">
                <a:solidFill>
                  <a:schemeClr val="dk1"/>
                </a:solidFill>
                <a:latin typeface="Palatino Linotype"/>
                <a:ea typeface="Palatino Linotype"/>
                <a:cs typeface="Palatino Linotype"/>
                <a:sym typeface="Palatino Linotype"/>
              </a:rPr>
              <a:t>.</a:t>
            </a:r>
            <a:endParaRPr/>
          </a:p>
        </p:txBody>
      </p:sp>
      <p:sp>
        <p:nvSpPr>
          <p:cNvPr id="2862" name="Google Shape;2862;p300"/>
          <p:cNvSpPr/>
          <p:nvPr/>
        </p:nvSpPr>
        <p:spPr>
          <a:xfrm>
            <a:off x="351779" y="3861048"/>
            <a:ext cx="11488442" cy="273921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200">
                <a:solidFill>
                  <a:srgbClr val="6A564F"/>
                </a:solidFill>
                <a:latin typeface="Arial"/>
                <a:ea typeface="Arial"/>
                <a:cs typeface="Arial"/>
                <a:sym typeface="Arial"/>
              </a:rPr>
              <a:t>assignment _operator</a:t>
            </a:r>
            <a:endParaRPr/>
          </a:p>
          <a:p>
            <a:pPr indent="0" lvl="0" marL="531813" marR="0" rtl="0" algn="l">
              <a:spcBef>
                <a:spcPts val="0"/>
              </a:spcBef>
              <a:spcAft>
                <a:spcPts val="0"/>
              </a:spcAft>
              <a:buNone/>
            </a:pP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assignment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endParaRPr sz="20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Unlike </a:t>
            </a:r>
            <a:r>
              <a:rPr b="1" lang="en-IN" sz="2400">
                <a:solidFill>
                  <a:srgbClr val="945D4A"/>
                </a:solidFill>
                <a:latin typeface="Arial"/>
                <a:ea typeface="Arial"/>
                <a:cs typeface="Arial"/>
                <a:sym typeface="Arial"/>
              </a:rPr>
              <a:t>=</a:t>
            </a:r>
            <a:r>
              <a:rPr lang="en-IN" sz="24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the </a:t>
            </a:r>
            <a:r>
              <a:rPr b="1" lang="en-IN" sz="24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operator is never interpreted as a comparison operator. This means you can use := in any valid SQL statement (not just in SET statements) to assign a value to a variable.</a:t>
            </a:r>
            <a:endParaRPr sz="1800">
              <a:solidFill>
                <a:schemeClr val="dk1"/>
              </a:solidFill>
              <a:latin typeface="Arial"/>
              <a:ea typeface="Arial"/>
              <a:cs typeface="Arial"/>
              <a:sym typeface="Aria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30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comparison functions and operator</a:t>
            </a:r>
            <a:endParaRPr/>
          </a:p>
        </p:txBody>
      </p:sp>
      <p:sp>
        <p:nvSpPr>
          <p:cNvPr id="2869" name="Google Shape;2869;p301"/>
          <p:cNvSpPr txBox="1"/>
          <p:nvPr/>
        </p:nvSpPr>
        <p:spPr>
          <a:xfrm>
            <a:off x="191344" y="692696"/>
            <a:ext cx="6192688" cy="6001643"/>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6A564F"/>
              </a:buClr>
              <a:buSzPts val="2200"/>
              <a:buFont typeface="Bookman Old Style"/>
              <a:buAutoNum type="arabicPeriod"/>
            </a:pPr>
            <a:r>
              <a:rPr b="1" i="1" lang="en-IN" sz="2200">
                <a:solidFill>
                  <a:srgbClr val="6A564F"/>
                </a:solidFill>
                <a:latin typeface="Arial"/>
                <a:ea typeface="Arial"/>
                <a:cs typeface="Arial"/>
                <a:sym typeface="Arial"/>
              </a:rPr>
              <a:t>arithmetic_operators: </a:t>
            </a:r>
            <a:endParaRPr/>
          </a:p>
          <a:p>
            <a:pPr indent="0" lvl="0" marL="450850" marR="0" rtl="0" algn="l">
              <a:spcBef>
                <a:spcPts val="0"/>
              </a:spcBef>
              <a:spcAft>
                <a:spcPts val="0"/>
              </a:spcAft>
              <a:buNone/>
            </a:pPr>
            <a:r>
              <a:rPr lang="en-IN" sz="2000">
                <a:solidFill>
                  <a:srgbClr val="A67F59"/>
                </a:solidFill>
                <a:latin typeface="Arial"/>
                <a:ea typeface="Arial"/>
                <a:cs typeface="Arial"/>
                <a:sym typeface="Arial"/>
              </a:rPr>
              <a:t>* </a:t>
            </a:r>
            <a:r>
              <a:rPr b="0" i="0"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 </a:t>
            </a:r>
            <a:r>
              <a:rPr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DIV</a:t>
            </a:r>
            <a:r>
              <a:rPr lang="en-IN" sz="2000">
                <a:solidFill>
                  <a:srgbClr val="A5A5A5"/>
                </a:solidFill>
                <a:latin typeface="Arial"/>
                <a:ea typeface="Arial"/>
                <a:cs typeface="Arial"/>
                <a:sym typeface="Arial"/>
              </a:rPr>
              <a:t> | </a:t>
            </a:r>
            <a:r>
              <a:rPr lang="en-IN" sz="2000">
                <a:solidFill>
                  <a:srgbClr val="A67F59"/>
                </a:solidFill>
                <a:latin typeface="Arial"/>
                <a:ea typeface="Arial"/>
                <a:cs typeface="Arial"/>
                <a:sym typeface="Arial"/>
              </a:rPr>
              <a:t>%</a:t>
            </a:r>
            <a:r>
              <a:rPr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MOD</a:t>
            </a:r>
            <a:r>
              <a:rPr lang="en-IN" sz="2000">
                <a:solidFill>
                  <a:srgbClr val="A5A5A5"/>
                </a:solidFill>
                <a:latin typeface="Arial"/>
                <a:ea typeface="Arial"/>
                <a:cs typeface="Arial"/>
                <a:sym typeface="Arial"/>
              </a:rPr>
              <a:t> | </a:t>
            </a:r>
            <a:r>
              <a:rPr lang="en-IN" sz="2000">
                <a:solidFill>
                  <a:srgbClr val="A67F59"/>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rgbClr val="A67F59"/>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6A564F"/>
              </a:solidFill>
              <a:latin typeface="Arial"/>
              <a:ea typeface="Arial"/>
              <a:cs typeface="Arial"/>
              <a:sym typeface="Arial"/>
            </a:endParaRPr>
          </a:p>
          <a:p>
            <a:pPr indent="-457200" lvl="0" marL="457200" marR="0" rtl="0" algn="l">
              <a:spcBef>
                <a:spcPts val="0"/>
              </a:spcBef>
              <a:spcAft>
                <a:spcPts val="0"/>
              </a:spcAft>
              <a:buClr>
                <a:srgbClr val="6A564F"/>
              </a:buClr>
              <a:buSzPts val="2200"/>
              <a:buFont typeface="Bookman Old Style"/>
              <a:buAutoNum type="arabicPeriod" startAt="2"/>
            </a:pPr>
            <a:r>
              <a:rPr b="1" i="1" lang="en-IN" sz="2200">
                <a:solidFill>
                  <a:srgbClr val="6A564F"/>
                </a:solidFill>
                <a:latin typeface="Arial"/>
                <a:ea typeface="Arial"/>
                <a:cs typeface="Arial"/>
                <a:sym typeface="Arial"/>
              </a:rPr>
              <a:t>comparison_operator: </a:t>
            </a:r>
            <a:endParaRPr/>
          </a:p>
          <a:p>
            <a:pPr indent="0" lvl="0" marL="531813" marR="0" rtl="0" algn="l">
              <a:spcBef>
                <a:spcPts val="0"/>
              </a:spcBef>
              <a:spcAft>
                <a:spcPts val="0"/>
              </a:spcAft>
              <a:buNone/>
            </a:pPr>
            <a:r>
              <a:rPr lang="en-IN" sz="2000">
                <a:solidFill>
                  <a:srgbClr val="A67F59"/>
                </a:solidFill>
                <a:latin typeface="Arial"/>
                <a:ea typeface="Arial"/>
                <a:cs typeface="Arial"/>
                <a:sym typeface="Arial"/>
              </a:rPr>
              <a:t>= </a:t>
            </a:r>
            <a:r>
              <a:rPr b="0" i="0"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&lt;=&gt; </a:t>
            </a:r>
            <a:r>
              <a:rPr b="0" i="0"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&gt;= </a:t>
            </a:r>
            <a:r>
              <a:rPr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&gt; </a:t>
            </a:r>
            <a:r>
              <a:rPr lang="en-IN" sz="2000">
                <a:solidFill>
                  <a:srgbClr val="A5A5A5"/>
                </a:solidFill>
                <a:latin typeface="Arial"/>
                <a:ea typeface="Arial"/>
                <a:cs typeface="Arial"/>
                <a:sym typeface="Arial"/>
              </a:rPr>
              <a:t>|</a:t>
            </a:r>
            <a:r>
              <a:rPr lang="en-IN" sz="2000">
                <a:solidFill>
                  <a:srgbClr val="A67F59"/>
                </a:solidFill>
                <a:latin typeface="Arial"/>
                <a:ea typeface="Arial"/>
                <a:cs typeface="Arial"/>
                <a:sym typeface="Arial"/>
              </a:rPr>
              <a:t> &lt;=</a:t>
            </a:r>
            <a:r>
              <a:rPr b="0" i="0" lang="en-IN" sz="2000">
                <a:solidFill>
                  <a:srgbClr val="000000"/>
                </a:solidFill>
                <a:latin typeface="Arial"/>
                <a:ea typeface="Arial"/>
                <a:cs typeface="Arial"/>
                <a:sym typeface="Arial"/>
              </a:rPr>
              <a:t> </a:t>
            </a:r>
            <a:r>
              <a:rPr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&lt; </a:t>
            </a:r>
            <a:r>
              <a:rPr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&lt;&gt;</a:t>
            </a:r>
            <a:r>
              <a:rPr b="0" i="0" lang="en-IN" sz="2000">
                <a:solidFill>
                  <a:srgbClr val="000000"/>
                </a:solidFill>
                <a:latin typeface="Arial"/>
                <a:ea typeface="Arial"/>
                <a:cs typeface="Arial"/>
                <a:sym typeface="Arial"/>
              </a:rPr>
              <a:t> </a:t>
            </a:r>
            <a:r>
              <a:rPr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A67F59"/>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6A564F"/>
              </a:solidFill>
              <a:latin typeface="Arial"/>
              <a:ea typeface="Arial"/>
              <a:cs typeface="Arial"/>
              <a:sym typeface="Arial"/>
            </a:endParaRPr>
          </a:p>
          <a:p>
            <a:pPr indent="-450850" lvl="0" marL="450850" marR="0" rtl="0" algn="l">
              <a:spcBef>
                <a:spcPts val="0"/>
              </a:spcBef>
              <a:spcAft>
                <a:spcPts val="0"/>
              </a:spcAft>
              <a:buClr>
                <a:srgbClr val="6A564F"/>
              </a:buClr>
              <a:buSzPts val="2200"/>
              <a:buFont typeface="Bookman Old Style"/>
              <a:buAutoNum type="arabicPeriod" startAt="3"/>
            </a:pPr>
            <a:r>
              <a:rPr b="1" i="1" lang="en-IN" sz="2200">
                <a:solidFill>
                  <a:srgbClr val="6A564F"/>
                </a:solidFill>
                <a:latin typeface="Arial"/>
                <a:ea typeface="Arial"/>
                <a:cs typeface="Arial"/>
                <a:sym typeface="Arial"/>
              </a:rPr>
              <a:t>boolean_ predicate:</a:t>
            </a:r>
            <a:endParaRPr/>
          </a:p>
          <a:p>
            <a:pPr indent="0" lvl="0" marL="531813" marR="0" rtl="0" algn="l">
              <a:spcBef>
                <a:spcPts val="0"/>
              </a:spcBef>
              <a:spcAft>
                <a:spcPts val="0"/>
              </a:spcAft>
              <a:buNone/>
            </a:pPr>
            <a:r>
              <a:rPr b="0" i="0" lang="en-IN" sz="2000">
                <a:solidFill>
                  <a:srgbClr val="A67F59"/>
                </a:solidFill>
                <a:latin typeface="Arial"/>
                <a:ea typeface="Arial"/>
                <a:cs typeface="Arial"/>
                <a:sym typeface="Arial"/>
              </a:rPr>
              <a:t>IS</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A67F59"/>
                </a:solidFill>
                <a:latin typeface="Arial"/>
                <a:ea typeface="Arial"/>
                <a:cs typeface="Arial"/>
                <a:sym typeface="Arial"/>
              </a:rPr>
              <a:t>NOT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i="1" lang="en-IN" sz="2000">
                <a:solidFill>
                  <a:srgbClr val="B38806"/>
                </a:solidFill>
                <a:latin typeface="Arial"/>
                <a:ea typeface="Arial"/>
                <a:cs typeface="Arial"/>
                <a:sym typeface="Arial"/>
              </a:rPr>
              <a:t>NULL</a:t>
            </a:r>
            <a:r>
              <a:rPr b="0" i="0" lang="en-IN" sz="2000">
                <a:solidFill>
                  <a:srgbClr val="000000"/>
                </a:solidFill>
                <a:latin typeface="Arial"/>
                <a:ea typeface="Arial"/>
                <a:cs typeface="Arial"/>
                <a:sym typeface="Arial"/>
              </a:rPr>
              <a:t> </a:t>
            </a:r>
            <a:endParaRPr/>
          </a:p>
          <a:p>
            <a:pPr indent="0" lvl="0" marL="723900" marR="0" rtl="0" algn="l">
              <a:spcBef>
                <a:spcPts val="0"/>
              </a:spcBef>
              <a:spcAft>
                <a:spcPts val="0"/>
              </a:spcAft>
              <a:buNone/>
            </a:pP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&lt;=&gt;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null</a:t>
            </a:r>
            <a:endParaRPr sz="2000">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800">
              <a:solidFill>
                <a:srgbClr val="6A564F"/>
              </a:solidFill>
              <a:latin typeface="Arial"/>
              <a:ea typeface="Arial"/>
              <a:cs typeface="Arial"/>
              <a:sym typeface="Arial"/>
            </a:endParaRPr>
          </a:p>
          <a:p>
            <a:pPr indent="-457200" lvl="0" marL="457200" marR="0" rtl="0" algn="l">
              <a:spcBef>
                <a:spcPts val="0"/>
              </a:spcBef>
              <a:spcAft>
                <a:spcPts val="0"/>
              </a:spcAft>
              <a:buClr>
                <a:srgbClr val="6A564F"/>
              </a:buClr>
              <a:buSzPts val="2200"/>
              <a:buFont typeface="Bookman Old Style"/>
              <a:buAutoNum type="arabicPeriod" startAt="4"/>
            </a:pPr>
            <a:r>
              <a:rPr b="1" i="1" lang="en-IN" sz="2200">
                <a:solidFill>
                  <a:srgbClr val="6A564F"/>
                </a:solidFill>
                <a:latin typeface="Arial"/>
                <a:ea typeface="Arial"/>
                <a:cs typeface="Arial"/>
                <a:sym typeface="Arial"/>
              </a:rPr>
              <a:t>predicate</a:t>
            </a:r>
            <a:r>
              <a:rPr b="1" i="0" lang="en-IN" sz="2200">
                <a:solidFill>
                  <a:srgbClr val="6A564F"/>
                </a:solidFill>
                <a:latin typeface="Arial"/>
                <a:ea typeface="Arial"/>
                <a:cs typeface="Arial"/>
                <a:sym typeface="Arial"/>
              </a:rPr>
              <a:t>: </a:t>
            </a:r>
            <a:endParaRPr/>
          </a:p>
          <a:p>
            <a:pPr indent="0" lvl="0" marL="531813" marR="0" rtl="0" algn="l">
              <a:spcBef>
                <a:spcPts val="0"/>
              </a:spcBef>
              <a:spcAft>
                <a:spcPts val="0"/>
              </a:spcAft>
              <a:buNone/>
            </a:pP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A67F59"/>
                </a:solidFill>
                <a:latin typeface="Arial"/>
                <a:ea typeface="Arial"/>
                <a:cs typeface="Arial"/>
                <a:sym typeface="Arial"/>
              </a:rPr>
              <a:t>NOT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LIKE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77AA"/>
                </a:solidFill>
                <a:latin typeface="Arial"/>
                <a:ea typeface="Arial"/>
                <a:cs typeface="Arial"/>
                <a:sym typeface="Arial"/>
              </a:rPr>
              <a:t>ESCAPE</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char</a:t>
            </a:r>
            <a:r>
              <a:rPr b="0" i="0" lang="en-IN" sz="2000">
                <a:solidFill>
                  <a:srgbClr val="999999"/>
                </a:solidFill>
                <a:latin typeface="Arial"/>
                <a:ea typeface="Arial"/>
                <a:cs typeface="Arial"/>
                <a:sym typeface="Arial"/>
              </a:rPr>
              <a:t>]</a:t>
            </a:r>
            <a:r>
              <a:rPr lang="en-IN" sz="2000">
                <a:solidFill>
                  <a:srgbClr val="999999"/>
                </a:solidFill>
                <a:latin typeface="Arial"/>
                <a:ea typeface="Arial"/>
                <a:cs typeface="Arial"/>
                <a:sym typeface="Arial"/>
              </a:rPr>
              <a:t> </a:t>
            </a:r>
            <a:r>
              <a:rPr b="0" i="0" lang="en-IN" sz="2000">
                <a:solidFill>
                  <a:srgbClr val="000000"/>
                </a:solidFill>
                <a:latin typeface="Arial"/>
                <a:ea typeface="Arial"/>
                <a:cs typeface="Arial"/>
                <a:sym typeface="Arial"/>
              </a:rPr>
              <a:t> </a:t>
            </a:r>
            <a:endParaRPr/>
          </a:p>
          <a:p>
            <a:pPr indent="0" lvl="0" marL="723900" marR="0" rtl="0" algn="l">
              <a:spcBef>
                <a:spcPts val="0"/>
              </a:spcBef>
              <a:spcAft>
                <a:spcPts val="0"/>
              </a:spcAft>
              <a:buNone/>
            </a:pP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A67F59"/>
                </a:solidFill>
                <a:latin typeface="Arial"/>
                <a:ea typeface="Arial"/>
                <a:cs typeface="Arial"/>
                <a:sym typeface="Arial"/>
              </a:rPr>
              <a:t>NOT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 </a:t>
            </a:r>
            <a:r>
              <a:rPr lang="en-IN" sz="2000">
                <a:solidFill>
                  <a:srgbClr val="999999"/>
                </a:solidFill>
                <a:latin typeface="Arial"/>
                <a:ea typeface="Arial"/>
                <a:cs typeface="Arial"/>
                <a:sym typeface="Arial"/>
              </a:rPr>
              <a:t>(</a:t>
            </a:r>
            <a:r>
              <a:rPr b="0" i="1" lang="en-IN" sz="2000">
                <a:solidFill>
                  <a:srgbClr val="000000"/>
                </a:solidFill>
                <a:latin typeface="Arial"/>
                <a:ea typeface="Arial"/>
                <a:cs typeface="Arial"/>
                <a:sym typeface="Arial"/>
              </a:rPr>
              <a:t>expr1, expr2, . . .</a:t>
            </a:r>
            <a:r>
              <a:rPr b="0" i="0" lang="en-IN" sz="2000">
                <a:solidFill>
                  <a:srgbClr val="999999"/>
                </a:solidFill>
                <a:latin typeface="Arial"/>
                <a:ea typeface="Arial"/>
                <a:cs typeface="Arial"/>
                <a:sym typeface="Arial"/>
              </a:rPr>
              <a:t> )</a:t>
            </a:r>
            <a:endParaRPr sz="2000">
              <a:solidFill>
                <a:srgbClr val="000000"/>
              </a:solidFill>
              <a:latin typeface="Arial"/>
              <a:ea typeface="Arial"/>
              <a:cs typeface="Arial"/>
              <a:sym typeface="Arial"/>
            </a:endParaRPr>
          </a:p>
          <a:p>
            <a:pPr indent="0" lvl="0" marL="723900" marR="0" rtl="0" algn="l">
              <a:spcBef>
                <a:spcPts val="0"/>
              </a:spcBef>
              <a:spcAft>
                <a:spcPts val="0"/>
              </a:spcAft>
              <a:buNone/>
            </a:pPr>
            <a:r>
              <a:rPr b="0" i="0" lang="en-IN" sz="2000">
                <a:solidFill>
                  <a:srgbClr val="A67F59"/>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A67F59"/>
                </a:solidFill>
                <a:latin typeface="Arial"/>
                <a:ea typeface="Arial"/>
                <a:cs typeface="Arial"/>
                <a:sym typeface="Arial"/>
              </a:rPr>
              <a:t>NOT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1" lang="en-IN" sz="2000">
                <a:solidFill>
                  <a:srgbClr val="000000"/>
                </a:solidFill>
                <a:latin typeface="Arial"/>
                <a:ea typeface="Arial"/>
                <a:cs typeface="Arial"/>
                <a:sym typeface="Arial"/>
              </a:rPr>
              <a:t>subquery</a:t>
            </a:r>
            <a:r>
              <a:rPr b="0" i="0" lang="en-IN" sz="2000">
                <a:solidFill>
                  <a:srgbClr val="999999"/>
                </a:solidFill>
                <a:latin typeface="Arial"/>
                <a:ea typeface="Arial"/>
                <a:cs typeface="Arial"/>
                <a:sym typeface="Arial"/>
              </a:rPr>
              <a:t>)</a:t>
            </a:r>
            <a:endParaRPr b="0" i="0" sz="2000">
              <a:solidFill>
                <a:srgbClr val="000000"/>
              </a:solidFill>
              <a:latin typeface="Arial"/>
              <a:ea typeface="Arial"/>
              <a:cs typeface="Arial"/>
              <a:sym typeface="Arial"/>
            </a:endParaRPr>
          </a:p>
          <a:p>
            <a:pPr indent="0" lvl="0" marL="723900" marR="0" rtl="0" algn="l">
              <a:spcBef>
                <a:spcPts val="0"/>
              </a:spcBef>
              <a:spcAft>
                <a:spcPts val="0"/>
              </a:spcAft>
              <a:buNone/>
            </a:pP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A67F59"/>
                </a:solidFill>
                <a:latin typeface="Arial"/>
                <a:ea typeface="Arial"/>
                <a:cs typeface="Arial"/>
                <a:sym typeface="Arial"/>
              </a:rPr>
              <a:t>NOT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BETWEEN</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expr1 </a:t>
            </a:r>
            <a:r>
              <a:rPr lang="en-IN" sz="2000">
                <a:solidFill>
                  <a:srgbClr val="0077AA"/>
                </a:solidFill>
                <a:latin typeface="Arial"/>
                <a:ea typeface="Arial"/>
                <a:cs typeface="Arial"/>
                <a:sym typeface="Arial"/>
              </a:rPr>
              <a:t>AND</a:t>
            </a:r>
            <a:r>
              <a:rPr b="0" i="1" lang="en-IN" sz="2000">
                <a:solidFill>
                  <a:srgbClr val="000000"/>
                </a:solidFill>
                <a:latin typeface="Arial"/>
                <a:ea typeface="Arial"/>
                <a:cs typeface="Arial"/>
                <a:sym typeface="Arial"/>
              </a:rPr>
              <a:t> expr2</a:t>
            </a:r>
            <a:endParaRPr/>
          </a:p>
          <a:p>
            <a:pPr indent="12700" lvl="0" marL="0" marR="0" rtl="0" algn="l">
              <a:spcBef>
                <a:spcPts val="0"/>
              </a:spcBef>
              <a:spcAft>
                <a:spcPts val="0"/>
              </a:spcAft>
              <a:buNone/>
            </a:pPr>
            <a:r>
              <a:t/>
            </a:r>
            <a:endParaRPr b="0" i="0" sz="800">
              <a:solidFill>
                <a:srgbClr val="999999"/>
              </a:solidFill>
              <a:latin typeface="Arial"/>
              <a:ea typeface="Arial"/>
              <a:cs typeface="Arial"/>
              <a:sym typeface="Arial"/>
            </a:endParaRPr>
          </a:p>
          <a:p>
            <a:pPr indent="-450850" lvl="0" marL="450850" marR="0" rtl="0" algn="l">
              <a:spcBef>
                <a:spcPts val="0"/>
              </a:spcBef>
              <a:spcAft>
                <a:spcPts val="0"/>
              </a:spcAft>
              <a:buClr>
                <a:srgbClr val="6A564F"/>
              </a:buClr>
              <a:buSzPts val="2200"/>
              <a:buFont typeface="Bookman Old Style"/>
              <a:buAutoNum type="arabicPeriod" startAt="5"/>
            </a:pPr>
            <a:r>
              <a:rPr b="1" i="1" lang="en-IN" sz="2200">
                <a:solidFill>
                  <a:srgbClr val="6A564F"/>
                </a:solidFill>
                <a:latin typeface="Arial"/>
                <a:ea typeface="Arial"/>
                <a:cs typeface="Arial"/>
                <a:sym typeface="Arial"/>
              </a:rPr>
              <a:t>logical_operators</a:t>
            </a:r>
            <a:endParaRPr/>
          </a:p>
          <a:p>
            <a:pPr indent="0" lvl="0" marL="536575" marR="0" rtl="0" algn="l">
              <a:spcBef>
                <a:spcPts val="0"/>
              </a:spcBef>
              <a:spcAft>
                <a:spcPts val="0"/>
              </a:spcAft>
              <a:buNone/>
            </a:pPr>
            <a:r>
              <a:rPr lang="en-IN" sz="2000">
                <a:solidFill>
                  <a:schemeClr val="dk1"/>
                </a:solidFill>
                <a:latin typeface="Arial"/>
                <a:ea typeface="Arial"/>
                <a:cs typeface="Arial"/>
                <a:sym typeface="Arial"/>
              </a:rPr>
              <a:t>{</a:t>
            </a:r>
            <a:r>
              <a:rPr lang="en-IN" sz="2000">
                <a:solidFill>
                  <a:srgbClr val="A67F59"/>
                </a:solidFill>
                <a:latin typeface="Arial"/>
                <a:ea typeface="Arial"/>
                <a:cs typeface="Arial"/>
                <a:sym typeface="Arial"/>
              </a:rPr>
              <a:t> AND</a:t>
            </a:r>
            <a:r>
              <a:rPr b="0" i="0" lang="en-IN" sz="2000">
                <a:solidFill>
                  <a:srgbClr val="000000"/>
                </a:solidFill>
                <a:latin typeface="Arial"/>
                <a:ea typeface="Arial"/>
                <a:cs typeface="Arial"/>
                <a:sym typeface="Arial"/>
              </a:rPr>
              <a:t> </a:t>
            </a:r>
            <a:r>
              <a:rPr b="0" i="0" lang="en-IN" sz="2000">
                <a:solidFill>
                  <a:srgbClr val="A5A5A5"/>
                </a:solidFill>
                <a:latin typeface="Arial"/>
                <a:ea typeface="Arial"/>
                <a:cs typeface="Arial"/>
                <a:sym typeface="Arial"/>
              </a:rPr>
              <a:t>| </a:t>
            </a:r>
            <a:r>
              <a:rPr b="0" i="0" lang="en-IN" sz="2000">
                <a:solidFill>
                  <a:srgbClr val="A67F59"/>
                </a:solidFill>
                <a:latin typeface="Arial"/>
                <a:ea typeface="Arial"/>
                <a:cs typeface="Arial"/>
                <a:sym typeface="Arial"/>
              </a:rPr>
              <a:t>&amp;&amp;</a:t>
            </a:r>
            <a:r>
              <a:rPr b="0" i="0" lang="en-IN" sz="2000">
                <a:solidFill>
                  <a:srgbClr val="000000"/>
                </a:solidFill>
                <a:latin typeface="Arial"/>
                <a:ea typeface="Arial"/>
                <a:cs typeface="Arial"/>
                <a:sym typeface="Arial"/>
              </a:rPr>
              <a:t>  </a:t>
            </a:r>
            <a:r>
              <a:rPr b="0" i="0"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5A5A5"/>
                </a:solidFill>
                <a:latin typeface="Arial"/>
                <a:ea typeface="Arial"/>
                <a:cs typeface="Arial"/>
                <a:sym typeface="Arial"/>
              </a:rPr>
              <a:t>| </a:t>
            </a:r>
            <a:r>
              <a:rPr b="0" i="0" lang="en-IN" sz="2000">
                <a:solidFill>
                  <a:schemeClr val="dk1"/>
                </a:solidFill>
                <a:latin typeface="Arial"/>
                <a:ea typeface="Arial"/>
                <a:cs typeface="Arial"/>
                <a:sym typeface="Arial"/>
              </a:rPr>
              <a:t>{</a:t>
            </a:r>
            <a:r>
              <a:rPr b="0" i="0" lang="en-IN" sz="2000">
                <a:solidFill>
                  <a:srgbClr val="A5A5A5"/>
                </a:solidFill>
                <a:latin typeface="Arial"/>
                <a:ea typeface="Arial"/>
                <a:cs typeface="Arial"/>
                <a:sym typeface="Arial"/>
              </a:rPr>
              <a:t>  </a:t>
            </a:r>
            <a:r>
              <a:rPr lang="en-IN" sz="2000">
                <a:solidFill>
                  <a:srgbClr val="A67F59"/>
                </a:solidFill>
                <a:latin typeface="Arial"/>
                <a:ea typeface="Arial"/>
                <a:cs typeface="Arial"/>
                <a:sym typeface="Arial"/>
              </a:rPr>
              <a:t>OR</a:t>
            </a:r>
            <a:r>
              <a:rPr b="0" i="0" lang="en-IN" sz="2000">
                <a:solidFill>
                  <a:srgbClr val="000000"/>
                </a:solidFill>
                <a:latin typeface="Arial"/>
                <a:ea typeface="Arial"/>
                <a:cs typeface="Arial"/>
                <a:sym typeface="Arial"/>
              </a:rPr>
              <a:t> </a:t>
            </a:r>
            <a:r>
              <a:rPr b="0" i="0" lang="en-IN" sz="2000">
                <a:solidFill>
                  <a:srgbClr val="A5A5A5"/>
                </a:solidFill>
                <a:latin typeface="Arial"/>
                <a:ea typeface="Arial"/>
                <a:cs typeface="Arial"/>
                <a:sym typeface="Arial"/>
              </a:rPr>
              <a:t>| </a:t>
            </a:r>
            <a:r>
              <a:rPr b="0" i="0" lang="en-IN" sz="2000">
                <a:solidFill>
                  <a:srgbClr val="A67F59"/>
                </a:solidFill>
                <a:latin typeface="Arial"/>
                <a:ea typeface="Arial"/>
                <a:cs typeface="Arial"/>
                <a:sym typeface="Arial"/>
              </a:rPr>
              <a:t>||</a:t>
            </a:r>
            <a:r>
              <a:rPr lang="en-IN" sz="2000">
                <a:solidFill>
                  <a:srgbClr val="A5A5A5"/>
                </a:solidFill>
                <a:latin typeface="Arial"/>
                <a:ea typeface="Arial"/>
                <a:cs typeface="Arial"/>
                <a:sym typeface="Arial"/>
              </a:rPr>
              <a:t> </a:t>
            </a:r>
            <a:r>
              <a:rPr lang="en-IN" sz="20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6A564F"/>
              </a:solidFill>
              <a:latin typeface="Arial"/>
              <a:ea typeface="Arial"/>
              <a:cs typeface="Arial"/>
              <a:sym typeface="Arial"/>
            </a:endParaRPr>
          </a:p>
          <a:p>
            <a:pPr indent="-457200" lvl="0" marL="457200" marR="0" rtl="0" algn="l">
              <a:spcBef>
                <a:spcPts val="0"/>
              </a:spcBef>
              <a:spcAft>
                <a:spcPts val="0"/>
              </a:spcAft>
              <a:buClr>
                <a:srgbClr val="6A564F"/>
              </a:buClr>
              <a:buSzPts val="2200"/>
              <a:buFont typeface="Bookman Old Style"/>
              <a:buAutoNum type="arabicPeriod" startAt="6"/>
            </a:pPr>
            <a:r>
              <a:rPr b="1" i="1" lang="en-IN" sz="2200">
                <a:solidFill>
                  <a:srgbClr val="6A564F"/>
                </a:solidFill>
                <a:latin typeface="Arial"/>
                <a:ea typeface="Arial"/>
                <a:cs typeface="Arial"/>
                <a:sym typeface="Arial"/>
              </a:rPr>
              <a:t>assignment _operator</a:t>
            </a:r>
            <a:endParaRPr/>
          </a:p>
          <a:p>
            <a:pPr indent="0" lvl="0" marL="531813" marR="0" rtl="0" algn="l">
              <a:spcBef>
                <a:spcPts val="0"/>
              </a:spcBef>
              <a:spcAft>
                <a:spcPts val="0"/>
              </a:spcAft>
              <a:buNone/>
            </a:pP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assignment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
        <p:nvSpPr>
          <p:cNvPr id="2870" name="Google Shape;2870;p301"/>
          <p:cNvSpPr txBox="1"/>
          <p:nvPr/>
        </p:nvSpPr>
        <p:spPr>
          <a:xfrm>
            <a:off x="5519936" y="602104"/>
            <a:ext cx="648072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100">
                <a:solidFill>
                  <a:srgbClr val="0099FF"/>
                </a:solidFill>
                <a:latin typeface="Arial"/>
                <a:ea typeface="Arial"/>
                <a:cs typeface="Arial"/>
                <a:sym typeface="Arial"/>
              </a:rPr>
              <a:t>operand meaning</a:t>
            </a:r>
            <a:r>
              <a:rPr lang="en-IN" sz="2100">
                <a:solidFill>
                  <a:schemeClr val="dk1"/>
                </a:solidFill>
                <a:latin typeface="Arial"/>
                <a:ea typeface="Arial"/>
                <a:cs typeface="Arial"/>
                <a:sym typeface="Arial"/>
              </a:rPr>
              <a:t>: the quantity on which an operation is to be done.</a:t>
            </a:r>
            <a:endParaRPr/>
          </a:p>
        </p:txBody>
      </p:sp>
      <p:sp>
        <p:nvSpPr>
          <p:cNvPr id="2871" name="Google Shape;2871;p301"/>
          <p:cNvSpPr txBox="1"/>
          <p:nvPr/>
        </p:nvSpPr>
        <p:spPr>
          <a:xfrm>
            <a:off x="6744072" y="1494640"/>
            <a:ext cx="5040560"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e.g.</a:t>
            </a:r>
            <a:endParaRPr/>
          </a:p>
          <a:p>
            <a:pPr indent="0" lvl="0" marL="0" marR="0" rtl="0" algn="l">
              <a:spcBef>
                <a:spcPts val="0"/>
              </a:spcBef>
              <a:spcAft>
                <a:spcPts val="0"/>
              </a:spcAft>
              <a:buNone/>
            </a:pPr>
            <a:r>
              <a:t/>
            </a:r>
            <a:endParaRPr sz="400">
              <a:solidFill>
                <a:srgbClr val="FF0000"/>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i="1" lang="en-IN" sz="2200">
                <a:solidFill>
                  <a:srgbClr val="000000"/>
                </a:solidFill>
                <a:latin typeface="Arial"/>
                <a:ea typeface="Arial"/>
                <a:cs typeface="Arial"/>
                <a:sym typeface="Arial"/>
              </a:rPr>
              <a:t>operand1</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t>
            </a:r>
            <a:r>
              <a:rPr b="1" i="1" lang="en-IN" sz="2200">
                <a:solidFill>
                  <a:srgbClr val="6A564F"/>
                </a:solidFill>
                <a:latin typeface="Arial"/>
                <a:ea typeface="Arial"/>
                <a:cs typeface="Arial"/>
                <a:sym typeface="Arial"/>
              </a:rPr>
              <a:t> </a:t>
            </a:r>
            <a:r>
              <a:rPr i="1" lang="en-IN" sz="2200">
                <a:solidFill>
                  <a:srgbClr val="000000"/>
                </a:solidFill>
                <a:latin typeface="Arial"/>
                <a:ea typeface="Arial"/>
                <a:cs typeface="Arial"/>
                <a:sym typeface="Arial"/>
              </a:rPr>
              <a:t>operand2</a:t>
            </a:r>
            <a:endParaRPr/>
          </a:p>
          <a:p>
            <a:pPr indent="-419100" lvl="0" marL="457200" marR="0" rtl="0" algn="l">
              <a:spcBef>
                <a:spcPts val="0"/>
              </a:spcBef>
              <a:spcAft>
                <a:spcPts val="0"/>
              </a:spcAft>
              <a:buClr>
                <a:schemeClr val="dk1"/>
              </a:buClr>
              <a:buSzPts val="600"/>
              <a:buFont typeface="Bookman Old Style"/>
              <a:buNone/>
            </a:pPr>
            <a:r>
              <a:t/>
            </a:r>
            <a:endParaRPr i="1" sz="600">
              <a:solidFill>
                <a:srgbClr val="000000"/>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i="1" lang="en-IN" sz="2200">
                <a:solidFill>
                  <a:srgbClr val="000000"/>
                </a:solidFill>
                <a:latin typeface="Arial"/>
                <a:ea typeface="Arial"/>
                <a:cs typeface="Arial"/>
                <a:sym typeface="Arial"/>
              </a:rPr>
              <a:t>operand1</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t>
            </a:r>
            <a:r>
              <a:rPr b="1" i="1" lang="en-IN" sz="2200">
                <a:solidFill>
                  <a:srgbClr val="6A564F"/>
                </a:solidFill>
                <a:latin typeface="Arial"/>
                <a:ea typeface="Arial"/>
                <a:cs typeface="Arial"/>
                <a:sym typeface="Arial"/>
              </a:rPr>
              <a:t> </a:t>
            </a:r>
            <a:r>
              <a:rPr i="1" lang="en-IN" sz="2200">
                <a:solidFill>
                  <a:srgbClr val="000000"/>
                </a:solidFill>
                <a:latin typeface="Arial"/>
                <a:ea typeface="Arial"/>
                <a:cs typeface="Arial"/>
                <a:sym typeface="Arial"/>
              </a:rPr>
              <a:t>operand2</a:t>
            </a:r>
            <a:endParaRPr/>
          </a:p>
          <a:p>
            <a:pPr indent="-419100" lvl="0" marL="457200" marR="0" rtl="0" algn="l">
              <a:spcBef>
                <a:spcPts val="0"/>
              </a:spcBef>
              <a:spcAft>
                <a:spcPts val="0"/>
              </a:spcAft>
              <a:buClr>
                <a:schemeClr val="dk1"/>
              </a:buClr>
              <a:buSzPts val="600"/>
              <a:buFont typeface="Bookman Old Style"/>
              <a:buNone/>
            </a:pPr>
            <a:r>
              <a:t/>
            </a:r>
            <a:endParaRPr i="1" sz="600">
              <a:solidFill>
                <a:srgbClr val="000000"/>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i="1" lang="en-IN" sz="2200">
                <a:solidFill>
                  <a:srgbClr val="000000"/>
                </a:solidFill>
                <a:latin typeface="Arial"/>
                <a:ea typeface="Arial"/>
                <a:cs typeface="Arial"/>
                <a:sym typeface="Arial"/>
              </a:rPr>
              <a:t>operand </a:t>
            </a:r>
            <a:r>
              <a:rPr lang="en-IN" sz="2200">
                <a:solidFill>
                  <a:srgbClr val="A67F59"/>
                </a:solidFill>
                <a:latin typeface="Arial"/>
                <a:ea typeface="Arial"/>
                <a:cs typeface="Arial"/>
                <a:sym typeface="Arial"/>
              </a:rPr>
              <a:t>IS</a:t>
            </a:r>
            <a:r>
              <a:rPr b="0" i="0" lang="en-IN" sz="2200">
                <a:solidFill>
                  <a:srgbClr val="999999"/>
                </a:solidFill>
                <a:latin typeface="Arial"/>
                <a:ea typeface="Arial"/>
                <a:cs typeface="Arial"/>
                <a:sym typeface="Arial"/>
              </a:rPr>
              <a:t> [</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i="1" lang="en-IN" sz="2200">
                <a:solidFill>
                  <a:srgbClr val="000000"/>
                </a:solidFill>
                <a:latin typeface="Arial"/>
                <a:ea typeface="Arial"/>
                <a:cs typeface="Arial"/>
                <a:sym typeface="Arial"/>
              </a:rPr>
              <a:t> </a:t>
            </a:r>
            <a:r>
              <a:rPr i="1" lang="en-IN" sz="2200">
                <a:solidFill>
                  <a:srgbClr val="B38806"/>
                </a:solidFill>
                <a:latin typeface="Arial"/>
                <a:ea typeface="Arial"/>
                <a:cs typeface="Arial"/>
                <a:sym typeface="Arial"/>
              </a:rPr>
              <a:t>NULL</a:t>
            </a:r>
            <a:endParaRPr/>
          </a:p>
          <a:p>
            <a:pPr indent="-419100" lvl="0" marL="457200" marR="0" rtl="0" algn="l">
              <a:spcBef>
                <a:spcPts val="0"/>
              </a:spcBef>
              <a:spcAft>
                <a:spcPts val="0"/>
              </a:spcAft>
              <a:buClr>
                <a:schemeClr val="dk1"/>
              </a:buClr>
              <a:buSzPts val="600"/>
              <a:buFont typeface="Bookman Old Style"/>
              <a:buNone/>
            </a:pPr>
            <a:r>
              <a:t/>
            </a:r>
            <a:endParaRPr i="1" sz="600">
              <a:solidFill>
                <a:srgbClr val="990055"/>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i="1" lang="en-IN" sz="2200">
                <a:solidFill>
                  <a:srgbClr val="000000"/>
                </a:solidFill>
                <a:latin typeface="Arial"/>
                <a:ea typeface="Arial"/>
                <a:cs typeface="Arial"/>
                <a:sym typeface="Arial"/>
              </a:rPr>
              <a:t>operand</a:t>
            </a:r>
            <a:r>
              <a:rPr i="1" lang="en-IN" sz="2200">
                <a:solidFill>
                  <a:srgbClr val="990055"/>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 </a:t>
            </a:r>
            <a:r>
              <a:rPr lang="en-IN" sz="2200">
                <a:solidFill>
                  <a:srgbClr val="0077AA"/>
                </a:solidFill>
                <a:latin typeface="Arial"/>
                <a:ea typeface="Arial"/>
                <a:cs typeface="Arial"/>
                <a:sym typeface="Arial"/>
              </a:rPr>
              <a:t>LIKE </a:t>
            </a:r>
            <a:r>
              <a:rPr lang="en-IN" sz="2200">
                <a:solidFill>
                  <a:srgbClr val="669900"/>
                </a:solidFill>
                <a:latin typeface="Arial"/>
                <a:ea typeface="Arial"/>
                <a:cs typeface="Arial"/>
                <a:sym typeface="Arial"/>
              </a:rPr>
              <a:t>'pattern'</a:t>
            </a:r>
            <a:endParaRPr/>
          </a:p>
          <a:p>
            <a:pPr indent="-419100" lvl="0" marL="457200" marR="0" rtl="0" algn="l">
              <a:spcBef>
                <a:spcPts val="0"/>
              </a:spcBef>
              <a:spcAft>
                <a:spcPts val="0"/>
              </a:spcAft>
              <a:buClr>
                <a:schemeClr val="dk1"/>
              </a:buClr>
              <a:buSzPts val="600"/>
              <a:buFont typeface="Bookman Old Style"/>
              <a:buNone/>
            </a:pPr>
            <a:r>
              <a:t/>
            </a:r>
            <a:endParaRPr sz="600">
              <a:solidFill>
                <a:srgbClr val="669900"/>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AND</a:t>
            </a:r>
            <a:r>
              <a:rPr b="0" i="0" lang="en-IN" sz="2200">
                <a:solidFill>
                  <a:srgbClr val="000000"/>
                </a:solidFill>
                <a:latin typeface="Arial"/>
                <a:ea typeface="Arial"/>
                <a:cs typeface="Arial"/>
                <a:sym typeface="Arial"/>
              </a:rPr>
              <a:t> </a:t>
            </a:r>
            <a:r>
              <a:rPr b="0" i="1" lang="en-IN" sz="2200">
                <a:solidFill>
                  <a:srgbClr val="000000"/>
                </a:solidFill>
                <a:latin typeface="Arial"/>
                <a:ea typeface="Arial"/>
                <a:cs typeface="Arial"/>
                <a:sym typeface="Arial"/>
              </a:rPr>
              <a:t>expr</a:t>
            </a:r>
            <a:endParaRPr/>
          </a:p>
          <a:p>
            <a:pPr indent="-419100" lvl="0" marL="457200" marR="0" rtl="0" algn="l">
              <a:spcBef>
                <a:spcPts val="0"/>
              </a:spcBef>
              <a:spcAft>
                <a:spcPts val="0"/>
              </a:spcAft>
              <a:buClr>
                <a:schemeClr val="dk1"/>
              </a:buClr>
              <a:buSzPts val="600"/>
              <a:buFont typeface="Bookman Old Style"/>
              <a:buNone/>
            </a:pPr>
            <a:r>
              <a:t/>
            </a:r>
            <a:endParaRPr b="0" i="1" sz="600">
              <a:solidFill>
                <a:srgbClr val="000000"/>
              </a:solidFill>
              <a:latin typeface="Arial"/>
              <a:ea typeface="Arial"/>
              <a:cs typeface="Arial"/>
              <a:sym typeface="Arial"/>
            </a:endParaRPr>
          </a:p>
          <a:p>
            <a:pPr indent="-457200" lvl="0" marL="457200" marR="0" rtl="0" algn="l">
              <a:spcBef>
                <a:spcPts val="0"/>
              </a:spcBef>
              <a:spcAft>
                <a:spcPts val="0"/>
              </a:spcAft>
              <a:buClr>
                <a:srgbClr val="000000"/>
              </a:buClr>
              <a:buSzPts val="2200"/>
              <a:buFont typeface="Bookman Old Style"/>
              <a:buAutoNum type="arabicPeriod"/>
            </a:pPr>
            <a:r>
              <a:rPr i="1" lang="en-IN" sz="2200">
                <a:solidFill>
                  <a:srgbClr val="000000"/>
                </a:solidFill>
                <a:latin typeface="Arial"/>
                <a:ea typeface="Arial"/>
                <a:cs typeface="Arial"/>
                <a:sym typeface="Arial"/>
              </a:rPr>
              <a:t>Operand := 1001</a:t>
            </a:r>
            <a:endParaRPr/>
          </a:p>
        </p:txBody>
      </p:sp>
      <p:sp>
        <p:nvSpPr>
          <p:cNvPr id="2872" name="Google Shape;2872;p301"/>
          <p:cNvSpPr txBox="1"/>
          <p:nvPr/>
        </p:nvSpPr>
        <p:spPr>
          <a:xfrm>
            <a:off x="6744072" y="4725144"/>
            <a:ext cx="5040560"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23</a:t>
            </a:r>
            <a:r>
              <a:rPr lang="en-IN" sz="1800">
                <a:solidFill>
                  <a:schemeClr val="dk1"/>
                </a:solidFill>
                <a:latin typeface="Arial"/>
                <a:ea typeface="Arial"/>
                <a:cs typeface="Arial"/>
                <a:sym typeface="Arial"/>
              </a:rPr>
              <a:t> DIV </a:t>
            </a:r>
            <a:r>
              <a:rPr lang="en-IN" sz="1800">
                <a:solidFill>
                  <a:srgbClr val="990055"/>
                </a:solidFill>
                <a:latin typeface="Arial"/>
                <a:ea typeface="Arial"/>
                <a:cs typeface="Arial"/>
                <a:sym typeface="Arial"/>
              </a:rPr>
              <a:t>6</a:t>
            </a:r>
            <a:r>
              <a:rPr lang="en-IN" sz="1800">
                <a:solidFill>
                  <a:schemeClr val="dk1"/>
                </a:solidFill>
                <a:latin typeface="Arial"/>
                <a:ea typeface="Arial"/>
                <a:cs typeface="Arial"/>
                <a:sym typeface="Arial"/>
              </a:rPr>
              <a:t> ;	</a:t>
            </a:r>
            <a:r>
              <a:rPr lang="en-IN" sz="1800">
                <a:solidFill>
                  <a:srgbClr val="669900"/>
                </a:solidFill>
                <a:latin typeface="Arial"/>
                <a:ea typeface="Arial"/>
                <a:cs typeface="Arial"/>
                <a:sym typeface="Arial"/>
              </a:rPr>
              <a:t>#3</a:t>
            </a:r>
            <a:endParaRPr sz="1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23</a:t>
            </a:r>
            <a:r>
              <a:rPr lang="en-IN" sz="1800">
                <a:solidFill>
                  <a:schemeClr val="dk1"/>
                </a:solidFill>
                <a:latin typeface="Arial"/>
                <a:ea typeface="Arial"/>
                <a:cs typeface="Arial"/>
                <a:sym typeface="Arial"/>
              </a:rPr>
              <a:t> / </a:t>
            </a:r>
            <a:r>
              <a:rPr lang="en-IN" sz="1800">
                <a:solidFill>
                  <a:srgbClr val="990055"/>
                </a:solidFill>
                <a:latin typeface="Arial"/>
                <a:ea typeface="Arial"/>
                <a:cs typeface="Arial"/>
                <a:sym typeface="Arial"/>
              </a:rPr>
              <a:t>6</a:t>
            </a:r>
            <a:r>
              <a:rPr lang="en-IN" sz="1800">
                <a:solidFill>
                  <a:schemeClr val="dk1"/>
                </a:solidFill>
                <a:latin typeface="Arial"/>
                <a:ea typeface="Arial"/>
                <a:cs typeface="Arial"/>
                <a:sym typeface="Arial"/>
              </a:rPr>
              <a:t> ;		</a:t>
            </a:r>
            <a:r>
              <a:rPr lang="en-IN" sz="1800">
                <a:solidFill>
                  <a:srgbClr val="669900"/>
                </a:solidFill>
                <a:latin typeface="Arial"/>
                <a:ea typeface="Arial"/>
                <a:cs typeface="Arial"/>
                <a:sym typeface="Arial"/>
              </a:rPr>
              <a:t>#3 .8333</a:t>
            </a:r>
            <a:endParaRPr sz="1800">
              <a:solidFill>
                <a:schemeClr val="dk1"/>
              </a:solidFill>
              <a:latin typeface="Arial"/>
              <a:ea typeface="Arial"/>
              <a:cs typeface="Arial"/>
              <a:sym typeface="Arial"/>
            </a:endParaRPr>
          </a:p>
        </p:txBody>
      </p:sp>
      <p:sp>
        <p:nvSpPr>
          <p:cNvPr id="2873" name="Google Shape;2873;p301"/>
          <p:cNvSpPr/>
          <p:nvPr/>
        </p:nvSpPr>
        <p:spPr>
          <a:xfrm>
            <a:off x="6745064" y="5678101"/>
            <a:ext cx="4608512" cy="8617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AND has higher precedence than OR.</a:t>
            </a:r>
            <a:endParaRPr sz="1800">
              <a:solidFill>
                <a:srgbClr val="006C86"/>
              </a:solidFill>
              <a:latin typeface="Arial"/>
              <a:ea typeface="Arial"/>
              <a:cs typeface="Arial"/>
              <a:sym typeface="Arial"/>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77" name="Shape 2877"/>
        <p:cNvGrpSpPr/>
        <p:nvPr/>
      </p:nvGrpSpPr>
      <p:grpSpPr>
        <a:xfrm>
          <a:off x="0" y="0"/>
          <a:ext cx="0" cy="0"/>
          <a:chOff x="0" y="0"/>
          <a:chExt cx="0" cy="0"/>
        </a:xfrm>
      </p:grpSpPr>
      <p:sp>
        <p:nvSpPr>
          <p:cNvPr id="2878" name="Google Shape;2878;p30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column - expressions</a:t>
            </a:r>
            <a:endParaRPr/>
          </a:p>
        </p:txBody>
      </p:sp>
      <p:sp>
        <p:nvSpPr>
          <p:cNvPr id="2879" name="Google Shape;2879;p302"/>
          <p:cNvSpPr/>
          <p:nvPr/>
        </p:nvSpPr>
        <p:spPr>
          <a:xfrm>
            <a:off x="335360" y="3286125"/>
            <a:ext cx="1137726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endParaRPr/>
          </a:p>
        </p:txBody>
      </p:sp>
      <p:sp>
        <p:nvSpPr>
          <p:cNvPr id="2880" name="Google Shape;2880;p302"/>
          <p:cNvSpPr txBox="1"/>
          <p:nvPr/>
        </p:nvSpPr>
        <p:spPr>
          <a:xfrm>
            <a:off x="335360" y="44624"/>
            <a:ext cx="2736304" cy="96795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WHERE</a:t>
            </a:r>
            <a:r>
              <a:rPr b="0" i="0" lang="en-IN" sz="2000">
                <a:solidFill>
                  <a:srgbClr val="4A4A4A"/>
                </a:solidFill>
                <a:latin typeface="Arial"/>
                <a:ea typeface="Arial"/>
                <a:cs typeface="Arial"/>
                <a:sym typeface="Arial"/>
              </a:rPr>
              <a:t> col </a:t>
            </a:r>
            <a:r>
              <a:rPr lang="en-IN" sz="2000">
                <a:solidFill>
                  <a:srgbClr val="A67F59"/>
                </a:solidFill>
                <a:latin typeface="Arial"/>
                <a:ea typeface="Arial"/>
                <a:cs typeface="Arial"/>
                <a:sym typeface="Arial"/>
              </a:rPr>
              <a:t>*</a:t>
            </a:r>
            <a:r>
              <a:rPr b="0" i="0" lang="en-IN" sz="2000">
                <a:solidFill>
                  <a:srgbClr val="4A4A4A"/>
                </a:solidFill>
                <a:latin typeface="Arial"/>
                <a:ea typeface="Arial"/>
                <a:cs typeface="Arial"/>
                <a:sym typeface="Arial"/>
              </a:rPr>
              <a:t> </a:t>
            </a:r>
            <a:r>
              <a:rPr lang="en-IN" sz="1800">
                <a:solidFill>
                  <a:srgbClr val="990055"/>
                </a:solidFill>
                <a:latin typeface="Arial"/>
                <a:ea typeface="Arial"/>
                <a:cs typeface="Arial"/>
                <a:sym typeface="Arial"/>
              </a:rPr>
              <a:t>4</a:t>
            </a:r>
            <a:r>
              <a:rPr b="0" i="0" lang="en-IN" sz="2000">
                <a:solidFill>
                  <a:srgbClr val="4A4A4A"/>
                </a:solidFill>
                <a:latin typeface="Arial"/>
                <a:ea typeface="Arial"/>
                <a:cs typeface="Arial"/>
                <a:sym typeface="Arial"/>
              </a:rPr>
              <a:t> </a:t>
            </a:r>
            <a:r>
              <a:rPr lang="en-IN" sz="2000">
                <a:solidFill>
                  <a:srgbClr val="A67F59"/>
                </a:solidFill>
                <a:latin typeface="Arial"/>
                <a:ea typeface="Arial"/>
                <a:cs typeface="Arial"/>
                <a:sym typeface="Arial"/>
              </a:rPr>
              <a:t>&lt;</a:t>
            </a:r>
            <a:r>
              <a:rPr b="0" i="0" lang="en-IN" sz="2000">
                <a:solidFill>
                  <a:srgbClr val="4A4A4A"/>
                </a:solidFill>
                <a:latin typeface="Arial"/>
                <a:ea typeface="Arial"/>
                <a:cs typeface="Arial"/>
                <a:sym typeface="Arial"/>
              </a:rPr>
              <a:t> </a:t>
            </a:r>
            <a:r>
              <a:rPr lang="en-IN" sz="1800">
                <a:solidFill>
                  <a:srgbClr val="990055"/>
                </a:solidFill>
                <a:latin typeface="Arial"/>
                <a:ea typeface="Arial"/>
                <a:cs typeface="Arial"/>
                <a:sym typeface="Arial"/>
              </a:rPr>
              <a:t>16</a:t>
            </a:r>
            <a:endParaRPr/>
          </a:p>
          <a:p>
            <a:pPr indent="-285750" lvl="0" marL="285750" marR="0" rtl="0" algn="just">
              <a:lnSpc>
                <a:spcPct val="150000"/>
              </a:lnSpc>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WHERE</a:t>
            </a:r>
            <a:r>
              <a:rPr b="0" i="0" lang="en-IN" sz="2000">
                <a:solidFill>
                  <a:srgbClr val="4A4A4A"/>
                </a:solidFill>
                <a:latin typeface="Arial"/>
                <a:ea typeface="Arial"/>
                <a:cs typeface="Arial"/>
                <a:sym typeface="Arial"/>
              </a:rPr>
              <a:t> col </a:t>
            </a:r>
            <a:r>
              <a:rPr lang="en-IN" sz="2000">
                <a:solidFill>
                  <a:srgbClr val="A67F59"/>
                </a:solidFill>
                <a:latin typeface="Arial"/>
                <a:ea typeface="Arial"/>
                <a:cs typeface="Arial"/>
                <a:sym typeface="Arial"/>
              </a:rPr>
              <a:t>&lt;</a:t>
            </a:r>
            <a:r>
              <a:rPr b="0" i="0" lang="en-IN" sz="2000">
                <a:solidFill>
                  <a:srgbClr val="4A4A4A"/>
                </a:solidFill>
                <a:latin typeface="Arial"/>
                <a:ea typeface="Arial"/>
                <a:cs typeface="Arial"/>
                <a:sym typeface="Arial"/>
              </a:rPr>
              <a:t> </a:t>
            </a:r>
            <a:r>
              <a:rPr lang="en-IN" sz="1800">
                <a:solidFill>
                  <a:srgbClr val="990055"/>
                </a:solidFill>
                <a:latin typeface="Arial"/>
                <a:ea typeface="Arial"/>
                <a:cs typeface="Arial"/>
                <a:sym typeface="Arial"/>
              </a:rPr>
              <a:t>16</a:t>
            </a:r>
            <a:r>
              <a:rPr b="0" i="0" lang="en-IN" sz="2000">
                <a:solidFill>
                  <a:srgbClr val="4A4A4A"/>
                </a:solidFill>
                <a:latin typeface="Arial"/>
                <a:ea typeface="Arial"/>
                <a:cs typeface="Arial"/>
                <a:sym typeface="Arial"/>
              </a:rPr>
              <a:t> </a:t>
            </a:r>
            <a:r>
              <a:rPr lang="en-IN" sz="2000">
                <a:solidFill>
                  <a:srgbClr val="A67F59"/>
                </a:solidFill>
                <a:latin typeface="Arial"/>
                <a:ea typeface="Arial"/>
                <a:cs typeface="Arial"/>
                <a:sym typeface="Arial"/>
              </a:rPr>
              <a:t>/</a:t>
            </a:r>
            <a:r>
              <a:rPr b="0" i="0" lang="en-IN" sz="2000">
                <a:solidFill>
                  <a:srgbClr val="4A4A4A"/>
                </a:solidFill>
                <a:latin typeface="Arial"/>
                <a:ea typeface="Arial"/>
                <a:cs typeface="Arial"/>
                <a:sym typeface="Arial"/>
              </a:rPr>
              <a:t> </a:t>
            </a:r>
            <a:r>
              <a:rPr lang="en-IN" sz="1800">
                <a:solidFill>
                  <a:srgbClr val="990055"/>
                </a:solidFill>
                <a:latin typeface="Arial"/>
                <a:ea typeface="Arial"/>
                <a:cs typeface="Arial"/>
                <a:sym typeface="Arial"/>
              </a:rPr>
              <a:t>4</a:t>
            </a:r>
            <a:endParaRPr/>
          </a:p>
        </p:txBody>
      </p:sp>
      <p:sp>
        <p:nvSpPr>
          <p:cNvPr id="2881" name="Google Shape;2881;p302"/>
          <p:cNvSpPr txBox="1"/>
          <p:nvPr/>
        </p:nvSpPr>
        <p:spPr>
          <a:xfrm>
            <a:off x="335360" y="1502724"/>
            <a:ext cx="1137726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CONCAT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 </a:t>
            </a:r>
            <a:r>
              <a:rPr lang="en-IN" sz="1800">
                <a:solidFill>
                  <a:srgbClr val="39AE0A"/>
                </a:solidFill>
                <a:latin typeface="Arial"/>
                <a:ea typeface="Arial"/>
                <a:cs typeface="Arial"/>
                <a:sym typeface="Arial"/>
              </a:rPr>
              <a:t>"saleel"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5" name="Shape 2885"/>
        <p:cNvGrpSpPr/>
        <p:nvPr/>
      </p:nvGrpSpPr>
      <p:grpSpPr>
        <a:xfrm>
          <a:off x="0" y="0"/>
          <a:ext cx="0" cy="0"/>
          <a:chOff x="0" y="0"/>
          <a:chExt cx="0" cy="0"/>
        </a:xfrm>
      </p:grpSpPr>
      <p:sp>
        <p:nvSpPr>
          <p:cNvPr id="2886" name="Google Shape;2886;p30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statement - expressions</a:t>
            </a:r>
            <a:endParaRPr i="1" sz="3200">
              <a:solidFill>
                <a:srgbClr val="FF9900"/>
              </a:solidFill>
              <a:latin typeface="Arial"/>
              <a:ea typeface="Arial"/>
              <a:cs typeface="Arial"/>
              <a:sym typeface="Arial"/>
            </a:endParaRPr>
          </a:p>
        </p:txBody>
      </p:sp>
      <p:sp>
        <p:nvSpPr>
          <p:cNvPr id="2887" name="Google Shape;2887;p303"/>
          <p:cNvSpPr/>
          <p:nvPr/>
        </p:nvSpPr>
        <p:spPr>
          <a:xfrm>
            <a:off x="711874" y="830060"/>
            <a:ext cx="4592038"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Column EXPRESSIONS</a:t>
            </a:r>
            <a:endParaRPr sz="2000">
              <a:solidFill>
                <a:srgbClr val="FFFF00"/>
              </a:solidFill>
              <a:latin typeface="Arial"/>
              <a:ea typeface="Arial"/>
              <a:cs typeface="Arial"/>
              <a:sym typeface="Arial"/>
            </a:endParaRPr>
          </a:p>
        </p:txBody>
      </p:sp>
      <p:sp>
        <p:nvSpPr>
          <p:cNvPr id="2888" name="Google Shape;2888;p303"/>
          <p:cNvSpPr/>
          <p:nvPr/>
        </p:nvSpPr>
        <p:spPr>
          <a:xfrm>
            <a:off x="695400" y="1356398"/>
            <a:ext cx="8839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4</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expressions</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endParaRPr/>
          </a:p>
        </p:txBody>
      </p:sp>
      <p:sp>
        <p:nvSpPr>
          <p:cNvPr id="2889" name="Google Shape;2889;p303"/>
          <p:cNvSpPr/>
          <p:nvPr/>
        </p:nvSpPr>
        <p:spPr>
          <a:xfrm>
            <a:off x="695400" y="1987398"/>
            <a:ext cx="2340000" cy="461985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 </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'a1'</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p:txBody>
      </p:sp>
      <p:sp>
        <p:nvSpPr>
          <p:cNvPr id="2890" name="Google Shape;2890;p303"/>
          <p:cNvSpPr txBox="1"/>
          <p:nvPr/>
        </p:nvSpPr>
        <p:spPr>
          <a:xfrm>
            <a:off x="6113673" y="1987398"/>
            <a:ext cx="5514325" cy="25423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sal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1000</a:t>
            </a:r>
            <a:r>
              <a:rPr lang="en-IN" sz="1800">
                <a:solidFill>
                  <a:schemeClr val="dk1"/>
                </a:solidFill>
                <a:latin typeface="Arial"/>
                <a:ea typeface="Arial"/>
                <a:cs typeface="Arial"/>
                <a:sym typeface="Arial"/>
              </a:rPr>
              <a:t> AS</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'New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comm, sal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comm</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comm, sal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IFNULL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990055"/>
                </a:solidFill>
                <a:latin typeface="Arial"/>
                <a:ea typeface="Arial"/>
                <a:cs typeface="Arial"/>
                <a:sym typeface="Arial"/>
              </a:rPr>
              <a:t>0</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ename, </a:t>
            </a:r>
            <a:r>
              <a:rPr lang="en-IN" sz="1800">
                <a:solidFill>
                  <a:srgbClr val="262626"/>
                </a:solidFill>
                <a:latin typeface="Arial"/>
                <a:ea typeface="Arial"/>
                <a:cs typeface="Arial"/>
                <a:sym typeface="Arial"/>
              </a:rPr>
              <a:t>ename </a:t>
            </a:r>
            <a:r>
              <a:rPr lang="en-IN" sz="1800">
                <a:solidFill>
                  <a:srgbClr val="A67F59"/>
                </a:solidFill>
                <a:latin typeface="Arial"/>
                <a:ea typeface="Arial"/>
                <a:cs typeface="Arial"/>
                <a:sym typeface="Arial"/>
              </a:rPr>
              <a:t>=</a:t>
            </a:r>
            <a:r>
              <a:rPr lang="en-IN" sz="1800">
                <a:solidFill>
                  <a:srgbClr val="262626"/>
                </a:solidFill>
                <a:latin typeface="Arial"/>
                <a:ea typeface="Arial"/>
                <a:cs typeface="Arial"/>
                <a:sym typeface="Arial"/>
              </a:rPr>
              <a:t> ename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ename, </a:t>
            </a:r>
            <a:r>
              <a:rPr lang="en-IN" sz="1800">
                <a:solidFill>
                  <a:srgbClr val="262626"/>
                </a:solidFill>
                <a:latin typeface="Arial"/>
                <a:ea typeface="Arial"/>
                <a:cs typeface="Arial"/>
                <a:sym typeface="Arial"/>
              </a:rPr>
              <a:t>ename </a:t>
            </a:r>
            <a:r>
              <a:rPr lang="en-IN" sz="1800">
                <a:solidFill>
                  <a:srgbClr val="A67F59"/>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'smith'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c1, c1 </a:t>
            </a:r>
            <a:r>
              <a:rPr lang="en-IN" sz="1800">
                <a:solidFill>
                  <a:srgbClr val="A67F59"/>
                </a:solidFill>
                <a:latin typeface="Arial"/>
                <a:ea typeface="Arial"/>
                <a:cs typeface="Arial"/>
                <a:sym typeface="Arial"/>
              </a:rPr>
              <a:t>/ </a:t>
            </a:r>
            <a:r>
              <a:rPr lang="en-IN" sz="1800">
                <a:solidFill>
                  <a:schemeClr val="dk1"/>
                </a:solidFill>
                <a:latin typeface="Arial"/>
                <a:ea typeface="Arial"/>
                <a:cs typeface="Arial"/>
                <a:sym typeface="Arial"/>
              </a:rPr>
              <a:t>1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numberString;</a:t>
            </a:r>
            <a:endParaRPr sz="1800">
              <a:solidFill>
                <a:schemeClr val="dk1"/>
              </a:solidFill>
              <a:latin typeface="Arial"/>
              <a:ea typeface="Arial"/>
              <a:cs typeface="Arial"/>
              <a:sym typeface="Arial"/>
            </a:endParaRPr>
          </a:p>
        </p:txBody>
      </p:sp>
      <p:sp>
        <p:nvSpPr>
          <p:cNvPr id="2891" name="Google Shape;2891;p303"/>
          <p:cNvSpPr/>
          <p:nvPr/>
        </p:nvSpPr>
        <p:spPr>
          <a:xfrm>
            <a:off x="3215680" y="1987398"/>
            <a:ext cx="2741858" cy="37888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123</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-123</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123</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-123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2435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'2435Saleel'</a:t>
            </a:r>
            <a:r>
              <a:rPr lang="en-IN" sz="1800">
                <a:solidFill>
                  <a:srgbClr val="990055"/>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p:txBody>
      </p:sp>
      <p:grpSp>
        <p:nvGrpSpPr>
          <p:cNvPr id="2892" name="Google Shape;2892;p303"/>
          <p:cNvGrpSpPr/>
          <p:nvPr/>
        </p:nvGrpSpPr>
        <p:grpSpPr>
          <a:xfrm>
            <a:off x="6113672" y="4869160"/>
            <a:ext cx="5814975" cy="1768850"/>
            <a:chOff x="5673867" y="4727466"/>
            <a:chExt cx="6254781" cy="1768850"/>
          </a:xfrm>
        </p:grpSpPr>
        <p:sp>
          <p:nvSpPr>
            <p:cNvPr id="2893" name="Google Shape;2893;p303"/>
            <p:cNvSpPr/>
            <p:nvPr/>
          </p:nvSpPr>
          <p:spPr>
            <a:xfrm>
              <a:off x="5807968" y="5580571"/>
              <a:ext cx="2340000" cy="8803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endParaRPr/>
            </a:p>
          </p:txBody>
        </p:sp>
        <p:sp>
          <p:nvSpPr>
            <p:cNvPr id="2894" name="Google Shape;2894;p303"/>
            <p:cNvSpPr/>
            <p:nvPr/>
          </p:nvSpPr>
          <p:spPr>
            <a:xfrm>
              <a:off x="5673867" y="4727466"/>
              <a:ext cx="6254781" cy="8002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6C86"/>
                  </a:solidFill>
                  <a:latin typeface="Arial"/>
                  <a:ea typeface="Arial"/>
                  <a:cs typeface="Arial"/>
                  <a:sym typeface="Arial"/>
                </a:rPr>
                <a:t>If any expression evaluated with NULL, returns NULL.</a:t>
              </a:r>
              <a:endParaRPr/>
            </a:p>
          </p:txBody>
        </p:sp>
        <p:sp>
          <p:nvSpPr>
            <p:cNvPr id="2895" name="Google Shape;2895;p303"/>
            <p:cNvSpPr txBox="1"/>
            <p:nvPr/>
          </p:nvSpPr>
          <p:spPr>
            <a:xfrm>
              <a:off x="8238456" y="5615947"/>
              <a:ext cx="2340000" cy="8803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9" name="Shape 2899"/>
        <p:cNvGrpSpPr/>
        <p:nvPr/>
      </p:nvGrpSpPr>
      <p:grpSpPr>
        <a:xfrm>
          <a:off x="0" y="0"/>
          <a:ext cx="0" cy="0"/>
          <a:chOff x="0" y="0"/>
          <a:chExt cx="0" cy="0"/>
        </a:xfrm>
      </p:grpSpPr>
      <p:sp>
        <p:nvSpPr>
          <p:cNvPr id="2900" name="Google Shape;2900;p30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coalesce()</a:t>
            </a:r>
            <a:endParaRPr sz="4800">
              <a:solidFill>
                <a:srgbClr val="DC525C"/>
              </a:solidFill>
              <a:latin typeface="Quattrocento Sans"/>
              <a:ea typeface="Quattrocento Sans"/>
              <a:cs typeface="Quattrocento Sans"/>
              <a:sym typeface="Quattrocento Sans"/>
            </a:endParaRPr>
          </a:p>
        </p:txBody>
      </p:sp>
      <p:sp>
        <p:nvSpPr>
          <p:cNvPr id="2901" name="Google Shape;2901;p304"/>
          <p:cNvSpPr/>
          <p:nvPr/>
        </p:nvSpPr>
        <p:spPr>
          <a:xfrm>
            <a:off x="3899756" y="3091444"/>
            <a:ext cx="43924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Return the first non-NULL argument</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05" name="Shape 2905"/>
        <p:cNvGrpSpPr/>
        <p:nvPr/>
      </p:nvGrpSpPr>
      <p:grpSpPr>
        <a:xfrm>
          <a:off x="0" y="0"/>
          <a:ext cx="0" cy="0"/>
          <a:chOff x="0" y="0"/>
          <a:chExt cx="0" cy="0"/>
        </a:xfrm>
      </p:grpSpPr>
      <p:sp>
        <p:nvSpPr>
          <p:cNvPr id="2906" name="Google Shape;2906;p30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coalesce()</a:t>
            </a:r>
            <a:endParaRPr/>
          </a:p>
        </p:txBody>
      </p:sp>
      <p:sp>
        <p:nvSpPr>
          <p:cNvPr id="2907" name="Google Shape;2907;p305"/>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
        <p:nvSpPr>
          <p:cNvPr id="2908" name="Google Shape;2908;p305"/>
          <p:cNvSpPr txBox="1"/>
          <p:nvPr/>
        </p:nvSpPr>
        <p:spPr>
          <a:xfrm>
            <a:off x="314822" y="1449318"/>
            <a:ext cx="11397801"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primaryphone, bphone, cphone, hphone, </a:t>
            </a:r>
            <a:r>
              <a:rPr lang="en-IN" sz="1800">
                <a:solidFill>
                  <a:srgbClr val="0077AA"/>
                </a:solidFill>
                <a:latin typeface="Arial"/>
                <a:ea typeface="Arial"/>
                <a:cs typeface="Arial"/>
                <a:sym typeface="Arial"/>
              </a:rPr>
              <a:t>IFNULL</a:t>
            </a:r>
            <a:r>
              <a:rPr lang="en-IN" sz="1800">
                <a:solidFill>
                  <a:srgbClr val="595959"/>
                </a:solidFill>
                <a:latin typeface="Arial"/>
                <a:ea typeface="Arial"/>
                <a:cs typeface="Arial"/>
                <a:sym typeface="Arial"/>
              </a:rPr>
              <a:t>(</a:t>
            </a:r>
            <a:r>
              <a:rPr lang="en-IN" sz="1800">
                <a:solidFill>
                  <a:srgbClr val="0077AA"/>
                </a:solidFill>
                <a:latin typeface="Arial"/>
                <a:ea typeface="Arial"/>
                <a:cs typeface="Arial"/>
                <a:sym typeface="Arial"/>
              </a:rPr>
              <a:t>COALESCE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bphone, cphone, hphone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'Contact customer care'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'Active Phone' </a:t>
            </a:r>
            <a:r>
              <a:rPr lang="en-IN" sz="1800">
                <a:solidFill>
                  <a:schemeClr val="dk1"/>
                </a:solidFill>
                <a:latin typeface="Arial"/>
                <a:ea typeface="Arial"/>
                <a:cs typeface="Arial"/>
                <a:sym typeface="Arial"/>
              </a:rPr>
              <a:t>FROM coalesce;</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12" name="Shape 2912"/>
        <p:cNvGrpSpPr/>
        <p:nvPr/>
      </p:nvGrpSpPr>
      <p:grpSpPr>
        <a:xfrm>
          <a:off x="0" y="0"/>
          <a:ext cx="0" cy="0"/>
          <a:chOff x="0" y="0"/>
          <a:chExt cx="0" cy="0"/>
        </a:xfrm>
      </p:grpSpPr>
      <p:sp>
        <p:nvSpPr>
          <p:cNvPr id="2913" name="Google Shape;2913;p30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between ... and ...</a:t>
            </a:r>
            <a:endParaRPr/>
          </a:p>
        </p:txBody>
      </p:sp>
      <p:sp>
        <p:nvSpPr>
          <p:cNvPr id="2914" name="Google Shape;2914;p306"/>
          <p:cNvSpPr/>
          <p:nvPr/>
        </p:nvSpPr>
        <p:spPr>
          <a:xfrm>
            <a:off x="570541" y="1725169"/>
            <a:ext cx="41656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Comparison BETWEEN ... AND ...</a:t>
            </a:r>
            <a:endParaRPr/>
          </a:p>
        </p:txBody>
      </p:sp>
      <p:sp>
        <p:nvSpPr>
          <p:cNvPr id="2915" name="Google Shape;2915;p306"/>
          <p:cNvSpPr/>
          <p:nvPr/>
        </p:nvSpPr>
        <p:spPr>
          <a:xfrm>
            <a:off x="483455" y="747767"/>
            <a:ext cx="70587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Gill Sans"/>
                <a:ea typeface="Gill Sans"/>
                <a:cs typeface="Gill Sans"/>
                <a:sym typeface="Gill Sans"/>
              </a:rPr>
              <a:t>Check whether a value is within a range of values</a:t>
            </a:r>
            <a:endParaRPr/>
          </a:p>
        </p:txBody>
      </p:sp>
      <p:pic>
        <p:nvPicPr>
          <p:cNvPr id="2916" name="Google Shape;2916;p306"/>
          <p:cNvPicPr preferRelativeResize="0"/>
          <p:nvPr/>
        </p:nvPicPr>
        <p:blipFill rotWithShape="1">
          <a:blip r:embed="rId3">
            <a:alphaModFix/>
          </a:blip>
          <a:srcRect b="0" l="0" r="0" t="0"/>
          <a:stretch/>
        </p:blipFill>
        <p:spPr>
          <a:xfrm>
            <a:off x="549400" y="3247875"/>
            <a:ext cx="7553315" cy="341607"/>
          </a:xfrm>
          <a:prstGeom prst="rect">
            <a:avLst/>
          </a:prstGeom>
          <a:noFill/>
          <a:ln>
            <a:noFill/>
          </a:ln>
        </p:spPr>
      </p:pic>
      <p:pic>
        <p:nvPicPr>
          <p:cNvPr id="2917" name="Google Shape;2917;p306"/>
          <p:cNvPicPr preferRelativeResize="0"/>
          <p:nvPr/>
        </p:nvPicPr>
        <p:blipFill rotWithShape="1">
          <a:blip r:embed="rId4">
            <a:alphaModFix/>
          </a:blip>
          <a:srcRect b="0" l="0" r="0" t="0"/>
          <a:stretch/>
        </p:blipFill>
        <p:spPr>
          <a:xfrm>
            <a:off x="551384" y="4065140"/>
            <a:ext cx="7568497" cy="371972"/>
          </a:xfrm>
          <a:prstGeom prst="rect">
            <a:avLst/>
          </a:prstGeom>
          <a:noFill/>
          <a:ln>
            <a:noFill/>
          </a:ln>
        </p:spPr>
      </p:pic>
      <p:sp>
        <p:nvSpPr>
          <p:cNvPr id="2918" name="Google Shape;2918;p306"/>
          <p:cNvSpPr/>
          <p:nvPr/>
        </p:nvSpPr>
        <p:spPr>
          <a:xfrm>
            <a:off x="551384" y="2415717"/>
            <a:ext cx="9987877" cy="400110"/>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6C86"/>
                </a:solidFill>
                <a:latin typeface="Arial"/>
                <a:ea typeface="Arial"/>
                <a:cs typeface="Arial"/>
                <a:sym typeface="Arial"/>
              </a:rPr>
              <a:t>All three expressions: expr, begin_expr, and end_expr must have the same data type.</a:t>
            </a:r>
            <a:endParaRPr/>
          </a:p>
        </p:txBody>
      </p:sp>
      <p:sp>
        <p:nvSpPr>
          <p:cNvPr id="2919" name="Google Shape;2919;p306"/>
          <p:cNvSpPr/>
          <p:nvPr/>
        </p:nvSpPr>
        <p:spPr>
          <a:xfrm>
            <a:off x="707731" y="-52075"/>
            <a:ext cx="9987877"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 </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0" lvl="0" marL="0" marR="0" rtl="0" algn="l">
              <a:spcBef>
                <a:spcPts val="0"/>
              </a:spcBef>
              <a:spcAft>
                <a:spcPts val="0"/>
              </a:spcAft>
              <a:buNone/>
            </a:pPr>
            <a:r>
              <a:rPr lang="en-IN" sz="2000">
                <a:solidFill>
                  <a:srgbClr val="006C86"/>
                </a:solidFill>
                <a:latin typeface="Arial"/>
                <a:ea typeface="Arial"/>
                <a:cs typeface="Arial"/>
                <a:sym typeface="Arial"/>
              </a:rPr>
              <a:t>If any expression is NULL, the BETWEEN operator returns a NULL value.</a:t>
            </a:r>
            <a:endParaRPr/>
          </a:p>
        </p:txBody>
      </p:sp>
      <p:sp>
        <p:nvSpPr>
          <p:cNvPr id="2920" name="Google Shape;2920;p306"/>
          <p:cNvSpPr/>
          <p:nvPr/>
        </p:nvSpPr>
        <p:spPr>
          <a:xfrm>
            <a:off x="407369" y="5015498"/>
            <a:ext cx="11521279" cy="8617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If any expression is NULL, the BETWEEN operator returns a NULL value.</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25" name="Shape 2925"/>
        <p:cNvGrpSpPr/>
        <p:nvPr/>
      </p:nvGrpSpPr>
      <p:grpSpPr>
        <a:xfrm>
          <a:off x="0" y="0"/>
          <a:ext cx="0" cy="0"/>
          <a:chOff x="0" y="0"/>
          <a:chExt cx="0" cy="0"/>
        </a:xfrm>
      </p:grpSpPr>
      <p:sp>
        <p:nvSpPr>
          <p:cNvPr id="2926" name="Google Shape;2926;p30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is</a:t>
            </a:r>
            <a:endParaRPr/>
          </a:p>
        </p:txBody>
      </p:sp>
      <p:sp>
        <p:nvSpPr>
          <p:cNvPr id="2927" name="Google Shape;2927;p307"/>
          <p:cNvSpPr/>
          <p:nvPr/>
        </p:nvSpPr>
        <p:spPr>
          <a:xfrm>
            <a:off x="1625534" y="1428690"/>
            <a:ext cx="20320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Comparison IS</a:t>
            </a:r>
            <a:endParaRPr/>
          </a:p>
        </p:txBody>
      </p:sp>
      <p:sp>
        <p:nvSpPr>
          <p:cNvPr id="2928" name="Google Shape;2928;p307"/>
          <p:cNvSpPr/>
          <p:nvPr/>
        </p:nvSpPr>
        <p:spPr>
          <a:xfrm>
            <a:off x="1625534" y="762001"/>
            <a:ext cx="88029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Tests a value against a boolean value, where boolean_value can be TRUE, FALSE, or UNKNOWN.</a:t>
            </a:r>
            <a:endParaRPr/>
          </a:p>
        </p:txBody>
      </p:sp>
      <p:pic>
        <p:nvPicPr>
          <p:cNvPr id="2929" name="Google Shape;2929;p307"/>
          <p:cNvPicPr preferRelativeResize="0"/>
          <p:nvPr/>
        </p:nvPicPr>
        <p:blipFill rotWithShape="1">
          <a:blip r:embed="rId3">
            <a:alphaModFix/>
          </a:blip>
          <a:srcRect b="0" l="0" r="0" t="0"/>
          <a:stretch/>
        </p:blipFill>
        <p:spPr>
          <a:xfrm>
            <a:off x="1975077" y="2027574"/>
            <a:ext cx="6108791" cy="507678"/>
          </a:xfrm>
          <a:prstGeom prst="rect">
            <a:avLst/>
          </a:prstGeom>
          <a:noFill/>
          <a:ln>
            <a:noFill/>
          </a:ln>
        </p:spPr>
      </p:pic>
      <p:pic>
        <p:nvPicPr>
          <p:cNvPr id="2930" name="Google Shape;2930;p307"/>
          <p:cNvPicPr preferRelativeResize="0"/>
          <p:nvPr/>
        </p:nvPicPr>
        <p:blipFill rotWithShape="1">
          <a:blip r:embed="rId4">
            <a:alphaModFix/>
          </a:blip>
          <a:srcRect b="0" l="0" r="0" t="0"/>
          <a:stretch/>
        </p:blipFill>
        <p:spPr>
          <a:xfrm>
            <a:off x="1975077" y="2708831"/>
            <a:ext cx="5875762" cy="357873"/>
          </a:xfrm>
          <a:prstGeom prst="rect">
            <a:avLst/>
          </a:prstGeom>
          <a:noFill/>
          <a:ln>
            <a:noFill/>
          </a:ln>
        </p:spPr>
      </p:pic>
      <p:pic>
        <p:nvPicPr>
          <p:cNvPr id="2931" name="Google Shape;2931;p307"/>
          <p:cNvPicPr preferRelativeResize="0"/>
          <p:nvPr/>
        </p:nvPicPr>
        <p:blipFill rotWithShape="1">
          <a:blip r:embed="rId5">
            <a:alphaModFix/>
          </a:blip>
          <a:srcRect b="0" l="0" r="0" t="0"/>
          <a:stretch/>
        </p:blipFill>
        <p:spPr>
          <a:xfrm>
            <a:off x="1984602" y="3232150"/>
            <a:ext cx="5867441" cy="416131"/>
          </a:xfrm>
          <a:prstGeom prst="rect">
            <a:avLst/>
          </a:prstGeom>
          <a:noFill/>
          <a:ln>
            <a:noFill/>
          </a:ln>
        </p:spPr>
      </p:pic>
      <p:pic>
        <p:nvPicPr>
          <p:cNvPr id="2932" name="Google Shape;2932;p307"/>
          <p:cNvPicPr preferRelativeResize="0"/>
          <p:nvPr/>
        </p:nvPicPr>
        <p:blipFill rotWithShape="1">
          <a:blip r:embed="rId6">
            <a:alphaModFix/>
          </a:blip>
          <a:srcRect b="0" l="0" r="0" t="0"/>
          <a:stretch/>
        </p:blipFill>
        <p:spPr>
          <a:xfrm>
            <a:off x="1970314" y="3765890"/>
            <a:ext cx="6117115" cy="424452"/>
          </a:xfrm>
          <a:prstGeom prst="rect">
            <a:avLst/>
          </a:prstGeom>
          <a:noFill/>
          <a:ln>
            <a:noFill/>
          </a:ln>
        </p:spPr>
      </p:pic>
      <p:pic>
        <p:nvPicPr>
          <p:cNvPr id="2933" name="Google Shape;2933;p307"/>
          <p:cNvPicPr preferRelativeResize="0"/>
          <p:nvPr/>
        </p:nvPicPr>
        <p:blipFill rotWithShape="1">
          <a:blip r:embed="rId7">
            <a:alphaModFix/>
          </a:blip>
          <a:srcRect b="0" l="0" r="0" t="0"/>
          <a:stretch/>
        </p:blipFill>
        <p:spPr>
          <a:xfrm>
            <a:off x="1984601" y="4334392"/>
            <a:ext cx="6541573" cy="416131"/>
          </a:xfrm>
          <a:prstGeom prst="rect">
            <a:avLst/>
          </a:prstGeom>
          <a:noFill/>
          <a:ln>
            <a:noFill/>
          </a:ln>
        </p:spPr>
      </p:pic>
      <p:pic>
        <p:nvPicPr>
          <p:cNvPr id="2934" name="Google Shape;2934;p307"/>
          <p:cNvPicPr preferRelativeResize="0"/>
          <p:nvPr/>
        </p:nvPicPr>
        <p:blipFill rotWithShape="1">
          <a:blip r:embed="rId8">
            <a:alphaModFix/>
          </a:blip>
          <a:srcRect b="0" l="0" r="0" t="0"/>
          <a:stretch/>
        </p:blipFill>
        <p:spPr>
          <a:xfrm>
            <a:off x="1997301" y="4924388"/>
            <a:ext cx="6524926" cy="399485"/>
          </a:xfrm>
          <a:prstGeom prst="rect">
            <a:avLst/>
          </a:prstGeom>
          <a:noFill/>
          <a:ln>
            <a:noFill/>
          </a:ln>
        </p:spPr>
      </p:pic>
      <p:pic>
        <p:nvPicPr>
          <p:cNvPr id="2935" name="Google Shape;2935;p307"/>
          <p:cNvPicPr preferRelativeResize="0"/>
          <p:nvPr/>
        </p:nvPicPr>
        <p:blipFill rotWithShape="1">
          <a:blip r:embed="rId9">
            <a:alphaModFix/>
          </a:blip>
          <a:srcRect b="0" l="0" r="0" t="0"/>
          <a:stretch/>
        </p:blipFill>
        <p:spPr>
          <a:xfrm>
            <a:off x="1984602" y="5459593"/>
            <a:ext cx="7165761" cy="407807"/>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9" name="Shape 2939"/>
        <p:cNvGrpSpPr/>
        <p:nvPr/>
      </p:nvGrpSpPr>
      <p:grpSpPr>
        <a:xfrm>
          <a:off x="0" y="0"/>
          <a:ext cx="0" cy="0"/>
          <a:chOff x="0" y="0"/>
          <a:chExt cx="0" cy="0"/>
        </a:xfrm>
      </p:grpSpPr>
      <p:sp>
        <p:nvSpPr>
          <p:cNvPr id="2940" name="Google Shape;2940;p308"/>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identifiers</a:t>
            </a:r>
            <a:endParaRPr/>
          </a:p>
        </p:txBody>
      </p:sp>
      <p:sp>
        <p:nvSpPr>
          <p:cNvPr id="2941" name="Google Shape;2941;p308"/>
          <p:cNvSpPr/>
          <p:nvPr/>
        </p:nvSpPr>
        <p:spPr>
          <a:xfrm>
            <a:off x="479376" y="3276601"/>
            <a:ext cx="1116124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Certain objects within MySQL, including database, table, index, column, alias, view, stored procedure, stored functions, triggers, partition, tablespace, and other object names are known as </a:t>
            </a:r>
            <a:r>
              <a:rPr b="1" lang="en-IN" sz="2000">
                <a:solidFill>
                  <a:schemeClr val="dk1"/>
                </a:solidFill>
                <a:latin typeface="Palatino Linotype"/>
                <a:ea typeface="Palatino Linotype"/>
                <a:cs typeface="Palatino Linotype"/>
                <a:sym typeface="Palatino Linotype"/>
              </a:rPr>
              <a:t>identifiers</a:t>
            </a:r>
            <a:r>
              <a:rPr lang="en-IN" sz="2000">
                <a:solidFill>
                  <a:schemeClr val="dk1"/>
                </a:solidFill>
                <a:latin typeface="Palatino Linotype"/>
                <a:ea typeface="Palatino Linotype"/>
                <a:cs typeface="Palatino Linotype"/>
                <a:sym typeface="Palatino Linotype"/>
              </a:rPr>
              <a:t>.</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5" name="Shape 2945"/>
        <p:cNvGrpSpPr/>
        <p:nvPr/>
      </p:nvGrpSpPr>
      <p:grpSpPr>
        <a:xfrm>
          <a:off x="0" y="0"/>
          <a:ext cx="0" cy="0"/>
          <a:chOff x="0" y="0"/>
          <a:chExt cx="0" cy="0"/>
        </a:xfrm>
      </p:grpSpPr>
      <p:sp>
        <p:nvSpPr>
          <p:cNvPr id="2946" name="Google Shape;2946;p309"/>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identifiers</a:t>
            </a:r>
            <a:endParaRPr i="1" sz="3200">
              <a:solidFill>
                <a:srgbClr val="FF9900"/>
              </a:solidFill>
              <a:latin typeface="Arial"/>
              <a:ea typeface="Arial"/>
              <a:cs typeface="Arial"/>
              <a:sym typeface="Arial"/>
            </a:endParaRPr>
          </a:p>
        </p:txBody>
      </p:sp>
      <p:sp>
        <p:nvSpPr>
          <p:cNvPr id="2947" name="Google Shape;2947;p309"/>
          <p:cNvSpPr/>
          <p:nvPr/>
        </p:nvSpPr>
        <p:spPr>
          <a:xfrm>
            <a:off x="408404" y="1916832"/>
            <a:ext cx="11521279" cy="2308324"/>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refer to a table within the default database as </a:t>
            </a:r>
            <a:endParaRPr/>
          </a:p>
          <a:p>
            <a:pPr indent="-342900" lvl="1" marL="800100" marR="0" rtl="0" algn="l">
              <a:spcBef>
                <a:spcPts val="0"/>
              </a:spcBef>
              <a:spcAft>
                <a:spcPts val="0"/>
              </a:spcAft>
              <a:buClr>
                <a:srgbClr val="2658E6"/>
              </a:buClr>
              <a:buSzPts val="1800"/>
              <a:buFont typeface="Bookman Old Style"/>
              <a:buAutoNum type="arabicPeriod"/>
            </a:pPr>
            <a:r>
              <a:rPr b="0" i="0" lang="en-IN" sz="1800" u="none" cap="none" strike="noStrike">
                <a:solidFill>
                  <a:srgbClr val="2658E6"/>
                </a:solidFill>
                <a:latin typeface="Palatino Linotype"/>
                <a:ea typeface="Palatino Linotype"/>
                <a:cs typeface="Palatino Linotype"/>
                <a:sym typeface="Palatino Linotype"/>
              </a:rPr>
              <a:t>tbl_name</a:t>
            </a:r>
            <a:endParaRPr/>
          </a:p>
          <a:p>
            <a:pPr indent="-342900" lvl="1" marL="800100" marR="0" rtl="0" algn="l">
              <a:spcBef>
                <a:spcPts val="0"/>
              </a:spcBef>
              <a:spcAft>
                <a:spcPts val="0"/>
              </a:spcAft>
              <a:buClr>
                <a:srgbClr val="2658E6"/>
              </a:buClr>
              <a:buSzPts val="1800"/>
              <a:buFont typeface="Bookman Old Style"/>
              <a:buAutoNum type="arabicPeriod"/>
            </a:pPr>
            <a:r>
              <a:rPr b="0" i="0" lang="en-IN" sz="1800" u="none" cap="none" strike="noStrike">
                <a:solidFill>
                  <a:srgbClr val="2658E6"/>
                </a:solidFill>
                <a:latin typeface="Palatino Linotype"/>
                <a:ea typeface="Palatino Linotype"/>
                <a:cs typeface="Palatino Linotype"/>
                <a:sym typeface="Palatino Linotype"/>
              </a:rPr>
              <a:t>db_name.tbl_name.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refer to a column as </a:t>
            </a:r>
            <a:endParaRPr/>
          </a:p>
          <a:p>
            <a:pPr indent="-342900" lvl="1" marL="800100" marR="0" rtl="0" algn="l">
              <a:spcBef>
                <a:spcPts val="0"/>
              </a:spcBef>
              <a:spcAft>
                <a:spcPts val="0"/>
              </a:spcAft>
              <a:buClr>
                <a:srgbClr val="2658E6"/>
              </a:buClr>
              <a:buSzPts val="1800"/>
              <a:buFont typeface="Bookman Old Style"/>
              <a:buAutoNum type="arabicPeriod"/>
            </a:pPr>
            <a:r>
              <a:rPr b="0" i="0" lang="en-IN" sz="1800" u="none" cap="none" strike="noStrike">
                <a:solidFill>
                  <a:srgbClr val="2658E6"/>
                </a:solidFill>
                <a:latin typeface="Palatino Linotype"/>
                <a:ea typeface="Palatino Linotype"/>
                <a:cs typeface="Palatino Linotype"/>
                <a:sym typeface="Palatino Linotype"/>
              </a:rPr>
              <a:t>col_name</a:t>
            </a:r>
            <a:endParaRPr/>
          </a:p>
          <a:p>
            <a:pPr indent="-342900" lvl="1" marL="800100" marR="0" rtl="0" algn="l">
              <a:spcBef>
                <a:spcPts val="0"/>
              </a:spcBef>
              <a:spcAft>
                <a:spcPts val="0"/>
              </a:spcAft>
              <a:buClr>
                <a:srgbClr val="2658E6"/>
              </a:buClr>
              <a:buSzPts val="1800"/>
              <a:buFont typeface="Bookman Old Style"/>
              <a:buAutoNum type="arabicPeriod"/>
            </a:pPr>
            <a:r>
              <a:rPr b="0" i="0" lang="en-IN" sz="1800" u="none" cap="none" strike="noStrike">
                <a:solidFill>
                  <a:srgbClr val="2658E6"/>
                </a:solidFill>
                <a:latin typeface="Palatino Linotype"/>
                <a:ea typeface="Palatino Linotype"/>
                <a:cs typeface="Palatino Linotype"/>
                <a:sym typeface="Palatino Linotype"/>
              </a:rPr>
              <a:t>tbl_name.col_name </a:t>
            </a:r>
            <a:endParaRPr/>
          </a:p>
          <a:p>
            <a:pPr indent="-342900" lvl="1" marL="800100" marR="0" rtl="0" algn="l">
              <a:spcBef>
                <a:spcPts val="0"/>
              </a:spcBef>
              <a:spcAft>
                <a:spcPts val="0"/>
              </a:spcAft>
              <a:buClr>
                <a:srgbClr val="2658E6"/>
              </a:buClr>
              <a:buSzPts val="1800"/>
              <a:buFont typeface="Bookman Old Style"/>
              <a:buAutoNum type="arabicPeriod"/>
            </a:pPr>
            <a:r>
              <a:rPr b="0" i="0" lang="en-IN" sz="1800" u="none" cap="none" strike="noStrike">
                <a:solidFill>
                  <a:srgbClr val="2658E6"/>
                </a:solidFill>
                <a:latin typeface="Palatino Linotype"/>
                <a:ea typeface="Palatino Linotype"/>
                <a:cs typeface="Palatino Linotype"/>
                <a:sym typeface="Palatino Linotype"/>
              </a:rPr>
              <a:t>db_name.tbl_name.col_name.</a:t>
            </a:r>
            <a:endParaRPr/>
          </a:p>
        </p:txBody>
      </p:sp>
      <p:sp>
        <p:nvSpPr>
          <p:cNvPr id="2948" name="Google Shape;2948;p309"/>
          <p:cNvSpPr/>
          <p:nvPr/>
        </p:nvSpPr>
        <p:spPr>
          <a:xfrm>
            <a:off x="407369" y="4725145"/>
            <a:ext cx="11521279" cy="153888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need not specify a </a:t>
            </a:r>
            <a:r>
              <a:rPr b="1" i="1" lang="en-IN" sz="1800">
                <a:solidFill>
                  <a:schemeClr val="dk1"/>
                </a:solidFill>
                <a:latin typeface="Arial"/>
                <a:ea typeface="Arial"/>
                <a:cs typeface="Arial"/>
                <a:sym typeface="Arial"/>
              </a:rPr>
              <a:t>tbl_name</a:t>
            </a:r>
            <a:r>
              <a:rPr lang="en-IN" sz="1800">
                <a:solidFill>
                  <a:schemeClr val="dk1"/>
                </a:solidFill>
                <a:latin typeface="Arial"/>
                <a:ea typeface="Arial"/>
                <a:cs typeface="Arial"/>
                <a:sym typeface="Arial"/>
              </a:rPr>
              <a:t> or </a:t>
            </a:r>
            <a:r>
              <a:rPr b="1" i="1" lang="en-IN" sz="1800">
                <a:solidFill>
                  <a:schemeClr val="dk1"/>
                </a:solidFill>
                <a:latin typeface="Arial"/>
                <a:ea typeface="Arial"/>
                <a:cs typeface="Arial"/>
                <a:sym typeface="Arial"/>
              </a:rPr>
              <a:t>db_name.tbl_name</a:t>
            </a:r>
            <a:r>
              <a:rPr lang="en-IN" sz="1800">
                <a:solidFill>
                  <a:schemeClr val="dk1"/>
                </a:solidFill>
                <a:latin typeface="Arial"/>
                <a:ea typeface="Arial"/>
                <a:cs typeface="Arial"/>
                <a:sym typeface="Arial"/>
              </a:rPr>
              <a:t> prefix for a column reference unless the reference would be ambiguous.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identifier quote character is the backtick (`)</a:t>
            </a:r>
            <a:endParaRPr/>
          </a:p>
        </p:txBody>
      </p:sp>
      <p:sp>
        <p:nvSpPr>
          <p:cNvPr id="2949" name="Google Shape;2949;p309"/>
          <p:cNvSpPr/>
          <p:nvPr/>
        </p:nvSpPr>
        <p:spPr>
          <a:xfrm>
            <a:off x="335360" y="594825"/>
            <a:ext cx="1152127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Quattrocento Sans"/>
                <a:ea typeface="Quattrocento Sans"/>
                <a:cs typeface="Quattrocento Sans"/>
                <a:sym typeface="Quattrocento Sans"/>
              </a:rPr>
              <a:t>The maximum length for each type of identifiers like (Database, Table, Column, Index, Constraint, View, Stored Program, User-Defined Variable, Tablespace) is 64 characters, whereas for Alias is 256 characters.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2" name="Shape 352"/>
        <p:cNvGrpSpPr/>
        <p:nvPr/>
      </p:nvGrpSpPr>
      <p:grpSpPr>
        <a:xfrm>
          <a:off x="0" y="0"/>
          <a:ext cx="0" cy="0"/>
          <a:chOff x="0" y="0"/>
          <a:chExt cx="0" cy="0"/>
        </a:xfrm>
      </p:grpSpPr>
      <p:sp>
        <p:nvSpPr>
          <p:cNvPr id="353" name="Google Shape;353;p31"/>
          <p:cNvSpPr txBox="1"/>
          <p:nvPr/>
        </p:nvSpPr>
        <p:spPr>
          <a:xfrm>
            <a:off x="1676400" y="2133600"/>
            <a:ext cx="8839200" cy="83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data?</a:t>
            </a:r>
            <a:endParaRPr sz="4800">
              <a:solidFill>
                <a:srgbClr val="DC525C"/>
              </a:solidFill>
              <a:latin typeface="Quattrocento Sans"/>
              <a:ea typeface="Quattrocento Sans"/>
              <a:cs typeface="Quattrocento Sans"/>
              <a:sym typeface="Quattrocento Sans"/>
            </a:endParaRPr>
          </a:p>
        </p:txBody>
      </p:sp>
      <p:pic>
        <p:nvPicPr>
          <p:cNvPr id="354" name="Google Shape;354;p31"/>
          <p:cNvPicPr preferRelativeResize="0"/>
          <p:nvPr/>
        </p:nvPicPr>
        <p:blipFill rotWithShape="1">
          <a:blip r:embed="rId3">
            <a:alphaModFix/>
          </a:blip>
          <a:srcRect b="0" l="0" r="0" t="0"/>
          <a:stretch/>
        </p:blipFill>
        <p:spPr>
          <a:xfrm>
            <a:off x="1981200" y="2957689"/>
            <a:ext cx="8153400" cy="3406422"/>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53" name="Shape 2953"/>
        <p:cNvGrpSpPr/>
        <p:nvPr/>
      </p:nvGrpSpPr>
      <p:grpSpPr>
        <a:xfrm>
          <a:off x="0" y="0"/>
          <a:ext cx="0" cy="0"/>
          <a:chOff x="0" y="0"/>
          <a:chExt cx="0" cy="0"/>
        </a:xfrm>
      </p:grpSpPr>
      <p:sp>
        <p:nvSpPr>
          <p:cNvPr id="2954" name="Google Shape;2954;p31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null-to-null comparisons</a:t>
            </a:r>
            <a:endParaRPr sz="4800">
              <a:solidFill>
                <a:srgbClr val="DC525C"/>
              </a:solidFill>
              <a:latin typeface="Quattrocento Sans"/>
              <a:ea typeface="Quattrocento Sans"/>
              <a:cs typeface="Quattrocento Sans"/>
              <a:sym typeface="Quattrocento Sans"/>
            </a:endParaRPr>
          </a:p>
        </p:txBody>
      </p:sp>
      <p:sp>
        <p:nvSpPr>
          <p:cNvPr id="2955" name="Google Shape;2955;p310"/>
          <p:cNvSpPr/>
          <p:nvPr/>
        </p:nvSpPr>
        <p:spPr>
          <a:xfrm>
            <a:off x="263352" y="620688"/>
            <a:ext cx="6858048" cy="101566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NULL value does not occupy space in memory.</a:t>
            </a:r>
            <a:endParaRPr/>
          </a:p>
          <a:p>
            <a:pPr indent="-342900" lvl="0" marL="342900" marR="0" rtl="0" algn="l">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NULL value is independent of data type.</a:t>
            </a:r>
            <a:endParaRPr/>
          </a:p>
          <a:p>
            <a:pPr indent="-342900" lvl="0" marL="342900" marR="0" rtl="0" algn="l">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NULL can be written in any lettercase.</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59" name="Shape 2959"/>
        <p:cNvGrpSpPr/>
        <p:nvPr/>
      </p:nvGrpSpPr>
      <p:grpSpPr>
        <a:xfrm>
          <a:off x="0" y="0"/>
          <a:ext cx="0" cy="0"/>
          <a:chOff x="0" y="0"/>
          <a:chExt cx="0" cy="0"/>
        </a:xfrm>
      </p:grpSpPr>
      <p:sp>
        <p:nvSpPr>
          <p:cNvPr id="2960" name="Google Shape;2960;p311"/>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the null value</a:t>
            </a:r>
            <a:endParaRPr/>
          </a:p>
        </p:txBody>
      </p:sp>
      <p:sp>
        <p:nvSpPr>
          <p:cNvPr id="2961" name="Google Shape;2961;p311"/>
          <p:cNvSpPr/>
          <p:nvPr/>
        </p:nvSpPr>
        <p:spPr>
          <a:xfrm>
            <a:off x="263352" y="622301"/>
            <a:ext cx="115932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The</a:t>
            </a:r>
            <a:r>
              <a:rPr b="1" lang="en-IN" sz="1800">
                <a:solidFill>
                  <a:srgbClr val="222222"/>
                </a:solidFill>
                <a:latin typeface="arial"/>
                <a:ea typeface="arial"/>
                <a:cs typeface="arial"/>
                <a:sym typeface="arial"/>
              </a:rPr>
              <a:t> NULL value </a:t>
            </a:r>
            <a:r>
              <a:rPr lang="en-IN" sz="1800">
                <a:solidFill>
                  <a:srgbClr val="222222"/>
                </a:solidFill>
                <a:latin typeface="arial"/>
                <a:ea typeface="arial"/>
                <a:cs typeface="arial"/>
                <a:sym typeface="arial"/>
              </a:rPr>
              <a:t>is special. It means </a:t>
            </a:r>
            <a:r>
              <a:rPr b="1" lang="en-IN" sz="1800">
                <a:solidFill>
                  <a:srgbClr val="222222"/>
                </a:solidFill>
                <a:latin typeface="arial"/>
                <a:ea typeface="arial"/>
                <a:cs typeface="arial"/>
                <a:sym typeface="arial"/>
              </a:rPr>
              <a:t>"</a:t>
            </a:r>
            <a:r>
              <a:rPr b="1" i="1" lang="en-IN" sz="1800">
                <a:solidFill>
                  <a:srgbClr val="222222"/>
                </a:solidFill>
                <a:latin typeface="arial"/>
                <a:ea typeface="arial"/>
                <a:cs typeface="arial"/>
                <a:sym typeface="arial"/>
              </a:rPr>
              <a:t>NO VALUE</a:t>
            </a:r>
            <a:r>
              <a:rPr b="1" lang="en-IN" sz="1800">
                <a:solidFill>
                  <a:srgbClr val="222222"/>
                </a:solidFill>
                <a:latin typeface="arial"/>
                <a:ea typeface="arial"/>
                <a:cs typeface="arial"/>
                <a:sym typeface="arial"/>
              </a:rPr>
              <a:t>" </a:t>
            </a:r>
            <a:r>
              <a:rPr lang="en-IN" sz="1800">
                <a:solidFill>
                  <a:srgbClr val="222222"/>
                </a:solidFill>
                <a:latin typeface="arial"/>
                <a:ea typeface="arial"/>
                <a:cs typeface="arial"/>
                <a:sym typeface="arial"/>
              </a:rPr>
              <a:t>or </a:t>
            </a:r>
            <a:r>
              <a:rPr b="1" lang="en-IN" sz="1800">
                <a:solidFill>
                  <a:srgbClr val="222222"/>
                </a:solidFill>
                <a:latin typeface="arial"/>
                <a:ea typeface="arial"/>
                <a:cs typeface="arial"/>
                <a:sym typeface="arial"/>
              </a:rPr>
              <a:t>"</a:t>
            </a:r>
            <a:r>
              <a:rPr b="1" i="1" lang="en-IN" sz="1800">
                <a:solidFill>
                  <a:srgbClr val="222222"/>
                </a:solidFill>
                <a:latin typeface="arial"/>
                <a:ea typeface="arial"/>
                <a:cs typeface="arial"/>
                <a:sym typeface="arial"/>
              </a:rPr>
              <a:t>UNKNOWN VALUE</a:t>
            </a:r>
            <a:r>
              <a:rPr b="1" lang="en-IN" sz="2000">
                <a:solidFill>
                  <a:srgbClr val="222222"/>
                </a:solidFill>
                <a:latin typeface="arial"/>
                <a:ea typeface="arial"/>
                <a:cs typeface="arial"/>
                <a:sym typeface="arial"/>
              </a:rPr>
              <a:t>".</a:t>
            </a:r>
            <a:endParaRPr sz="2000">
              <a:solidFill>
                <a:srgbClr val="222222"/>
              </a:solidFill>
              <a:latin typeface="arial"/>
              <a:ea typeface="arial"/>
              <a:cs typeface="arial"/>
              <a:sym typeface="arial"/>
            </a:endParaRPr>
          </a:p>
        </p:txBody>
      </p:sp>
      <p:grpSp>
        <p:nvGrpSpPr>
          <p:cNvPr id="2962" name="Google Shape;2962;p311"/>
          <p:cNvGrpSpPr/>
          <p:nvPr/>
        </p:nvGrpSpPr>
        <p:grpSpPr>
          <a:xfrm>
            <a:off x="263352" y="4293096"/>
            <a:ext cx="8495194" cy="584200"/>
            <a:chOff x="1676182" y="4191000"/>
            <a:chExt cx="8495194" cy="584200"/>
          </a:xfrm>
        </p:grpSpPr>
        <p:pic>
          <p:nvPicPr>
            <p:cNvPr id="2963" name="Google Shape;2963;p311"/>
            <p:cNvPicPr preferRelativeResize="0"/>
            <p:nvPr/>
          </p:nvPicPr>
          <p:blipFill rotWithShape="1">
            <a:blip r:embed="rId3">
              <a:alphaModFix/>
            </a:blip>
            <a:srcRect b="0" l="0" r="0" t="0"/>
            <a:stretch/>
          </p:blipFill>
          <p:spPr>
            <a:xfrm>
              <a:off x="1676182" y="4191000"/>
              <a:ext cx="8457100" cy="584200"/>
            </a:xfrm>
            <a:prstGeom prst="rect">
              <a:avLst/>
            </a:prstGeom>
            <a:noFill/>
            <a:ln>
              <a:noFill/>
            </a:ln>
          </p:spPr>
        </p:pic>
        <p:sp>
          <p:nvSpPr>
            <p:cNvPr id="2964" name="Google Shape;2964;p311"/>
            <p:cNvSpPr/>
            <p:nvPr/>
          </p:nvSpPr>
          <p:spPr>
            <a:xfrm>
              <a:off x="6819012" y="4209258"/>
              <a:ext cx="3352364" cy="547687"/>
            </a:xfrm>
            <a:prstGeom prst="rect">
              <a:avLst/>
            </a:prstGeom>
            <a:no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2965" name="Google Shape;2965;p311"/>
          <p:cNvSpPr/>
          <p:nvPr/>
        </p:nvSpPr>
        <p:spPr>
          <a:xfrm>
            <a:off x="119337" y="1189327"/>
            <a:ext cx="11953327"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rgbClr val="222222"/>
              </a:buClr>
              <a:buSzPts val="1800"/>
              <a:buFont typeface="Arial"/>
              <a:buChar char="•"/>
            </a:pPr>
            <a:r>
              <a:rPr lang="en-IN" sz="1800">
                <a:solidFill>
                  <a:srgbClr val="222222"/>
                </a:solidFill>
                <a:latin typeface="arial"/>
                <a:ea typeface="arial"/>
                <a:cs typeface="arial"/>
                <a:sym typeface="arial"/>
              </a:rPr>
              <a:t>You cannot be compared two </a:t>
            </a:r>
            <a:r>
              <a:rPr b="1" lang="en-IN" sz="1800">
                <a:solidFill>
                  <a:srgbClr val="222222"/>
                </a:solidFill>
                <a:latin typeface="arial"/>
                <a:ea typeface="arial"/>
                <a:cs typeface="arial"/>
                <a:sym typeface="arial"/>
              </a:rPr>
              <a:t>"</a:t>
            </a:r>
            <a:r>
              <a:rPr b="1" i="1" lang="en-IN" sz="1800">
                <a:solidFill>
                  <a:srgbClr val="222222"/>
                </a:solidFill>
                <a:latin typeface="arial"/>
                <a:ea typeface="arial"/>
                <a:cs typeface="arial"/>
                <a:sym typeface="arial"/>
              </a:rPr>
              <a:t>UNKNOWN VALUE</a:t>
            </a:r>
            <a:r>
              <a:rPr b="1" lang="en-IN" sz="1800">
                <a:solidFill>
                  <a:srgbClr val="222222"/>
                </a:solidFill>
                <a:latin typeface="arial"/>
                <a:ea typeface="arial"/>
                <a:cs typeface="arial"/>
                <a:sym typeface="arial"/>
              </a:rPr>
              <a:t>" </a:t>
            </a:r>
            <a:r>
              <a:rPr lang="en-IN" sz="1800">
                <a:solidFill>
                  <a:srgbClr val="222222"/>
                </a:solidFill>
                <a:latin typeface="arial"/>
                <a:ea typeface="arial"/>
                <a:cs typeface="arial"/>
                <a:sym typeface="arial"/>
              </a:rPr>
              <a:t>the way you compere two </a:t>
            </a:r>
            <a:r>
              <a:rPr b="1" lang="en-IN" sz="1800">
                <a:solidFill>
                  <a:srgbClr val="222222"/>
                </a:solidFill>
                <a:latin typeface="arial"/>
                <a:ea typeface="arial"/>
                <a:cs typeface="arial"/>
                <a:sym typeface="arial"/>
              </a:rPr>
              <a:t>"</a:t>
            </a:r>
            <a:r>
              <a:rPr b="1" i="1" lang="en-IN" sz="1800">
                <a:solidFill>
                  <a:srgbClr val="222222"/>
                </a:solidFill>
                <a:latin typeface="arial"/>
                <a:ea typeface="arial"/>
                <a:cs typeface="arial"/>
                <a:sym typeface="arial"/>
              </a:rPr>
              <a:t>KNOWN VALUE</a:t>
            </a:r>
            <a:r>
              <a:rPr b="1" lang="en-IN" sz="1800">
                <a:solidFill>
                  <a:srgbClr val="222222"/>
                </a:solidFill>
                <a:latin typeface="arial"/>
                <a:ea typeface="arial"/>
                <a:cs typeface="arial"/>
                <a:sym typeface="arial"/>
              </a:rPr>
              <a:t>" </a:t>
            </a:r>
            <a:r>
              <a:rPr lang="en-IN" sz="1800">
                <a:solidFill>
                  <a:srgbClr val="222222"/>
                </a:solidFill>
                <a:latin typeface="arial"/>
                <a:ea typeface="arial"/>
                <a:cs typeface="arial"/>
                <a:sym typeface="arial"/>
              </a:rPr>
              <a:t>to each other. </a:t>
            </a:r>
            <a:endParaRPr/>
          </a:p>
          <a:p>
            <a:pPr indent="-234950" lvl="0" marL="285750" marR="0" rtl="0" algn="l">
              <a:spcBef>
                <a:spcPts val="0"/>
              </a:spcBef>
              <a:spcAft>
                <a:spcPts val="0"/>
              </a:spcAft>
              <a:buClr>
                <a:schemeClr val="dk1"/>
              </a:buClr>
              <a:buSzPts val="800"/>
              <a:buFont typeface="Arial"/>
              <a:buNone/>
            </a:pPr>
            <a:r>
              <a:t/>
            </a:r>
            <a:endParaRPr sz="800">
              <a:solidFill>
                <a:srgbClr val="222222"/>
              </a:solidFill>
              <a:latin typeface="arial"/>
              <a:ea typeface="arial"/>
              <a:cs typeface="arial"/>
              <a:sym typeface="arial"/>
            </a:endParaRPr>
          </a:p>
          <a:p>
            <a:pPr indent="-285750" lvl="0" marL="285750" marR="0" rtl="0" algn="l">
              <a:spcBef>
                <a:spcPts val="0"/>
              </a:spcBef>
              <a:spcAft>
                <a:spcPts val="0"/>
              </a:spcAft>
              <a:buClr>
                <a:srgbClr val="222222"/>
              </a:buClr>
              <a:buSzPts val="1800"/>
              <a:buFont typeface="Arial"/>
              <a:buChar char="•"/>
            </a:pPr>
            <a:r>
              <a:rPr lang="en-IN" sz="1800">
                <a:solidFill>
                  <a:srgbClr val="222222"/>
                </a:solidFill>
                <a:latin typeface="arial"/>
                <a:ea typeface="arial"/>
                <a:cs typeface="arial"/>
                <a:sym typeface="arial"/>
              </a:rPr>
              <a:t>If you attempt to use </a:t>
            </a:r>
            <a:r>
              <a:rPr b="1" lang="en-IN" sz="1800">
                <a:solidFill>
                  <a:srgbClr val="222222"/>
                </a:solidFill>
                <a:latin typeface="arial"/>
                <a:ea typeface="arial"/>
                <a:cs typeface="arial"/>
                <a:sym typeface="arial"/>
              </a:rPr>
              <a:t>NULL</a:t>
            </a:r>
            <a:r>
              <a:rPr lang="en-IN" sz="1800">
                <a:solidFill>
                  <a:srgbClr val="222222"/>
                </a:solidFill>
                <a:latin typeface="arial"/>
                <a:ea typeface="arial"/>
                <a:cs typeface="arial"/>
                <a:sym typeface="arial"/>
              </a:rPr>
              <a:t> with the usual arithmetic comparison operators, the result is </a:t>
            </a:r>
            <a:r>
              <a:rPr b="1" lang="en-IN" sz="1800">
                <a:solidFill>
                  <a:srgbClr val="222222"/>
                </a:solidFill>
                <a:latin typeface="arial"/>
                <a:ea typeface="arial"/>
                <a:cs typeface="arial"/>
                <a:sym typeface="arial"/>
              </a:rPr>
              <a:t>NULL </a:t>
            </a:r>
            <a:r>
              <a:rPr lang="en-IN" sz="1800">
                <a:solidFill>
                  <a:srgbClr val="222222"/>
                </a:solidFill>
                <a:latin typeface="arial"/>
                <a:ea typeface="arial"/>
                <a:cs typeface="arial"/>
                <a:sym typeface="arial"/>
              </a:rPr>
              <a:t>(</a:t>
            </a:r>
            <a:r>
              <a:rPr i="1" lang="en-IN" sz="1800">
                <a:solidFill>
                  <a:srgbClr val="222222"/>
                </a:solidFill>
                <a:latin typeface="arial"/>
                <a:ea typeface="arial"/>
                <a:cs typeface="arial"/>
                <a:sym typeface="arial"/>
              </a:rPr>
              <a:t>undefined</a:t>
            </a:r>
            <a:r>
              <a:rPr lang="en-IN" sz="1800">
                <a:solidFill>
                  <a:srgbClr val="222222"/>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222222"/>
              </a:solidFill>
              <a:latin typeface="arial"/>
              <a:ea typeface="arial"/>
              <a:cs typeface="arial"/>
              <a:sym typeface="arial"/>
            </a:endParaRPr>
          </a:p>
          <a:p>
            <a:pPr indent="-285750" lvl="0" marL="285750" marR="0" rtl="0" algn="l">
              <a:spcBef>
                <a:spcPts val="0"/>
              </a:spcBef>
              <a:spcAft>
                <a:spcPts val="0"/>
              </a:spcAft>
              <a:buClr>
                <a:srgbClr val="222222"/>
              </a:buClr>
              <a:buSzPts val="1800"/>
              <a:buFont typeface="Arial"/>
              <a:buChar char="•"/>
            </a:pPr>
            <a:r>
              <a:rPr lang="en-IN" sz="1800">
                <a:solidFill>
                  <a:srgbClr val="222222"/>
                </a:solidFill>
                <a:latin typeface="arial"/>
                <a:ea typeface="arial"/>
                <a:cs typeface="arial"/>
                <a:sym typeface="arial"/>
              </a:rPr>
              <a:t>Instead of using =, &lt;&gt;, or != to test for equality or inequality with </a:t>
            </a:r>
            <a:r>
              <a:rPr b="1" lang="en-IN" sz="1800">
                <a:solidFill>
                  <a:srgbClr val="222222"/>
                </a:solidFill>
                <a:latin typeface="arial"/>
                <a:ea typeface="arial"/>
                <a:cs typeface="arial"/>
                <a:sym typeface="arial"/>
              </a:rPr>
              <a:t>NULL</a:t>
            </a:r>
            <a:r>
              <a:rPr i="1" lang="en-IN" sz="1800">
                <a:solidFill>
                  <a:srgbClr val="222222"/>
                </a:solidFill>
                <a:latin typeface="arial"/>
                <a:ea typeface="arial"/>
                <a:cs typeface="arial"/>
                <a:sym typeface="arial"/>
              </a:rPr>
              <a:t> values, use </a:t>
            </a:r>
            <a:r>
              <a:rPr b="1" i="1" lang="en-IN" sz="1800">
                <a:solidFill>
                  <a:srgbClr val="222222"/>
                </a:solidFill>
                <a:latin typeface="arial"/>
                <a:ea typeface="arial"/>
                <a:cs typeface="arial"/>
                <a:sym typeface="arial"/>
              </a:rPr>
              <a:t>IS NULL</a:t>
            </a:r>
            <a:r>
              <a:rPr i="1" lang="en-IN" sz="1800">
                <a:solidFill>
                  <a:srgbClr val="222222"/>
                </a:solidFill>
                <a:latin typeface="arial"/>
                <a:ea typeface="arial"/>
                <a:cs typeface="arial"/>
                <a:sym typeface="arial"/>
              </a:rPr>
              <a:t> or </a:t>
            </a:r>
            <a:r>
              <a:rPr b="1" i="1" lang="en-IN" sz="1800">
                <a:solidFill>
                  <a:srgbClr val="222222"/>
                </a:solidFill>
                <a:latin typeface="arial"/>
                <a:ea typeface="arial"/>
                <a:cs typeface="arial"/>
                <a:sym typeface="arial"/>
              </a:rPr>
              <a:t>IS NOT NULL</a:t>
            </a:r>
            <a:endParaRPr/>
          </a:p>
          <a:p>
            <a:pPr indent="-234950" lvl="0" marL="285750" marR="0" rtl="0" algn="l">
              <a:spcBef>
                <a:spcPts val="0"/>
              </a:spcBef>
              <a:spcAft>
                <a:spcPts val="0"/>
              </a:spcAft>
              <a:buClr>
                <a:schemeClr val="dk1"/>
              </a:buClr>
              <a:buSzPts val="800"/>
              <a:buFont typeface="Arial"/>
              <a:buNone/>
            </a:pPr>
            <a:r>
              <a:t/>
            </a:r>
            <a:endParaRPr b="1" i="1" sz="800">
              <a:solidFill>
                <a:srgbClr val="222222"/>
              </a:solidFill>
              <a:latin typeface="arial"/>
              <a:ea typeface="arial"/>
              <a:cs typeface="arial"/>
              <a:sym typeface="arial"/>
            </a:endParaRPr>
          </a:p>
          <a:p>
            <a:pPr indent="-285750" lvl="0" marL="285750" marR="0" rtl="0" algn="l">
              <a:spcBef>
                <a:spcPts val="0"/>
              </a:spcBef>
              <a:spcAft>
                <a:spcPts val="0"/>
              </a:spcAft>
              <a:buClr>
                <a:srgbClr val="222222"/>
              </a:buClr>
              <a:buSzPts val="1800"/>
              <a:buFont typeface="Arial"/>
              <a:buChar char="•"/>
            </a:pPr>
            <a:r>
              <a:rPr lang="en-IN" sz="1800">
                <a:solidFill>
                  <a:srgbClr val="222222"/>
                </a:solidFill>
                <a:latin typeface="arial"/>
                <a:ea typeface="arial"/>
                <a:cs typeface="arial"/>
                <a:sym typeface="arial"/>
              </a:rPr>
              <a:t>MySQL specific </a:t>
            </a:r>
            <a:r>
              <a:rPr b="1" lang="en-IN" sz="1800">
                <a:solidFill>
                  <a:srgbClr val="473935"/>
                </a:solidFill>
                <a:latin typeface="arial"/>
                <a:ea typeface="arial"/>
                <a:cs typeface="arial"/>
                <a:sym typeface="arial"/>
              </a:rPr>
              <a:t>&lt;=&gt;</a:t>
            </a:r>
            <a:r>
              <a:rPr lang="en-IN" sz="1800">
                <a:solidFill>
                  <a:srgbClr val="222222"/>
                </a:solidFill>
                <a:latin typeface="arial"/>
                <a:ea typeface="arial"/>
                <a:cs typeface="arial"/>
                <a:sym typeface="arial"/>
              </a:rPr>
              <a:t> comparison operator is used for NULL-to-NULL comparisons.</a:t>
            </a:r>
            <a:endParaRPr/>
          </a:p>
        </p:txBody>
      </p:sp>
      <p:cxnSp>
        <p:nvCxnSpPr>
          <p:cNvPr id="2966" name="Google Shape;2966;p311"/>
          <p:cNvCxnSpPr/>
          <p:nvPr/>
        </p:nvCxnSpPr>
        <p:spPr>
          <a:xfrm flipH="1" rot="10800000">
            <a:off x="263352" y="3429000"/>
            <a:ext cx="11449272" cy="117177"/>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70" name="Shape 2970"/>
        <p:cNvGrpSpPr/>
        <p:nvPr/>
      </p:nvGrpSpPr>
      <p:grpSpPr>
        <a:xfrm>
          <a:off x="0" y="0"/>
          <a:ext cx="0" cy="0"/>
          <a:chOff x="0" y="0"/>
          <a:chExt cx="0" cy="0"/>
        </a:xfrm>
      </p:grpSpPr>
      <p:sp>
        <p:nvSpPr>
          <p:cNvPr id="2971" name="Google Shape;2971;p31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control flow functions</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75" name="Shape 2975"/>
        <p:cNvGrpSpPr/>
        <p:nvPr/>
      </p:nvGrpSpPr>
      <p:grpSpPr>
        <a:xfrm>
          <a:off x="0" y="0"/>
          <a:ext cx="0" cy="0"/>
          <a:chOff x="0" y="0"/>
          <a:chExt cx="0" cy="0"/>
        </a:xfrm>
      </p:grpSpPr>
      <p:sp>
        <p:nvSpPr>
          <p:cNvPr id="2976" name="Google Shape;2976;p31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ifnull</a:t>
            </a:r>
            <a:endParaRPr/>
          </a:p>
        </p:txBody>
      </p:sp>
      <p:sp>
        <p:nvSpPr>
          <p:cNvPr id="2977" name="Google Shape;2977;p313"/>
          <p:cNvSpPr/>
          <p:nvPr/>
        </p:nvSpPr>
        <p:spPr>
          <a:xfrm>
            <a:off x="439483" y="822326"/>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IFNULL function</a:t>
            </a:r>
            <a:endParaRPr/>
          </a:p>
        </p:txBody>
      </p:sp>
      <p:sp>
        <p:nvSpPr>
          <p:cNvPr id="2978" name="Google Shape;2978;p313"/>
          <p:cNvSpPr/>
          <p:nvPr/>
        </p:nvSpPr>
        <p:spPr>
          <a:xfrm>
            <a:off x="407368" y="1527756"/>
            <a:ext cx="1101722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22222"/>
                </a:solidFill>
                <a:latin typeface="arial"/>
                <a:ea typeface="arial"/>
                <a:cs typeface="arial"/>
                <a:sym typeface="arial"/>
              </a:rPr>
              <a:t>MySQL IFNULL</a:t>
            </a:r>
            <a:r>
              <a:rPr lang="en-IN" sz="1800">
                <a:solidFill>
                  <a:srgbClr val="222222"/>
                </a:solidFill>
                <a:latin typeface="arial"/>
                <a:ea typeface="arial"/>
                <a:cs typeface="arial"/>
                <a:sym typeface="arial"/>
              </a:rPr>
              <a:t>() takes two expressions, if the first expression is not NULL, it returns the first expression. Otherwise, it returns the second expression, </a:t>
            </a:r>
            <a:r>
              <a:rPr b="1" lang="en-IN" sz="2000">
                <a:solidFill>
                  <a:srgbClr val="222222"/>
                </a:solidFill>
                <a:latin typeface="arial"/>
                <a:ea typeface="arial"/>
                <a:cs typeface="arial"/>
                <a:sym typeface="arial"/>
              </a:rPr>
              <a:t>it returns either numeric or string value.</a:t>
            </a:r>
            <a:endParaRPr/>
          </a:p>
        </p:txBody>
      </p:sp>
      <p:sp>
        <p:nvSpPr>
          <p:cNvPr id="2979" name="Google Shape;2979;p313"/>
          <p:cNvSpPr/>
          <p:nvPr/>
        </p:nvSpPr>
        <p:spPr>
          <a:xfrm>
            <a:off x="439483" y="2600900"/>
            <a:ext cx="8839199" cy="461616"/>
          </a:xfrm>
          <a:prstGeom prst="rect">
            <a:avLst/>
          </a:prstGeom>
          <a:solidFill>
            <a:schemeClr val="lt1"/>
          </a:solid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IFNULL</a:t>
            </a:r>
            <a:r>
              <a:rPr lang="en-IN" sz="2000">
                <a:solidFill>
                  <a:srgbClr val="262626"/>
                </a:solidFill>
                <a:latin typeface="Arial"/>
                <a:ea typeface="Arial"/>
                <a:cs typeface="Arial"/>
                <a:sym typeface="Arial"/>
              </a:rPr>
              <a:t>(expression1, expression2) </a:t>
            </a:r>
            <a:endParaRPr/>
          </a:p>
        </p:txBody>
      </p:sp>
      <p:sp>
        <p:nvSpPr>
          <p:cNvPr id="2980" name="Google Shape;2980;p313"/>
          <p:cNvSpPr/>
          <p:nvPr/>
        </p:nvSpPr>
        <p:spPr>
          <a:xfrm>
            <a:off x="375792" y="3568224"/>
            <a:ext cx="8839200" cy="21698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IFNULL</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R1;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IFNULL</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R1;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IFNULL</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67F59"/>
                </a:solidFill>
                <a:latin typeface="Arial"/>
                <a:ea typeface="Arial"/>
                <a:cs typeface="Arial"/>
                <a:sym typeface="Arial"/>
              </a:rPr>
              <a:t>/</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AS R1;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IFNULL</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67F59"/>
                </a:solidFill>
                <a:latin typeface="Arial"/>
                <a:ea typeface="Arial"/>
                <a:cs typeface="Arial"/>
                <a:sym typeface="Arial"/>
              </a:rPr>
              <a:t>/</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'Yes'</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R1;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comm, </a:t>
            </a:r>
            <a:r>
              <a:rPr lang="en-IN" sz="1800">
                <a:solidFill>
                  <a:srgbClr val="DD4A68"/>
                </a:solidFill>
                <a:latin typeface="Arial"/>
                <a:ea typeface="Arial"/>
                <a:cs typeface="Arial"/>
                <a:sym typeface="Arial"/>
              </a:rPr>
              <a:t>IFNULL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comm</a:t>
            </a:r>
            <a:r>
              <a:rPr lang="en-IN" sz="1800">
                <a:solidFill>
                  <a:srgbClr val="A67F59"/>
                </a:solidFill>
                <a:latin typeface="Arial"/>
                <a:ea typeface="Arial"/>
                <a:cs typeface="Arial"/>
                <a:sym typeface="Arial"/>
              </a:rPr>
              <a:t>*</a:t>
            </a:r>
            <a:r>
              <a:rPr lang="en-IN" sz="1800">
                <a:solidFill>
                  <a:srgbClr val="990055"/>
                </a:solidFill>
                <a:latin typeface="Arial"/>
                <a:ea typeface="Arial"/>
                <a:cs typeface="Arial"/>
                <a:sym typeface="Arial"/>
              </a:rPr>
              <a:t>.25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1000</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84" name="Shape 2984"/>
        <p:cNvGrpSpPr/>
        <p:nvPr/>
      </p:nvGrpSpPr>
      <p:grpSpPr>
        <a:xfrm>
          <a:off x="0" y="0"/>
          <a:ext cx="0" cy="0"/>
          <a:chOff x="0" y="0"/>
          <a:chExt cx="0" cy="0"/>
        </a:xfrm>
      </p:grpSpPr>
      <p:sp>
        <p:nvSpPr>
          <p:cNvPr id="2985" name="Google Shape;2985;p31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if</a:t>
            </a:r>
            <a:endParaRPr/>
          </a:p>
        </p:txBody>
      </p:sp>
      <p:sp>
        <p:nvSpPr>
          <p:cNvPr id="2986" name="Google Shape;2986;p314"/>
          <p:cNvSpPr/>
          <p:nvPr/>
        </p:nvSpPr>
        <p:spPr>
          <a:xfrm>
            <a:off x="439483" y="833043"/>
            <a:ext cx="14986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IF function</a:t>
            </a:r>
            <a:endParaRPr/>
          </a:p>
        </p:txBody>
      </p:sp>
      <p:sp>
        <p:nvSpPr>
          <p:cNvPr id="2987" name="Google Shape;2987;p314"/>
          <p:cNvSpPr/>
          <p:nvPr/>
        </p:nvSpPr>
        <p:spPr>
          <a:xfrm>
            <a:off x="427492" y="1504725"/>
            <a:ext cx="112011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If </a:t>
            </a:r>
            <a:r>
              <a:rPr b="1" lang="en-IN" sz="1800">
                <a:solidFill>
                  <a:srgbClr val="222222"/>
                </a:solidFill>
                <a:latin typeface="arial"/>
                <a:ea typeface="arial"/>
                <a:cs typeface="arial"/>
                <a:sym typeface="arial"/>
              </a:rPr>
              <a:t>expr1 is TRUE or expr1 &lt;&gt; 0 or expr1 &lt;&gt; NULL</a:t>
            </a:r>
            <a:r>
              <a:rPr lang="en-IN" sz="1800">
                <a:solidFill>
                  <a:srgbClr val="222222"/>
                </a:solidFill>
                <a:latin typeface="arial"/>
                <a:ea typeface="arial"/>
                <a:cs typeface="arial"/>
                <a:sym typeface="arial"/>
              </a:rPr>
              <a:t>, then IF() returns expr2, otherwise it returns expr3, </a:t>
            </a:r>
            <a:r>
              <a:rPr b="1" lang="en-IN" sz="1800">
                <a:solidFill>
                  <a:srgbClr val="222222"/>
                </a:solidFill>
                <a:latin typeface="arial"/>
                <a:ea typeface="arial"/>
                <a:cs typeface="arial"/>
                <a:sym typeface="arial"/>
              </a:rPr>
              <a:t>it returns either numeric or string value.</a:t>
            </a:r>
            <a:endParaRPr/>
          </a:p>
        </p:txBody>
      </p:sp>
      <p:sp>
        <p:nvSpPr>
          <p:cNvPr id="2988" name="Google Shape;2988;p314"/>
          <p:cNvSpPr/>
          <p:nvPr/>
        </p:nvSpPr>
        <p:spPr>
          <a:xfrm>
            <a:off x="551384" y="2343141"/>
            <a:ext cx="8839199" cy="461616"/>
          </a:xfrm>
          <a:prstGeom prst="rect">
            <a:avLst/>
          </a:prstGeom>
          <a:solidFill>
            <a:schemeClr val="lt1"/>
          </a:solid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IF</a:t>
            </a:r>
            <a:r>
              <a:rPr lang="en-IN" sz="2000">
                <a:solidFill>
                  <a:srgbClr val="262626"/>
                </a:solidFill>
                <a:latin typeface="Arial"/>
                <a:ea typeface="Arial"/>
                <a:cs typeface="Arial"/>
                <a:sym typeface="Arial"/>
              </a:rPr>
              <a:t>(expr1, expr2 , expr3) </a:t>
            </a:r>
            <a:endParaRPr/>
          </a:p>
        </p:txBody>
      </p:sp>
      <p:sp>
        <p:nvSpPr>
          <p:cNvPr id="2989" name="Google Shape;2989;p314"/>
          <p:cNvSpPr/>
          <p:nvPr/>
        </p:nvSpPr>
        <p:spPr>
          <a:xfrm>
            <a:off x="551383" y="2852936"/>
            <a:ext cx="11201132" cy="33239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R1;</a:t>
            </a:r>
            <a:endParaRPr/>
          </a:p>
          <a:p>
            <a:pPr indent="-292100" lvl="0" marL="342900" marR="0" rtl="0" algn="l">
              <a:spcBef>
                <a:spcPts val="0"/>
              </a:spcBef>
              <a:spcAft>
                <a:spcPts val="0"/>
              </a:spcAft>
              <a:buClr>
                <a:schemeClr val="dk1"/>
              </a:buClr>
              <a:buSzPts val="800"/>
              <a:buFont typeface="Arial"/>
              <a:buNone/>
            </a:pPr>
            <a:r>
              <a:t/>
            </a:r>
            <a:endParaRPr sz="800">
              <a:solidFill>
                <a:srgbClr val="990055"/>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'Ok'</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'Not Bad'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sal,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'FORD'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'Y'</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sal, comm,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945D4A"/>
                </a:solidFill>
                <a:latin typeface="Arial"/>
                <a:ea typeface="Arial"/>
                <a:cs typeface="Arial"/>
                <a:sym typeface="Arial"/>
              </a:rPr>
              <a:t>IS NULL </a:t>
            </a:r>
            <a:r>
              <a:rPr lang="en-IN" sz="1800">
                <a:solidFill>
                  <a:schemeClr val="dk1"/>
                </a:solidFill>
                <a:latin typeface="Arial"/>
                <a:ea typeface="Arial"/>
                <a:cs typeface="Arial"/>
                <a:sym typeface="Arial"/>
              </a:rPr>
              <a:t>&amp;&amp;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'FORD'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'Y'</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945D4A"/>
                </a:solidFill>
                <a:latin typeface="Arial"/>
                <a:ea typeface="Arial"/>
                <a:cs typeface="Arial"/>
                <a:sym typeface="Arial"/>
              </a:rPr>
              <a:t> =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 </a:t>
            </a:r>
            <a:r>
              <a:rPr lang="en-IN" sz="1800">
                <a:solidFill>
                  <a:srgbClr val="669900"/>
                </a:solidFill>
                <a:latin typeface="Arial"/>
                <a:ea typeface="Arial"/>
                <a:cs typeface="Arial"/>
                <a:sym typeface="Arial"/>
              </a:rPr>
              <a:t>'Purchase'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'N/A'</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productid, productname, unitprice, unitsinstock, reorderlevel,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unitsinstock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reorderlevel, </a:t>
            </a:r>
            <a:r>
              <a:rPr lang="en-IN" sz="1800">
                <a:solidFill>
                  <a:srgbClr val="669900"/>
                </a:solidFill>
                <a:latin typeface="Arial"/>
                <a:ea typeface="Arial"/>
                <a:cs typeface="Arial"/>
                <a:sym typeface="Arial"/>
              </a:rPr>
              <a:t>'Stock is less'</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'Good Stock'</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'Stock Report'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products;</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hiredate, </a:t>
            </a:r>
            <a:r>
              <a:rPr lang="en-IN" sz="1800">
                <a:solidFill>
                  <a:srgbClr val="DD4A68"/>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'Leap Year’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'Not A Leap 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sz="1800">
              <a:solidFill>
                <a:schemeClr val="dk1"/>
              </a:solidFill>
              <a:latin typeface="Arial"/>
              <a:ea typeface="Arial"/>
              <a:cs typeface="Arial"/>
              <a:sym typeface="Arial"/>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93" name="Shape 2993"/>
        <p:cNvGrpSpPr/>
        <p:nvPr/>
      </p:nvGrpSpPr>
      <p:grpSpPr>
        <a:xfrm>
          <a:off x="0" y="0"/>
          <a:ext cx="0" cy="0"/>
          <a:chOff x="0" y="0"/>
          <a:chExt cx="0" cy="0"/>
        </a:xfrm>
      </p:grpSpPr>
      <p:sp>
        <p:nvSpPr>
          <p:cNvPr id="2994" name="Google Shape;2994;p315"/>
          <p:cNvSpPr/>
          <p:nvPr/>
        </p:nvSpPr>
        <p:spPr>
          <a:xfrm>
            <a:off x="431766" y="833043"/>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NULLIF function</a:t>
            </a:r>
            <a:endParaRPr/>
          </a:p>
        </p:txBody>
      </p:sp>
      <p:sp>
        <p:nvSpPr>
          <p:cNvPr id="2995" name="Google Shape;2995;p31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nullif</a:t>
            </a:r>
            <a:endParaRPr/>
          </a:p>
        </p:txBody>
      </p:sp>
      <p:sp>
        <p:nvSpPr>
          <p:cNvPr id="2996" name="Google Shape;2996;p315"/>
          <p:cNvSpPr/>
          <p:nvPr/>
        </p:nvSpPr>
        <p:spPr>
          <a:xfrm>
            <a:off x="431766" y="1659399"/>
            <a:ext cx="8890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Returns </a:t>
            </a:r>
            <a:r>
              <a:rPr b="1" lang="en-IN" sz="1800">
                <a:solidFill>
                  <a:srgbClr val="222222"/>
                </a:solidFill>
                <a:latin typeface="arial"/>
                <a:ea typeface="arial"/>
                <a:cs typeface="arial"/>
                <a:sym typeface="arial"/>
              </a:rPr>
              <a:t>NULL</a:t>
            </a:r>
            <a:r>
              <a:rPr lang="en-IN" sz="1800">
                <a:solidFill>
                  <a:srgbClr val="222222"/>
                </a:solidFill>
                <a:latin typeface="arial"/>
                <a:ea typeface="arial"/>
                <a:cs typeface="arial"/>
                <a:sym typeface="arial"/>
              </a:rPr>
              <a:t> if expr1 = expr2 is true, otherwise returns expr1.</a:t>
            </a:r>
            <a:endParaRPr b="1" sz="1800">
              <a:solidFill>
                <a:srgbClr val="222222"/>
              </a:solidFill>
              <a:latin typeface="arial"/>
              <a:ea typeface="arial"/>
              <a:cs typeface="arial"/>
              <a:sym typeface="arial"/>
            </a:endParaRPr>
          </a:p>
        </p:txBody>
      </p:sp>
      <p:sp>
        <p:nvSpPr>
          <p:cNvPr id="2997" name="Google Shape;2997;p315"/>
          <p:cNvSpPr/>
          <p:nvPr/>
        </p:nvSpPr>
        <p:spPr>
          <a:xfrm>
            <a:off x="497981" y="2307776"/>
            <a:ext cx="8839199" cy="461616"/>
          </a:xfrm>
          <a:prstGeom prst="rect">
            <a:avLst/>
          </a:prstGeom>
          <a:solidFill>
            <a:schemeClr val="lt1"/>
          </a:solid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NULLIF</a:t>
            </a:r>
            <a:r>
              <a:rPr lang="en-IN" sz="2000">
                <a:solidFill>
                  <a:srgbClr val="262626"/>
                </a:solidFill>
                <a:latin typeface="Arial"/>
                <a:ea typeface="Arial"/>
                <a:cs typeface="Arial"/>
                <a:sym typeface="Arial"/>
              </a:rPr>
              <a:t>(expr1, expr2) </a:t>
            </a:r>
            <a:endParaRPr/>
          </a:p>
        </p:txBody>
      </p:sp>
      <p:sp>
        <p:nvSpPr>
          <p:cNvPr id="2998" name="Google Shape;2998;p315"/>
          <p:cNvSpPr/>
          <p:nvPr/>
        </p:nvSpPr>
        <p:spPr>
          <a:xfrm>
            <a:off x="497981" y="3103354"/>
            <a:ext cx="8839200" cy="87203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NULLIF</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R1;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NULLIF</a:t>
            </a:r>
            <a:r>
              <a:rPr lang="en-IN" sz="1800">
                <a:solidFill>
                  <a:srgbClr val="595959"/>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AS R1;</a:t>
            </a:r>
            <a:endParaRPr sz="1800">
              <a:solidFill>
                <a:schemeClr val="dk1"/>
              </a:solidFill>
              <a:latin typeface="Arial"/>
              <a:ea typeface="Arial"/>
              <a:cs typeface="Arial"/>
              <a:sym typeface="Arial"/>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02" name="Shape 3002"/>
        <p:cNvGrpSpPr/>
        <p:nvPr/>
      </p:nvGrpSpPr>
      <p:grpSpPr>
        <a:xfrm>
          <a:off x="0" y="0"/>
          <a:ext cx="0" cy="0"/>
          <a:chOff x="0" y="0"/>
          <a:chExt cx="0" cy="0"/>
        </a:xfrm>
      </p:grpSpPr>
      <p:sp>
        <p:nvSpPr>
          <p:cNvPr id="3003" name="Google Shape;3003;p31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case</a:t>
            </a:r>
            <a:endParaRPr/>
          </a:p>
        </p:txBody>
      </p:sp>
      <p:sp>
        <p:nvSpPr>
          <p:cNvPr id="3004" name="Google Shape;3004;p316"/>
          <p:cNvSpPr/>
          <p:nvPr/>
        </p:nvSpPr>
        <p:spPr>
          <a:xfrm>
            <a:off x="431765" y="786980"/>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CASE function</a:t>
            </a:r>
            <a:endParaRPr/>
          </a:p>
        </p:txBody>
      </p:sp>
      <p:sp>
        <p:nvSpPr>
          <p:cNvPr id="3005" name="Google Shape;3005;p316"/>
          <p:cNvSpPr/>
          <p:nvPr/>
        </p:nvSpPr>
        <p:spPr>
          <a:xfrm>
            <a:off x="437668" y="2343141"/>
            <a:ext cx="11205981" cy="461616"/>
          </a:xfrm>
          <a:prstGeom prst="rect">
            <a:avLst/>
          </a:prstGeom>
          <a:no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CASE</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value</a:t>
            </a:r>
            <a:r>
              <a:rPr lang="en-IN" sz="2000">
                <a:solidFill>
                  <a:srgbClr val="0077AA"/>
                </a:solidFill>
                <a:latin typeface="Arial"/>
                <a:ea typeface="Arial"/>
                <a:cs typeface="Arial"/>
                <a:sym typeface="Arial"/>
              </a:rPr>
              <a:t> </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[compare_value]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result</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[compare_value]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a:t>
            </a:r>
            <a:r>
              <a:rPr lang="en-IN" sz="2000">
                <a:solidFill>
                  <a:srgbClr val="DD4A68"/>
                </a:solidFill>
                <a:latin typeface="Arial"/>
                <a:ea typeface="Arial"/>
                <a:cs typeface="Arial"/>
                <a:sym typeface="Arial"/>
              </a:rPr>
              <a:t>ELSE</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result</a:t>
            </a:r>
            <a:r>
              <a:rPr lang="en-IN" sz="2000">
                <a:solidFill>
                  <a:srgbClr val="262626"/>
                </a:solidFill>
                <a:latin typeface="Arial"/>
                <a:ea typeface="Arial"/>
                <a:cs typeface="Arial"/>
                <a:sym typeface="Arial"/>
              </a:rPr>
              <a:t>] </a:t>
            </a:r>
            <a:r>
              <a:rPr lang="en-IN" sz="2000">
                <a:solidFill>
                  <a:srgbClr val="DD4A68"/>
                </a:solidFill>
                <a:latin typeface="Arial"/>
                <a:ea typeface="Arial"/>
                <a:cs typeface="Arial"/>
                <a:sym typeface="Arial"/>
              </a:rPr>
              <a:t>END</a:t>
            </a:r>
            <a:endParaRPr/>
          </a:p>
        </p:txBody>
      </p:sp>
      <p:sp>
        <p:nvSpPr>
          <p:cNvPr id="3006" name="Google Shape;3006;p316"/>
          <p:cNvSpPr/>
          <p:nvPr/>
        </p:nvSpPr>
        <p:spPr>
          <a:xfrm>
            <a:off x="431764" y="3212976"/>
            <a:ext cx="11568891" cy="14465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DD4A68"/>
                </a:solidFill>
                <a:latin typeface="Arial"/>
                <a:ea typeface="Arial"/>
                <a:cs typeface="Arial"/>
                <a:sym typeface="Arial"/>
              </a:rPr>
              <a:t>CASE </a:t>
            </a:r>
            <a:r>
              <a:rPr lang="en-IN" sz="1800">
                <a:solidFill>
                  <a:schemeClr val="dk1"/>
                </a:solidFill>
                <a:latin typeface="Arial"/>
                <a:ea typeface="Arial"/>
                <a:cs typeface="Arial"/>
                <a:sym typeface="Arial"/>
              </a:rPr>
              <a:t>deptno</a:t>
            </a:r>
            <a:r>
              <a:rPr lang="en-IN" sz="1800">
                <a:solidFill>
                  <a:srgbClr val="DD4A68"/>
                </a:solidFill>
                <a:latin typeface="Arial"/>
                <a:ea typeface="Arial"/>
                <a:cs typeface="Arial"/>
                <a:sym typeface="Arial"/>
              </a:rPr>
              <a:t> WHEN </a:t>
            </a:r>
            <a:r>
              <a:rPr lang="en-IN" sz="1800">
                <a:solidFill>
                  <a:srgbClr val="990055"/>
                </a:solidFill>
                <a:latin typeface="Arial"/>
                <a:ea typeface="Arial"/>
                <a:cs typeface="Arial"/>
                <a:sym typeface="Arial"/>
              </a:rPr>
              <a:t>10</a:t>
            </a:r>
            <a:r>
              <a:rPr lang="en-IN" sz="1800">
                <a:solidFill>
                  <a:srgbClr val="DD4A68"/>
                </a:solidFill>
                <a:latin typeface="Arial"/>
                <a:ea typeface="Arial"/>
                <a:cs typeface="Arial"/>
                <a:sym typeface="Arial"/>
              </a:rPr>
              <a:t> THEN </a:t>
            </a:r>
            <a:r>
              <a:rPr lang="en-IN" sz="1800">
                <a:solidFill>
                  <a:srgbClr val="669900"/>
                </a:solidFill>
                <a:latin typeface="Arial"/>
                <a:ea typeface="Arial"/>
                <a:cs typeface="Arial"/>
                <a:sym typeface="Arial"/>
              </a:rPr>
              <a:t>'Accounts'</a:t>
            </a:r>
            <a:r>
              <a:rPr lang="en-IN" sz="1800">
                <a:solidFill>
                  <a:srgbClr val="DD4A68"/>
                </a:solidFill>
                <a:latin typeface="Arial"/>
                <a:ea typeface="Arial"/>
                <a:cs typeface="Arial"/>
                <a:sym typeface="Arial"/>
              </a:rPr>
              <a:t> WHEN </a:t>
            </a:r>
            <a:r>
              <a:rPr lang="en-IN" sz="1800">
                <a:solidFill>
                  <a:srgbClr val="990055"/>
                </a:solidFill>
                <a:latin typeface="Arial"/>
                <a:ea typeface="Arial"/>
                <a:cs typeface="Arial"/>
                <a:sym typeface="Arial"/>
              </a:rPr>
              <a:t>20</a:t>
            </a:r>
            <a:r>
              <a:rPr lang="en-IN" sz="1800">
                <a:solidFill>
                  <a:srgbClr val="DD4A68"/>
                </a:solidFill>
                <a:latin typeface="Arial"/>
                <a:ea typeface="Arial"/>
                <a:cs typeface="Arial"/>
                <a:sym typeface="Arial"/>
              </a:rPr>
              <a:t> THEN </a:t>
            </a:r>
            <a:r>
              <a:rPr lang="en-IN" sz="1800">
                <a:solidFill>
                  <a:srgbClr val="669900"/>
                </a:solidFill>
                <a:latin typeface="Arial"/>
                <a:ea typeface="Arial"/>
                <a:cs typeface="Arial"/>
                <a:sym typeface="Arial"/>
              </a:rPr>
              <a:t>'Sales'</a:t>
            </a:r>
            <a:r>
              <a:rPr lang="en-IN" sz="1800">
                <a:solidFill>
                  <a:srgbClr val="DD4A68"/>
                </a:solidFill>
                <a:latin typeface="Arial"/>
                <a:ea typeface="Arial"/>
                <a:cs typeface="Arial"/>
                <a:sym typeface="Arial"/>
              </a:rPr>
              <a:t> ELSE </a:t>
            </a:r>
            <a:r>
              <a:rPr lang="en-IN" sz="1800">
                <a:solidFill>
                  <a:srgbClr val="669900"/>
                </a:solidFill>
                <a:latin typeface="Arial"/>
                <a:ea typeface="Arial"/>
                <a:cs typeface="Arial"/>
                <a:sym typeface="Arial"/>
              </a:rPr>
              <a:t>'N/A' </a:t>
            </a:r>
            <a:r>
              <a:rPr lang="en-IN" sz="1800">
                <a:solidFill>
                  <a:srgbClr val="DD4A68"/>
                </a:solidFill>
                <a:latin typeface="Arial"/>
                <a:ea typeface="Arial"/>
                <a:cs typeface="Arial"/>
                <a:sym typeface="Arial"/>
              </a:rPr>
              <a:t>END  </a:t>
            </a:r>
            <a:r>
              <a:rPr lang="en-IN" sz="1800">
                <a:solidFill>
                  <a:schemeClr val="dk1"/>
                </a:solidFill>
                <a:latin typeface="Arial"/>
                <a:ea typeface="Arial"/>
                <a:cs typeface="Arial"/>
                <a:sym typeface="Arial"/>
              </a:rPr>
              <a:t>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deptno,</a:t>
            </a:r>
            <a:r>
              <a:rPr lang="en-IN" sz="1800">
                <a:solidFill>
                  <a:srgbClr val="FF0000"/>
                </a:solidFill>
                <a:latin typeface="Arial"/>
                <a:ea typeface="Arial"/>
                <a:cs typeface="Arial"/>
                <a:sym typeface="Arial"/>
              </a:rPr>
              <a:t> </a:t>
            </a:r>
            <a:r>
              <a:rPr lang="en-IN" sz="1800">
                <a:solidFill>
                  <a:srgbClr val="DD4A68"/>
                </a:solidFill>
                <a:latin typeface="Arial"/>
                <a:ea typeface="Arial"/>
                <a:cs typeface="Arial"/>
                <a:sym typeface="Arial"/>
              </a:rPr>
              <a:t>CASE</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deptno</a:t>
            </a:r>
            <a:r>
              <a:rPr lang="en-IN" sz="1800">
                <a:solidFill>
                  <a:srgbClr val="FF0000"/>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rgbClr val="FF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FF0000"/>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rgbClr val="FF0000"/>
                </a:solidFill>
                <a:latin typeface="Arial"/>
                <a:ea typeface="Arial"/>
                <a:cs typeface="Arial"/>
                <a:sym typeface="Arial"/>
              </a:rPr>
              <a:t> </a:t>
            </a:r>
            <a:r>
              <a:rPr lang="en-IN" sz="1800">
                <a:solidFill>
                  <a:srgbClr val="669900"/>
                </a:solidFill>
                <a:latin typeface="Arial"/>
                <a:ea typeface="Arial"/>
                <a:cs typeface="Arial"/>
                <a:sym typeface="Arial"/>
              </a:rPr>
              <a:t>'Accounts' </a:t>
            </a:r>
            <a:r>
              <a:rPr lang="en-IN" sz="1800">
                <a:solidFill>
                  <a:srgbClr val="DD4A68"/>
                </a:solidFill>
                <a:latin typeface="Arial"/>
                <a:ea typeface="Arial"/>
                <a:cs typeface="Arial"/>
                <a:sym typeface="Arial"/>
              </a:rPr>
              <a:t>ELSE</a:t>
            </a:r>
            <a:r>
              <a:rPr lang="en-IN" sz="1800">
                <a:solidFill>
                  <a:srgbClr val="FF0000"/>
                </a:solidFill>
                <a:latin typeface="Arial"/>
                <a:ea typeface="Arial"/>
                <a:cs typeface="Arial"/>
                <a:sym typeface="Arial"/>
              </a:rPr>
              <a:t> </a:t>
            </a:r>
            <a:r>
              <a:rPr lang="en-IN" sz="1800">
                <a:solidFill>
                  <a:srgbClr val="669900"/>
                </a:solidFill>
                <a:latin typeface="Arial"/>
                <a:ea typeface="Arial"/>
                <a:cs typeface="Arial"/>
                <a:sym typeface="Arial"/>
              </a:rPr>
              <a:t>'N/A' </a:t>
            </a:r>
            <a:r>
              <a:rPr lang="en-IN" sz="1800">
                <a:solidFill>
                  <a:srgbClr val="DD4A68"/>
                </a:solidFill>
                <a:latin typeface="Arial"/>
                <a:ea typeface="Arial"/>
                <a:cs typeface="Arial"/>
                <a:sym typeface="Arial"/>
              </a:rPr>
              <a:t>END</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CASE</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emp;  </a:t>
            </a:r>
            <a:r>
              <a:rPr lang="en-IN" sz="1800">
                <a:solidFill>
                  <a:srgbClr val="00B050"/>
                </a:solidFill>
                <a:latin typeface="Arial"/>
                <a:ea typeface="Arial"/>
                <a:cs typeface="Arial"/>
                <a:sym typeface="Arial"/>
              </a:rPr>
              <a:t># error</a:t>
            </a:r>
            <a:endParaRPr/>
          </a:p>
          <a:p>
            <a:pPr indent="-234950" lvl="0" marL="285750" marR="0" rtl="0" algn="l">
              <a:spcBef>
                <a:spcPts val="0"/>
              </a:spcBef>
              <a:spcAft>
                <a:spcPts val="0"/>
              </a:spcAft>
              <a:buClr>
                <a:schemeClr val="dk1"/>
              </a:buClr>
              <a:buSzPts val="800"/>
              <a:buFont typeface="Arial"/>
              <a:buNone/>
            </a:pPr>
            <a:r>
              <a:t/>
            </a:r>
            <a:endParaRPr sz="800">
              <a:solidFill>
                <a:srgbClr val="00B050"/>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custId, type, amount, </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type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transactions;</a:t>
            </a:r>
            <a:endParaRPr/>
          </a:p>
        </p:txBody>
      </p:sp>
      <p:sp>
        <p:nvSpPr>
          <p:cNvPr id="3007" name="Google Shape;3007;p316"/>
          <p:cNvSpPr/>
          <p:nvPr/>
        </p:nvSpPr>
        <p:spPr>
          <a:xfrm>
            <a:off x="431765" y="1486525"/>
            <a:ext cx="112088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Returns the result for the first condition that is true. If there was no matching result value, the result after ELSE is returned, or NULL if there is no ELSE part.</a:t>
            </a:r>
            <a:endParaRPr b="1" sz="1800">
              <a:solidFill>
                <a:srgbClr val="222222"/>
              </a:solidFill>
              <a:latin typeface="arial"/>
              <a:ea typeface="arial"/>
              <a:cs typeface="arial"/>
              <a:sym typeface="arial"/>
            </a:endParaRPr>
          </a:p>
        </p:txBody>
      </p:sp>
      <p:sp>
        <p:nvSpPr>
          <p:cNvPr id="3008" name="Google Shape;3008;p316"/>
          <p:cNvSpPr txBox="1"/>
          <p:nvPr/>
        </p:nvSpPr>
        <p:spPr>
          <a:xfrm>
            <a:off x="431764" y="5157192"/>
            <a:ext cx="11205981" cy="8803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ELSE</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B050"/>
                </a:solidFill>
                <a:latin typeface="Arial"/>
                <a:ea typeface="Arial"/>
                <a:cs typeface="Arial"/>
                <a:sym typeface="Arial"/>
              </a:rPr>
              <a:t># returns 0</a:t>
            </a:r>
            <a:endParaRPr sz="1800">
              <a:solidFill>
                <a:srgbClr val="00B050"/>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B050"/>
                </a:solidFill>
                <a:latin typeface="Arial"/>
                <a:ea typeface="Arial"/>
                <a:cs typeface="Arial"/>
                <a:sym typeface="Arial"/>
              </a:rPr>
              <a:t># returns NULL</a:t>
            </a:r>
            <a:endParaRPr sz="1800">
              <a:solidFill>
                <a:schemeClr val="dk1"/>
              </a:solidFill>
              <a:latin typeface="Arial"/>
              <a:ea typeface="Arial"/>
              <a:cs typeface="Arial"/>
              <a:sym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12" name="Shape 3012"/>
        <p:cNvGrpSpPr/>
        <p:nvPr/>
      </p:nvGrpSpPr>
      <p:grpSpPr>
        <a:xfrm>
          <a:off x="0" y="0"/>
          <a:ext cx="0" cy="0"/>
          <a:chOff x="0" y="0"/>
          <a:chExt cx="0" cy="0"/>
        </a:xfrm>
      </p:grpSpPr>
      <p:sp>
        <p:nvSpPr>
          <p:cNvPr id="3013" name="Google Shape;3013;p31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case</a:t>
            </a:r>
            <a:endParaRPr/>
          </a:p>
        </p:txBody>
      </p:sp>
      <p:sp>
        <p:nvSpPr>
          <p:cNvPr id="3014" name="Google Shape;3014;p317"/>
          <p:cNvSpPr/>
          <p:nvPr/>
        </p:nvSpPr>
        <p:spPr>
          <a:xfrm>
            <a:off x="431765" y="786980"/>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CASE function</a:t>
            </a:r>
            <a:endParaRPr/>
          </a:p>
        </p:txBody>
      </p:sp>
      <p:sp>
        <p:nvSpPr>
          <p:cNvPr id="3015" name="Google Shape;3015;p317"/>
          <p:cNvSpPr txBox="1"/>
          <p:nvPr/>
        </p:nvSpPr>
        <p:spPr>
          <a:xfrm>
            <a:off x="263352" y="2944683"/>
            <a:ext cx="11737303" cy="3508653"/>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DD4A68"/>
                </a:solidFill>
                <a:latin typeface="Arial"/>
                <a:ea typeface="Arial"/>
                <a:cs typeface="Arial"/>
                <a:sym typeface="Arial"/>
              </a:rPr>
              <a:t>CASE WHEN </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 </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'Purchase'</a:t>
            </a:r>
            <a:r>
              <a:rPr lang="en-IN" sz="1800">
                <a:solidFill>
                  <a:srgbClr val="DD4A68"/>
                </a:solidFill>
                <a:latin typeface="Arial"/>
                <a:ea typeface="Arial"/>
                <a:cs typeface="Arial"/>
                <a:sym typeface="Arial"/>
              </a:rPr>
              <a:t> ELSE </a:t>
            </a:r>
            <a:r>
              <a:rPr lang="en-IN" sz="1800">
                <a:solidFill>
                  <a:srgbClr val="669900"/>
                </a:solidFill>
                <a:latin typeface="Arial"/>
                <a:ea typeface="Arial"/>
                <a:cs typeface="Arial"/>
                <a:sym typeface="Arial"/>
              </a:rPr>
              <a:t>'N/A'</a:t>
            </a:r>
            <a:r>
              <a:rPr lang="en-IN" sz="1800">
                <a:solidFill>
                  <a:srgbClr val="DD4A68"/>
                </a:solidFill>
                <a:latin typeface="Arial"/>
                <a:ea typeface="Arial"/>
                <a:cs typeface="Arial"/>
                <a:sym typeface="Arial"/>
              </a:rPr>
              <a:t> END </a:t>
            </a:r>
            <a:r>
              <a:rPr lang="en-IN" sz="1800">
                <a:solidFill>
                  <a:schemeClr val="dk1"/>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companyname, </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country </a:t>
            </a:r>
            <a:r>
              <a:rPr lang="en-IN" sz="1800">
                <a:solidFill>
                  <a:srgbClr val="0077A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'USA'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'Canada'</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'North America'</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country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'Brazil'</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'South America'</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country </a:t>
            </a:r>
            <a:r>
              <a:rPr lang="en-IN" sz="1800">
                <a:solidFill>
                  <a:srgbClr val="0077A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'Japan'</a:t>
            </a:r>
            <a:r>
              <a:rPr lang="en-IN" sz="1800">
                <a:solidFill>
                  <a:schemeClr val="dk1"/>
                </a:solidFill>
                <a:latin typeface="Arial"/>
                <a:ea typeface="Arial"/>
                <a:cs typeface="Arial"/>
                <a:sym typeface="Arial"/>
              </a:rPr>
              <a:t>,</a:t>
            </a:r>
            <a:r>
              <a:rPr lang="en-IN" sz="1800">
                <a:solidFill>
                  <a:srgbClr val="8BCD43"/>
                </a:solidFill>
                <a:latin typeface="Arial"/>
                <a:ea typeface="Arial"/>
                <a:cs typeface="Arial"/>
                <a:sym typeface="Arial"/>
              </a:rPr>
              <a:t> </a:t>
            </a:r>
            <a:r>
              <a:rPr lang="en-IN" sz="1800">
                <a:solidFill>
                  <a:srgbClr val="669900"/>
                </a:solidFill>
                <a:latin typeface="Arial"/>
                <a:ea typeface="Arial"/>
                <a:cs typeface="Arial"/>
                <a:sym typeface="Arial"/>
              </a:rPr>
              <a:t>'Singapore'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'Asia'</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country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'Australia'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'Australia'</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ELSE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'Europe'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chemeClr val="dk1"/>
                </a:solidFill>
                <a:latin typeface="Arial"/>
                <a:ea typeface="Arial"/>
                <a:cs typeface="Arial"/>
                <a:sym typeface="Arial"/>
              </a:rPr>
              <a:t> as Continent</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suppliers</a:t>
            </a:r>
            <a:endParaRPr/>
          </a:p>
          <a:p>
            <a:pPr indent="0" lvl="0" marL="17780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companyname;</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hiredate, </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'LEAP YEAR'  </a:t>
            </a:r>
            <a:r>
              <a:rPr lang="en-IN" sz="1800">
                <a:solidFill>
                  <a:srgbClr val="DD4A68"/>
                </a:solidFill>
                <a:latin typeface="Arial"/>
                <a:ea typeface="Arial"/>
                <a:cs typeface="Arial"/>
                <a:sym typeface="Arial"/>
              </a:rPr>
              <a:t>END</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sz="1800">
              <a:solidFill>
                <a:schemeClr val="dk1"/>
              </a:solidFill>
              <a:latin typeface="Arial"/>
              <a:ea typeface="Arial"/>
              <a:cs typeface="Arial"/>
              <a:sym typeface="Arial"/>
            </a:endParaRPr>
          </a:p>
        </p:txBody>
      </p:sp>
      <p:sp>
        <p:nvSpPr>
          <p:cNvPr id="3016" name="Google Shape;3016;p317"/>
          <p:cNvSpPr/>
          <p:nvPr/>
        </p:nvSpPr>
        <p:spPr>
          <a:xfrm>
            <a:off x="431765" y="2343141"/>
            <a:ext cx="10992827" cy="461616"/>
          </a:xfrm>
          <a:prstGeom prst="rect">
            <a:avLst/>
          </a:prstGeom>
          <a:no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CASE</a:t>
            </a:r>
            <a:r>
              <a:rPr lang="en-IN" sz="2000">
                <a:solidFill>
                  <a:srgbClr val="0077AA"/>
                </a:solidFill>
                <a:latin typeface="Arial"/>
                <a:ea typeface="Arial"/>
                <a:cs typeface="Arial"/>
                <a:sym typeface="Arial"/>
              </a:rPr>
              <a:t> </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result</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a:t>
            </a:r>
            <a:r>
              <a:rPr lang="en-IN" sz="2000">
                <a:solidFill>
                  <a:srgbClr val="DD4A68"/>
                </a:solidFill>
                <a:latin typeface="Arial"/>
                <a:ea typeface="Arial"/>
                <a:cs typeface="Arial"/>
                <a:sym typeface="Arial"/>
              </a:rPr>
              <a:t>ELSE</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DD4A68"/>
                </a:solidFill>
                <a:latin typeface="Arial"/>
                <a:ea typeface="Arial"/>
                <a:cs typeface="Arial"/>
                <a:sym typeface="Arial"/>
              </a:rPr>
              <a:t>END</a:t>
            </a:r>
            <a:r>
              <a:rPr lang="en-IN" sz="2000">
                <a:solidFill>
                  <a:srgbClr val="0077AA"/>
                </a:solidFill>
                <a:latin typeface="Arial"/>
                <a:ea typeface="Arial"/>
                <a:cs typeface="Arial"/>
                <a:sym typeface="Arial"/>
              </a:rPr>
              <a:t> </a:t>
            </a:r>
            <a:endParaRPr/>
          </a:p>
        </p:txBody>
      </p:sp>
      <p:sp>
        <p:nvSpPr>
          <p:cNvPr id="3017" name="Google Shape;3017;p317"/>
          <p:cNvSpPr/>
          <p:nvPr/>
        </p:nvSpPr>
        <p:spPr>
          <a:xfrm>
            <a:off x="431765" y="1486525"/>
            <a:ext cx="112088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Returns the result for the first condition that is true. If there was no matching result value, the result after ELSE is returned, or NULL if there is no ELSE part.</a:t>
            </a:r>
            <a:endParaRPr b="1" sz="1800">
              <a:solidFill>
                <a:srgbClr val="222222"/>
              </a:solidFill>
              <a:latin typeface="arial"/>
              <a:ea typeface="arial"/>
              <a:cs typeface="arial"/>
              <a:sym typeface="arial"/>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21" name="Shape 3021"/>
        <p:cNvGrpSpPr/>
        <p:nvPr/>
      </p:nvGrpSpPr>
      <p:grpSpPr>
        <a:xfrm>
          <a:off x="0" y="0"/>
          <a:ext cx="0" cy="0"/>
          <a:chOff x="0" y="0"/>
          <a:chExt cx="0" cy="0"/>
        </a:xfrm>
      </p:grpSpPr>
      <p:sp>
        <p:nvSpPr>
          <p:cNvPr id="3022" name="Google Shape;3022;p31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case</a:t>
            </a:r>
            <a:endParaRPr/>
          </a:p>
        </p:txBody>
      </p:sp>
      <p:sp>
        <p:nvSpPr>
          <p:cNvPr id="3023" name="Google Shape;3023;p318"/>
          <p:cNvSpPr/>
          <p:nvPr/>
        </p:nvSpPr>
        <p:spPr>
          <a:xfrm>
            <a:off x="431765" y="786980"/>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CASE function</a:t>
            </a:r>
            <a:endParaRPr/>
          </a:p>
        </p:txBody>
      </p:sp>
      <p:sp>
        <p:nvSpPr>
          <p:cNvPr id="3024" name="Google Shape;3024;p318"/>
          <p:cNvSpPr/>
          <p:nvPr/>
        </p:nvSpPr>
        <p:spPr>
          <a:xfrm>
            <a:off x="431765" y="1486525"/>
            <a:ext cx="112088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Returns the result for the first condition that is true. If there was no matching result value, the result after ELSE is returned, or NULL if there is no ELSE part.</a:t>
            </a:r>
            <a:endParaRPr b="1" sz="1800">
              <a:solidFill>
                <a:srgbClr val="222222"/>
              </a:solidFill>
              <a:latin typeface="arial"/>
              <a:ea typeface="arial"/>
              <a:cs typeface="arial"/>
              <a:sym typeface="arial"/>
            </a:endParaRPr>
          </a:p>
        </p:txBody>
      </p:sp>
      <p:grpSp>
        <p:nvGrpSpPr>
          <p:cNvPr id="3025" name="Google Shape;3025;p318"/>
          <p:cNvGrpSpPr/>
          <p:nvPr/>
        </p:nvGrpSpPr>
        <p:grpSpPr>
          <a:xfrm>
            <a:off x="229908" y="3032202"/>
            <a:ext cx="11783320" cy="3454526"/>
            <a:chOff x="229908" y="2780928"/>
            <a:chExt cx="11783320" cy="3454526"/>
          </a:xfrm>
        </p:grpSpPr>
        <p:sp>
          <p:nvSpPr>
            <p:cNvPr id="3026" name="Google Shape;3026;p318"/>
            <p:cNvSpPr txBox="1"/>
            <p:nvPr/>
          </p:nvSpPr>
          <p:spPr>
            <a:xfrm>
              <a:off x="229909" y="2780928"/>
              <a:ext cx="566994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a:solidFill>
                    <a:srgbClr val="2658E6"/>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Count</a:t>
              </a:r>
              <a:r>
                <a:rPr b="1" i="0" lang="en-IN" sz="1800">
                  <a:solidFill>
                    <a:srgbClr val="7F7F7F"/>
                  </a:solidFill>
                  <a:latin typeface="Courier New"/>
                  <a:ea typeface="Courier New"/>
                  <a:cs typeface="Courier New"/>
                  <a:sym typeface="Courier New"/>
                </a:rPr>
                <a:t>(</a:t>
              </a:r>
              <a:r>
                <a:rPr lang="en-IN" sz="1800">
                  <a:solidFill>
                    <a:srgbClr val="333333"/>
                  </a:solidFill>
                  <a:latin typeface="Courier New"/>
                  <a:ea typeface="Courier New"/>
                  <a:cs typeface="Courier New"/>
                  <a:sym typeface="Courier New"/>
                </a:rPr>
                <a:t>custID</a:t>
              </a:r>
              <a:r>
                <a:rPr b="1" i="0" lang="en-IN" sz="1800">
                  <a:solidFill>
                    <a:srgbClr val="7F7F7F"/>
                  </a:solidFill>
                  <a:latin typeface="Courier New"/>
                  <a:ea typeface="Courier New"/>
                  <a:cs typeface="Courier New"/>
                  <a:sym typeface="Courier New"/>
                </a:rPr>
                <a:t>)</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ORDER</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BY</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CASE</a:t>
              </a:r>
              <a:r>
                <a:rPr b="0" i="0" lang="en-IN" sz="1800">
                  <a:solidFill>
                    <a:srgbClr val="333333"/>
                  </a:solidFill>
                  <a:latin typeface="Courier New"/>
                  <a:ea typeface="Courier New"/>
                  <a:cs typeface="Courier New"/>
                  <a:sym typeface="Courier New"/>
                </a:rPr>
                <a:t> orderCount </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a:t>
              </a:r>
              <a:r>
                <a:rPr b="0" i="0" lang="en-IN" sz="1800">
                  <a:solidFill>
                    <a:srgbClr val="333333"/>
                  </a:solidFill>
                  <a:latin typeface="Courier New"/>
                  <a:ea typeface="Courier New"/>
                  <a:cs typeface="Courier New"/>
                  <a:sym typeface="Courier New"/>
                </a:rPr>
                <a:t> </a:t>
              </a:r>
              <a:r>
                <a:rPr b="0" i="0" lang="en-IN" sz="1800">
                  <a:solidFill>
                    <a:srgbClr val="008080"/>
                  </a:solidFill>
                  <a:latin typeface="Courier New"/>
                  <a:ea typeface="Courier New"/>
                  <a:cs typeface="Courier New"/>
                  <a:sym typeface="Courier New"/>
                </a:rPr>
                <a:t>1</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THEN</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'One-time Customer'</a:t>
              </a:r>
              <a:r>
                <a:rPr b="0" i="0" lang="en-IN" sz="1800">
                  <a:solidFill>
                    <a:srgbClr val="333333"/>
                  </a:solidFill>
                  <a:latin typeface="Courier New"/>
                  <a:ea typeface="Courier New"/>
                  <a:cs typeface="Courier New"/>
                  <a:sym typeface="Courier New"/>
                </a:rPr>
                <a:t> </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a:t>
              </a:r>
              <a:r>
                <a:rPr b="0" i="0" lang="en-IN" sz="1800">
                  <a:solidFill>
                    <a:srgbClr val="333333"/>
                  </a:solidFill>
                  <a:latin typeface="Courier New"/>
                  <a:ea typeface="Courier New"/>
                  <a:cs typeface="Courier New"/>
                  <a:sym typeface="Courier New"/>
                </a:rPr>
                <a:t> </a:t>
              </a:r>
              <a:r>
                <a:rPr b="0" i="0" lang="en-IN" sz="1800">
                  <a:solidFill>
                    <a:srgbClr val="008080"/>
                  </a:solidFill>
                  <a:latin typeface="Courier New"/>
                  <a:ea typeface="Courier New"/>
                  <a:cs typeface="Courier New"/>
                  <a:sym typeface="Courier New"/>
                </a:rPr>
                <a:t>2</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THEN</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'Repeated Customer'</a:t>
              </a:r>
              <a:r>
                <a:rPr b="0" i="0" lang="en-IN" sz="1800">
                  <a:solidFill>
                    <a:srgbClr val="333333"/>
                  </a:solidFill>
                  <a:latin typeface="Courier New"/>
                  <a:ea typeface="Courier New"/>
                  <a:cs typeface="Courier New"/>
                  <a:sym typeface="Courier New"/>
                </a:rPr>
                <a:t> </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a:t>
              </a:r>
              <a:r>
                <a:rPr b="0" i="0" lang="en-IN" sz="1800">
                  <a:solidFill>
                    <a:srgbClr val="333333"/>
                  </a:solidFill>
                  <a:latin typeface="Courier New"/>
                  <a:ea typeface="Courier New"/>
                  <a:cs typeface="Courier New"/>
                  <a:sym typeface="Courier New"/>
                </a:rPr>
                <a:t> </a:t>
              </a:r>
              <a:r>
                <a:rPr b="0" i="0" lang="en-IN" sz="1800">
                  <a:solidFill>
                    <a:srgbClr val="008080"/>
                  </a:solidFill>
                  <a:latin typeface="Courier New"/>
                  <a:ea typeface="Courier New"/>
                  <a:cs typeface="Courier New"/>
                  <a:sym typeface="Courier New"/>
                </a:rPr>
                <a:t>3</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THEN</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'Frequent Customer'</a:t>
              </a:r>
              <a:r>
                <a:rPr b="0" i="0" lang="en-IN" sz="1800">
                  <a:solidFill>
                    <a:srgbClr val="333333"/>
                  </a:solidFill>
                  <a:latin typeface="Courier New"/>
                  <a:ea typeface="Courier New"/>
                  <a:cs typeface="Courier New"/>
                  <a:sym typeface="Courier New"/>
                </a:rPr>
                <a:t> </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ELSE</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'Loyal Customer'</a:t>
              </a:r>
              <a:r>
                <a:rPr b="0" i="0" lang="en-IN" sz="1800">
                  <a:solidFill>
                    <a:srgbClr val="333333"/>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END</a:t>
              </a:r>
              <a:r>
                <a:rPr b="0" i="0" lang="en-IN" sz="1800">
                  <a:solidFill>
                    <a:srgbClr val="333333"/>
                  </a:solidFill>
                  <a:latin typeface="Courier New"/>
                  <a:ea typeface="Courier New"/>
                  <a:cs typeface="Courier New"/>
                  <a:sym typeface="Courier New"/>
                </a:rPr>
                <a:t> customerType</a:t>
              </a:r>
              <a:endParaRPr sz="1800">
                <a:solidFill>
                  <a:schemeClr val="dk1"/>
                </a:solidFill>
                <a:latin typeface="Gill Sans"/>
                <a:ea typeface="Gill Sans"/>
                <a:cs typeface="Gill Sans"/>
                <a:sym typeface="Gill Sans"/>
              </a:endParaRPr>
            </a:p>
          </p:txBody>
        </p:sp>
        <p:sp>
          <p:nvSpPr>
            <p:cNvPr id="3027" name="Google Shape;3027;p318"/>
            <p:cNvSpPr txBox="1"/>
            <p:nvPr/>
          </p:nvSpPr>
          <p:spPr>
            <a:xfrm>
              <a:off x="6493291" y="2996952"/>
              <a:ext cx="5519937" cy="923330"/>
            </a:xfrm>
            <a:prstGeom prst="rect">
              <a:avLst/>
            </a:prstGeom>
            <a:noFill/>
            <a:ln>
              <a:noFill/>
            </a:ln>
          </p:spPr>
          <p:txBody>
            <a:bodyPr anchorCtr="0" anchor="t" bIns="45700" lIns="91425" spcFirstLastPara="1" rIns="91425" wrap="square" tIns="45700">
              <a:spAutoFit/>
            </a:bodyPr>
            <a:lstStyle/>
            <a:p>
              <a:pPr indent="-273050" lvl="0" marL="273050" marR="0" rtl="0" algn="l">
                <a:spcBef>
                  <a:spcPts val="0"/>
                </a:spcBef>
                <a:spcAft>
                  <a:spcPts val="0"/>
                </a:spcAft>
                <a:buNone/>
              </a:pPr>
              <a:r>
                <a:rPr b="1" lang="en-IN" sz="1800">
                  <a:solidFill>
                    <a:srgbClr val="2658E6"/>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ORDER</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BY</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FIELD</a:t>
              </a:r>
              <a:r>
                <a:rPr b="0" i="0" lang="en-IN" sz="1800">
                  <a:solidFill>
                    <a:srgbClr val="333333"/>
                  </a:solidFill>
                  <a:latin typeface="Courier New"/>
                  <a:ea typeface="Courier New"/>
                  <a:cs typeface="Courier New"/>
                  <a:sym typeface="Courier New"/>
                </a:rPr>
                <a:t>(</a:t>
              </a:r>
              <a:r>
                <a:rPr lang="en-IN" sz="1800">
                  <a:solidFill>
                    <a:srgbClr val="333333"/>
                  </a:solidFill>
                  <a:latin typeface="Courier New"/>
                  <a:ea typeface="Courier New"/>
                  <a:cs typeface="Courier New"/>
                  <a:sym typeface="Courier New"/>
                </a:rPr>
                <a:t>status</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'In Process'</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'On Hold'</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'Cancelled'</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'Resolved'</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'Disputed'</a:t>
              </a:r>
              <a:r>
                <a:rPr b="0" i="0" lang="en-IN" sz="1800">
                  <a:solidFill>
                    <a:srgbClr val="333333"/>
                  </a:solidFill>
                  <a:latin typeface="Courier New"/>
                  <a:ea typeface="Courier New"/>
                  <a:cs typeface="Courier New"/>
                  <a:sym typeface="Courier New"/>
                </a:rPr>
                <a:t>, </a:t>
              </a:r>
              <a:r>
                <a:rPr b="0" i="0" lang="en-IN" sz="1800">
                  <a:solidFill>
                    <a:srgbClr val="DD1144"/>
                  </a:solidFill>
                  <a:latin typeface="Courier New"/>
                  <a:ea typeface="Courier New"/>
                  <a:cs typeface="Courier New"/>
                  <a:sym typeface="Courier New"/>
                </a:rPr>
                <a:t>'Shipped'</a:t>
              </a:r>
              <a:r>
                <a:rPr b="0" i="0" lang="en-IN" sz="1800">
                  <a:solidFill>
                    <a:srgbClr val="7F7F7F"/>
                  </a:solidFill>
                  <a:latin typeface="Courier New"/>
                  <a:ea typeface="Courier New"/>
                  <a:cs typeface="Courier New"/>
                  <a:sym typeface="Courier New"/>
                </a:rPr>
                <a:t>)</a:t>
              </a:r>
              <a:r>
                <a:rPr b="0" i="0" lang="en-IN" sz="1800">
                  <a:solidFill>
                    <a:srgbClr val="333333"/>
                  </a:solidFill>
                  <a:latin typeface="Courier New"/>
                  <a:ea typeface="Courier New"/>
                  <a:cs typeface="Courier New"/>
                  <a:sym typeface="Courier New"/>
                </a:rPr>
                <a:t>;</a:t>
              </a:r>
              <a:endParaRPr sz="1800">
                <a:solidFill>
                  <a:schemeClr val="dk1"/>
                </a:solidFill>
                <a:latin typeface="Gill Sans"/>
                <a:ea typeface="Gill Sans"/>
                <a:cs typeface="Gill Sans"/>
                <a:sym typeface="Gill Sans"/>
              </a:endParaRPr>
            </a:p>
          </p:txBody>
        </p:sp>
        <p:sp>
          <p:nvSpPr>
            <p:cNvPr id="3028" name="Google Shape;3028;p318"/>
            <p:cNvSpPr txBox="1"/>
            <p:nvPr/>
          </p:nvSpPr>
          <p:spPr>
            <a:xfrm>
              <a:off x="229908" y="4758126"/>
              <a:ext cx="546880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658E6"/>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ORDER</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BY</a:t>
              </a:r>
              <a:r>
                <a:rPr b="0" i="0" lang="en-IN" sz="1800">
                  <a:solidFill>
                    <a:srgbClr val="333333"/>
                  </a:solidFill>
                  <a:latin typeface="Courier New"/>
                  <a:ea typeface="Courier New"/>
                  <a:cs typeface="Courier New"/>
                  <a:sym typeface="Courier New"/>
                </a:rPr>
                <a:t> </a:t>
              </a:r>
              <a:r>
                <a:rPr b="1" i="0" lang="en-IN" sz="1800">
                  <a:solidFill>
                    <a:srgbClr val="333333"/>
                  </a:solidFill>
                  <a:latin typeface="Courier New"/>
                  <a:ea typeface="Courier New"/>
                  <a:cs typeface="Courier New"/>
                  <a:sym typeface="Courier New"/>
                </a:rPr>
                <a:t>CASE</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 </a:t>
              </a:r>
              <a:r>
                <a:rPr lang="en-IN" sz="1800">
                  <a:solidFill>
                    <a:srgbClr val="333333"/>
                  </a:solidFill>
                  <a:latin typeface="Courier New"/>
                  <a:ea typeface="Courier New"/>
                  <a:cs typeface="Courier New"/>
                  <a:sym typeface="Courier New"/>
                </a:rPr>
                <a:t>filter</a:t>
              </a:r>
              <a:r>
                <a:rPr b="1" i="0" lang="en-IN" sz="1800">
                  <a:solidFill>
                    <a:srgbClr val="333333"/>
                  </a:solidFill>
                  <a:latin typeface="Courier New"/>
                  <a:ea typeface="Courier New"/>
                  <a:cs typeface="Courier New"/>
                  <a:sym typeface="Courier New"/>
                </a:rPr>
                <a:t> </a:t>
              </a:r>
              <a:r>
                <a:rPr lang="en-IN" sz="1800">
                  <a:solidFill>
                    <a:srgbClr val="945D4A"/>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a:t>
              </a:r>
              <a:r>
                <a:rPr lang="en-IN" sz="1800">
                  <a:solidFill>
                    <a:srgbClr val="DD1144"/>
                  </a:solidFill>
                  <a:latin typeface="Courier New"/>
                  <a:ea typeface="Courier New"/>
                  <a:cs typeface="Courier New"/>
                  <a:sym typeface="Courier New"/>
                </a:rPr>
                <a:t>'Debit'</a:t>
              </a:r>
              <a:r>
                <a:rPr b="1" i="0" lang="en-IN" sz="1800">
                  <a:solidFill>
                    <a:srgbClr val="333333"/>
                  </a:solidFill>
                  <a:latin typeface="Courier New"/>
                  <a:ea typeface="Courier New"/>
                  <a:cs typeface="Courier New"/>
                  <a:sym typeface="Courier New"/>
                </a:rPr>
                <a:t> THEN </a:t>
              </a:r>
              <a:r>
                <a:rPr lang="en-IN" sz="1800">
                  <a:solidFill>
                    <a:srgbClr val="990055"/>
                  </a:solidFill>
                  <a:latin typeface="Courier New"/>
                  <a:ea typeface="Courier New"/>
                  <a:cs typeface="Courier New"/>
                  <a:sym typeface="Courier New"/>
                </a:rPr>
                <a:t>1</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 </a:t>
              </a:r>
              <a:r>
                <a:rPr lang="en-IN" sz="1800">
                  <a:solidFill>
                    <a:srgbClr val="333333"/>
                  </a:solidFill>
                  <a:latin typeface="Courier New"/>
                  <a:ea typeface="Courier New"/>
                  <a:cs typeface="Courier New"/>
                  <a:sym typeface="Courier New"/>
                </a:rPr>
                <a:t>filter</a:t>
              </a:r>
              <a:r>
                <a:rPr b="1" i="0" lang="en-IN" sz="1800">
                  <a:solidFill>
                    <a:srgbClr val="333333"/>
                  </a:solidFill>
                  <a:latin typeface="Courier New"/>
                  <a:ea typeface="Courier New"/>
                  <a:cs typeface="Courier New"/>
                  <a:sym typeface="Courier New"/>
                </a:rPr>
                <a:t> </a:t>
              </a:r>
              <a:r>
                <a:rPr lang="en-IN" sz="1800">
                  <a:solidFill>
                    <a:srgbClr val="945D4A"/>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a:t>
              </a:r>
              <a:r>
                <a:rPr lang="en-IN" sz="1800">
                  <a:solidFill>
                    <a:srgbClr val="DD1144"/>
                  </a:solidFill>
                  <a:latin typeface="Courier New"/>
                  <a:ea typeface="Courier New"/>
                  <a:cs typeface="Courier New"/>
                  <a:sym typeface="Courier New"/>
                </a:rPr>
                <a:t>'Credit'</a:t>
              </a:r>
              <a:r>
                <a:rPr b="1" i="0" lang="en-IN" sz="1800">
                  <a:solidFill>
                    <a:srgbClr val="333333"/>
                  </a:solidFill>
                  <a:latin typeface="Courier New"/>
                  <a:ea typeface="Courier New"/>
                  <a:cs typeface="Courier New"/>
                  <a:sym typeface="Courier New"/>
                </a:rPr>
                <a:t> THEN </a:t>
              </a:r>
              <a:r>
                <a:rPr lang="en-IN" sz="1800">
                  <a:solidFill>
                    <a:srgbClr val="990055"/>
                  </a:solidFill>
                  <a:latin typeface="Courier New"/>
                  <a:ea typeface="Courier New"/>
                  <a:cs typeface="Courier New"/>
                  <a:sym typeface="Courier New"/>
                </a:rPr>
                <a:t>2</a:t>
              </a:r>
              <a:endParaRPr/>
            </a:p>
            <a:p>
              <a:pPr indent="0" lvl="0" marL="273050" marR="0" rtl="0" algn="l">
                <a:spcBef>
                  <a:spcPts val="0"/>
                </a:spcBef>
                <a:spcAft>
                  <a:spcPts val="0"/>
                </a:spcAft>
                <a:buNone/>
              </a:pPr>
              <a:r>
                <a:rPr b="1" i="0" lang="en-IN" sz="1800">
                  <a:solidFill>
                    <a:srgbClr val="333333"/>
                  </a:solidFill>
                  <a:latin typeface="Courier New"/>
                  <a:ea typeface="Courier New"/>
                  <a:cs typeface="Courier New"/>
                  <a:sym typeface="Courier New"/>
                </a:rPr>
                <a:t>WHEN </a:t>
              </a:r>
              <a:r>
                <a:rPr lang="en-IN" sz="1800">
                  <a:solidFill>
                    <a:srgbClr val="333333"/>
                  </a:solidFill>
                  <a:latin typeface="Courier New"/>
                  <a:ea typeface="Courier New"/>
                  <a:cs typeface="Courier New"/>
                  <a:sym typeface="Courier New"/>
                </a:rPr>
                <a:t>filter</a:t>
              </a:r>
              <a:r>
                <a:rPr b="1" i="0" lang="en-IN" sz="1800">
                  <a:solidFill>
                    <a:srgbClr val="333333"/>
                  </a:solidFill>
                  <a:latin typeface="Courier New"/>
                  <a:ea typeface="Courier New"/>
                  <a:cs typeface="Courier New"/>
                  <a:sym typeface="Courier New"/>
                </a:rPr>
                <a:t> </a:t>
              </a:r>
              <a:r>
                <a:rPr lang="en-IN" sz="1800">
                  <a:solidFill>
                    <a:srgbClr val="945D4A"/>
                  </a:solidFill>
                  <a:latin typeface="Courier New"/>
                  <a:ea typeface="Courier New"/>
                  <a:cs typeface="Courier New"/>
                  <a:sym typeface="Courier New"/>
                </a:rPr>
                <a:t>=</a:t>
              </a:r>
              <a:r>
                <a:rPr b="1" i="0" lang="en-IN" sz="1800">
                  <a:solidFill>
                    <a:srgbClr val="333333"/>
                  </a:solidFill>
                  <a:latin typeface="Courier New"/>
                  <a:ea typeface="Courier New"/>
                  <a:cs typeface="Courier New"/>
                  <a:sym typeface="Courier New"/>
                </a:rPr>
                <a:t> </a:t>
              </a:r>
              <a:r>
                <a:rPr lang="en-IN" sz="1800">
                  <a:solidFill>
                    <a:srgbClr val="DD1144"/>
                  </a:solidFill>
                  <a:latin typeface="Courier New"/>
                  <a:ea typeface="Courier New"/>
                  <a:cs typeface="Courier New"/>
                  <a:sym typeface="Courier New"/>
                </a:rPr>
                <a:t>'Total'</a:t>
              </a:r>
              <a:r>
                <a:rPr b="1" i="0" lang="en-IN" sz="1800">
                  <a:solidFill>
                    <a:srgbClr val="333333"/>
                  </a:solidFill>
                  <a:latin typeface="Courier New"/>
                  <a:ea typeface="Courier New"/>
                  <a:cs typeface="Courier New"/>
                  <a:sym typeface="Courier New"/>
                </a:rPr>
                <a:t> THEN </a:t>
              </a:r>
              <a:r>
                <a:rPr lang="en-IN" sz="1800">
                  <a:solidFill>
                    <a:srgbClr val="990055"/>
                  </a:solidFill>
                  <a:latin typeface="Courier New"/>
                  <a:ea typeface="Courier New"/>
                  <a:cs typeface="Courier New"/>
                  <a:sym typeface="Courier New"/>
                </a:rPr>
                <a:t>3</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END</a:t>
              </a:r>
              <a:r>
                <a:rPr b="1" i="0" lang="en-IN" sz="1800">
                  <a:solidFill>
                    <a:srgbClr val="333333"/>
                  </a:solidFill>
                  <a:latin typeface="Courier New"/>
                  <a:ea typeface="Courier New"/>
                  <a:cs typeface="Courier New"/>
                  <a:sym typeface="Courier New"/>
                </a:rPr>
                <a:t> </a:t>
              </a:r>
              <a:r>
                <a:rPr lang="en-IN" sz="1800">
                  <a:solidFill>
                    <a:srgbClr val="333333"/>
                  </a:solidFill>
                  <a:latin typeface="Courier New"/>
                  <a:ea typeface="Courier New"/>
                  <a:cs typeface="Courier New"/>
                  <a:sym typeface="Courier New"/>
                </a:rPr>
                <a:t>transactionType</a:t>
              </a:r>
              <a:r>
                <a:rPr b="1" i="0" lang="en-IN" sz="1800">
                  <a:solidFill>
                    <a:srgbClr val="333333"/>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p:txBody>
        </p:sp>
        <p:sp>
          <p:nvSpPr>
            <p:cNvPr id="3029" name="Google Shape;3029;p318"/>
            <p:cNvSpPr/>
            <p:nvPr/>
          </p:nvSpPr>
          <p:spPr>
            <a:xfrm>
              <a:off x="6493291" y="4344311"/>
              <a:ext cx="534116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2658E6"/>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ORDER BY CASE </a:t>
              </a:r>
              <a:r>
                <a:rPr lang="en-IN" sz="1800">
                  <a:solidFill>
                    <a:srgbClr val="333333"/>
                  </a:solidFill>
                  <a:latin typeface="Courier New"/>
                  <a:ea typeface="Courier New"/>
                  <a:cs typeface="Courier New"/>
                  <a:sym typeface="Courier New"/>
                </a:rPr>
                <a:t>status</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WHEN</a:t>
              </a:r>
              <a:r>
                <a:rPr lang="en-IN" sz="1800">
                  <a:solidFill>
                    <a:schemeClr val="dk1"/>
                  </a:solidFill>
                  <a:latin typeface="Courier New"/>
                  <a:ea typeface="Courier New"/>
                  <a:cs typeface="Courier New"/>
                  <a:sym typeface="Courier New"/>
                </a:rPr>
                <a:t> </a:t>
              </a:r>
              <a:r>
                <a:rPr lang="en-IN" sz="1800">
                  <a:solidFill>
                    <a:srgbClr val="008080"/>
                  </a:solidFill>
                  <a:latin typeface="Courier New"/>
                  <a:ea typeface="Courier New"/>
                  <a:cs typeface="Courier New"/>
                  <a:sym typeface="Courier New"/>
                </a:rPr>
                <a:t>'active' </a:t>
              </a:r>
              <a:r>
                <a:rPr b="1" lang="en-IN" sz="1800">
                  <a:solidFill>
                    <a:srgbClr val="333333"/>
                  </a:solidFill>
                  <a:latin typeface="Courier New"/>
                  <a:ea typeface="Courier New"/>
                  <a:cs typeface="Courier New"/>
                  <a:sym typeface="Courier New"/>
                </a:rPr>
                <a:t>THEN</a:t>
              </a:r>
              <a:r>
                <a:rPr lang="en-IN" sz="1800">
                  <a:solidFill>
                    <a:schemeClr val="dk1"/>
                  </a:solidFill>
                  <a:latin typeface="Courier New"/>
                  <a:ea typeface="Courier New"/>
                  <a:cs typeface="Courier New"/>
                  <a:sym typeface="Courier New"/>
                </a:rPr>
                <a:t> </a:t>
              </a:r>
              <a:r>
                <a:rPr lang="en-IN" sz="1800">
                  <a:solidFill>
                    <a:srgbClr val="990055"/>
                  </a:solidFill>
                  <a:latin typeface="Courier New"/>
                  <a:ea typeface="Courier New"/>
                  <a:cs typeface="Courier New"/>
                  <a:sym typeface="Courier New"/>
                </a:rPr>
                <a:t>1</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WHEN</a:t>
              </a:r>
              <a:r>
                <a:rPr lang="en-IN" sz="1800">
                  <a:solidFill>
                    <a:schemeClr val="dk1"/>
                  </a:solidFill>
                  <a:latin typeface="Courier New"/>
                  <a:ea typeface="Courier New"/>
                  <a:cs typeface="Courier New"/>
                  <a:sym typeface="Courier New"/>
                </a:rPr>
                <a:t> </a:t>
              </a:r>
              <a:r>
                <a:rPr lang="en-IN" sz="1800">
                  <a:solidFill>
                    <a:srgbClr val="008080"/>
                  </a:solidFill>
                  <a:latin typeface="Courier New"/>
                  <a:ea typeface="Courier New"/>
                  <a:cs typeface="Courier New"/>
                  <a:sym typeface="Courier New"/>
                </a:rPr>
                <a:t>'approved'</a:t>
              </a:r>
              <a:r>
                <a:rPr lang="en-IN" sz="1800">
                  <a:solidFill>
                    <a:schemeClr val="dk1"/>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THEN</a:t>
              </a:r>
              <a:r>
                <a:rPr lang="en-IN" sz="1800">
                  <a:solidFill>
                    <a:schemeClr val="dk1"/>
                  </a:solidFill>
                  <a:latin typeface="Courier New"/>
                  <a:ea typeface="Courier New"/>
                  <a:cs typeface="Courier New"/>
                  <a:sym typeface="Courier New"/>
                </a:rPr>
                <a:t> </a:t>
              </a:r>
              <a:r>
                <a:rPr lang="en-IN" sz="1800">
                  <a:solidFill>
                    <a:srgbClr val="990055"/>
                  </a:solidFill>
                  <a:latin typeface="Courier New"/>
                  <a:ea typeface="Courier New"/>
                  <a:cs typeface="Courier New"/>
                  <a:sym typeface="Courier New"/>
                </a:rPr>
                <a:t>2</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WHEN</a:t>
              </a:r>
              <a:r>
                <a:rPr lang="en-IN" sz="1800">
                  <a:solidFill>
                    <a:schemeClr val="dk1"/>
                  </a:solidFill>
                  <a:latin typeface="Courier New"/>
                  <a:ea typeface="Courier New"/>
                  <a:cs typeface="Courier New"/>
                  <a:sym typeface="Courier New"/>
                </a:rPr>
                <a:t> </a:t>
              </a:r>
              <a:r>
                <a:rPr lang="en-IN" sz="1800">
                  <a:solidFill>
                    <a:srgbClr val="008080"/>
                  </a:solidFill>
                  <a:latin typeface="Courier New"/>
                  <a:ea typeface="Courier New"/>
                  <a:cs typeface="Courier New"/>
                  <a:sym typeface="Courier New"/>
                </a:rPr>
                <a:t>'rejected'</a:t>
              </a:r>
              <a:r>
                <a:rPr lang="en-IN" sz="1800">
                  <a:solidFill>
                    <a:schemeClr val="dk1"/>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THEN</a:t>
              </a:r>
              <a:r>
                <a:rPr lang="en-IN" sz="1800">
                  <a:solidFill>
                    <a:schemeClr val="dk1"/>
                  </a:solidFill>
                  <a:latin typeface="Courier New"/>
                  <a:ea typeface="Courier New"/>
                  <a:cs typeface="Courier New"/>
                  <a:sym typeface="Courier New"/>
                </a:rPr>
                <a:t> </a:t>
              </a:r>
              <a:r>
                <a:rPr lang="en-IN" sz="1800">
                  <a:solidFill>
                    <a:srgbClr val="990055"/>
                  </a:solidFill>
                  <a:latin typeface="Courier New"/>
                  <a:ea typeface="Courier New"/>
                  <a:cs typeface="Courier New"/>
                  <a:sym typeface="Courier New"/>
                </a:rPr>
                <a:t>3</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WHEN</a:t>
              </a:r>
              <a:r>
                <a:rPr lang="en-IN" sz="1800">
                  <a:solidFill>
                    <a:schemeClr val="dk1"/>
                  </a:solidFill>
                  <a:latin typeface="Courier New"/>
                  <a:ea typeface="Courier New"/>
                  <a:cs typeface="Courier New"/>
                  <a:sym typeface="Courier New"/>
                </a:rPr>
                <a:t> </a:t>
              </a:r>
              <a:r>
                <a:rPr lang="en-IN" sz="1800">
                  <a:solidFill>
                    <a:srgbClr val="008080"/>
                  </a:solidFill>
                  <a:latin typeface="Courier New"/>
                  <a:ea typeface="Courier New"/>
                  <a:cs typeface="Courier New"/>
                  <a:sym typeface="Courier New"/>
                </a:rPr>
                <a:t>'submitted'</a:t>
              </a:r>
              <a:r>
                <a:rPr lang="en-IN" sz="1800">
                  <a:solidFill>
                    <a:schemeClr val="dk1"/>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THEN</a:t>
              </a:r>
              <a:r>
                <a:rPr lang="en-IN" sz="1800">
                  <a:solidFill>
                    <a:schemeClr val="dk1"/>
                  </a:solidFill>
                  <a:latin typeface="Courier New"/>
                  <a:ea typeface="Courier New"/>
                  <a:cs typeface="Courier New"/>
                  <a:sym typeface="Courier New"/>
                </a:rPr>
                <a:t> </a:t>
              </a:r>
              <a:r>
                <a:rPr lang="en-IN" sz="1800">
                  <a:solidFill>
                    <a:srgbClr val="990055"/>
                  </a:solidFill>
                  <a:latin typeface="Courier New"/>
                  <a:ea typeface="Courier New"/>
                  <a:cs typeface="Courier New"/>
                  <a:sym typeface="Courier New"/>
                </a:rPr>
                <a:t>4</a:t>
              </a:r>
              <a:endParaRPr/>
            </a:p>
            <a:p>
              <a:pPr indent="0" lvl="0" marL="273050" marR="0" rtl="0" algn="l">
                <a:spcBef>
                  <a:spcPts val="0"/>
                </a:spcBef>
                <a:spcAft>
                  <a:spcPts val="0"/>
                </a:spcAft>
                <a:buNone/>
              </a:pPr>
              <a:r>
                <a:rPr b="1" lang="en-IN" sz="1800">
                  <a:solidFill>
                    <a:srgbClr val="333333"/>
                  </a:solidFill>
                  <a:latin typeface="Courier New"/>
                  <a:ea typeface="Courier New"/>
                  <a:cs typeface="Courier New"/>
                  <a:sym typeface="Courier New"/>
                </a:rPr>
                <a:t>ELSE</a:t>
              </a:r>
              <a:r>
                <a:rPr lang="en-IN" sz="1800">
                  <a:solidFill>
                    <a:schemeClr val="dk1"/>
                  </a:solidFill>
                  <a:latin typeface="Courier New"/>
                  <a:ea typeface="Courier New"/>
                  <a:cs typeface="Courier New"/>
                  <a:sym typeface="Courier New"/>
                </a:rPr>
                <a:t> </a:t>
              </a:r>
              <a:r>
                <a:rPr lang="en-IN" sz="1800">
                  <a:solidFill>
                    <a:srgbClr val="DD1144"/>
                  </a:solidFill>
                  <a:latin typeface="Courier New"/>
                  <a:ea typeface="Courier New"/>
                  <a:cs typeface="Courier New"/>
                  <a:sym typeface="Courier New"/>
                </a:rPr>
                <a:t>5</a:t>
              </a:r>
              <a:r>
                <a:rPr lang="en-IN" sz="1800">
                  <a:solidFill>
                    <a:schemeClr val="dk1"/>
                  </a:solidFill>
                  <a:latin typeface="Courier New"/>
                  <a:ea typeface="Courier New"/>
                  <a:cs typeface="Courier New"/>
                  <a:sym typeface="Courier New"/>
                </a:rPr>
                <a:t> </a:t>
              </a:r>
              <a:r>
                <a:rPr b="1" lang="en-IN" sz="1800">
                  <a:solidFill>
                    <a:srgbClr val="333333"/>
                  </a:solidFill>
                  <a:latin typeface="Courier New"/>
                  <a:ea typeface="Courier New"/>
                  <a:cs typeface="Courier New"/>
                  <a:sym typeface="Courier New"/>
                </a:rPr>
                <a:t>END </a:t>
              </a:r>
              <a:r>
                <a:rPr lang="en-IN" sz="1800">
                  <a:solidFill>
                    <a:srgbClr val="333333"/>
                  </a:solidFill>
                  <a:latin typeface="Courier New"/>
                  <a:ea typeface="Courier New"/>
                  <a:cs typeface="Courier New"/>
                  <a:sym typeface="Courier New"/>
                </a:rPr>
                <a:t>statusType</a:t>
              </a:r>
              <a:endParaRPr b="1" sz="1800">
                <a:solidFill>
                  <a:srgbClr val="333333"/>
                </a:solidFill>
                <a:latin typeface="Courier New"/>
                <a:ea typeface="Courier New"/>
                <a:cs typeface="Courier New"/>
                <a:sym typeface="Courier New"/>
              </a:endParaRPr>
            </a:p>
          </p:txBody>
        </p:sp>
      </p:grpSp>
      <p:sp>
        <p:nvSpPr>
          <p:cNvPr id="3030" name="Google Shape;3030;p318"/>
          <p:cNvSpPr/>
          <p:nvPr/>
        </p:nvSpPr>
        <p:spPr>
          <a:xfrm>
            <a:off x="431765" y="2343141"/>
            <a:ext cx="10992827" cy="461616"/>
          </a:xfrm>
          <a:prstGeom prst="rect">
            <a:avLst/>
          </a:prstGeom>
          <a:no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CASE</a:t>
            </a:r>
            <a:r>
              <a:rPr lang="en-IN" sz="2000">
                <a:solidFill>
                  <a:srgbClr val="0077AA"/>
                </a:solidFill>
                <a:latin typeface="Arial"/>
                <a:ea typeface="Arial"/>
                <a:cs typeface="Arial"/>
                <a:sym typeface="Arial"/>
              </a:rPr>
              <a:t> </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result</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a:t>
            </a:r>
            <a:r>
              <a:rPr lang="en-IN" sz="2000">
                <a:solidFill>
                  <a:srgbClr val="DD4A68"/>
                </a:solidFill>
                <a:latin typeface="Arial"/>
                <a:ea typeface="Arial"/>
                <a:cs typeface="Arial"/>
                <a:sym typeface="Arial"/>
              </a:rPr>
              <a:t>ELSE</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DD4A68"/>
                </a:solidFill>
                <a:latin typeface="Arial"/>
                <a:ea typeface="Arial"/>
                <a:cs typeface="Arial"/>
                <a:sym typeface="Arial"/>
              </a:rPr>
              <a:t>END</a:t>
            </a:r>
            <a:r>
              <a:rPr lang="en-IN" sz="2000">
                <a:solidFill>
                  <a:srgbClr val="0077AA"/>
                </a:solidFill>
                <a:latin typeface="Arial"/>
                <a:ea typeface="Arial"/>
                <a:cs typeface="Arial"/>
                <a:sym typeface="Arial"/>
              </a:rPr>
              <a:t> </a:t>
            </a:r>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34" name="Shape 3034"/>
        <p:cNvGrpSpPr/>
        <p:nvPr/>
      </p:nvGrpSpPr>
      <p:grpSpPr>
        <a:xfrm>
          <a:off x="0" y="0"/>
          <a:ext cx="0" cy="0"/>
          <a:chOff x="0" y="0"/>
          <a:chExt cx="0" cy="0"/>
        </a:xfrm>
      </p:grpSpPr>
      <p:sp>
        <p:nvSpPr>
          <p:cNvPr id="3035" name="Google Shape;3035;p31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control flow functions - case</a:t>
            </a:r>
            <a:endParaRPr/>
          </a:p>
        </p:txBody>
      </p:sp>
      <p:sp>
        <p:nvSpPr>
          <p:cNvPr id="3036" name="Google Shape;3036;p319"/>
          <p:cNvSpPr/>
          <p:nvPr/>
        </p:nvSpPr>
        <p:spPr>
          <a:xfrm>
            <a:off x="431765" y="786980"/>
            <a:ext cx="2184467" cy="400110"/>
          </a:xfrm>
          <a:prstGeom prst="rect">
            <a:avLst/>
          </a:prstGeom>
          <a:solidFill>
            <a:srgbClr val="B3880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FF00"/>
                </a:solidFill>
                <a:latin typeface="Arial"/>
                <a:ea typeface="Arial"/>
                <a:cs typeface="Arial"/>
                <a:sym typeface="Arial"/>
              </a:rPr>
              <a:t>CASE function</a:t>
            </a:r>
            <a:endParaRPr/>
          </a:p>
        </p:txBody>
      </p:sp>
      <p:sp>
        <p:nvSpPr>
          <p:cNvPr id="3037" name="Google Shape;3037;p319"/>
          <p:cNvSpPr/>
          <p:nvPr/>
        </p:nvSpPr>
        <p:spPr>
          <a:xfrm>
            <a:off x="431765" y="1486525"/>
            <a:ext cx="112088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arial"/>
                <a:ea typeface="arial"/>
                <a:cs typeface="arial"/>
                <a:sym typeface="arial"/>
              </a:rPr>
              <a:t>Returns the result for the first condition that is true. If there was no matching result value, the result after ELSE is returned, or NULL if there is no ELSE part.</a:t>
            </a:r>
            <a:endParaRPr b="1" sz="1800">
              <a:solidFill>
                <a:srgbClr val="222222"/>
              </a:solidFill>
              <a:latin typeface="arial"/>
              <a:ea typeface="arial"/>
              <a:cs typeface="arial"/>
              <a:sym typeface="arial"/>
            </a:endParaRPr>
          </a:p>
        </p:txBody>
      </p:sp>
      <p:sp>
        <p:nvSpPr>
          <p:cNvPr id="3038" name="Google Shape;3038;p319"/>
          <p:cNvSpPr txBox="1"/>
          <p:nvPr/>
        </p:nvSpPr>
        <p:spPr>
          <a:xfrm>
            <a:off x="431764" y="2981851"/>
            <a:ext cx="10704796"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cnum, COUNT</a:t>
            </a:r>
            <a:r>
              <a:rPr lang="en-IN" sz="1800">
                <a:solidFill>
                  <a:srgbClr val="59595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CASE</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59595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8BCD43"/>
                </a:solidFill>
                <a:latin typeface="Arial"/>
                <a:ea typeface="Arial"/>
                <a:cs typeface="Arial"/>
                <a:sym typeface="Arial"/>
              </a:rPr>
              <a:t>'</a:t>
            </a:r>
            <a:r>
              <a:rPr lang="en-IN" sz="1800">
                <a:solidFill>
                  <a:srgbClr val="669900"/>
                </a:solidFill>
                <a:latin typeface="Arial"/>
                <a:ea typeface="Arial"/>
                <a:cs typeface="Arial"/>
                <a:sym typeface="Arial"/>
              </a:rPr>
              <a:t>one-time-custome</a:t>
            </a:r>
            <a:r>
              <a:rPr lang="en-IN" sz="1800">
                <a:solidFill>
                  <a:srgbClr val="8BCD43"/>
                </a:solidFill>
                <a:latin typeface="Arial"/>
                <a:ea typeface="Arial"/>
                <a:cs typeface="Arial"/>
                <a:sym typeface="Arial"/>
              </a:rPr>
              <a:t>r'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59595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'repeated-customer</a:t>
            </a:r>
            <a:r>
              <a:rPr lang="en-IN" sz="1800">
                <a:solidFill>
                  <a:srgbClr val="8BCD43"/>
                </a:solidFill>
                <a:latin typeface="Arial"/>
                <a:ea typeface="Arial"/>
                <a:cs typeface="Arial"/>
                <a:sym typeface="Arial"/>
              </a:rPr>
              <a:t>'</a:t>
            </a:r>
            <a:endParaRPr sz="1800">
              <a:solidFill>
                <a:srgbClr val="669900"/>
              </a:solidFill>
              <a:latin typeface="Arial"/>
              <a:ea typeface="Arial"/>
              <a:cs typeface="Arial"/>
              <a:sym typeface="Arial"/>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59595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'frequent-customer</a:t>
            </a:r>
            <a:r>
              <a:rPr lang="en-IN" sz="1800">
                <a:solidFill>
                  <a:srgbClr val="8BCD43"/>
                </a:solidFill>
                <a:latin typeface="Arial"/>
                <a:ea typeface="Arial"/>
                <a:cs typeface="Arial"/>
                <a:sym typeface="Arial"/>
              </a:rPr>
              <a:t>'</a:t>
            </a:r>
            <a:r>
              <a:rPr lang="en-IN" sz="1800">
                <a:solidFill>
                  <a:srgbClr val="669900"/>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59595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'loyal-customer</a:t>
            </a:r>
            <a:r>
              <a:rPr lang="en-IN" sz="1800">
                <a:solidFill>
                  <a:srgbClr val="8BCD43"/>
                </a:solidFill>
                <a:latin typeface="Arial"/>
                <a:ea typeface="Arial"/>
                <a:cs typeface="Arial"/>
                <a:sym typeface="Arial"/>
              </a:rPr>
              <a:t>'</a:t>
            </a:r>
            <a:r>
              <a:rPr lang="en-IN" sz="1800">
                <a:solidFill>
                  <a:srgbClr val="669900"/>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chemeClr val="dk1"/>
                </a:solidFill>
                <a:latin typeface="Arial"/>
                <a:ea typeface="Arial"/>
                <a:cs typeface="Arial"/>
                <a:sym typeface="Arial"/>
              </a:rPr>
              <a:t> "Customer Report"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orders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cnum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p:txBody>
      </p:sp>
      <p:sp>
        <p:nvSpPr>
          <p:cNvPr id="3039" name="Google Shape;3039;p319"/>
          <p:cNvSpPr/>
          <p:nvPr/>
        </p:nvSpPr>
        <p:spPr>
          <a:xfrm>
            <a:off x="431765" y="2343141"/>
            <a:ext cx="10992827" cy="461616"/>
          </a:xfrm>
          <a:prstGeom prst="rect">
            <a:avLst/>
          </a:prstGeom>
          <a:no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DD4A68"/>
                </a:solidFill>
                <a:latin typeface="Arial"/>
                <a:ea typeface="Arial"/>
                <a:cs typeface="Arial"/>
                <a:sym typeface="Arial"/>
              </a:rPr>
              <a:t>CASE</a:t>
            </a:r>
            <a:r>
              <a:rPr lang="en-IN" sz="2000">
                <a:solidFill>
                  <a:srgbClr val="0077AA"/>
                </a:solidFill>
                <a:latin typeface="Arial"/>
                <a:ea typeface="Arial"/>
                <a:cs typeface="Arial"/>
                <a:sym typeface="Arial"/>
              </a:rPr>
              <a:t> </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result</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DD4A68"/>
                </a:solidFill>
                <a:latin typeface="Arial"/>
                <a:ea typeface="Arial"/>
                <a:cs typeface="Arial"/>
                <a:sym typeface="Arial"/>
              </a:rPr>
              <a:t>WHEN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[condition] </a:t>
            </a:r>
            <a:r>
              <a:rPr lang="en-IN" sz="2000">
                <a:solidFill>
                  <a:srgbClr val="DD4A68"/>
                </a:solidFill>
                <a:latin typeface="Arial"/>
                <a:ea typeface="Arial"/>
                <a:cs typeface="Arial"/>
                <a:sym typeface="Arial"/>
              </a:rPr>
              <a:t>THEN</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a:t>
            </a:r>
            <a:r>
              <a:rPr lang="en-IN" sz="2000">
                <a:solidFill>
                  <a:srgbClr val="DD4A68"/>
                </a:solidFill>
                <a:latin typeface="Arial"/>
                <a:ea typeface="Arial"/>
                <a:cs typeface="Arial"/>
                <a:sym typeface="Arial"/>
              </a:rPr>
              <a:t>ELSE</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result] </a:t>
            </a:r>
            <a:r>
              <a:rPr lang="en-IN" sz="2000">
                <a:solidFill>
                  <a:srgbClr val="DD4A68"/>
                </a:solidFill>
                <a:latin typeface="Arial"/>
                <a:ea typeface="Arial"/>
                <a:cs typeface="Arial"/>
                <a:sym typeface="Arial"/>
              </a:rPr>
              <a:t>END</a:t>
            </a:r>
            <a:r>
              <a:rPr lang="en-IN" sz="2000">
                <a:solidFill>
                  <a:srgbClr val="0077AA"/>
                </a:solidFill>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8" name="Shape 358"/>
        <p:cNvGrpSpPr/>
        <p:nvPr/>
      </p:nvGrpSpPr>
      <p:grpSpPr>
        <a:xfrm>
          <a:off x="0" y="0"/>
          <a:ext cx="0" cy="0"/>
          <a:chOff x="0" y="0"/>
          <a:chExt cx="0" cy="0"/>
        </a:xfrm>
      </p:grpSpPr>
      <p:sp>
        <p:nvSpPr>
          <p:cNvPr id="359" name="Google Shape;359;p32"/>
          <p:cNvSpPr/>
          <p:nvPr/>
        </p:nvSpPr>
        <p:spPr>
          <a:xfrm>
            <a:off x="239433" y="758315"/>
            <a:ext cx="11617207" cy="2739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Arial"/>
                <a:ea typeface="Arial"/>
                <a:cs typeface="Arial"/>
                <a:sym typeface="Arial"/>
              </a:rPr>
              <a:t>Data is any facts that can be stored and that can be processed by a computer.</a:t>
            </a:r>
            <a:endParaRPr/>
          </a:p>
          <a:p>
            <a:pPr indent="0" lvl="0" marL="0" marR="0" rtl="0" algn="l">
              <a:spcBef>
                <a:spcPts val="0"/>
              </a:spcBef>
              <a:spcAft>
                <a:spcPts val="0"/>
              </a:spcAft>
              <a:buNone/>
            </a:pPr>
            <a:r>
              <a:t/>
            </a:r>
            <a:endParaRPr sz="2200">
              <a:solidFill>
                <a:schemeClr val="dk1"/>
              </a:solidFill>
              <a:latin typeface="Arial"/>
              <a:ea typeface="Arial"/>
              <a:cs typeface="Arial"/>
              <a:sym typeface="Arial"/>
            </a:endParaRPr>
          </a:p>
          <a:p>
            <a:pPr indent="0" lvl="0" marL="0" marR="0" rtl="0" algn="l">
              <a:spcBef>
                <a:spcPts val="0"/>
              </a:spcBef>
              <a:spcAft>
                <a:spcPts val="0"/>
              </a:spcAft>
              <a:buNone/>
            </a:pPr>
            <a:r>
              <a:rPr lang="en-IN" sz="2400">
                <a:solidFill>
                  <a:schemeClr val="dk1"/>
                </a:solidFill>
                <a:latin typeface="Arial"/>
                <a:ea typeface="Arial"/>
                <a:cs typeface="Arial"/>
                <a:sym typeface="Arial"/>
              </a:rPr>
              <a:t>Data can be in the form of </a:t>
            </a:r>
            <a:r>
              <a:rPr lang="en-IN" sz="2800">
                <a:solidFill>
                  <a:srgbClr val="284249"/>
                </a:solidFill>
                <a:latin typeface="Arial"/>
                <a:ea typeface="Arial"/>
                <a:cs typeface="Arial"/>
                <a:sym typeface="Arial"/>
              </a:rPr>
              <a:t>Text</a:t>
            </a:r>
            <a:r>
              <a:rPr lang="en-IN" sz="2800">
                <a:solidFill>
                  <a:schemeClr val="dk1"/>
                </a:solidFill>
                <a:latin typeface="Arial"/>
                <a:ea typeface="Arial"/>
                <a:cs typeface="Arial"/>
                <a:sym typeface="Arial"/>
              </a:rPr>
              <a:t> or </a:t>
            </a:r>
            <a:r>
              <a:rPr lang="en-IN" sz="2800">
                <a:solidFill>
                  <a:srgbClr val="284249"/>
                </a:solidFill>
                <a:latin typeface="Arial"/>
                <a:ea typeface="Arial"/>
                <a:cs typeface="Arial"/>
                <a:sym typeface="Arial"/>
              </a:rPr>
              <a:t>Multimedia</a:t>
            </a:r>
            <a:endParaRPr sz="3200">
              <a:solidFill>
                <a:srgbClr val="284249"/>
              </a:solidFill>
              <a:latin typeface="Arial"/>
              <a:ea typeface="Arial"/>
              <a:cs typeface="Arial"/>
              <a:sym typeface="Arial"/>
            </a:endParaRPr>
          </a:p>
          <a:p>
            <a:pPr indent="0" lvl="0" marL="0" marR="0" rtl="0" algn="l">
              <a:spcBef>
                <a:spcPts val="0"/>
              </a:spcBef>
              <a:spcAft>
                <a:spcPts val="0"/>
              </a:spcAft>
              <a:buNone/>
            </a:pPr>
            <a:r>
              <a:t/>
            </a:r>
            <a:endParaRPr sz="2200">
              <a:solidFill>
                <a:srgbClr val="FF0000"/>
              </a:solidFill>
              <a:latin typeface="Arial"/>
              <a:ea typeface="Arial"/>
              <a:cs typeface="Arial"/>
              <a:sym typeface="Arial"/>
            </a:endParaRPr>
          </a:p>
          <a:p>
            <a:pPr indent="0" lvl="0" marL="0" marR="0" rtl="0" algn="l">
              <a:spcBef>
                <a:spcPts val="0"/>
              </a:spcBef>
              <a:spcAft>
                <a:spcPts val="0"/>
              </a:spcAft>
              <a:buNone/>
            </a:pPr>
            <a:r>
              <a:rPr lang="en-IN" sz="2200">
                <a:solidFill>
                  <a:srgbClr val="FF0000"/>
                </a:solidFill>
                <a:latin typeface="Arial"/>
                <a:ea typeface="Arial"/>
                <a:cs typeface="Arial"/>
                <a:sym typeface="Arial"/>
              </a:rPr>
              <a:t>e.g.</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457200" lvl="0" marL="457200" marR="0" rtl="0" algn="l">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number</a:t>
            </a:r>
            <a:r>
              <a:rPr b="1" lang="en-IN" sz="2000">
                <a:solidFill>
                  <a:srgbClr val="284249"/>
                </a:solidFill>
                <a:latin typeface="Arial"/>
                <a:ea typeface="Arial"/>
                <a:cs typeface="Arial"/>
                <a:sym typeface="Arial"/>
              </a:rPr>
              <a:t>, </a:t>
            </a:r>
            <a:r>
              <a:rPr lang="en-IN" sz="2000">
                <a:solidFill>
                  <a:srgbClr val="284249"/>
                </a:solidFill>
                <a:latin typeface="Arial"/>
                <a:ea typeface="Arial"/>
                <a:cs typeface="Arial"/>
                <a:sym typeface="Arial"/>
              </a:rPr>
              <a:t>characters</a:t>
            </a:r>
            <a:r>
              <a:rPr b="1" lang="en-IN" sz="2000">
                <a:solidFill>
                  <a:srgbClr val="284249"/>
                </a:solidFill>
                <a:latin typeface="Arial"/>
                <a:ea typeface="Arial"/>
                <a:cs typeface="Arial"/>
                <a:sym typeface="Arial"/>
              </a:rPr>
              <a:t>, </a:t>
            </a:r>
            <a:r>
              <a:rPr lang="en-IN" sz="1600">
                <a:solidFill>
                  <a:srgbClr val="284249"/>
                </a:solidFill>
                <a:latin typeface="Arial"/>
                <a:ea typeface="Arial"/>
                <a:cs typeface="Arial"/>
                <a:sym typeface="Arial"/>
              </a:rPr>
              <a:t>or</a:t>
            </a:r>
            <a:r>
              <a:rPr lang="en-IN" sz="2000">
                <a:solidFill>
                  <a:srgbClr val="284249"/>
                </a:solidFill>
                <a:latin typeface="Arial"/>
                <a:ea typeface="Arial"/>
                <a:cs typeface="Arial"/>
                <a:sym typeface="Arial"/>
              </a:rPr>
              <a:t> symbol</a:t>
            </a:r>
            <a:endParaRPr/>
          </a:p>
          <a:p>
            <a:pPr indent="-406400" lvl="0" marL="457200" marR="0" rtl="0" algn="l">
              <a:spcBef>
                <a:spcPts val="0"/>
              </a:spcBef>
              <a:spcAft>
                <a:spcPts val="0"/>
              </a:spcAft>
              <a:buClr>
                <a:schemeClr val="dk1"/>
              </a:buClr>
              <a:buSzPts val="800"/>
              <a:buFont typeface="Arial"/>
              <a:buNone/>
            </a:pPr>
            <a:r>
              <a:t/>
            </a:r>
            <a:endParaRPr b="1" sz="800">
              <a:solidFill>
                <a:srgbClr val="284249"/>
              </a:solidFill>
              <a:latin typeface="Arial"/>
              <a:ea typeface="Arial"/>
              <a:cs typeface="Arial"/>
              <a:sym typeface="Arial"/>
            </a:endParaRPr>
          </a:p>
          <a:p>
            <a:pPr indent="-457200" lvl="0" marL="457200" marR="0" rtl="0" algn="l">
              <a:spcBef>
                <a:spcPts val="0"/>
              </a:spcBef>
              <a:spcAft>
                <a:spcPts val="0"/>
              </a:spcAft>
              <a:buClr>
                <a:srgbClr val="284249"/>
              </a:buClr>
              <a:buSzPts val="2000"/>
              <a:buFont typeface="Arial"/>
              <a:buChar char="•"/>
            </a:pPr>
            <a:r>
              <a:rPr lang="en-IN" sz="2000">
                <a:solidFill>
                  <a:srgbClr val="284249"/>
                </a:solidFill>
                <a:latin typeface="Arial"/>
                <a:ea typeface="Arial"/>
                <a:cs typeface="Arial"/>
                <a:sym typeface="Arial"/>
              </a:rPr>
              <a:t>images</a:t>
            </a:r>
            <a:r>
              <a:rPr b="1" lang="en-IN" sz="2000">
                <a:solidFill>
                  <a:srgbClr val="284249"/>
                </a:solidFill>
                <a:latin typeface="Arial"/>
                <a:ea typeface="Arial"/>
                <a:cs typeface="Arial"/>
                <a:sym typeface="Arial"/>
              </a:rPr>
              <a:t>, </a:t>
            </a:r>
            <a:r>
              <a:rPr lang="en-IN" sz="2000">
                <a:solidFill>
                  <a:srgbClr val="284249"/>
                </a:solidFill>
                <a:latin typeface="Arial"/>
                <a:ea typeface="Arial"/>
                <a:cs typeface="Arial"/>
                <a:sym typeface="Arial"/>
              </a:rPr>
              <a:t>audio</a:t>
            </a:r>
            <a:r>
              <a:rPr b="1" lang="en-IN" sz="2000">
                <a:solidFill>
                  <a:srgbClr val="284249"/>
                </a:solidFill>
                <a:latin typeface="Arial"/>
                <a:ea typeface="Arial"/>
                <a:cs typeface="Arial"/>
                <a:sym typeface="Arial"/>
              </a:rPr>
              <a:t>, </a:t>
            </a:r>
            <a:r>
              <a:rPr lang="en-IN" sz="2000">
                <a:solidFill>
                  <a:srgbClr val="284249"/>
                </a:solidFill>
                <a:latin typeface="Arial"/>
                <a:ea typeface="Arial"/>
                <a:cs typeface="Arial"/>
                <a:sym typeface="Arial"/>
              </a:rPr>
              <a:t>video</a:t>
            </a:r>
            <a:r>
              <a:rPr b="1" lang="en-IN" sz="2000">
                <a:solidFill>
                  <a:srgbClr val="284249"/>
                </a:solidFill>
                <a:latin typeface="Arial"/>
                <a:ea typeface="Arial"/>
                <a:cs typeface="Arial"/>
                <a:sym typeface="Arial"/>
              </a:rPr>
              <a:t>, </a:t>
            </a:r>
            <a:r>
              <a:rPr lang="en-IN" sz="1600">
                <a:solidFill>
                  <a:srgbClr val="284249"/>
                </a:solidFill>
                <a:latin typeface="Arial"/>
                <a:ea typeface="Arial"/>
                <a:cs typeface="Arial"/>
                <a:sym typeface="Arial"/>
              </a:rPr>
              <a:t>or</a:t>
            </a:r>
            <a:r>
              <a:rPr b="1" lang="en-IN" sz="2000">
                <a:solidFill>
                  <a:srgbClr val="284249"/>
                </a:solidFill>
                <a:latin typeface="Arial"/>
                <a:ea typeface="Arial"/>
                <a:cs typeface="Arial"/>
                <a:sym typeface="Arial"/>
              </a:rPr>
              <a:t> </a:t>
            </a:r>
            <a:r>
              <a:rPr lang="en-IN" sz="2000">
                <a:solidFill>
                  <a:srgbClr val="284249"/>
                </a:solidFill>
                <a:latin typeface="Arial"/>
                <a:ea typeface="Arial"/>
                <a:cs typeface="Arial"/>
                <a:sym typeface="Arial"/>
              </a:rPr>
              <a:t>signal</a:t>
            </a:r>
            <a:endParaRPr sz="1600">
              <a:solidFill>
                <a:srgbClr val="284249"/>
              </a:solidFill>
              <a:latin typeface="Arial"/>
              <a:ea typeface="Arial"/>
              <a:cs typeface="Arial"/>
              <a:sym typeface="Arial"/>
            </a:endParaRPr>
          </a:p>
        </p:txBody>
      </p:sp>
      <p:sp>
        <p:nvSpPr>
          <p:cNvPr id="360" name="Google Shape;360;p32"/>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data?  </a:t>
            </a:r>
            <a:endParaRPr/>
          </a:p>
        </p:txBody>
      </p:sp>
      <p:pic>
        <p:nvPicPr>
          <p:cNvPr id="361" name="Google Shape;361;p32"/>
          <p:cNvPicPr preferRelativeResize="0"/>
          <p:nvPr/>
        </p:nvPicPr>
        <p:blipFill rotWithShape="1">
          <a:blip r:embed="rId3">
            <a:alphaModFix/>
          </a:blip>
          <a:srcRect b="0" l="0" r="0" t="0"/>
          <a:stretch/>
        </p:blipFill>
        <p:spPr>
          <a:xfrm>
            <a:off x="7896200" y="2626251"/>
            <a:ext cx="3816424" cy="3972779"/>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43" name="Shape 3043"/>
        <p:cNvGrpSpPr/>
        <p:nvPr/>
      </p:nvGrpSpPr>
      <p:grpSpPr>
        <a:xfrm>
          <a:off x="0" y="0"/>
          <a:ext cx="0" cy="0"/>
          <a:chOff x="0" y="0"/>
          <a:chExt cx="0" cy="0"/>
        </a:xfrm>
      </p:grpSpPr>
      <p:sp>
        <p:nvSpPr>
          <p:cNvPr id="3044" name="Google Shape;3044;p32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datetime functions</a:t>
            </a:r>
            <a:endParaRPr sz="4800">
              <a:solidFill>
                <a:srgbClr val="DC525C"/>
              </a:solidFill>
              <a:latin typeface="Quattrocento Sans"/>
              <a:ea typeface="Quattrocento Sans"/>
              <a:cs typeface="Quattrocento Sans"/>
              <a:sym typeface="Quattrocento Sans"/>
            </a:endParaRPr>
          </a:p>
        </p:txBody>
      </p:sp>
      <p:sp>
        <p:nvSpPr>
          <p:cNvPr id="3045" name="Google Shape;3045;p320"/>
          <p:cNvSpPr txBox="1"/>
          <p:nvPr/>
        </p:nvSpPr>
        <p:spPr>
          <a:xfrm>
            <a:off x="17877" y="32136"/>
            <a:ext cx="609372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DATEDIFF</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CURDATE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hiredate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 365.25</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49" name="Shape 3049"/>
        <p:cNvGrpSpPr/>
        <p:nvPr/>
      </p:nvGrpSpPr>
      <p:grpSpPr>
        <a:xfrm>
          <a:off x="0" y="0"/>
          <a:ext cx="0" cy="0"/>
          <a:chOff x="0" y="0"/>
          <a:chExt cx="0" cy="0"/>
        </a:xfrm>
      </p:grpSpPr>
      <p:sp>
        <p:nvSpPr>
          <p:cNvPr id="3050" name="Google Shape;3050;p321"/>
          <p:cNvSpPr/>
          <p:nvPr/>
        </p:nvSpPr>
        <p:spPr>
          <a:xfrm>
            <a:off x="361539" y="832104"/>
            <a:ext cx="1099104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arial"/>
                <a:ea typeface="arial"/>
                <a:cs typeface="arial"/>
                <a:sym typeface="arial"/>
              </a:rPr>
              <a:t>In MySQL, the </a:t>
            </a:r>
            <a:r>
              <a:rPr b="1" lang="en-IN" sz="2400">
                <a:solidFill>
                  <a:srgbClr val="365860"/>
                </a:solidFill>
                <a:latin typeface="arial"/>
                <a:ea typeface="arial"/>
                <a:cs typeface="arial"/>
                <a:sym typeface="arial"/>
              </a:rPr>
              <a:t>NOW()</a:t>
            </a:r>
            <a:r>
              <a:rPr lang="en-IN" sz="2000">
                <a:solidFill>
                  <a:srgbClr val="222222"/>
                </a:solidFill>
                <a:latin typeface="arial"/>
                <a:ea typeface="arial"/>
                <a:cs typeface="arial"/>
                <a:sym typeface="arial"/>
              </a:rPr>
              <a:t> function returns a default value for a </a:t>
            </a:r>
            <a:r>
              <a:rPr b="1" lang="en-IN" sz="2000">
                <a:solidFill>
                  <a:srgbClr val="222222"/>
                </a:solidFill>
                <a:latin typeface="arial"/>
                <a:ea typeface="arial"/>
                <a:cs typeface="arial"/>
                <a:sym typeface="arial"/>
              </a:rPr>
              <a:t>DATETIME</a:t>
            </a:r>
            <a:r>
              <a:rPr lang="en-IN" sz="2000">
                <a:solidFill>
                  <a:srgbClr val="222222"/>
                </a:solidFill>
                <a:latin typeface="arial"/>
                <a:ea typeface="arial"/>
                <a:cs typeface="arial"/>
                <a:sym typeface="arial"/>
              </a:rPr>
              <a:t>.</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MySQL inserts the current </a:t>
            </a:r>
            <a:r>
              <a:rPr b="1" lang="en-IN" sz="2400">
                <a:solidFill>
                  <a:srgbClr val="222222"/>
                </a:solidFill>
                <a:latin typeface="arial"/>
                <a:ea typeface="arial"/>
                <a:cs typeface="arial"/>
                <a:sym typeface="arial"/>
              </a:rPr>
              <a:t>date and time </a:t>
            </a:r>
            <a:r>
              <a:rPr lang="en-IN" sz="2000">
                <a:solidFill>
                  <a:schemeClr val="dk1"/>
                </a:solidFill>
                <a:latin typeface="Gill Sans"/>
                <a:ea typeface="Gill Sans"/>
                <a:cs typeface="Gill Sans"/>
                <a:sym typeface="Gill Sans"/>
              </a:rPr>
              <a:t>into the column whose default value is NOW().</a:t>
            </a:r>
            <a:endParaRPr/>
          </a:p>
        </p:txBody>
      </p:sp>
      <p:sp>
        <p:nvSpPr>
          <p:cNvPr id="3051" name="Google Shape;3051;p321"/>
          <p:cNvSpPr/>
          <p:nvPr/>
        </p:nvSpPr>
        <p:spPr>
          <a:xfrm>
            <a:off x="335361" y="2165955"/>
            <a:ext cx="110172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 MySQL, the </a:t>
            </a:r>
            <a:r>
              <a:rPr b="1" lang="en-IN" sz="2400">
                <a:solidFill>
                  <a:srgbClr val="365860"/>
                </a:solidFill>
                <a:latin typeface="Arial"/>
                <a:ea typeface="Arial"/>
                <a:cs typeface="Arial"/>
                <a:sym typeface="Arial"/>
              </a:rPr>
              <a:t>CURDATE()</a:t>
            </a:r>
            <a:r>
              <a:rPr b="1" lang="en-IN" sz="2400">
                <a:solidFill>
                  <a:srgbClr val="222222"/>
                </a:solidFill>
                <a:latin typeface="Arial"/>
                <a:ea typeface="Arial"/>
                <a:cs typeface="Arial"/>
                <a:sym typeface="Arial"/>
              </a:rPr>
              <a:t> </a:t>
            </a:r>
            <a:r>
              <a:rPr lang="en-IN" sz="1800">
                <a:solidFill>
                  <a:schemeClr val="dk1"/>
                </a:solidFill>
                <a:latin typeface="Arial"/>
                <a:ea typeface="Arial"/>
                <a:cs typeface="Arial"/>
                <a:sym typeface="Arial"/>
              </a:rPr>
              <a:t>returns the current date in 'YYYY-MM-DD'. </a:t>
            </a:r>
            <a:r>
              <a:rPr b="1" lang="en-IN" sz="2400">
                <a:solidFill>
                  <a:srgbClr val="222222"/>
                </a:solidFill>
                <a:latin typeface="Arial"/>
                <a:ea typeface="Arial"/>
                <a:cs typeface="Arial"/>
                <a:sym typeface="Arial"/>
              </a:rPr>
              <a:t>CURRENT_DATE()</a:t>
            </a:r>
            <a:r>
              <a:rPr lang="en-IN" sz="1800">
                <a:solidFill>
                  <a:schemeClr val="dk1"/>
                </a:solidFill>
                <a:latin typeface="Arial"/>
                <a:ea typeface="Arial"/>
                <a:cs typeface="Arial"/>
                <a:sym typeface="Arial"/>
              </a:rPr>
              <a:t> and </a:t>
            </a:r>
            <a:r>
              <a:rPr b="1" lang="en-IN" sz="2400">
                <a:solidFill>
                  <a:srgbClr val="222222"/>
                </a:solidFill>
                <a:latin typeface="Arial"/>
                <a:ea typeface="Arial"/>
                <a:cs typeface="Arial"/>
                <a:sym typeface="Arial"/>
              </a:rPr>
              <a:t>CURRENT_DATE </a:t>
            </a:r>
            <a:r>
              <a:rPr lang="en-IN" sz="1800">
                <a:solidFill>
                  <a:schemeClr val="dk1"/>
                </a:solidFill>
                <a:latin typeface="Arial"/>
                <a:ea typeface="Arial"/>
                <a:cs typeface="Arial"/>
                <a:sym typeface="Arial"/>
              </a:rPr>
              <a:t>are the </a:t>
            </a:r>
            <a:r>
              <a:rPr b="1" lang="en-IN" sz="1800">
                <a:solidFill>
                  <a:srgbClr val="633E31"/>
                </a:solidFill>
                <a:latin typeface="Arial"/>
                <a:ea typeface="Arial"/>
                <a:cs typeface="Arial"/>
                <a:sym typeface="Arial"/>
              </a:rPr>
              <a:t>synonym of CURDATE().</a:t>
            </a:r>
            <a:endParaRPr/>
          </a:p>
        </p:txBody>
      </p:sp>
      <p:sp>
        <p:nvSpPr>
          <p:cNvPr id="3052" name="Google Shape;3052;p321"/>
          <p:cNvSpPr/>
          <p:nvPr/>
        </p:nvSpPr>
        <p:spPr>
          <a:xfrm>
            <a:off x="372875" y="3534107"/>
            <a:ext cx="1097970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 MySQL, the </a:t>
            </a:r>
            <a:r>
              <a:rPr b="1" lang="en-IN" sz="2400">
                <a:solidFill>
                  <a:srgbClr val="365860"/>
                </a:solidFill>
                <a:latin typeface="Arial"/>
                <a:ea typeface="Arial"/>
                <a:cs typeface="Arial"/>
                <a:sym typeface="Arial"/>
              </a:rPr>
              <a:t>CURTIME()</a:t>
            </a:r>
            <a:r>
              <a:rPr b="1" lang="en-IN" sz="2400">
                <a:solidFill>
                  <a:srgbClr val="222222"/>
                </a:solidFill>
                <a:latin typeface="Arial"/>
                <a:ea typeface="Arial"/>
                <a:cs typeface="Arial"/>
                <a:sym typeface="Arial"/>
              </a:rPr>
              <a:t> </a:t>
            </a:r>
            <a:r>
              <a:rPr lang="en-IN" sz="1800">
                <a:solidFill>
                  <a:schemeClr val="dk1"/>
                </a:solidFill>
                <a:latin typeface="Arial"/>
                <a:ea typeface="Arial"/>
                <a:cs typeface="Arial"/>
                <a:sym typeface="Arial"/>
              </a:rPr>
              <a:t>returns the value of current time in 'HH:MM:SS'. </a:t>
            </a:r>
            <a:r>
              <a:rPr b="1" lang="en-IN" sz="2400">
                <a:solidFill>
                  <a:srgbClr val="222222"/>
                </a:solidFill>
                <a:latin typeface="Arial"/>
                <a:ea typeface="Arial"/>
                <a:cs typeface="Arial"/>
                <a:sym typeface="Arial"/>
              </a:rPr>
              <a:t>CURRENT_TIME() </a:t>
            </a:r>
            <a:r>
              <a:rPr lang="en-IN" sz="1800">
                <a:solidFill>
                  <a:schemeClr val="dk1"/>
                </a:solidFill>
                <a:latin typeface="Arial"/>
                <a:ea typeface="Arial"/>
                <a:cs typeface="Arial"/>
                <a:sym typeface="Arial"/>
              </a:rPr>
              <a:t>and </a:t>
            </a:r>
            <a:r>
              <a:rPr b="1" lang="en-IN" sz="2400">
                <a:solidFill>
                  <a:srgbClr val="222222"/>
                </a:solidFill>
                <a:latin typeface="Arial"/>
                <a:ea typeface="Arial"/>
                <a:cs typeface="Arial"/>
                <a:sym typeface="Arial"/>
              </a:rPr>
              <a:t>CURRENT_TIME</a:t>
            </a:r>
            <a:r>
              <a:rPr lang="en-IN" sz="1800">
                <a:solidFill>
                  <a:schemeClr val="dk1"/>
                </a:solidFill>
                <a:latin typeface="Arial"/>
                <a:ea typeface="Arial"/>
                <a:cs typeface="Arial"/>
                <a:sym typeface="Arial"/>
              </a:rPr>
              <a:t> are the </a:t>
            </a:r>
            <a:r>
              <a:rPr b="1" lang="en-IN" sz="1800">
                <a:solidFill>
                  <a:srgbClr val="633E31"/>
                </a:solidFill>
                <a:latin typeface="Arial"/>
                <a:ea typeface="Arial"/>
                <a:cs typeface="Arial"/>
                <a:sym typeface="Arial"/>
              </a:rPr>
              <a:t>synonym of CURTIME().</a:t>
            </a:r>
            <a:endParaRPr/>
          </a:p>
        </p:txBody>
      </p:sp>
      <p:sp>
        <p:nvSpPr>
          <p:cNvPr id="3053" name="Google Shape;3053;p32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sysdate(), now(), curdate(), curtime()</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57" name="Shape 3057"/>
        <p:cNvGrpSpPr/>
        <p:nvPr/>
      </p:nvGrpSpPr>
      <p:grpSpPr>
        <a:xfrm>
          <a:off x="0" y="0"/>
          <a:ext cx="0" cy="0"/>
          <a:chOff x="0" y="0"/>
          <a:chExt cx="0" cy="0"/>
        </a:xfrm>
      </p:grpSpPr>
      <p:sp>
        <p:nvSpPr>
          <p:cNvPr id="3058" name="Google Shape;3058;p322"/>
          <p:cNvSpPr/>
          <p:nvPr/>
        </p:nvSpPr>
        <p:spPr>
          <a:xfrm>
            <a:off x="769256" y="2132856"/>
            <a:ext cx="9898744" cy="171136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SYSDATE()		</a:t>
            </a:r>
            <a:endParaRPr sz="1800">
              <a:solidFill>
                <a:srgbClr val="0077AA"/>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CURDATE()</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CURTIME()</a:t>
            </a:r>
            <a:endParaRPr/>
          </a:p>
        </p:txBody>
      </p:sp>
      <p:sp>
        <p:nvSpPr>
          <p:cNvPr id="3059" name="Google Shape;3059;p322"/>
          <p:cNvSpPr/>
          <p:nvPr/>
        </p:nvSpPr>
        <p:spPr>
          <a:xfrm>
            <a:off x="769256" y="3933056"/>
            <a:ext cx="9898744"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Result in something like this:</a:t>
            </a:r>
            <a:endParaRPr/>
          </a:p>
          <a:p>
            <a:pPr indent="0" lvl="0" marL="0" marR="0" rtl="0" algn="l">
              <a:spcBef>
                <a:spcPts val="0"/>
              </a:spcBef>
              <a:spcAft>
                <a:spcPts val="0"/>
              </a:spcAft>
              <a:buNone/>
            </a:pPr>
            <a:r>
              <a:t/>
            </a:r>
            <a:endParaRPr b="1" i="1" sz="800">
              <a:solidFill>
                <a:schemeClr val="dk1"/>
              </a:solidFill>
              <a:latin typeface="Arial"/>
              <a:ea typeface="Arial"/>
              <a:cs typeface="Arial"/>
              <a:sym typeface="Arial"/>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SYSDATE() 		    NOW()		         CURDATE()		    CURTIME()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2017-02-11 10:22:31	    2017-02-11 10:22:31 </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2017-02-11</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10:22:31</a:t>
            </a:r>
            <a:endParaRPr/>
          </a:p>
        </p:txBody>
      </p:sp>
      <p:sp>
        <p:nvSpPr>
          <p:cNvPr id="3060" name="Google Shape;3060;p32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sysdate(), now(), curdate(), curtime()</a:t>
            </a:r>
            <a:endParaRPr/>
          </a:p>
        </p:txBody>
      </p:sp>
      <p:sp>
        <p:nvSpPr>
          <p:cNvPr id="3061" name="Google Shape;3061;p322"/>
          <p:cNvSpPr/>
          <p:nvPr/>
        </p:nvSpPr>
        <p:spPr>
          <a:xfrm>
            <a:off x="335360" y="703183"/>
            <a:ext cx="1130525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NOW() returns a constant time that indicates the time at which the statement began to execute. (Within a stored function or trigger, NOW() returns the time at which the function or triggering statement began to execute.) This differs from the behavior for SYSDATE(), which returns the exact time at which it executes.</a:t>
            </a:r>
            <a:endParaRPr sz="2000">
              <a:solidFill>
                <a:schemeClr val="dk1"/>
              </a:solidFill>
              <a:latin typeface="Arial"/>
              <a:ea typeface="Arial"/>
              <a:cs typeface="Arial"/>
              <a:sym typeface="Arial"/>
            </a:endParaRPr>
          </a:p>
        </p:txBody>
      </p:sp>
      <p:sp>
        <p:nvSpPr>
          <p:cNvPr id="3062" name="Google Shape;3062;p322"/>
          <p:cNvSpPr txBox="1"/>
          <p:nvPr/>
        </p:nvSpPr>
        <p:spPr>
          <a:xfrm>
            <a:off x="769256" y="5517232"/>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a:solidFill>
                  <a:srgbClr val="A67F59"/>
                </a:solidFill>
                <a:latin typeface="Arial"/>
                <a:ea typeface="Arial"/>
                <a:cs typeface="Arial"/>
                <a:sym typeface="Arial"/>
              </a:rPr>
              <a:t>mysql&gt;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SELECT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NOW</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SLEEP</a:t>
            </a:r>
            <a:r>
              <a:rPr b="0" i="0" lang="en-IN" sz="1800">
                <a:solidFill>
                  <a:srgbClr val="999999"/>
                </a:solidFill>
                <a:latin typeface="Arial"/>
                <a:ea typeface="Arial"/>
                <a:cs typeface="Arial"/>
                <a:sym typeface="Arial"/>
              </a:rPr>
              <a:t>(</a:t>
            </a:r>
            <a:r>
              <a:rPr b="0" i="0" lang="en-IN" sz="1800">
                <a:solidFill>
                  <a:srgbClr val="990055"/>
                </a:solidFill>
                <a:latin typeface="Arial"/>
                <a:ea typeface="Arial"/>
                <a:cs typeface="Arial"/>
                <a:sym typeface="Arial"/>
              </a:rPr>
              <a:t>7</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NOW</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b="0" i="0" lang="en-IN" sz="1800">
                <a:solidFill>
                  <a:srgbClr val="A67F59"/>
                </a:solidFill>
                <a:latin typeface="Arial"/>
                <a:ea typeface="Arial"/>
                <a:cs typeface="Arial"/>
                <a:sym typeface="Arial"/>
              </a:rPr>
              <a:t>mysql&gt;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SELECT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SYSDATE</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SLEEP</a:t>
            </a:r>
            <a:r>
              <a:rPr b="0" i="0" lang="en-IN" sz="1800">
                <a:solidFill>
                  <a:srgbClr val="999999"/>
                </a:solidFill>
                <a:latin typeface="Arial"/>
                <a:ea typeface="Arial"/>
                <a:cs typeface="Arial"/>
                <a:sym typeface="Arial"/>
              </a:rPr>
              <a:t>(</a:t>
            </a:r>
            <a:r>
              <a:rPr b="0" i="0" lang="en-IN" sz="1800">
                <a:solidFill>
                  <a:srgbClr val="990055"/>
                </a:solidFill>
                <a:latin typeface="Arial"/>
                <a:ea typeface="Arial"/>
                <a:cs typeface="Arial"/>
                <a:sym typeface="Arial"/>
              </a:rPr>
              <a:t>7</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DD4A68"/>
                </a:solidFill>
                <a:latin typeface="Arial"/>
                <a:ea typeface="Arial"/>
                <a:cs typeface="Arial"/>
                <a:sym typeface="Arial"/>
              </a:rPr>
              <a:t>SYSDATE</a:t>
            </a:r>
            <a:r>
              <a:rPr b="0" i="0" lang="en-IN" sz="1800">
                <a:solidFill>
                  <a:srgbClr val="999999"/>
                </a:solidFill>
                <a:latin typeface="Arial"/>
                <a:ea typeface="Arial"/>
                <a:cs typeface="Arial"/>
                <a:sym typeface="Arial"/>
              </a:rPr>
              <a:t>()</a:t>
            </a:r>
            <a:r>
              <a:rPr b="0" i="0" lang="en-IN" sz="1800">
                <a:solidFill>
                  <a:schemeClr val="dk1"/>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066" name="Shape 3066"/>
        <p:cNvGrpSpPr/>
        <p:nvPr/>
      </p:nvGrpSpPr>
      <p:grpSpPr>
        <a:xfrm>
          <a:off x="0" y="0"/>
          <a:ext cx="0" cy="0"/>
          <a:chOff x="0" y="0"/>
          <a:chExt cx="0" cy="0"/>
        </a:xfrm>
      </p:grpSpPr>
      <p:sp>
        <p:nvSpPr>
          <p:cNvPr id="3067" name="Google Shape;3067;p32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a:t>
            </a:r>
            <a:endParaRPr/>
          </a:p>
        </p:txBody>
      </p:sp>
      <p:sp>
        <p:nvSpPr>
          <p:cNvPr id="3068" name="Google Shape;3068;p323"/>
          <p:cNvSpPr/>
          <p:nvPr/>
        </p:nvSpPr>
        <p:spPr>
          <a:xfrm>
            <a:off x="335360" y="1365689"/>
            <a:ext cx="3962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DATE(</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a:t>
            </a:r>
            <a:endParaRPr/>
          </a:p>
        </p:txBody>
      </p:sp>
      <p:sp>
        <p:nvSpPr>
          <p:cNvPr id="3069" name="Google Shape;3069;p323"/>
          <p:cNvSpPr/>
          <p:nvPr/>
        </p:nvSpPr>
        <p:spPr>
          <a:xfrm>
            <a:off x="335360" y="2179552"/>
            <a:ext cx="8458199" cy="87203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"2017-06-15 09:34:21"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3070" name="Google Shape;3070;p323"/>
          <p:cNvSpPr/>
          <p:nvPr/>
        </p:nvSpPr>
        <p:spPr>
          <a:xfrm>
            <a:off x="335360" y="703183"/>
            <a:ext cx="113052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The DATE() function extracts the date value from a date or datetime expression.</a:t>
            </a:r>
            <a:endParaRPr/>
          </a:p>
        </p:txBody>
      </p:sp>
      <p:sp>
        <p:nvSpPr>
          <p:cNvPr id="3071" name="Google Shape;3071;p323"/>
          <p:cNvSpPr/>
          <p:nvPr/>
        </p:nvSpPr>
        <p:spPr>
          <a:xfrm>
            <a:off x="335360" y="3621749"/>
            <a:ext cx="685800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Returns NULL if expression is not a date or a datetime value.</a:t>
            </a:r>
            <a:endParaRPr/>
          </a:p>
        </p:txBody>
      </p:sp>
      <p:sp>
        <p:nvSpPr>
          <p:cNvPr id="3072" name="Google Shape;3072;p323"/>
          <p:cNvSpPr txBox="1"/>
          <p:nvPr/>
        </p:nvSpPr>
        <p:spPr>
          <a:xfrm>
            <a:off x="191344" y="4892146"/>
            <a:ext cx="11803458"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hiredate, </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if</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='Saturday', hiredate + </a:t>
            </a:r>
            <a:r>
              <a:rPr lang="en-IN" sz="1800">
                <a:solidFill>
                  <a:srgbClr val="3F6971"/>
                </a:solidFill>
                <a:latin typeface="Arial"/>
                <a:ea typeface="Arial"/>
                <a:cs typeface="Arial"/>
                <a:sym typeface="Arial"/>
              </a:rPr>
              <a:t>INTERVAL</a:t>
            </a:r>
            <a:r>
              <a:rPr lang="en-IN" sz="1800">
                <a:solidFill>
                  <a:schemeClr val="dk1"/>
                </a:solidFill>
                <a:latin typeface="Arial"/>
                <a:ea typeface="Arial"/>
                <a:cs typeface="Arial"/>
                <a:sym typeface="Arial"/>
              </a:rPr>
              <a:t> 2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='Sunday',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1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='Monday',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7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chemeClr val="dk1"/>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='Tuesday',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6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='Wednesday',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5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chemeClr val="dk1"/>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='Thursday',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4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='Friday',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3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'TODO'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76" name="Shape 3076"/>
        <p:cNvGrpSpPr/>
        <p:nvPr/>
      </p:nvGrpSpPr>
      <p:grpSpPr>
        <a:xfrm>
          <a:off x="0" y="0"/>
          <a:ext cx="0" cy="0"/>
          <a:chOff x="0" y="0"/>
          <a:chExt cx="0" cy="0"/>
        </a:xfrm>
      </p:grpSpPr>
      <p:sp>
        <p:nvSpPr>
          <p:cNvPr id="3077" name="Google Shape;3077;p32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 or - operator</a:t>
            </a:r>
            <a:endParaRPr/>
          </a:p>
        </p:txBody>
      </p:sp>
      <p:sp>
        <p:nvSpPr>
          <p:cNvPr id="3078" name="Google Shape;3078;p324"/>
          <p:cNvSpPr/>
          <p:nvPr/>
        </p:nvSpPr>
        <p:spPr>
          <a:xfrm>
            <a:off x="490779" y="702085"/>
            <a:ext cx="112104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Date arithmetic also can be performed using INTERVAL together with the + or - operator</a:t>
            </a:r>
            <a:endParaRPr/>
          </a:p>
        </p:txBody>
      </p:sp>
      <p:sp>
        <p:nvSpPr>
          <p:cNvPr id="3079" name="Google Shape;3079;p324"/>
          <p:cNvSpPr/>
          <p:nvPr/>
        </p:nvSpPr>
        <p:spPr>
          <a:xfrm>
            <a:off x="551384" y="1195993"/>
            <a:ext cx="10945216" cy="769393"/>
          </a:xfrm>
          <a:prstGeom prst="rect">
            <a:avLst/>
          </a:prstGeom>
          <a:solidFill>
            <a:schemeClr val="lt1"/>
          </a:solid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date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date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a:p>
        </p:txBody>
      </p:sp>
      <p:graphicFrame>
        <p:nvGraphicFramePr>
          <p:cNvPr id="3080" name="Google Shape;3080;p324"/>
          <p:cNvGraphicFramePr/>
          <p:nvPr/>
        </p:nvGraphicFramePr>
        <p:xfrm>
          <a:off x="191344" y="2687913"/>
          <a:ext cx="3000000" cy="3000000"/>
        </p:xfrm>
        <a:graphic>
          <a:graphicData uri="http://schemas.openxmlformats.org/drawingml/2006/table">
            <a:tbl>
              <a:tblPr bandRow="1" firstRow="1">
                <a:noFill/>
                <a:tableStyleId>{430BD905-2FF8-4F27-9AEB-2FC49726FF04}</a:tableStyleId>
              </a:tblPr>
              <a:tblGrid>
                <a:gridCol w="2674800"/>
                <a:gridCol w="2674800"/>
                <a:gridCol w="2674025"/>
                <a:gridCol w="3780000"/>
              </a:tblGrid>
              <a:tr h="442375">
                <a:tc>
                  <a:txBody>
                    <a:bodyPr/>
                    <a:lstStyle/>
                    <a:p>
                      <a:pPr indent="0" lvl="0" marL="0" marR="0" rtl="0" algn="ctr">
                        <a:spcBef>
                          <a:spcPts val="0"/>
                        </a:spcBef>
                        <a:spcAft>
                          <a:spcPts val="0"/>
                        </a:spcAft>
                        <a:buNone/>
                      </a:pPr>
                      <a:r>
                        <a:rPr lang="en-IN" sz="2000">
                          <a:latin typeface="Arial"/>
                          <a:ea typeface="Arial"/>
                          <a:cs typeface="Arial"/>
                          <a:sym typeface="Arial"/>
                        </a:rPr>
                        <a:t>unit Value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6C86"/>
                    </a:solidFill>
                  </a:tcPr>
                </a:tc>
                <a:tc>
                  <a:txBody>
                    <a:bodyPr/>
                    <a:lstStyle/>
                    <a:p>
                      <a:pPr indent="0" lvl="0" marL="0" marR="0" rtl="0" algn="ctr">
                        <a:spcBef>
                          <a:spcPts val="0"/>
                        </a:spcBef>
                        <a:spcAft>
                          <a:spcPts val="0"/>
                        </a:spcAft>
                        <a:buNone/>
                      </a:pPr>
                      <a:r>
                        <a:rPr lang="en-IN" sz="2000">
                          <a:latin typeface="Arial"/>
                          <a:ea typeface="Arial"/>
                          <a:cs typeface="Arial"/>
                          <a:sym typeface="Arial"/>
                        </a:rPr>
                        <a:t>expr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6C86"/>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lang="en-IN" sz="2000">
                          <a:latin typeface="Arial"/>
                          <a:ea typeface="Arial"/>
                          <a:cs typeface="Arial"/>
                          <a:sym typeface="Arial"/>
                        </a:rPr>
                        <a:t>unit Value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6C86"/>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lang="en-IN" sz="2000">
                          <a:latin typeface="Arial"/>
                          <a:ea typeface="Arial"/>
                          <a:cs typeface="Arial"/>
                          <a:sym typeface="Arial"/>
                        </a:rPr>
                        <a:t>expr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6C86"/>
                    </a:solidFill>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SECOND</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SECONDS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DAY_HOUR</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'DAYS HOURS'  </a:t>
                      </a:r>
                      <a:r>
                        <a:rPr lang="en-IN" sz="1800">
                          <a:solidFill>
                            <a:srgbClr val="FF0000"/>
                          </a:solidFill>
                          <a:latin typeface="Arial"/>
                          <a:ea typeface="Arial"/>
                          <a:cs typeface="Arial"/>
                          <a:sym typeface="Arial"/>
                        </a:rPr>
                        <a:t>e.g.</a:t>
                      </a:r>
                      <a:r>
                        <a:rPr lang="en-IN" sz="1800">
                          <a:solidFill>
                            <a:schemeClr val="dk1"/>
                          </a:solidFill>
                          <a:latin typeface="Arial"/>
                          <a:ea typeface="Arial"/>
                          <a:cs typeface="Arial"/>
                          <a:sym typeface="Arial"/>
                        </a:rPr>
                        <a:t> '1 1'</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MINUTE</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MINUTES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DAY_MINUTE</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'DAYS HOURS:MINUTES' </a:t>
                      </a:r>
                      <a:r>
                        <a:rPr lang="en-IN" sz="1800">
                          <a:solidFill>
                            <a:srgbClr val="FF0000"/>
                          </a:solidFill>
                          <a:latin typeface="Arial"/>
                          <a:ea typeface="Arial"/>
                          <a:cs typeface="Arial"/>
                          <a:sym typeface="Arial"/>
                        </a:rPr>
                        <a:t>e.g.</a:t>
                      </a:r>
                      <a:r>
                        <a:rPr lang="en-IN" sz="1800">
                          <a:solidFill>
                            <a:schemeClr val="dk1"/>
                          </a:solidFill>
                          <a:latin typeface="Arial"/>
                          <a:ea typeface="Arial"/>
                          <a:cs typeface="Arial"/>
                          <a:sym typeface="Arial"/>
                        </a:rPr>
                        <a:t> '1 3:34'</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HOUR</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HOURS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DAY_SECOND</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'DAYS HOURS:MINUTES:SECONDS'</a:t>
                      </a:r>
                      <a:endParaRPr sz="1800">
                        <a:latin typeface="Arial"/>
                        <a:ea typeface="Arial"/>
                        <a:cs typeface="Arial"/>
                        <a:sym typeface="Arial"/>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DAYS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HOUR_MINUTE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'HOURS:MINUTES' </a:t>
                      </a:r>
                      <a:r>
                        <a:rPr lang="en-IN" sz="1800">
                          <a:solidFill>
                            <a:srgbClr val="FF0000"/>
                          </a:solidFill>
                          <a:latin typeface="Arial"/>
                          <a:ea typeface="Arial"/>
                          <a:cs typeface="Arial"/>
                          <a:sym typeface="Arial"/>
                        </a:rPr>
                        <a:t>e.g.</a:t>
                      </a:r>
                      <a:r>
                        <a:rPr lang="en-IN" sz="1800">
                          <a:solidFill>
                            <a:schemeClr val="dk1"/>
                          </a:solidFill>
                          <a:latin typeface="Arial"/>
                          <a:ea typeface="Arial"/>
                          <a:cs typeface="Arial"/>
                          <a:sym typeface="Arial"/>
                        </a:rPr>
                        <a:t> '3:34'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WEEK</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WEEKS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HOUR_SECOND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'HOURS:MINUTES:SECONDS'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MONTH</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MONTHS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MINUTE_SECOND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'MINUTES:SECONDS' </a:t>
                      </a:r>
                      <a:r>
                        <a:rPr lang="en-IN" sz="1800">
                          <a:solidFill>
                            <a:srgbClr val="FF0000"/>
                          </a:solidFill>
                          <a:latin typeface="Arial"/>
                          <a:ea typeface="Arial"/>
                          <a:cs typeface="Arial"/>
                          <a:sym typeface="Arial"/>
                        </a:rPr>
                        <a:t>e.g.</a:t>
                      </a:r>
                      <a:r>
                        <a:rPr lang="en-IN" sz="1800">
                          <a:solidFill>
                            <a:schemeClr val="dk1"/>
                          </a:solidFill>
                          <a:latin typeface="Arial"/>
                          <a:ea typeface="Arial"/>
                          <a:cs typeface="Arial"/>
                          <a:sym typeface="Arial"/>
                        </a:rPr>
                        <a:t> '27:34'</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QUARTER</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QUARTERS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YEAR_MONTH</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'YEARS-MONTHS' </a:t>
                      </a:r>
                      <a:r>
                        <a:rPr lang="en-IN" sz="1800">
                          <a:solidFill>
                            <a:srgbClr val="FF0000"/>
                          </a:solidFill>
                          <a:latin typeface="Arial"/>
                          <a:ea typeface="Arial"/>
                          <a:cs typeface="Arial"/>
                          <a:sym typeface="Arial"/>
                        </a:rPr>
                        <a:t>e.g.</a:t>
                      </a:r>
                      <a:r>
                        <a:rPr lang="en-IN" sz="1800">
                          <a:solidFill>
                            <a:schemeClr val="dk1"/>
                          </a:solidFill>
                          <a:latin typeface="Arial"/>
                          <a:ea typeface="Arial"/>
                          <a:cs typeface="Arial"/>
                          <a:sym typeface="Arial"/>
                        </a:rPr>
                        <a:t> '1-3'</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YEAR</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N" sz="1800">
                          <a:latin typeface="Arial"/>
                          <a:ea typeface="Arial"/>
                          <a:cs typeface="Arial"/>
                          <a:sym typeface="Arial"/>
                        </a:rPr>
                        <a:t>YEARS</a:t>
                      </a:r>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76200" marB="76200" marR="76200" marL="76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3081" name="Google Shape;3081;p324"/>
          <p:cNvSpPr/>
          <p:nvPr/>
        </p:nvSpPr>
        <p:spPr>
          <a:xfrm>
            <a:off x="576000" y="1918800"/>
            <a:ext cx="871945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DAY</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YEAR_MONTH</a:t>
            </a:r>
            <a:r>
              <a:rPr lang="en-IN" sz="1800">
                <a:solidFill>
                  <a:schemeClr val="dk1"/>
                </a:solidFill>
                <a:latin typeface="Arial"/>
                <a:ea typeface="Arial"/>
                <a:cs typeface="Arial"/>
                <a:sym typeface="Arial"/>
              </a:rPr>
              <a:t>;</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5" name="Shape 3085"/>
        <p:cNvGrpSpPr/>
        <p:nvPr/>
      </p:nvGrpSpPr>
      <p:grpSpPr>
        <a:xfrm>
          <a:off x="0" y="0"/>
          <a:ext cx="0" cy="0"/>
          <a:chOff x="0" y="0"/>
          <a:chExt cx="0" cy="0"/>
        </a:xfrm>
      </p:grpSpPr>
      <p:sp>
        <p:nvSpPr>
          <p:cNvPr id="3086" name="Google Shape;3086;p32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 or - operator</a:t>
            </a:r>
            <a:endParaRPr/>
          </a:p>
        </p:txBody>
      </p:sp>
      <p:sp>
        <p:nvSpPr>
          <p:cNvPr id="3087" name="Google Shape;3087;p325"/>
          <p:cNvSpPr/>
          <p:nvPr/>
        </p:nvSpPr>
        <p:spPr>
          <a:xfrm>
            <a:off x="490779" y="702085"/>
            <a:ext cx="112104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Date arithmetic also can be performed using INTERVAL together with the + or - operator</a:t>
            </a:r>
            <a:endParaRPr/>
          </a:p>
        </p:txBody>
      </p:sp>
      <p:sp>
        <p:nvSpPr>
          <p:cNvPr id="3088" name="Google Shape;3088;p325"/>
          <p:cNvSpPr/>
          <p:nvPr/>
        </p:nvSpPr>
        <p:spPr>
          <a:xfrm>
            <a:off x="551384" y="1195993"/>
            <a:ext cx="10945216" cy="769393"/>
          </a:xfrm>
          <a:prstGeom prst="rect">
            <a:avLst/>
          </a:prstGeom>
          <a:solidFill>
            <a:schemeClr val="lt1"/>
          </a:solidFill>
          <a:ln>
            <a:noFill/>
          </a:ln>
        </p:spPr>
        <p:txBody>
          <a:bodyPr anchorCtr="0" anchor="ctr" bIns="152350" lIns="0" spcFirstLastPara="1" rIns="0" wrap="square" tIns="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date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date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a:p>
        </p:txBody>
      </p:sp>
      <p:sp>
        <p:nvSpPr>
          <p:cNvPr id="3089" name="Google Shape;3089;p325"/>
          <p:cNvSpPr/>
          <p:nvPr/>
        </p:nvSpPr>
        <p:spPr>
          <a:xfrm>
            <a:off x="191344" y="2199635"/>
            <a:ext cx="11665295" cy="187743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DAY</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hiredate, </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 = 'Saturday', hiredate + </a:t>
            </a:r>
            <a:r>
              <a:rPr lang="en-IN" sz="1800">
                <a:solidFill>
                  <a:srgbClr val="3F6971"/>
                </a:solidFill>
                <a:latin typeface="Arial"/>
                <a:ea typeface="Arial"/>
                <a:cs typeface="Arial"/>
                <a:sym typeface="Arial"/>
              </a:rPr>
              <a:t>INTERVAL</a:t>
            </a:r>
            <a:r>
              <a:rPr lang="en-IN" sz="1800">
                <a:solidFill>
                  <a:schemeClr val="dk1"/>
                </a:solidFill>
                <a:latin typeface="Arial"/>
                <a:ea typeface="Arial"/>
                <a:cs typeface="Arial"/>
                <a:sym typeface="Arial"/>
              </a:rPr>
              <a:t> 2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chemeClr val="dk1"/>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'Sunday',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1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'Monday',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7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'Tuesday',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6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'Wednesday',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5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'Thursday',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4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DAYNAME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 'Friday', hiredate + </a:t>
            </a:r>
            <a:r>
              <a:rPr lang="en-IN" sz="1800">
                <a:solidFill>
                  <a:srgbClr val="DD4A68"/>
                </a:solidFill>
                <a:latin typeface="Arial"/>
                <a:ea typeface="Arial"/>
                <a:cs typeface="Arial"/>
                <a:sym typeface="Arial"/>
              </a:rPr>
              <a:t>INTERVAL</a:t>
            </a:r>
            <a:r>
              <a:rPr lang="en-IN" sz="1800">
                <a:solidFill>
                  <a:schemeClr val="dk1"/>
                </a:solidFill>
                <a:latin typeface="Arial"/>
                <a:ea typeface="Arial"/>
                <a:cs typeface="Arial"/>
                <a:sym typeface="Arial"/>
              </a:rPr>
              <a:t> 3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 'TODO'</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93" name="Shape 3093"/>
        <p:cNvGrpSpPr/>
        <p:nvPr/>
      </p:nvGrpSpPr>
      <p:grpSpPr>
        <a:xfrm>
          <a:off x="0" y="0"/>
          <a:ext cx="0" cy="0"/>
          <a:chOff x="0" y="0"/>
          <a:chExt cx="0" cy="0"/>
        </a:xfrm>
      </p:grpSpPr>
      <p:sp>
        <p:nvSpPr>
          <p:cNvPr id="3094" name="Google Shape;3094;p32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adddate()</a:t>
            </a:r>
            <a:endParaRPr/>
          </a:p>
        </p:txBody>
      </p:sp>
      <p:sp>
        <p:nvSpPr>
          <p:cNvPr id="3095" name="Google Shape;3095;p326"/>
          <p:cNvSpPr/>
          <p:nvPr/>
        </p:nvSpPr>
        <p:spPr>
          <a:xfrm>
            <a:off x="575477" y="1188460"/>
            <a:ext cx="86759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ADDDATE(</a:t>
            </a:r>
            <a:r>
              <a:rPr lang="en-IN" sz="2000">
                <a:solidFill>
                  <a:schemeClr val="dk2"/>
                </a:solidFill>
                <a:latin typeface="Arial"/>
                <a:ea typeface="Arial"/>
                <a:cs typeface="Arial"/>
                <a:sym typeface="Arial"/>
              </a:rPr>
              <a:t>date,</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DATE_ADD (</a:t>
            </a:r>
            <a:r>
              <a:rPr lang="en-IN" sz="2000">
                <a:solidFill>
                  <a:schemeClr val="dk2"/>
                </a:solidFill>
                <a:latin typeface="Arial"/>
                <a:ea typeface="Arial"/>
                <a:cs typeface="Arial"/>
                <a:sym typeface="Arial"/>
              </a:rPr>
              <a:t>date,</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a:t>
            </a:r>
            <a:endParaRPr/>
          </a:p>
        </p:txBody>
      </p:sp>
      <p:sp>
        <p:nvSpPr>
          <p:cNvPr id="3096" name="Google Shape;3096;p326"/>
          <p:cNvSpPr/>
          <p:nvPr/>
        </p:nvSpPr>
        <p:spPr>
          <a:xfrm>
            <a:off x="551384" y="479396"/>
            <a:ext cx="871945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chemeClr val="dk1"/>
                </a:solidFill>
                <a:latin typeface="Arial"/>
                <a:ea typeface="Arial"/>
                <a:cs typeface="Arial"/>
                <a:sym typeface="Arial"/>
              </a:rPr>
              <a:t>ADDDATE() </a:t>
            </a:r>
            <a:r>
              <a:rPr lang="en-IN" sz="2400">
                <a:solidFill>
                  <a:schemeClr val="dk1"/>
                </a:solidFill>
                <a:latin typeface="Arial"/>
                <a:ea typeface="Arial"/>
                <a:cs typeface="Arial"/>
                <a:sym typeface="Arial"/>
              </a:rPr>
              <a:t>is a synonym for </a:t>
            </a:r>
            <a:r>
              <a:rPr b="1" lang="en-IN" sz="2800">
                <a:solidFill>
                  <a:schemeClr val="dk1"/>
                </a:solidFill>
                <a:latin typeface="Arial"/>
                <a:ea typeface="Arial"/>
                <a:cs typeface="Arial"/>
                <a:sym typeface="Arial"/>
              </a:rPr>
              <a:t>DATE_ADD()</a:t>
            </a:r>
            <a:endParaRPr/>
          </a:p>
        </p:txBody>
      </p:sp>
      <p:graphicFrame>
        <p:nvGraphicFramePr>
          <p:cNvPr id="3097" name="Google Shape;3097;p326"/>
          <p:cNvGraphicFramePr/>
          <p:nvPr/>
        </p:nvGraphicFramePr>
        <p:xfrm>
          <a:off x="550800" y="2617200"/>
          <a:ext cx="3000000" cy="3000000"/>
        </p:xfrm>
        <a:graphic>
          <a:graphicData uri="http://schemas.openxmlformats.org/drawingml/2006/table">
            <a:tbl>
              <a:tblPr bandRow="1" firstRow="1">
                <a:noFill/>
                <a:tableStyleId>{430BD905-2FF8-4F27-9AEB-2FC49726FF04}</a:tableStyleId>
              </a:tblPr>
              <a:tblGrid>
                <a:gridCol w="1981200"/>
                <a:gridCol w="6858000"/>
              </a:tblGrid>
              <a:tr h="442375">
                <a:tc>
                  <a:txBody>
                    <a:bodyPr/>
                    <a:lstStyle/>
                    <a:p>
                      <a:pPr indent="0" lvl="0" marL="0" marR="0" rtl="0" algn="l">
                        <a:spcBef>
                          <a:spcPts val="0"/>
                        </a:spcBef>
                        <a:spcAft>
                          <a:spcPts val="0"/>
                        </a:spcAft>
                        <a:buNone/>
                      </a:pPr>
                      <a:r>
                        <a:rPr lang="en-IN" sz="2000">
                          <a:latin typeface="Arial"/>
                          <a:ea typeface="Arial"/>
                          <a:cs typeface="Arial"/>
                          <a:sym typeface="Arial"/>
                        </a:rPr>
                        <a:t>unit Value</a:t>
                      </a:r>
                      <a:endParaRPr/>
                    </a:p>
                  </a:txBody>
                  <a:tcPr marT="45725" marB="45725" marR="91450" marL="91450">
                    <a:solidFill>
                      <a:srgbClr val="006C86"/>
                    </a:solidFill>
                  </a:tcPr>
                </a:tc>
                <a:tc>
                  <a:txBody>
                    <a:bodyPr/>
                    <a:lstStyle/>
                    <a:p>
                      <a:pPr indent="0" lvl="0" marL="0" marR="0" rtl="0" algn="l">
                        <a:spcBef>
                          <a:spcPts val="0"/>
                        </a:spcBef>
                        <a:spcAft>
                          <a:spcPts val="0"/>
                        </a:spcAft>
                        <a:buNone/>
                      </a:pPr>
                      <a:r>
                        <a:rPr lang="en-IN" sz="2000">
                          <a:latin typeface="Arial"/>
                          <a:ea typeface="Arial"/>
                          <a:cs typeface="Arial"/>
                          <a:sym typeface="Arial"/>
                        </a:rPr>
                        <a:t>ExpectedexprFormat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SECOND</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SECONDS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MINUTE</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MINUTES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HOUR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HOURS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DAYS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WEEK</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WEEKS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MONTH</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MONTHS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QUARTER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QUARTERS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YEAR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YEARS</a:t>
                      </a:r>
                      <a:endParaRPr/>
                    </a:p>
                  </a:txBody>
                  <a:tcPr marT="76200" marB="76200" marR="76200" marL="76200"/>
                </a:tc>
              </a:tr>
            </a:tbl>
          </a:graphicData>
        </a:graphic>
      </p:graphicFrame>
      <p:sp>
        <p:nvSpPr>
          <p:cNvPr id="3098" name="Google Shape;3098;p326"/>
          <p:cNvSpPr/>
          <p:nvPr/>
        </p:nvSpPr>
        <p:spPr>
          <a:xfrm>
            <a:off x="576000" y="1700808"/>
            <a:ext cx="871945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ADDDATE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ADDDATE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02" name="Shape 3102"/>
        <p:cNvGrpSpPr/>
        <p:nvPr/>
      </p:nvGrpSpPr>
      <p:grpSpPr>
        <a:xfrm>
          <a:off x="0" y="0"/>
          <a:ext cx="0" cy="0"/>
          <a:chOff x="0" y="0"/>
          <a:chExt cx="0" cy="0"/>
        </a:xfrm>
      </p:grpSpPr>
      <p:sp>
        <p:nvSpPr>
          <p:cNvPr id="3103" name="Google Shape;3103;p32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subdate()</a:t>
            </a:r>
            <a:endParaRPr/>
          </a:p>
        </p:txBody>
      </p:sp>
      <p:sp>
        <p:nvSpPr>
          <p:cNvPr id="3104" name="Google Shape;3104;p327"/>
          <p:cNvSpPr/>
          <p:nvPr/>
        </p:nvSpPr>
        <p:spPr>
          <a:xfrm>
            <a:off x="575477" y="1197271"/>
            <a:ext cx="87521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SUBDATE(date</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 DATE_SUB (date</a:t>
            </a:r>
            <a:r>
              <a:rPr lang="en-IN" sz="2000">
                <a:solidFill>
                  <a:schemeClr val="dk2"/>
                </a:solidFill>
                <a:latin typeface="Arial"/>
                <a:ea typeface="Arial"/>
                <a:cs typeface="Arial"/>
                <a:sym typeface="Arial"/>
              </a:rPr>
              <a:t>,</a:t>
            </a:r>
            <a:r>
              <a:rPr lang="en-IN" sz="2000">
                <a:solidFill>
                  <a:srgbClr val="0077AA"/>
                </a:solidFill>
                <a:latin typeface="Arial"/>
                <a:ea typeface="Arial"/>
                <a:cs typeface="Arial"/>
                <a:sym typeface="Arial"/>
              </a:rPr>
              <a:t> INTERVAL </a:t>
            </a:r>
            <a:r>
              <a:rPr lang="en-IN" sz="2000">
                <a:solidFill>
                  <a:schemeClr val="dk2"/>
                </a:solidFill>
                <a:latin typeface="Arial"/>
                <a:ea typeface="Arial"/>
                <a:cs typeface="Arial"/>
                <a:sym typeface="Arial"/>
              </a:rPr>
              <a:t>expr</a:t>
            </a:r>
            <a:r>
              <a:rPr lang="en-IN" sz="2000">
                <a:solidFill>
                  <a:srgbClr val="0077AA"/>
                </a:solidFill>
                <a:latin typeface="Arial"/>
                <a:ea typeface="Arial"/>
                <a:cs typeface="Arial"/>
                <a:sym typeface="Arial"/>
              </a:rPr>
              <a:t> unit)</a:t>
            </a:r>
            <a:endParaRPr/>
          </a:p>
        </p:txBody>
      </p:sp>
      <p:sp>
        <p:nvSpPr>
          <p:cNvPr id="3105" name="Google Shape;3105;p327"/>
          <p:cNvSpPr/>
          <p:nvPr/>
        </p:nvSpPr>
        <p:spPr>
          <a:xfrm>
            <a:off x="575477" y="477214"/>
            <a:ext cx="86759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a:solidFill>
                  <a:schemeClr val="dk1"/>
                </a:solidFill>
                <a:latin typeface="Arial"/>
                <a:ea typeface="Arial"/>
                <a:cs typeface="Arial"/>
                <a:sym typeface="Arial"/>
              </a:rPr>
              <a:t>SUBDATE() </a:t>
            </a:r>
            <a:r>
              <a:rPr lang="en-IN" sz="2400">
                <a:solidFill>
                  <a:schemeClr val="dk1"/>
                </a:solidFill>
                <a:latin typeface="Arial"/>
                <a:ea typeface="Arial"/>
                <a:cs typeface="Arial"/>
                <a:sym typeface="Arial"/>
              </a:rPr>
              <a:t>is a synonym for </a:t>
            </a:r>
            <a:r>
              <a:rPr b="1" lang="en-IN" sz="2800">
                <a:solidFill>
                  <a:schemeClr val="dk1"/>
                </a:solidFill>
                <a:latin typeface="Arial"/>
                <a:ea typeface="Arial"/>
                <a:cs typeface="Arial"/>
                <a:sym typeface="Arial"/>
              </a:rPr>
              <a:t>DATE_SUB()</a:t>
            </a:r>
            <a:endParaRPr/>
          </a:p>
        </p:txBody>
      </p:sp>
      <p:graphicFrame>
        <p:nvGraphicFramePr>
          <p:cNvPr id="3106" name="Google Shape;3106;p327"/>
          <p:cNvGraphicFramePr/>
          <p:nvPr/>
        </p:nvGraphicFramePr>
        <p:xfrm>
          <a:off x="550800" y="2617200"/>
          <a:ext cx="3000000" cy="3000000"/>
        </p:xfrm>
        <a:graphic>
          <a:graphicData uri="http://schemas.openxmlformats.org/drawingml/2006/table">
            <a:tbl>
              <a:tblPr bandRow="1" firstRow="1">
                <a:noFill/>
                <a:tableStyleId>{430BD905-2FF8-4F27-9AEB-2FC49726FF04}</a:tableStyleId>
              </a:tblPr>
              <a:tblGrid>
                <a:gridCol w="1981200"/>
                <a:gridCol w="6858000"/>
              </a:tblGrid>
              <a:tr h="442375">
                <a:tc>
                  <a:txBody>
                    <a:bodyPr/>
                    <a:lstStyle/>
                    <a:p>
                      <a:pPr indent="0" lvl="0" marL="0" marR="0" rtl="0" algn="l">
                        <a:spcBef>
                          <a:spcPts val="0"/>
                        </a:spcBef>
                        <a:spcAft>
                          <a:spcPts val="0"/>
                        </a:spcAft>
                        <a:buNone/>
                      </a:pPr>
                      <a:r>
                        <a:rPr lang="en-IN" sz="2000">
                          <a:latin typeface="Arial"/>
                          <a:ea typeface="Arial"/>
                          <a:cs typeface="Arial"/>
                          <a:sym typeface="Arial"/>
                        </a:rPr>
                        <a:t>unit Value</a:t>
                      </a:r>
                      <a:endParaRPr/>
                    </a:p>
                  </a:txBody>
                  <a:tcPr marT="45725" marB="45725" marR="91450" marL="91450">
                    <a:solidFill>
                      <a:srgbClr val="006C86"/>
                    </a:solidFill>
                  </a:tcPr>
                </a:tc>
                <a:tc>
                  <a:txBody>
                    <a:bodyPr/>
                    <a:lstStyle/>
                    <a:p>
                      <a:pPr indent="0" lvl="0" marL="0" marR="0" rtl="0" algn="l">
                        <a:spcBef>
                          <a:spcPts val="0"/>
                        </a:spcBef>
                        <a:spcAft>
                          <a:spcPts val="0"/>
                        </a:spcAft>
                        <a:buNone/>
                      </a:pPr>
                      <a:r>
                        <a:rPr lang="en-IN" sz="2000">
                          <a:latin typeface="Arial"/>
                          <a:ea typeface="Arial"/>
                          <a:cs typeface="Arial"/>
                          <a:sym typeface="Arial"/>
                        </a:rPr>
                        <a:t>ExpectedexprFormat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SECOND</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SECONDS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MINUTE</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MINUTES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HOUR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HOURS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DAY</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DAYS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WEEK</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WEEKS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MONTH</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MONTHS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QUARTER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QUARTERS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YEAR</a:t>
                      </a:r>
                      <a:endParaRPr/>
                    </a:p>
                  </a:txBody>
                  <a:tcPr marT="76200" marB="76200" marR="76200" marL="76200"/>
                </a:tc>
                <a:tc>
                  <a:txBody>
                    <a:bodyPr/>
                    <a:lstStyle/>
                    <a:p>
                      <a:pPr indent="0" lvl="0" marL="0" marR="0" rtl="0" algn="l">
                        <a:spcBef>
                          <a:spcPts val="0"/>
                        </a:spcBef>
                        <a:spcAft>
                          <a:spcPts val="0"/>
                        </a:spcAft>
                        <a:buNone/>
                      </a:pPr>
                      <a:r>
                        <a:rPr lang="en-IN" sz="1800">
                          <a:latin typeface="Arial"/>
                          <a:ea typeface="Arial"/>
                          <a:cs typeface="Arial"/>
                          <a:sym typeface="Arial"/>
                        </a:rPr>
                        <a:t>YEARS</a:t>
                      </a:r>
                      <a:endParaRPr/>
                    </a:p>
                  </a:txBody>
                  <a:tcPr marT="76200" marB="76200" marR="76200" marL="76200"/>
                </a:tc>
              </a:tr>
            </a:tbl>
          </a:graphicData>
        </a:graphic>
      </p:graphicFrame>
      <p:sp>
        <p:nvSpPr>
          <p:cNvPr id="3107" name="Google Shape;3107;p327"/>
          <p:cNvSpPr/>
          <p:nvPr/>
        </p:nvSpPr>
        <p:spPr>
          <a:xfrm>
            <a:off x="576000" y="1700808"/>
            <a:ext cx="871945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SUBDATE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SUBDATE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111" name="Shape 3111"/>
        <p:cNvGrpSpPr/>
        <p:nvPr/>
      </p:nvGrpSpPr>
      <p:grpSpPr>
        <a:xfrm>
          <a:off x="0" y="0"/>
          <a:ext cx="0" cy="0"/>
          <a:chOff x="0" y="0"/>
          <a:chExt cx="0" cy="0"/>
        </a:xfrm>
      </p:grpSpPr>
      <p:sp>
        <p:nvSpPr>
          <p:cNvPr id="3112" name="Google Shape;3112;p32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addtime()</a:t>
            </a:r>
            <a:endParaRPr/>
          </a:p>
        </p:txBody>
      </p:sp>
      <p:sp>
        <p:nvSpPr>
          <p:cNvPr id="3113" name="Google Shape;3113;p328"/>
          <p:cNvSpPr/>
          <p:nvPr/>
        </p:nvSpPr>
        <p:spPr>
          <a:xfrm>
            <a:off x="464400" y="1628800"/>
            <a:ext cx="3962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ADDTIME(</a:t>
            </a:r>
            <a:r>
              <a:rPr lang="en-IN" sz="2000">
                <a:solidFill>
                  <a:schemeClr val="dk2"/>
                </a:solidFill>
                <a:latin typeface="Arial"/>
                <a:ea typeface="Arial"/>
                <a:cs typeface="Arial"/>
                <a:sym typeface="Arial"/>
              </a:rPr>
              <a:t>expr1,</a:t>
            </a:r>
            <a:r>
              <a:rPr lang="en-IN" sz="2000">
                <a:solidFill>
                  <a:srgbClr val="0077AA"/>
                </a:solidFill>
                <a:latin typeface="Arial"/>
                <a:ea typeface="Arial"/>
                <a:cs typeface="Arial"/>
                <a:sym typeface="Arial"/>
              </a:rPr>
              <a:t> </a:t>
            </a:r>
            <a:r>
              <a:rPr lang="en-IN" sz="2000">
                <a:solidFill>
                  <a:schemeClr val="dk2"/>
                </a:solidFill>
                <a:latin typeface="Arial"/>
                <a:ea typeface="Arial"/>
                <a:cs typeface="Arial"/>
                <a:sym typeface="Arial"/>
              </a:rPr>
              <a:t>expr2</a:t>
            </a:r>
            <a:r>
              <a:rPr lang="en-IN" sz="2000">
                <a:solidFill>
                  <a:srgbClr val="0077AA"/>
                </a:solidFill>
                <a:latin typeface="Arial"/>
                <a:ea typeface="Arial"/>
                <a:cs typeface="Arial"/>
                <a:sym typeface="Arial"/>
              </a:rPr>
              <a:t>)</a:t>
            </a:r>
            <a:endParaRPr/>
          </a:p>
        </p:txBody>
      </p:sp>
      <p:sp>
        <p:nvSpPr>
          <p:cNvPr id="3114" name="Google Shape;3114;p328"/>
          <p:cNvSpPr/>
          <p:nvPr/>
        </p:nvSpPr>
        <p:spPr>
          <a:xfrm>
            <a:off x="392829" y="2172926"/>
            <a:ext cx="8458199"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'1:1:1'</a:t>
            </a:r>
            <a:r>
              <a:rPr lang="en-IN" sz="1800">
                <a:solidFill>
                  <a:srgbClr val="595959"/>
                </a:solidFill>
                <a:latin typeface="Arial"/>
                <a:ea typeface="Arial"/>
                <a:cs typeface="Arial"/>
                <a:sym typeface="Arial"/>
              </a:rPr>
              <a:t>)</a:t>
            </a:r>
            <a:r>
              <a:rPr lang="en-IN" sz="1800">
                <a:solidFill>
                  <a:srgbClr val="A5A5A5"/>
                </a:solidFill>
                <a:latin typeface="Arial"/>
                <a:ea typeface="Arial"/>
                <a:cs typeface="Arial"/>
                <a:sym typeface="Arial"/>
              </a:rPr>
              <a:t>             </a:t>
            </a:r>
            <a:r>
              <a:rPr lang="en-IN" sz="2000">
                <a:solidFill>
                  <a:srgbClr val="00B050"/>
                </a:solidFill>
                <a:latin typeface="Arial"/>
                <a:ea typeface="Arial"/>
                <a:cs typeface="Arial"/>
                <a:sym typeface="Arial"/>
              </a:rPr>
              <a:t># 'HH:MM:SS'</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'2 2:10:5'</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2000">
                <a:solidFill>
                  <a:srgbClr val="00B050"/>
                </a:solidFill>
                <a:latin typeface="Arial"/>
                <a:ea typeface="Arial"/>
                <a:cs typeface="Arial"/>
                <a:sym typeface="Arial"/>
              </a:rPr>
              <a:t># 'DAY HH:MM:SS'</a:t>
            </a:r>
            <a:endParaRPr sz="1800">
              <a:solidFill>
                <a:srgbClr val="00B050"/>
              </a:solidFill>
              <a:latin typeface="Arial"/>
              <a:ea typeface="Arial"/>
              <a:cs typeface="Arial"/>
              <a:sym typeface="Arial"/>
            </a:endParaRPr>
          </a:p>
        </p:txBody>
      </p:sp>
      <p:sp>
        <p:nvSpPr>
          <p:cNvPr id="3115" name="Google Shape;3115;p328"/>
          <p:cNvSpPr/>
          <p:nvPr/>
        </p:nvSpPr>
        <p:spPr>
          <a:xfrm>
            <a:off x="335360" y="702000"/>
            <a:ext cx="1144927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ADDTIME() adds expr2 to expr1 and returns the result. expr1 is a time or datetime expression, and expr2 is a time expression.</a:t>
            </a:r>
            <a:endParaRPr/>
          </a:p>
        </p:txBody>
      </p:sp>
      <p:sp>
        <p:nvSpPr>
          <p:cNvPr id="3116" name="Google Shape;3116;p328"/>
          <p:cNvSpPr txBox="1"/>
          <p:nvPr/>
        </p:nvSpPr>
        <p:spPr>
          <a:xfrm>
            <a:off x="392829" y="3045788"/>
            <a:ext cx="11463811" cy="36625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Adding 15 seconds.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 </a:t>
            </a:r>
            <a:r>
              <a:rPr lang="en-IN" sz="1800">
                <a:solidFill>
                  <a:schemeClr val="dk1"/>
                </a:solidFill>
                <a:latin typeface="Arial"/>
                <a:ea typeface="Arial"/>
                <a:cs typeface="Arial"/>
                <a:sym typeface="Arial"/>
              </a:rPr>
              <a:t>"15"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Adding 10 minutes.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"00:10:00"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Adding 2 hours.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"2:00:00"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Adding 10 hours 30 minute 25 second and 100000 Microseconds.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"10:30:25.100000"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Adding 1 day 2 hours 30 minute 25 second.</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ADDTIME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"1 2:30:25"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120" name="Shape 3120"/>
        <p:cNvGrpSpPr/>
        <p:nvPr/>
      </p:nvGrpSpPr>
      <p:grpSpPr>
        <a:xfrm>
          <a:off x="0" y="0"/>
          <a:ext cx="0" cy="0"/>
          <a:chOff x="0" y="0"/>
          <a:chExt cx="0" cy="0"/>
        </a:xfrm>
      </p:grpSpPr>
      <p:sp>
        <p:nvSpPr>
          <p:cNvPr id="3121" name="Google Shape;3121;p32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subtime()</a:t>
            </a:r>
            <a:endParaRPr/>
          </a:p>
        </p:txBody>
      </p:sp>
      <p:sp>
        <p:nvSpPr>
          <p:cNvPr id="3122" name="Google Shape;3122;p329"/>
          <p:cNvSpPr/>
          <p:nvPr/>
        </p:nvSpPr>
        <p:spPr>
          <a:xfrm>
            <a:off x="464400" y="1628800"/>
            <a:ext cx="3962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SUBTIME(</a:t>
            </a:r>
            <a:r>
              <a:rPr lang="en-IN" sz="2000">
                <a:solidFill>
                  <a:schemeClr val="dk2"/>
                </a:solidFill>
                <a:latin typeface="Arial"/>
                <a:ea typeface="Arial"/>
                <a:cs typeface="Arial"/>
                <a:sym typeface="Arial"/>
              </a:rPr>
              <a:t>expr1, expr2</a:t>
            </a:r>
            <a:r>
              <a:rPr lang="en-IN" sz="2000">
                <a:solidFill>
                  <a:srgbClr val="0077AA"/>
                </a:solidFill>
                <a:latin typeface="Arial"/>
                <a:ea typeface="Arial"/>
                <a:cs typeface="Arial"/>
                <a:sym typeface="Arial"/>
              </a:rPr>
              <a:t>)</a:t>
            </a:r>
            <a:endParaRPr/>
          </a:p>
        </p:txBody>
      </p:sp>
      <p:sp>
        <p:nvSpPr>
          <p:cNvPr id="3123" name="Google Shape;3123;p329"/>
          <p:cNvSpPr/>
          <p:nvPr/>
        </p:nvSpPr>
        <p:spPr>
          <a:xfrm>
            <a:off x="392400" y="2194992"/>
            <a:ext cx="8458199"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'1:1:1'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	</a:t>
            </a:r>
            <a:r>
              <a:rPr lang="en-IN" sz="2000">
                <a:solidFill>
                  <a:srgbClr val="00B050"/>
                </a:solidFill>
                <a:latin typeface="Arial"/>
                <a:ea typeface="Arial"/>
                <a:cs typeface="Arial"/>
                <a:sym typeface="Arial"/>
              </a:rPr>
              <a:t># 'HH:MM:SS'</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'2 1:1:1'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2000">
                <a:solidFill>
                  <a:srgbClr val="00B050"/>
                </a:solidFill>
                <a:latin typeface="Arial"/>
                <a:ea typeface="Arial"/>
                <a:cs typeface="Arial"/>
                <a:sym typeface="Arial"/>
              </a:rPr>
              <a:t># 'DAY HH:MM:SS'</a:t>
            </a:r>
            <a:endParaRPr sz="1800">
              <a:solidFill>
                <a:srgbClr val="00B050"/>
              </a:solidFill>
              <a:latin typeface="Arial"/>
              <a:ea typeface="Arial"/>
              <a:cs typeface="Arial"/>
              <a:sym typeface="Arial"/>
            </a:endParaRPr>
          </a:p>
        </p:txBody>
      </p:sp>
      <p:sp>
        <p:nvSpPr>
          <p:cNvPr id="3124" name="Google Shape;3124;p329"/>
          <p:cNvSpPr/>
          <p:nvPr/>
        </p:nvSpPr>
        <p:spPr>
          <a:xfrm>
            <a:off x="334800" y="702000"/>
            <a:ext cx="113052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SUBTIME() returns expr1 − expr2 expressed as a value in the same format as expr1. expr1 is a time or datetime expression, and expr2 is a time expression.</a:t>
            </a:r>
            <a:endParaRPr/>
          </a:p>
        </p:txBody>
      </p:sp>
      <p:sp>
        <p:nvSpPr>
          <p:cNvPr id="3125" name="Google Shape;3125;p329"/>
          <p:cNvSpPr txBox="1"/>
          <p:nvPr/>
        </p:nvSpPr>
        <p:spPr>
          <a:xfrm>
            <a:off x="392400" y="3118949"/>
            <a:ext cx="11463811" cy="36625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Subtract 15 seconds.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 </a:t>
            </a:r>
            <a:r>
              <a:rPr lang="en-IN" sz="1800">
                <a:solidFill>
                  <a:schemeClr val="dk1"/>
                </a:solidFill>
                <a:latin typeface="Arial"/>
                <a:ea typeface="Arial"/>
                <a:cs typeface="Arial"/>
                <a:sym typeface="Arial"/>
              </a:rPr>
              <a:t>"15"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Subtract 10 minutes.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"00:10:00"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Subtract 2 hours.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"2:00:00"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Subtract 10 hours 30 minute 25 second and 100000 Microseconds.</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"10:30:25.100000"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342900" lvl="0" marL="342900" marR="0" rtl="0" algn="l">
              <a:spcBef>
                <a:spcPts val="0"/>
              </a:spcBef>
              <a:spcAft>
                <a:spcPts val="0"/>
              </a:spcAft>
              <a:buClr>
                <a:srgbClr val="284249"/>
              </a:buClr>
              <a:buSzPts val="2200"/>
              <a:buFont typeface="Arial"/>
              <a:buChar char="•"/>
            </a:pPr>
            <a:r>
              <a:rPr lang="en-IN" sz="2200">
                <a:solidFill>
                  <a:srgbClr val="284249"/>
                </a:solidFill>
                <a:latin typeface="Gill Sans"/>
                <a:ea typeface="Gill Sans"/>
                <a:cs typeface="Gill Sans"/>
                <a:sym typeface="Gill Sans"/>
              </a:rPr>
              <a:t>Subtract 1 day 2 hours 30 minute 25 second.</a:t>
            </a:r>
            <a:endParaRPr/>
          </a:p>
          <a:p>
            <a:pPr indent="0" lvl="0" marL="363538"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SUBTIME</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"1 2:30:25"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Updated_time;</a:t>
            </a:r>
            <a:endParaRPr/>
          </a:p>
        </p:txBody>
      </p:sp>
      <p:sp>
        <p:nvSpPr>
          <p:cNvPr id="3126" name="Google Shape;3126;p329"/>
          <p:cNvSpPr txBox="1"/>
          <p:nvPr/>
        </p:nvSpPr>
        <p:spPr>
          <a:xfrm>
            <a:off x="1271464" y="75920"/>
            <a:ext cx="7200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945D4A"/>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 name="Shape 365"/>
        <p:cNvGrpSpPr/>
        <p:nvPr/>
      </p:nvGrpSpPr>
      <p:grpSpPr>
        <a:xfrm>
          <a:off x="0" y="0"/>
          <a:ext cx="0" cy="0"/>
          <a:chOff x="0" y="0"/>
          <a:chExt cx="0" cy="0"/>
        </a:xfrm>
      </p:grpSpPr>
      <p:sp>
        <p:nvSpPr>
          <p:cNvPr id="366" name="Google Shape;366;p33"/>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ACID</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30" name="Shape 3130"/>
        <p:cNvGrpSpPr/>
        <p:nvPr/>
      </p:nvGrpSpPr>
      <p:grpSpPr>
        <a:xfrm>
          <a:off x="0" y="0"/>
          <a:ext cx="0" cy="0"/>
          <a:chOff x="0" y="0"/>
          <a:chExt cx="0" cy="0"/>
        </a:xfrm>
      </p:grpSpPr>
      <p:sp>
        <p:nvSpPr>
          <p:cNvPr id="3131" name="Google Shape;3131;p33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extract</a:t>
            </a:r>
            <a:endParaRPr/>
          </a:p>
        </p:txBody>
      </p:sp>
      <p:sp>
        <p:nvSpPr>
          <p:cNvPr id="3132" name="Google Shape;3132;p330"/>
          <p:cNvSpPr/>
          <p:nvPr/>
        </p:nvSpPr>
        <p:spPr>
          <a:xfrm>
            <a:off x="464400" y="1753200"/>
            <a:ext cx="3962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EXTRACT(</a:t>
            </a:r>
            <a:r>
              <a:rPr lang="en-IN" sz="2000">
                <a:solidFill>
                  <a:schemeClr val="dk2"/>
                </a:solidFill>
                <a:latin typeface="Arial"/>
                <a:ea typeface="Arial"/>
                <a:cs typeface="Arial"/>
                <a:sym typeface="Arial"/>
              </a:rPr>
              <a:t>unit</a:t>
            </a:r>
            <a:r>
              <a:rPr lang="en-IN" sz="2000">
                <a:solidFill>
                  <a:srgbClr val="0077AA"/>
                </a:solidFill>
                <a:latin typeface="Arial"/>
                <a:ea typeface="Arial"/>
                <a:cs typeface="Arial"/>
                <a:sym typeface="Arial"/>
              </a:rPr>
              <a:t> FROM </a:t>
            </a:r>
            <a:r>
              <a:rPr lang="en-IN" sz="2000">
                <a:solidFill>
                  <a:schemeClr val="dk2"/>
                </a:solidFill>
                <a:latin typeface="Arial"/>
                <a:ea typeface="Arial"/>
                <a:cs typeface="Arial"/>
                <a:sym typeface="Arial"/>
              </a:rPr>
              <a:t>date</a:t>
            </a:r>
            <a:r>
              <a:rPr lang="en-IN" sz="2000">
                <a:solidFill>
                  <a:srgbClr val="0077AA"/>
                </a:solidFill>
                <a:latin typeface="Arial"/>
                <a:ea typeface="Arial"/>
                <a:cs typeface="Arial"/>
                <a:sym typeface="Arial"/>
              </a:rPr>
              <a:t>)</a:t>
            </a:r>
            <a:endParaRPr/>
          </a:p>
        </p:txBody>
      </p:sp>
      <p:sp>
        <p:nvSpPr>
          <p:cNvPr id="3133" name="Google Shape;3133;p330"/>
          <p:cNvSpPr/>
          <p:nvPr/>
        </p:nvSpPr>
        <p:spPr>
          <a:xfrm>
            <a:off x="335360" y="4293096"/>
            <a:ext cx="8458199" cy="87203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EXTRACT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MONTH</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EXTRACT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YEAR_MONTH</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rgbClr val="A5A5A5"/>
              </a:solidFill>
              <a:latin typeface="Arial"/>
              <a:ea typeface="Arial"/>
              <a:cs typeface="Arial"/>
              <a:sym typeface="Arial"/>
            </a:endParaRPr>
          </a:p>
        </p:txBody>
      </p:sp>
      <p:sp>
        <p:nvSpPr>
          <p:cNvPr id="3134" name="Google Shape;3134;p330"/>
          <p:cNvSpPr/>
          <p:nvPr/>
        </p:nvSpPr>
        <p:spPr>
          <a:xfrm>
            <a:off x="335360" y="703183"/>
            <a:ext cx="1152128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The EXTRACT() function is used to return a single part of a date/time, such as year, month, day, hour, minute, etc.</a:t>
            </a:r>
            <a:endParaRPr/>
          </a:p>
        </p:txBody>
      </p:sp>
      <p:graphicFrame>
        <p:nvGraphicFramePr>
          <p:cNvPr id="3135" name="Google Shape;3135;p330"/>
          <p:cNvGraphicFramePr/>
          <p:nvPr/>
        </p:nvGraphicFramePr>
        <p:xfrm>
          <a:off x="335360" y="2348880"/>
          <a:ext cx="3000000" cy="3000000"/>
        </p:xfrm>
        <a:graphic>
          <a:graphicData uri="http://schemas.openxmlformats.org/drawingml/2006/table">
            <a:tbl>
              <a:tblPr bandRow="1" firstRow="1">
                <a:noFill/>
                <a:tableStyleId>{430BD905-2FF8-4F27-9AEB-2FC49726FF04}</a:tableStyleId>
              </a:tblPr>
              <a:tblGrid>
                <a:gridCol w="3139175"/>
                <a:gridCol w="2400550"/>
                <a:gridCol w="2123575"/>
                <a:gridCol w="1569600"/>
                <a:gridCol w="920250"/>
              </a:tblGrid>
              <a:tr h="370850">
                <a:tc gridSpan="5">
                  <a:txBody>
                    <a:bodyPr/>
                    <a:lstStyle/>
                    <a:p>
                      <a:pPr indent="0" lvl="0" marL="0" marR="0" rtl="0" algn="l">
                        <a:spcBef>
                          <a:spcPts val="0"/>
                        </a:spcBef>
                        <a:spcAft>
                          <a:spcPts val="0"/>
                        </a:spcAft>
                        <a:buNone/>
                      </a:pPr>
                      <a:r>
                        <a:rPr lang="en-IN" sz="2000">
                          <a:latin typeface="Arial"/>
                          <a:ea typeface="Arial"/>
                          <a:cs typeface="Arial"/>
                          <a:sym typeface="Arial"/>
                        </a:rPr>
                        <a:t>Unit Value</a:t>
                      </a:r>
                      <a:endParaRPr/>
                    </a:p>
                  </a:txBody>
                  <a:tcPr marT="45725" marB="45725" marR="91450" marL="91450">
                    <a:solidFill>
                      <a:srgbClr val="006C86"/>
                    </a:solidFill>
                  </a:tcPr>
                </a:tc>
                <a:tc hMerge="1"/>
                <a:tc hMerge="1"/>
                <a:tc hMerge="1"/>
                <a:tc hMerge="1"/>
              </a:tr>
              <a:tr h="370850">
                <a:tc>
                  <a:txBody>
                    <a:bodyPr/>
                    <a:lstStyle/>
                    <a:p>
                      <a:pPr indent="0" lvl="0" marL="0" marR="0" rtl="0" algn="l">
                        <a:spcBef>
                          <a:spcPts val="0"/>
                        </a:spcBef>
                        <a:spcAft>
                          <a:spcPts val="0"/>
                        </a:spcAft>
                        <a:buNone/>
                      </a:pPr>
                      <a:r>
                        <a:rPr lang="en-IN" sz="1800">
                          <a:latin typeface="Arial"/>
                          <a:ea typeface="Arial"/>
                          <a:cs typeface="Arial"/>
                          <a:sym typeface="Arial"/>
                        </a:rPr>
                        <a:t>MICROSECOND</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SECOND</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MINUTE</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HOUR</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DAY</a:t>
                      </a:r>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WEEK</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MONTH</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QUARTER</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YEAR</a:t>
                      </a:r>
                      <a:endParaRPr/>
                    </a:p>
                  </a:txBody>
                  <a:tcPr marT="45725" marB="45725" marR="91450" marL="91450"/>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MINUTE_SECOND</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HOUR_SECOND</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DAY_SECOND</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DAY_HOUR</a:t>
                      </a:r>
                      <a:endParaRPr/>
                    </a:p>
                  </a:txBody>
                  <a:tcPr marT="45725" marB="45725" marR="91450" marL="91450"/>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r>
              <a:tr h="370850">
                <a:tc>
                  <a:txBody>
                    <a:bodyPr/>
                    <a:lstStyle/>
                    <a:p>
                      <a:pPr indent="0" lvl="0" marL="0" marR="0" rtl="0" algn="l">
                        <a:spcBef>
                          <a:spcPts val="0"/>
                        </a:spcBef>
                        <a:spcAft>
                          <a:spcPts val="0"/>
                        </a:spcAft>
                        <a:buNone/>
                      </a:pPr>
                      <a:r>
                        <a:rPr lang="en-IN" sz="1800">
                          <a:latin typeface="Arial"/>
                          <a:ea typeface="Arial"/>
                          <a:cs typeface="Arial"/>
                          <a:sym typeface="Arial"/>
                        </a:rPr>
                        <a:t>HOUR_MINUTE</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DAY_MINUTE</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YEAR_MONTH</a:t>
                      </a:r>
                      <a:endParaRPr/>
                    </a:p>
                  </a:txBody>
                  <a:tcPr marT="45725" marB="45725" marR="91450" marL="91450"/>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tc>
              </a:tr>
            </a:tbl>
          </a:graphicData>
        </a:graphic>
      </p:graphicFrame>
      <p:sp>
        <p:nvSpPr>
          <p:cNvPr id="3136" name="Google Shape;3136;p330"/>
          <p:cNvSpPr/>
          <p:nvPr/>
        </p:nvSpPr>
        <p:spPr>
          <a:xfrm>
            <a:off x="335360" y="5301208"/>
            <a:ext cx="6858000"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There must no space between extract function and ().</a:t>
            </a:r>
            <a:endParaRPr/>
          </a:p>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0" lvl="0" marL="0" marR="0" rtl="0" algn="l">
              <a:spcBef>
                <a:spcPts val="0"/>
              </a:spcBef>
              <a:spcAft>
                <a:spcPts val="0"/>
              </a:spcAft>
              <a:buNone/>
            </a:pP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EXTRACT</a:t>
            </a:r>
            <a:r>
              <a:rPr lang="en-IN" sz="1800">
                <a:solidFill>
                  <a:srgbClr val="0077AA"/>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MONTH</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2000">
                <a:solidFill>
                  <a:srgbClr val="FF0000"/>
                </a:solidFill>
                <a:latin typeface="Arial"/>
                <a:ea typeface="Arial"/>
                <a:cs typeface="Arial"/>
                <a:sym typeface="Arial"/>
              </a:rPr>
              <a:t># error</a:t>
            </a:r>
            <a:endParaRPr sz="1800">
              <a:solidFill>
                <a:srgbClr val="FF0000"/>
              </a:solidFill>
              <a:latin typeface="Arial"/>
              <a:ea typeface="Arial"/>
              <a:cs typeface="Arial"/>
              <a:sym typeface="Arial"/>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140" name="Shape 3140"/>
        <p:cNvGrpSpPr/>
        <p:nvPr/>
      </p:nvGrpSpPr>
      <p:grpSpPr>
        <a:xfrm>
          <a:off x="0" y="0"/>
          <a:ext cx="0" cy="0"/>
          <a:chOff x="0" y="0"/>
          <a:chExt cx="0" cy="0"/>
        </a:xfrm>
      </p:grpSpPr>
      <p:sp>
        <p:nvSpPr>
          <p:cNvPr id="3141" name="Google Shape;3141;p33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period_diff()</a:t>
            </a:r>
            <a:endParaRPr/>
          </a:p>
        </p:txBody>
      </p:sp>
      <p:sp>
        <p:nvSpPr>
          <p:cNvPr id="3142" name="Google Shape;3142;p331"/>
          <p:cNvSpPr/>
          <p:nvPr/>
        </p:nvSpPr>
        <p:spPr>
          <a:xfrm>
            <a:off x="464400" y="1753200"/>
            <a:ext cx="3962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PERIOD_DIFF(Period1, Period2);</a:t>
            </a:r>
            <a:endParaRPr/>
          </a:p>
        </p:txBody>
      </p:sp>
      <p:sp>
        <p:nvSpPr>
          <p:cNvPr id="3143" name="Google Shape;3143;p331"/>
          <p:cNvSpPr/>
          <p:nvPr/>
        </p:nvSpPr>
        <p:spPr>
          <a:xfrm>
            <a:off x="191344" y="2759586"/>
            <a:ext cx="12000656" cy="8803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PERIOD_DIFF</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201701, 201601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PERIOD_DIFF</a:t>
            </a:r>
            <a:r>
              <a:rPr lang="en-IN" sz="1800">
                <a:solidFill>
                  <a:srgbClr val="595959"/>
                </a:solidFill>
                <a:latin typeface="Arial"/>
                <a:ea typeface="Arial"/>
                <a:cs typeface="Arial"/>
                <a:sym typeface="Arial"/>
              </a:rPr>
              <a:t>(</a:t>
            </a:r>
            <a:r>
              <a:rPr lang="en-IN" sz="1800">
                <a:solidFill>
                  <a:srgbClr val="0077AA"/>
                </a:solidFill>
                <a:latin typeface="Arial"/>
                <a:ea typeface="Arial"/>
                <a:cs typeface="Arial"/>
                <a:sym typeface="Arial"/>
              </a:rPr>
              <a:t>EXTRACT</a:t>
            </a:r>
            <a:r>
              <a:rPr lang="en-IN" sz="1800">
                <a:solidFill>
                  <a:srgbClr val="DD4A68"/>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YEAR_MONTH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EXTRACT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YEAR_MONTH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AS</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
        <p:nvSpPr>
          <p:cNvPr id="3144" name="Google Shape;3144;p331"/>
          <p:cNvSpPr/>
          <p:nvPr/>
        </p:nvSpPr>
        <p:spPr>
          <a:xfrm>
            <a:off x="335360" y="703183"/>
            <a:ext cx="1144927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MySQL PERIOD_DIFF() returns the difference between two periods. Periods should be in the same format i.e. YYYYMM or YYMM.</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48" name="Shape 3148"/>
        <p:cNvGrpSpPr/>
        <p:nvPr/>
      </p:nvGrpSpPr>
      <p:grpSpPr>
        <a:xfrm>
          <a:off x="0" y="0"/>
          <a:ext cx="0" cy="0"/>
          <a:chOff x="0" y="0"/>
          <a:chExt cx="0" cy="0"/>
        </a:xfrm>
      </p:grpSpPr>
      <p:sp>
        <p:nvSpPr>
          <p:cNvPr id="3149" name="Google Shape;3149;p33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datetime functions</a:t>
            </a:r>
            <a:endParaRPr/>
          </a:p>
        </p:txBody>
      </p:sp>
      <p:graphicFrame>
        <p:nvGraphicFramePr>
          <p:cNvPr id="3150" name="Google Shape;3150;p332"/>
          <p:cNvGraphicFramePr/>
          <p:nvPr/>
        </p:nvGraphicFramePr>
        <p:xfrm>
          <a:off x="407368" y="814600"/>
          <a:ext cx="3000000" cy="3000000"/>
        </p:xfrm>
        <a:graphic>
          <a:graphicData uri="http://schemas.openxmlformats.org/drawingml/2006/table">
            <a:tbl>
              <a:tblPr bandRow="1" firstRow="1">
                <a:noFill/>
                <a:tableStyleId>{430BD905-2FF8-4F27-9AEB-2FC49726FF04}</a:tableStyleId>
              </a:tblPr>
              <a:tblGrid>
                <a:gridCol w="2376275"/>
                <a:gridCol w="90010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DAY(</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DAY() is a </a:t>
                      </a:r>
                      <a:r>
                        <a:rPr b="1" lang="en-IN" sz="1800">
                          <a:latin typeface="Arial"/>
                          <a:ea typeface="Arial"/>
                          <a:cs typeface="Arial"/>
                          <a:sym typeface="Arial"/>
                        </a:rPr>
                        <a:t>synonym for DAYOFMONTH().</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DAYNAME(</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name of the weekday for date.</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DAYOFMONTH(</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day of the month for date, in the range 1 to 31</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DAYOFWEEK(</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Returns the weekday index for date (1 = Sunday, 2 = Monday, …, 7 = Saturday).</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DAYOFYEAR(</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day of the year for date, in the range 1 to 366</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LAST_DAY(</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Takes a date or datetime value and returns the corresponding value for the last day of the month. Returns NULL if the argument is invalid.</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MONTH(</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month for date, in the range 1 to 12 for January to December</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MONTHNAME(</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full name of the month for date.</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YEAR(</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year in 4 digit</a:t>
                      </a:r>
                      <a:endParaRPr/>
                    </a:p>
                  </a:txBody>
                  <a:tcPr marT="76200" marB="76200" marR="76200" marL="76200"/>
                </a:tc>
              </a:tr>
            </a:tbl>
          </a:graphicData>
        </a:graphic>
      </p:graphicFrame>
      <p:sp>
        <p:nvSpPr>
          <p:cNvPr id="3151" name="Google Shape;3151;p332"/>
          <p:cNvSpPr/>
          <p:nvPr/>
        </p:nvSpPr>
        <p:spPr>
          <a:xfrm>
            <a:off x="407368" y="5683895"/>
            <a:ext cx="11377264"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DAYOFWEEK</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WEEKDAY</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20650" lvl="0" marL="171450" marR="0" rtl="0" algn="l">
              <a:spcBef>
                <a:spcPts val="0"/>
              </a:spcBef>
              <a:spcAft>
                <a:spcPts val="0"/>
              </a:spcAft>
              <a:buClr>
                <a:schemeClr val="dk1"/>
              </a:buClr>
              <a:buSzPts val="800"/>
              <a:buFont typeface="Arial"/>
              <a:buNone/>
            </a:pPr>
            <a:r>
              <a:t/>
            </a:r>
            <a:endParaRPr sz="800">
              <a:solidFill>
                <a:srgbClr val="DD4A68"/>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DAYOFWEEK</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ADDDATE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WEEKDAY</a:t>
            </a:r>
            <a:r>
              <a:rPr lang="en-IN" sz="1800">
                <a:solidFill>
                  <a:srgbClr val="A5A5A5"/>
                </a:solidFill>
                <a:latin typeface="Arial"/>
                <a:ea typeface="Arial"/>
                <a:cs typeface="Arial"/>
                <a:sym typeface="Arial"/>
              </a:rPr>
              <a:t>(</a:t>
            </a:r>
            <a:r>
              <a:rPr lang="en-IN" sz="1800">
                <a:solidFill>
                  <a:srgbClr val="3F6971"/>
                </a:solidFill>
                <a:latin typeface="Arial"/>
                <a:ea typeface="Arial"/>
                <a:cs typeface="Arial"/>
                <a:sym typeface="Arial"/>
              </a:rPr>
              <a:t>ADDDATE</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INTERVAL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5" name="Shape 3155"/>
        <p:cNvGrpSpPr/>
        <p:nvPr/>
      </p:nvGrpSpPr>
      <p:grpSpPr>
        <a:xfrm>
          <a:off x="0" y="0"/>
          <a:ext cx="0" cy="0"/>
          <a:chOff x="0" y="0"/>
          <a:chExt cx="0" cy="0"/>
        </a:xfrm>
      </p:grpSpPr>
      <p:graphicFrame>
        <p:nvGraphicFramePr>
          <p:cNvPr id="3156" name="Google Shape;3156;p333"/>
          <p:cNvGraphicFramePr/>
          <p:nvPr/>
        </p:nvGraphicFramePr>
        <p:xfrm>
          <a:off x="406800" y="813600"/>
          <a:ext cx="3000000" cy="3000000"/>
        </p:xfrm>
        <a:graphic>
          <a:graphicData uri="http://schemas.openxmlformats.org/drawingml/2006/table">
            <a:tbl>
              <a:tblPr bandRow="1" firstRow="1">
                <a:noFill/>
                <a:tableStyleId>{430BD905-2FF8-4F27-9AEB-2FC49726FF04}</a:tableStyleId>
              </a:tblPr>
              <a:tblGrid>
                <a:gridCol w="2844000"/>
                <a:gridCol w="85320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WEEKDAY(</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Returns the weekday index for date (0 = Monday, 1 = Tuesday, … 6 = Sunday).</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WEEKOFYEAR(</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calendar week of the date as a number in the range from 1 to 53.</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QUARTER(</a:t>
                      </a:r>
                      <a:r>
                        <a:rPr lang="en-IN" sz="1800">
                          <a:solidFill>
                            <a:schemeClr val="dk2"/>
                          </a:solidFill>
                          <a:latin typeface="Arial"/>
                          <a:ea typeface="Arial"/>
                          <a:cs typeface="Arial"/>
                          <a:sym typeface="Arial"/>
                        </a:rPr>
                        <a:t>date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quarter of the year for date, in the range 1 to 4.</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HOUR(</a:t>
                      </a:r>
                      <a:r>
                        <a:rPr lang="en-IN" sz="1800">
                          <a:solidFill>
                            <a:schemeClr val="dk2"/>
                          </a:solidFill>
                          <a:latin typeface="Arial"/>
                          <a:ea typeface="Arial"/>
                          <a:cs typeface="Arial"/>
                          <a:sym typeface="Arial"/>
                        </a:rPr>
                        <a:t>time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hour for time. The range of the return value is 0 to 23 for time-of-day values.</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MINUTE(</a:t>
                      </a:r>
                      <a:r>
                        <a:rPr lang="en-IN" sz="1800">
                          <a:solidFill>
                            <a:schemeClr val="dk2"/>
                          </a:solidFill>
                          <a:latin typeface="Arial"/>
                          <a:ea typeface="Arial"/>
                          <a:cs typeface="Arial"/>
                          <a:sym typeface="Arial"/>
                        </a:rPr>
                        <a:t>time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minute for time, in the range 0 to 59.</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SECOND(</a:t>
                      </a:r>
                      <a:r>
                        <a:rPr lang="en-IN" sz="1800">
                          <a:solidFill>
                            <a:schemeClr val="dk2"/>
                          </a:solidFill>
                          <a:latin typeface="Arial"/>
                          <a:ea typeface="Arial"/>
                          <a:cs typeface="Arial"/>
                          <a:sym typeface="Arial"/>
                        </a:rPr>
                        <a:t>time</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the second for time, in the range 0 to 59.</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DATEDIFF(</a:t>
                      </a:r>
                      <a:r>
                        <a:rPr lang="en-IN" sz="1800">
                          <a:solidFill>
                            <a:schemeClr val="dk2"/>
                          </a:solidFill>
                          <a:latin typeface="Arial"/>
                          <a:ea typeface="Arial"/>
                          <a:cs typeface="Arial"/>
                          <a:sym typeface="Arial"/>
                        </a:rPr>
                        <a:t>expr1, expr2</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Returns the number of days between two dates or datetimes.</a:t>
                      </a:r>
                      <a:endParaRPr sz="1800">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STR_TO_DATE(</a:t>
                      </a:r>
                      <a:r>
                        <a:rPr lang="en-IN" sz="1800">
                          <a:solidFill>
                            <a:schemeClr val="dk2"/>
                          </a:solidFill>
                          <a:latin typeface="Arial"/>
                          <a:ea typeface="Arial"/>
                          <a:cs typeface="Arial"/>
                          <a:sym typeface="Arial"/>
                        </a:rPr>
                        <a:t>str, format</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Convert a string to a date.</a:t>
                      </a:r>
                      <a:endParaRPr sz="1800">
                        <a:latin typeface="Arial"/>
                        <a:ea typeface="Arial"/>
                        <a:cs typeface="Arial"/>
                        <a:sym typeface="Arial"/>
                      </a:endParaRPr>
                    </a:p>
                  </a:txBody>
                  <a:tcPr marT="76200" marB="76200" marR="76200" marL="76200"/>
                </a:tc>
              </a:tr>
            </a:tbl>
          </a:graphicData>
        </a:graphic>
      </p:graphicFrame>
      <p:sp>
        <p:nvSpPr>
          <p:cNvPr id="3157" name="Google Shape;3157;p333"/>
          <p:cNvSpPr/>
          <p:nvPr/>
        </p:nvSpPr>
        <p:spPr>
          <a:xfrm>
            <a:off x="392822" y="4941168"/>
            <a:ext cx="11389978" cy="172354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NOW()</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DAY</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WEEKDAY</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INTERVAL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DAY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17</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AND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OR  </a:t>
            </a:r>
            <a:r>
              <a:rPr lang="en-IN" sz="1800">
                <a:solidFill>
                  <a:srgbClr val="3F6971"/>
                </a:solidFill>
                <a:latin typeface="Arial"/>
                <a:ea typeface="Arial"/>
                <a:cs typeface="Arial"/>
                <a:sym typeface="Arial"/>
              </a:rPr>
              <a:t>YEAR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hiredate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400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0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STR_TO_DATE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'24/05/2022', '%d/%m/%Y'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158" name="Google Shape;3158;p33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datetime functions</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62" name="Shape 3162"/>
        <p:cNvGrpSpPr/>
        <p:nvPr/>
      </p:nvGrpSpPr>
      <p:grpSpPr>
        <a:xfrm>
          <a:off x="0" y="0"/>
          <a:ext cx="0" cy="0"/>
          <a:chOff x="0" y="0"/>
          <a:chExt cx="0" cy="0"/>
        </a:xfrm>
      </p:grpSpPr>
      <p:sp>
        <p:nvSpPr>
          <p:cNvPr id="3163" name="Google Shape;3163;p33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datetime formats</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67" name="Shape 3167"/>
        <p:cNvGrpSpPr/>
        <p:nvPr/>
      </p:nvGrpSpPr>
      <p:grpSpPr>
        <a:xfrm>
          <a:off x="0" y="0"/>
          <a:ext cx="0" cy="0"/>
          <a:chOff x="0" y="0"/>
          <a:chExt cx="0" cy="0"/>
        </a:xfrm>
      </p:grpSpPr>
      <p:sp>
        <p:nvSpPr>
          <p:cNvPr id="3168" name="Google Shape;3168;p335"/>
          <p:cNvSpPr/>
          <p:nvPr/>
        </p:nvSpPr>
        <p:spPr>
          <a:xfrm>
            <a:off x="335360" y="5708402"/>
            <a:ext cx="88392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DATE_FORMAT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3169" name="Google Shape;3169;p335"/>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1765425"/>
                <a:gridCol w="9611825"/>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Formats</a:t>
                      </a:r>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Description</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%a</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Abbreviated weekday name (Sun-Sat)</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%b</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latin typeface="Arial"/>
                          <a:ea typeface="Arial"/>
                          <a:cs typeface="Arial"/>
                          <a:sym typeface="Arial"/>
                        </a:rPr>
                        <a:t>Abbreviated month name (Jan-Dec)</a:t>
                      </a:r>
                      <a:endParaRPr sz="1800">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latin typeface="Arial"/>
                          <a:ea typeface="Arial"/>
                          <a:cs typeface="Arial"/>
                          <a:sym typeface="Arial"/>
                        </a:rPr>
                        <a:t>Month, numeric (1-12)</a:t>
                      </a:r>
                      <a:endParaRPr sz="1800">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latin typeface="Arial"/>
                          <a:ea typeface="Arial"/>
                          <a:cs typeface="Arial"/>
                          <a:sym typeface="Arial"/>
                        </a:rPr>
                        <a:t>Day of month with English suffix (0th, 1st, 2nd, 3rd, �)</a:t>
                      </a:r>
                      <a:endParaRPr sz="1800">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latin typeface="Arial"/>
                          <a:ea typeface="Arial"/>
                          <a:cs typeface="Arial"/>
                          <a:sym typeface="Arial"/>
                        </a:rPr>
                        <a:t>Day of month, numeric (01-31)</a:t>
                      </a:r>
                      <a:endParaRPr sz="1800">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%e</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latin typeface="Arial"/>
                          <a:ea typeface="Arial"/>
                          <a:cs typeface="Arial"/>
                          <a:sym typeface="Arial"/>
                        </a:rPr>
                        <a:t>Day of month, numeric (1-31)</a:t>
                      </a:r>
                      <a:endParaRPr sz="1800">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%f</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Microseconds (000000-999999)</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%H</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 (00-23)</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%h</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 (01-12)</a:t>
                      </a:r>
                      <a:endParaRPr sz="1800">
                        <a:solidFill>
                          <a:schemeClr val="dk1"/>
                        </a:solidFill>
                        <a:latin typeface="Arial"/>
                        <a:ea typeface="Arial"/>
                        <a:cs typeface="Arial"/>
                        <a:sym typeface="Arial"/>
                      </a:endParaRPr>
                    </a:p>
                  </a:txBody>
                  <a:tcPr marT="0" marB="0" marR="68575" marL="68575" anchor="ctr"/>
                </a:tc>
              </a:tr>
            </a:tbl>
          </a:graphicData>
        </a:graphic>
      </p:graphicFrame>
      <p:sp>
        <p:nvSpPr>
          <p:cNvPr id="3170" name="Google Shape;3170;p33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datetime formats</a:t>
            </a:r>
            <a:endParaRPr i="1" sz="3200">
              <a:solidFill>
                <a:srgbClr val="FF9900"/>
              </a:solidFill>
              <a:latin typeface="Arial"/>
              <a:ea typeface="Arial"/>
              <a:cs typeface="Arial"/>
              <a:sym typeface="A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4" name="Shape 3174"/>
        <p:cNvGrpSpPr/>
        <p:nvPr/>
      </p:nvGrpSpPr>
      <p:grpSpPr>
        <a:xfrm>
          <a:off x="0" y="0"/>
          <a:ext cx="0" cy="0"/>
          <a:chOff x="0" y="0"/>
          <a:chExt cx="0" cy="0"/>
        </a:xfrm>
      </p:grpSpPr>
      <p:graphicFrame>
        <p:nvGraphicFramePr>
          <p:cNvPr id="3175" name="Google Shape;3175;p336"/>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1765250"/>
                <a:gridCol w="961075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Formats</a:t>
                      </a:r>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Description</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 (01-12)</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Minutes, numeric (00-59)</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Day of year (001-366)</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%k</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 (0-23)</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%l</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Hour (1-12)</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Month name (January-December)</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Month, numeric (01-12)</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%p</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AM or PM</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%r</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Time, 12-hour (hh:mm:ss followed by AM or PM)</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Seconds (00-59)</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Seconds (00-59)</a:t>
                      </a:r>
                      <a:endParaRPr sz="1800">
                        <a:solidFill>
                          <a:schemeClr val="dk1"/>
                        </a:solidFill>
                        <a:latin typeface="Arial"/>
                        <a:ea typeface="Arial"/>
                        <a:cs typeface="Arial"/>
                        <a:sym typeface="Arial"/>
                      </a:endParaRPr>
                    </a:p>
                  </a:txBody>
                  <a:tcPr marT="0" marB="0" marR="68575" marL="68575" anchor="ctr"/>
                </a:tc>
              </a:tr>
            </a:tbl>
          </a:graphicData>
        </a:graphic>
      </p:graphicFrame>
      <p:sp>
        <p:nvSpPr>
          <p:cNvPr id="3176" name="Google Shape;3176;p33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datetime formats</a:t>
            </a:r>
            <a:endParaRPr i="1" sz="3200">
              <a:solidFill>
                <a:srgbClr val="FF9900"/>
              </a:solidFill>
              <a:latin typeface="Arial"/>
              <a:ea typeface="Arial"/>
              <a:cs typeface="Arial"/>
              <a:sym typeface="Arial"/>
            </a:endParaRPr>
          </a:p>
        </p:txBody>
      </p:sp>
      <p:sp>
        <p:nvSpPr>
          <p:cNvPr id="3177" name="Google Shape;3177;p336"/>
          <p:cNvSpPr/>
          <p:nvPr/>
        </p:nvSpPr>
        <p:spPr>
          <a:xfrm>
            <a:off x="335360" y="6228020"/>
            <a:ext cx="88392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DATE_FORMAT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'%j'</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2" name="Shape 3182"/>
        <p:cNvGrpSpPr/>
        <p:nvPr/>
      </p:nvGrpSpPr>
      <p:grpSpPr>
        <a:xfrm>
          <a:off x="0" y="0"/>
          <a:ext cx="0" cy="0"/>
          <a:chOff x="0" y="0"/>
          <a:chExt cx="0" cy="0"/>
        </a:xfrm>
      </p:grpSpPr>
      <p:graphicFrame>
        <p:nvGraphicFramePr>
          <p:cNvPr id="3183" name="Google Shape;3183;p337"/>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1765250"/>
                <a:gridCol w="961075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Formats</a:t>
                      </a:r>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Description</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%T</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Time, 24-hour (hh:mm:ss)</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%U</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Week (00-53) where Sunday is the first day of week</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%u</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Week (00-53) where Monday is the first day of week</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%V</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Week (01-53) where Sunday is the first day of week, used with %X</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%v</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Week (01-53) where Monday is the first day of week, used with %x</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%W</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Weekday name (Sunday-Saturday)</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%w</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Day of the week (0=Sunday, 6=Saturday)</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%X</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Year for the week where Sunday is the first day of week, four digits, used with %V</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%x</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Year for the week where Monday is the first day of week, four digits, used with %v</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%Y</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Year, numeric, four digits</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%y</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Year, numeric, two digits</a:t>
                      </a:r>
                      <a:endParaRPr sz="1800">
                        <a:solidFill>
                          <a:schemeClr val="dk1"/>
                        </a:solidFill>
                        <a:latin typeface="Arial"/>
                        <a:ea typeface="Arial"/>
                        <a:cs typeface="Arial"/>
                        <a:sym typeface="Arial"/>
                      </a:endParaRPr>
                    </a:p>
                  </a:txBody>
                  <a:tcPr marT="0" marB="0" marR="68575" marL="68575" anchor="ctr"/>
                </a:tc>
              </a:tr>
            </a:tbl>
          </a:graphicData>
        </a:graphic>
      </p:graphicFrame>
      <p:sp>
        <p:nvSpPr>
          <p:cNvPr id="3184" name="Google Shape;3184;p33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datetime formats</a:t>
            </a:r>
            <a:endParaRPr i="1" sz="3200">
              <a:solidFill>
                <a:srgbClr val="FF9900"/>
              </a:solidFill>
              <a:latin typeface="Arial"/>
              <a:ea typeface="Arial"/>
              <a:cs typeface="Arial"/>
              <a:sym typeface="Arial"/>
            </a:endParaRPr>
          </a:p>
        </p:txBody>
      </p:sp>
      <p:sp>
        <p:nvSpPr>
          <p:cNvPr id="3185" name="Google Shape;3185;p337"/>
          <p:cNvSpPr/>
          <p:nvPr/>
        </p:nvSpPr>
        <p:spPr>
          <a:xfrm>
            <a:off x="335360" y="6228020"/>
            <a:ext cx="88392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DATE_FORMAT</a:t>
            </a:r>
            <a:r>
              <a:rPr lang="en-IN" sz="1800">
                <a:solidFill>
                  <a:srgbClr val="595959"/>
                </a:solidFill>
                <a:latin typeface="Arial"/>
                <a:ea typeface="Arial"/>
                <a:cs typeface="Arial"/>
                <a:sym typeface="Arial"/>
              </a:rPr>
              <a:t>(</a:t>
            </a:r>
            <a:r>
              <a:rPr lang="en-IN" sz="1800">
                <a:solidFill>
                  <a:srgbClr val="3F6971"/>
                </a:solidFill>
                <a:latin typeface="Arial"/>
                <a:ea typeface="Arial"/>
                <a:cs typeface="Arial"/>
                <a:sym typeface="Arial"/>
              </a:rPr>
              <a:t>NOW()</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'%Y'</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9" name="Shape 3189"/>
        <p:cNvGrpSpPr/>
        <p:nvPr/>
      </p:nvGrpSpPr>
      <p:grpSpPr>
        <a:xfrm>
          <a:off x="0" y="0"/>
          <a:ext cx="0" cy="0"/>
          <a:chOff x="0" y="0"/>
          <a:chExt cx="0" cy="0"/>
        </a:xfrm>
      </p:grpSpPr>
      <p:sp>
        <p:nvSpPr>
          <p:cNvPr id="3190" name="Google Shape;3190;p338"/>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string functions</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4" name="Shape 3194"/>
        <p:cNvGrpSpPr/>
        <p:nvPr/>
      </p:nvGrpSpPr>
      <p:grpSpPr>
        <a:xfrm>
          <a:off x="0" y="0"/>
          <a:ext cx="0" cy="0"/>
          <a:chOff x="0" y="0"/>
          <a:chExt cx="0" cy="0"/>
        </a:xfrm>
      </p:grpSpPr>
      <p:graphicFrame>
        <p:nvGraphicFramePr>
          <p:cNvPr id="3195" name="Google Shape;3195;p339"/>
          <p:cNvGraphicFramePr/>
          <p:nvPr/>
        </p:nvGraphicFramePr>
        <p:xfrm>
          <a:off x="406800" y="507785"/>
          <a:ext cx="3000000" cy="3000000"/>
        </p:xfrm>
        <a:graphic>
          <a:graphicData uri="http://schemas.openxmlformats.org/drawingml/2006/table">
            <a:tbl>
              <a:tblPr bandRow="1" firstRow="1">
                <a:noFill/>
                <a:tableStyleId>{430BD905-2FF8-4F27-9AEB-2FC49726FF04}</a:tableStyleId>
              </a:tblPr>
              <a:tblGrid>
                <a:gridCol w="2664875"/>
                <a:gridCol w="8711125"/>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  ASCII(</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Returns the numeric value of the leftmost character of the string str. Returns 0 if str is the empty string. Returns NULL if str is NULL.</a:t>
                      </a:r>
                      <a:endParaRPr/>
                    </a:p>
                    <a:p>
                      <a:pPr indent="0" lvl="0" marL="0" marR="0" rtl="0" algn="l">
                        <a:spcBef>
                          <a:spcPts val="0"/>
                        </a:spcBef>
                        <a:spcAft>
                          <a:spcPts val="0"/>
                        </a:spcAft>
                        <a:buNone/>
                      </a:pPr>
                      <a:r>
                        <a:rPr b="0" lang="en-IN" sz="1800">
                          <a:solidFill>
                            <a:srgbClr val="FF0000"/>
                          </a:solidFill>
                          <a:latin typeface="Arial"/>
                          <a:ea typeface="Arial"/>
                          <a:cs typeface="Arial"/>
                          <a:sym typeface="Arial"/>
                        </a:rPr>
                        <a:t>e.g.</a:t>
                      </a:r>
                      <a:r>
                        <a:rPr b="0" lang="en-IN" sz="1800">
                          <a:solidFill>
                            <a:schemeClr val="dk1"/>
                          </a:solidFill>
                          <a:latin typeface="Arial"/>
                          <a:ea typeface="Arial"/>
                          <a:cs typeface="Arial"/>
                          <a:sym typeface="Arial"/>
                        </a:rPr>
                        <a:t> </a:t>
                      </a:r>
                      <a:endParaRPr/>
                    </a:p>
                    <a:p>
                      <a:pPr indent="-285750" lvl="0" marL="285750" marR="0" rtl="0" algn="l">
                        <a:spcBef>
                          <a:spcPts val="0"/>
                        </a:spcBef>
                        <a:spcAft>
                          <a:spcPts val="0"/>
                        </a:spcAft>
                        <a:buClr>
                          <a:srgbClr val="0077AA"/>
                        </a:buClr>
                        <a:buSzPts val="1800"/>
                        <a:buFont typeface="Arial"/>
                        <a:buChar char="•"/>
                      </a:pPr>
                      <a:r>
                        <a:rPr b="0"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ASCII</a:t>
                      </a:r>
                      <a:r>
                        <a:rPr b="0" lang="en-IN" sz="1800">
                          <a:solidFill>
                            <a:schemeClr val="dk1"/>
                          </a:solidFill>
                          <a:latin typeface="Arial"/>
                          <a:ea typeface="Arial"/>
                          <a:cs typeface="Arial"/>
                          <a:sym typeface="Arial"/>
                        </a:rPr>
                        <a:t>(ename) </a:t>
                      </a:r>
                      <a:r>
                        <a:rPr b="0" lang="en-IN" sz="1800">
                          <a:solidFill>
                            <a:srgbClr val="0077AA"/>
                          </a:solidFill>
                          <a:latin typeface="Arial"/>
                          <a:ea typeface="Arial"/>
                          <a:cs typeface="Arial"/>
                          <a:sym typeface="Arial"/>
                        </a:rPr>
                        <a:t>FROM</a:t>
                      </a:r>
                      <a:r>
                        <a:rPr b="0" lang="en-IN" sz="1800">
                          <a:solidFill>
                            <a:schemeClr val="dk1"/>
                          </a:solidFill>
                          <a:latin typeface="Arial"/>
                          <a:ea typeface="Arial"/>
                          <a:cs typeface="Arial"/>
                          <a:sym typeface="Arial"/>
                        </a:rPr>
                        <a:t> emp;</a:t>
                      </a:r>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  CHAR(N</a:t>
                      </a:r>
                      <a:r>
                        <a:rPr lang="en-IN" sz="1800">
                          <a:solidFill>
                            <a:schemeClr val="dk1"/>
                          </a:solidFill>
                          <a:latin typeface="Arial"/>
                          <a:ea typeface="Arial"/>
                          <a:cs typeface="Arial"/>
                          <a:sym typeface="Arial"/>
                        </a:rPr>
                        <a:t>, ,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CHAR() interprets each argument N as an integer and returns a string consisting of the characters given by the code values of those integers. </a:t>
                      </a:r>
                      <a:r>
                        <a:rPr b="1" lang="en-IN" sz="1800">
                          <a:solidFill>
                            <a:schemeClr val="dk1"/>
                          </a:solidFill>
                          <a:latin typeface="Arial"/>
                          <a:ea typeface="Arial"/>
                          <a:cs typeface="Arial"/>
                          <a:sym typeface="Arial"/>
                        </a:rPr>
                        <a:t>NULL values are skipped</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b="0" lang="en-IN" sz="1800">
                          <a:solidFill>
                            <a:srgbClr val="FF0000"/>
                          </a:solidFill>
                          <a:latin typeface="Arial"/>
                          <a:ea typeface="Arial"/>
                          <a:cs typeface="Arial"/>
                          <a:sym typeface="Arial"/>
                        </a:rPr>
                        <a:t>e.g.</a:t>
                      </a:r>
                      <a:endParaRPr/>
                    </a:p>
                    <a:p>
                      <a:pPr indent="-285750" lvl="0" marL="285750" marR="0" rtl="0" algn="l">
                        <a:spcBef>
                          <a:spcPts val="0"/>
                        </a:spcBef>
                        <a:spcAft>
                          <a:spcPts val="0"/>
                        </a:spcAft>
                        <a:buClr>
                          <a:srgbClr val="0077AA"/>
                        </a:buClr>
                        <a:buSzPts val="1800"/>
                        <a:buFont typeface="Arial"/>
                        <a:buChar char="•"/>
                      </a:pPr>
                      <a:r>
                        <a:rPr b="0" lang="en-IN" sz="1800">
                          <a:solidFill>
                            <a:srgbClr val="0077AA"/>
                          </a:solidFill>
                          <a:latin typeface="Arial"/>
                          <a:ea typeface="Arial"/>
                          <a:cs typeface="Arial"/>
                          <a:sym typeface="Arial"/>
                        </a:rPr>
                        <a:t>SELECT</a:t>
                      </a:r>
                      <a:r>
                        <a:rPr b="0" lang="en-IN" sz="1800">
                          <a:solidFill>
                            <a:srgbClr val="365860"/>
                          </a:solidFill>
                          <a:latin typeface="Arial"/>
                          <a:ea typeface="Arial"/>
                          <a:cs typeface="Arial"/>
                          <a:sym typeface="Arial"/>
                        </a:rPr>
                        <a:t> </a:t>
                      </a:r>
                      <a:r>
                        <a:rPr lang="en-IN" sz="1800">
                          <a:solidFill>
                            <a:srgbClr val="DD4A68"/>
                          </a:solidFill>
                          <a:latin typeface="Arial"/>
                          <a:ea typeface="Arial"/>
                          <a:cs typeface="Arial"/>
                          <a:sym typeface="Arial"/>
                        </a:rPr>
                        <a:t>CHAR</a:t>
                      </a:r>
                      <a:r>
                        <a:rPr b="0" lang="en-IN" sz="1800">
                          <a:solidFill>
                            <a:srgbClr val="365860"/>
                          </a:solidFill>
                          <a:latin typeface="Arial"/>
                          <a:ea typeface="Arial"/>
                          <a:cs typeface="Arial"/>
                          <a:sym typeface="Arial"/>
                        </a:rPr>
                        <a:t>(</a:t>
                      </a:r>
                      <a:r>
                        <a:rPr lang="en-IN" sz="1800">
                          <a:solidFill>
                            <a:srgbClr val="990055"/>
                          </a:solidFill>
                          <a:latin typeface="Arial"/>
                          <a:ea typeface="Arial"/>
                          <a:cs typeface="Arial"/>
                          <a:sym typeface="Arial"/>
                        </a:rPr>
                        <a:t>65</a:t>
                      </a:r>
                      <a:r>
                        <a:rPr b="0"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66</a:t>
                      </a:r>
                      <a:r>
                        <a:rPr b="0"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67</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  </a:t>
                      </a:r>
                      <a:r>
                        <a:rPr b="1" lang="en-IN" sz="2000">
                          <a:solidFill>
                            <a:schemeClr val="dk1"/>
                          </a:solidFill>
                          <a:latin typeface="Arial"/>
                          <a:ea typeface="Arial"/>
                          <a:cs typeface="Arial"/>
                          <a:sym typeface="Arial"/>
                        </a:rPr>
                        <a:t>/ </a:t>
                      </a:r>
                      <a:r>
                        <a:rPr b="0" lang="en-IN" sz="1800">
                          <a:solidFill>
                            <a:schemeClr val="dk1"/>
                          </a:solidFill>
                          <a:latin typeface="Arial"/>
                          <a:ea typeface="Arial"/>
                          <a:cs typeface="Arial"/>
                          <a:sym typeface="Arial"/>
                        </a:rPr>
                        <a:t>  </a:t>
                      </a:r>
                      <a:r>
                        <a:rPr b="0" lang="en-IN" sz="1800">
                          <a:solidFill>
                            <a:srgbClr val="0077AA"/>
                          </a:solidFill>
                          <a:latin typeface="Arial"/>
                          <a:ea typeface="Arial"/>
                          <a:cs typeface="Arial"/>
                          <a:sym typeface="Arial"/>
                        </a:rPr>
                        <a:t>SELECT</a:t>
                      </a:r>
                      <a:r>
                        <a:rPr b="0" lang="en-IN" sz="1800">
                          <a:solidFill>
                            <a:srgbClr val="365860"/>
                          </a:solidFill>
                          <a:latin typeface="Arial"/>
                          <a:ea typeface="Arial"/>
                          <a:cs typeface="Arial"/>
                          <a:sym typeface="Arial"/>
                        </a:rPr>
                        <a:t> </a:t>
                      </a:r>
                      <a:r>
                        <a:rPr lang="en-IN" sz="1800">
                          <a:solidFill>
                            <a:srgbClr val="DD4A68"/>
                          </a:solidFill>
                          <a:latin typeface="Arial"/>
                          <a:ea typeface="Arial"/>
                          <a:cs typeface="Arial"/>
                          <a:sym typeface="Arial"/>
                        </a:rPr>
                        <a:t>CAST</a:t>
                      </a:r>
                      <a:r>
                        <a:rPr b="0" lang="en-IN" sz="1800">
                          <a:solidFill>
                            <a:srgbClr val="365860"/>
                          </a:solidFill>
                          <a:latin typeface="Arial"/>
                          <a:ea typeface="Arial"/>
                          <a:cs typeface="Arial"/>
                          <a:sym typeface="Arial"/>
                        </a:rPr>
                        <a:t>(</a:t>
                      </a:r>
                      <a:r>
                        <a:rPr lang="en-IN" sz="1800">
                          <a:solidFill>
                            <a:srgbClr val="DD4A68"/>
                          </a:solidFill>
                          <a:latin typeface="Arial"/>
                          <a:ea typeface="Arial"/>
                          <a:cs typeface="Arial"/>
                          <a:sym typeface="Arial"/>
                        </a:rPr>
                        <a:t>CHAR</a:t>
                      </a:r>
                      <a:r>
                        <a:rPr b="0" lang="en-IN" sz="1800">
                          <a:solidFill>
                            <a:srgbClr val="365860"/>
                          </a:solidFill>
                          <a:latin typeface="Arial"/>
                          <a:ea typeface="Arial"/>
                          <a:cs typeface="Arial"/>
                          <a:sym typeface="Arial"/>
                        </a:rPr>
                        <a:t>(</a:t>
                      </a:r>
                      <a:r>
                        <a:rPr lang="en-IN" sz="1800">
                          <a:solidFill>
                            <a:srgbClr val="990055"/>
                          </a:solidFill>
                          <a:latin typeface="Arial"/>
                          <a:ea typeface="Arial"/>
                          <a:cs typeface="Arial"/>
                          <a:sym typeface="Arial"/>
                        </a:rPr>
                        <a:t>65</a:t>
                      </a:r>
                      <a:r>
                        <a:rPr b="0"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66</a:t>
                      </a:r>
                      <a:r>
                        <a:rPr b="0"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67</a:t>
                      </a:r>
                      <a:r>
                        <a:rPr b="0" lang="en-IN" sz="1800">
                          <a:solidFill>
                            <a:srgbClr val="365860"/>
                          </a:solidFill>
                          <a:latin typeface="Arial"/>
                          <a:ea typeface="Arial"/>
                          <a:cs typeface="Arial"/>
                          <a:sym typeface="Arial"/>
                        </a:rPr>
                        <a:t>) </a:t>
                      </a:r>
                      <a:r>
                        <a:rPr b="0" lang="en-IN" sz="1800">
                          <a:solidFill>
                            <a:schemeClr val="dk1"/>
                          </a:solidFill>
                          <a:latin typeface="Arial"/>
                          <a:ea typeface="Arial"/>
                          <a:cs typeface="Arial"/>
                          <a:sym typeface="Arial"/>
                        </a:rPr>
                        <a:t>AS</a:t>
                      </a:r>
                      <a:r>
                        <a:rPr b="0" lang="en-IN" sz="1800">
                          <a:solidFill>
                            <a:srgbClr val="365860"/>
                          </a:solidFill>
                          <a:latin typeface="Arial"/>
                          <a:ea typeface="Arial"/>
                          <a:cs typeface="Arial"/>
                          <a:sym typeface="Arial"/>
                        </a:rPr>
                        <a:t> </a:t>
                      </a:r>
                      <a:r>
                        <a:rPr b="0" lang="en-IN" sz="1800">
                          <a:solidFill>
                            <a:srgbClr val="0077AA"/>
                          </a:solidFill>
                          <a:latin typeface="Arial"/>
                          <a:ea typeface="Arial"/>
                          <a:cs typeface="Arial"/>
                          <a:sym typeface="Arial"/>
                        </a:rPr>
                        <a:t>CHAR</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  CONCAT(</a:t>
                      </a:r>
                      <a:r>
                        <a:rPr lang="en-IN" sz="1800">
                          <a:solidFill>
                            <a:schemeClr val="dk2"/>
                          </a:solidFill>
                          <a:latin typeface="Arial"/>
                          <a:ea typeface="Arial"/>
                          <a:cs typeface="Arial"/>
                          <a:sym typeface="Arial"/>
                        </a:rPr>
                        <a:t>str1</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str2</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Returns the string that results from concatenating the arguments. CONCAT() </a:t>
                      </a:r>
                      <a:r>
                        <a:rPr b="1" lang="en-IN" sz="1800">
                          <a:solidFill>
                            <a:srgbClr val="C00000"/>
                          </a:solidFill>
                          <a:latin typeface="Arial"/>
                          <a:ea typeface="Arial"/>
                          <a:cs typeface="Arial"/>
                          <a:sym typeface="Arial"/>
                        </a:rPr>
                        <a:t>returns NULL if any argument is NULL</a:t>
                      </a:r>
                      <a:r>
                        <a:rPr lang="en-IN" sz="1800">
                          <a:solidFill>
                            <a:srgbClr val="C00000"/>
                          </a:solidFill>
                          <a:latin typeface="Arial"/>
                          <a:ea typeface="Arial"/>
                          <a:cs typeface="Arial"/>
                          <a:sym typeface="Arial"/>
                        </a:rPr>
                        <a:t>.</a:t>
                      </a:r>
                      <a:endParaRPr/>
                    </a:p>
                    <a:p>
                      <a:pPr indent="0" lvl="0" marL="0" marR="0" rtl="0" algn="l">
                        <a:spcBef>
                          <a:spcPts val="0"/>
                        </a:spcBef>
                        <a:spcAft>
                          <a:spcPts val="0"/>
                        </a:spcAft>
                        <a:buNone/>
                      </a:pPr>
                      <a:r>
                        <a:rPr b="0" lang="en-IN" sz="1800">
                          <a:solidFill>
                            <a:srgbClr val="FF0000"/>
                          </a:solidFill>
                          <a:latin typeface="Arial"/>
                          <a:ea typeface="Arial"/>
                          <a:cs typeface="Arial"/>
                          <a:sym typeface="Arial"/>
                        </a:rPr>
                        <a:t>e.g.</a:t>
                      </a:r>
                      <a:endParaRPr/>
                    </a:p>
                    <a:p>
                      <a:pPr indent="-285750" lvl="0" marL="285750" marR="0" rtl="0" algn="l">
                        <a:spcBef>
                          <a:spcPts val="0"/>
                        </a:spcBef>
                        <a:spcAft>
                          <a:spcPts val="0"/>
                        </a:spcAft>
                        <a:buClr>
                          <a:srgbClr val="0077AA"/>
                        </a:buClr>
                        <a:buSzPts val="1800"/>
                        <a:buFont typeface="Arial"/>
                        <a:buChar char="•"/>
                      </a:pPr>
                      <a:r>
                        <a:rPr b="0" lang="en-IN" sz="1800">
                          <a:solidFill>
                            <a:srgbClr val="0077AA"/>
                          </a:solidFill>
                          <a:latin typeface="Arial"/>
                          <a:ea typeface="Arial"/>
                          <a:cs typeface="Arial"/>
                          <a:sym typeface="Arial"/>
                        </a:rPr>
                        <a:t>SELECT</a:t>
                      </a:r>
                      <a:r>
                        <a:rPr b="0" lang="en-IN" sz="1800">
                          <a:solidFill>
                            <a:srgbClr val="365860"/>
                          </a:solidFill>
                          <a:latin typeface="Arial"/>
                          <a:ea typeface="Arial"/>
                          <a:cs typeface="Arial"/>
                          <a:sym typeface="Arial"/>
                        </a:rPr>
                        <a:t> </a:t>
                      </a:r>
                      <a:r>
                        <a:rPr lang="en-IN" sz="1800">
                          <a:solidFill>
                            <a:srgbClr val="DD4A68"/>
                          </a:solidFill>
                          <a:latin typeface="Arial"/>
                          <a:ea typeface="Arial"/>
                          <a:cs typeface="Arial"/>
                          <a:sym typeface="Arial"/>
                        </a:rPr>
                        <a:t>CONCAT</a:t>
                      </a:r>
                      <a:r>
                        <a:rPr b="0"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'Mr. ' </a:t>
                      </a:r>
                      <a:r>
                        <a:rPr b="0" lang="en-IN" sz="1800">
                          <a:solidFill>
                            <a:schemeClr val="dk1"/>
                          </a:solidFill>
                          <a:latin typeface="Arial"/>
                          <a:ea typeface="Arial"/>
                          <a:cs typeface="Arial"/>
                          <a:sym typeface="Arial"/>
                        </a:rPr>
                        <a:t>, ename</a:t>
                      </a:r>
                      <a:r>
                        <a:rPr b="0" lang="en-IN" sz="1800">
                          <a:solidFill>
                            <a:srgbClr val="595959"/>
                          </a:solidFill>
                          <a:latin typeface="Arial"/>
                          <a:ea typeface="Arial"/>
                          <a:cs typeface="Arial"/>
                          <a:sym typeface="Arial"/>
                        </a:rPr>
                        <a:t>)</a:t>
                      </a:r>
                      <a:r>
                        <a:rPr b="0" lang="en-IN" sz="1800">
                          <a:solidFill>
                            <a:srgbClr val="365860"/>
                          </a:solidFill>
                          <a:latin typeface="Arial"/>
                          <a:ea typeface="Arial"/>
                          <a:cs typeface="Arial"/>
                          <a:sym typeface="Arial"/>
                        </a:rPr>
                        <a:t> </a:t>
                      </a:r>
                      <a:r>
                        <a:rPr b="0" lang="en-IN" sz="1800">
                          <a:solidFill>
                            <a:srgbClr val="0077AA"/>
                          </a:solidFill>
                          <a:latin typeface="Arial"/>
                          <a:ea typeface="Arial"/>
                          <a:cs typeface="Arial"/>
                          <a:sym typeface="Arial"/>
                        </a:rPr>
                        <a:t>FROM</a:t>
                      </a:r>
                      <a:r>
                        <a:rPr b="0" lang="en-IN" sz="1800">
                          <a:solidFill>
                            <a:srgbClr val="365860"/>
                          </a:solidFill>
                          <a:latin typeface="Arial"/>
                          <a:ea typeface="Arial"/>
                          <a:cs typeface="Arial"/>
                          <a:sym typeface="Arial"/>
                        </a:rPr>
                        <a:t> </a:t>
                      </a:r>
                      <a:r>
                        <a:rPr b="0" lang="en-IN" sz="1800">
                          <a:solidFill>
                            <a:schemeClr val="dk1"/>
                          </a:solidFill>
                          <a:latin typeface="Arial"/>
                          <a:ea typeface="Arial"/>
                          <a:cs typeface="Arial"/>
                          <a:sym typeface="Arial"/>
                        </a:rPr>
                        <a:t>emp;</a:t>
                      </a:r>
                      <a:endParaRPr/>
                    </a:p>
                    <a:p>
                      <a:pPr indent="-285750" lvl="0" marL="285750" marR="0" rtl="0" algn="l">
                        <a:spcBef>
                          <a:spcPts val="0"/>
                        </a:spcBef>
                        <a:spcAft>
                          <a:spcPts val="0"/>
                        </a:spcAft>
                        <a:buClr>
                          <a:srgbClr val="0077AA"/>
                        </a:buClr>
                        <a:buSzPts val="1800"/>
                        <a:buFont typeface="Arial"/>
                        <a:buChar char="•"/>
                      </a:pPr>
                      <a:r>
                        <a:rPr b="0" lang="en-IN" sz="1800">
                          <a:solidFill>
                            <a:srgbClr val="0077AA"/>
                          </a:solidFill>
                          <a:latin typeface="Arial"/>
                          <a:ea typeface="Arial"/>
                          <a:cs typeface="Arial"/>
                          <a:sym typeface="Arial"/>
                        </a:rPr>
                        <a:t>SELECT</a:t>
                      </a:r>
                      <a:r>
                        <a:rPr b="0" i="0"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CONCAT</a:t>
                      </a:r>
                      <a:r>
                        <a:rPr b="0" i="0"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'My'</a:t>
                      </a:r>
                      <a:r>
                        <a:rPr b="0" i="0"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b="0" i="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'SQL’</a:t>
                      </a:r>
                      <a:r>
                        <a:rPr b="0" i="0" lang="en-IN" sz="1800">
                          <a:solidFill>
                            <a:srgbClr val="595959"/>
                          </a:solidFill>
                          <a:latin typeface="Arial"/>
                          <a:ea typeface="Arial"/>
                          <a:cs typeface="Arial"/>
                          <a:sym typeface="Arial"/>
                        </a:rPr>
                        <a:t>)</a:t>
                      </a:r>
                      <a:r>
                        <a:rPr b="0" i="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#op will be NULL</a:t>
                      </a:r>
                      <a:endParaRPr sz="1800">
                        <a:solidFill>
                          <a:srgbClr val="669900"/>
                        </a:solidFill>
                        <a:latin typeface="Arial"/>
                        <a:ea typeface="Arial"/>
                        <a:cs typeface="Arial"/>
                        <a:sym typeface="Arial"/>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ELT(N</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chemeClr val="dk2"/>
                          </a:solidFill>
                          <a:latin typeface="Arial"/>
                          <a:ea typeface="Arial"/>
                          <a:cs typeface="Arial"/>
                          <a:sym typeface="Arial"/>
                        </a:rPr>
                        <a:t>str1</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str2</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str3</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ELT() returns the Nth element of the list of strings: str1 if N = 1, str2 if N = 2, and so on. Returns NULL if N is less than 1 or greater than the number of arguments.</a:t>
                      </a:r>
                      <a:endParaRPr/>
                    </a:p>
                    <a:p>
                      <a:pPr indent="0" lvl="0" marL="0" marR="0" rtl="0" algn="l">
                        <a:lnSpc>
                          <a:spcPct val="100000"/>
                        </a:lnSpc>
                        <a:spcBef>
                          <a:spcPts val="0"/>
                        </a:spcBef>
                        <a:spcAft>
                          <a:spcPts val="0"/>
                        </a:spcAft>
                        <a:buClr>
                          <a:srgbClr val="FF0000"/>
                        </a:buClr>
                        <a:buSzPts val="1800"/>
                        <a:buFont typeface="Arial"/>
                        <a:buNone/>
                      </a:pPr>
                      <a:r>
                        <a:rPr b="0" lang="en-IN" sz="1800">
                          <a:solidFill>
                            <a:srgbClr val="FF0000"/>
                          </a:solidFill>
                          <a:latin typeface="Arial"/>
                          <a:ea typeface="Arial"/>
                          <a:cs typeface="Arial"/>
                          <a:sym typeface="Arial"/>
                        </a:rPr>
                        <a:t>e.g.</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ELT</a:t>
                      </a:r>
                      <a:r>
                        <a:rPr b="0" lang="en-IN" sz="1800">
                          <a:solidFill>
                            <a:srgbClr val="365860"/>
                          </a:solidFill>
                          <a:latin typeface="Arial"/>
                          <a:ea typeface="Arial"/>
                          <a:cs typeface="Arial"/>
                          <a:sym typeface="Arial"/>
                        </a:rPr>
                        <a:t>(</a:t>
                      </a:r>
                      <a:r>
                        <a:rPr lang="en-IN" sz="1800">
                          <a:solidFill>
                            <a:srgbClr val="990055"/>
                          </a:solidFill>
                          <a:latin typeface="Arial"/>
                          <a:ea typeface="Arial"/>
                          <a:cs typeface="Arial"/>
                          <a:sym typeface="Arial"/>
                        </a:rPr>
                        <a:t>1</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'Bank'</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'Of'</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'India'</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'Kothrud'</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'Pune'</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ELT</a:t>
                      </a:r>
                      <a:r>
                        <a:rPr b="0" lang="en-IN" sz="1800">
                          <a:solidFill>
                            <a:srgbClr val="365860"/>
                          </a:solidFill>
                          <a:latin typeface="Arial"/>
                          <a:ea typeface="Arial"/>
                          <a:cs typeface="Arial"/>
                          <a:sym typeface="Arial"/>
                        </a:rPr>
                        <a:t>(</a:t>
                      </a:r>
                      <a:r>
                        <a:rPr lang="en-IN" sz="1800">
                          <a:solidFill>
                            <a:srgbClr val="990055"/>
                          </a:solidFill>
                          <a:latin typeface="Arial"/>
                          <a:ea typeface="Arial"/>
                          <a:cs typeface="Arial"/>
                          <a:sym typeface="Arial"/>
                        </a:rPr>
                        <a:t>1</a:t>
                      </a:r>
                      <a:r>
                        <a:rPr b="0" lang="en-IN" sz="1800">
                          <a:solidFill>
                            <a:schemeClr val="dk1"/>
                          </a:solidFill>
                          <a:latin typeface="Arial"/>
                          <a:ea typeface="Arial"/>
                          <a:cs typeface="Arial"/>
                          <a:sym typeface="Arial"/>
                        </a:rPr>
                        <a:t>, ename, job, sal</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b="0" lang="en-IN" sz="1800">
                          <a:solidFill>
                            <a:schemeClr val="dk1"/>
                          </a:solidFill>
                          <a:latin typeface="Arial"/>
                          <a:ea typeface="Arial"/>
                          <a:cs typeface="Arial"/>
                          <a:sym typeface="Arial"/>
                        </a:rPr>
                        <a:t> emp;</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hiredate, </a:t>
                      </a:r>
                      <a:r>
                        <a:rPr lang="en-IN" sz="1800">
                          <a:solidFill>
                            <a:srgbClr val="DD4A68"/>
                          </a:solidFill>
                          <a:latin typeface="Arial"/>
                          <a:ea typeface="Arial"/>
                          <a:cs typeface="Arial"/>
                          <a:sym typeface="Arial"/>
                        </a:rPr>
                        <a:t>ELT</a:t>
                      </a:r>
                      <a:r>
                        <a:rPr b="0" lang="en-IN" sz="1800">
                          <a:solidFill>
                            <a:srgbClr val="365860"/>
                          </a:solidFill>
                          <a:latin typeface="Arial"/>
                          <a:ea typeface="Arial"/>
                          <a:cs typeface="Arial"/>
                          <a:sym typeface="Arial"/>
                        </a:rPr>
                        <a:t>(</a:t>
                      </a:r>
                      <a:r>
                        <a:rPr lang="en-IN" sz="1800">
                          <a:solidFill>
                            <a:srgbClr val="3F6971"/>
                          </a:solidFill>
                          <a:latin typeface="Arial"/>
                          <a:ea typeface="Arial"/>
                          <a:cs typeface="Arial"/>
                          <a:sym typeface="Arial"/>
                        </a:rPr>
                        <a:t>MONTH</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hiredate</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'Winter'</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'Winter'</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'Spring'</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'Spring'</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'Spring'</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'Summer'</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'Summer'</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'Summer'</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'Autumn'</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'Autumn'</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'Autumn'</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'Winter'</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b="0" lang="en-IN" sz="1800">
                          <a:solidFill>
                            <a:schemeClr val="dk1"/>
                          </a:solidFill>
                          <a:latin typeface="Arial"/>
                          <a:ea typeface="Arial"/>
                          <a:cs typeface="Arial"/>
                          <a:sym typeface="Arial"/>
                        </a:rPr>
                        <a:t> emp;</a:t>
                      </a:r>
                      <a:endParaRPr/>
                    </a:p>
                  </a:txBody>
                  <a:tcPr marT="0" marB="0" marR="68575" marL="68575" anchor="ctr"/>
                </a:tc>
              </a:tr>
            </a:tbl>
          </a:graphicData>
        </a:graphic>
      </p:graphicFrame>
      <p:sp>
        <p:nvSpPr>
          <p:cNvPr id="3196" name="Google Shape;3196;p33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a:t>
            </a:r>
            <a:endParaRPr i="1" sz="3200">
              <a:solidFill>
                <a:srgbClr val="FF99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0" name="Shape 370"/>
        <p:cNvGrpSpPr/>
        <p:nvPr/>
      </p:nvGrpSpPr>
      <p:grpSpPr>
        <a:xfrm>
          <a:off x="0" y="0"/>
          <a:ext cx="0" cy="0"/>
          <a:chOff x="0" y="0"/>
          <a:chExt cx="0" cy="0"/>
        </a:xfrm>
      </p:grpSpPr>
      <p:sp>
        <p:nvSpPr>
          <p:cNvPr id="371" name="Google Shape;371;p34"/>
          <p:cNvSpPr txBox="1"/>
          <p:nvPr/>
        </p:nvSpPr>
        <p:spPr>
          <a:xfrm>
            <a:off x="1676400" y="25908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t/>
            </a:r>
            <a:endParaRPr b="1" i="1" sz="3600">
              <a:solidFill>
                <a:schemeClr val="dk1"/>
              </a:solidFill>
              <a:latin typeface="Arial"/>
              <a:ea typeface="Arial"/>
              <a:cs typeface="Arial"/>
              <a:sym typeface="Arial"/>
            </a:endParaRPr>
          </a:p>
        </p:txBody>
      </p:sp>
      <p:sp>
        <p:nvSpPr>
          <p:cNvPr id="372" name="Google Shape;372;p34"/>
          <p:cNvSpPr/>
          <p:nvPr/>
        </p:nvSpPr>
        <p:spPr>
          <a:xfrm>
            <a:off x="119336" y="1005110"/>
            <a:ext cx="11953328" cy="523220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900" u="sng">
                <a:solidFill>
                  <a:schemeClr val="dk1"/>
                </a:solidFill>
                <a:latin typeface="Palatino Linotype"/>
                <a:ea typeface="Palatino Linotype"/>
                <a:cs typeface="Palatino Linotype"/>
                <a:sym typeface="Palatino Linotype"/>
              </a:rPr>
              <a:t>Atomicity</a:t>
            </a:r>
            <a:r>
              <a:rPr lang="en-IN" sz="1900">
                <a:solidFill>
                  <a:schemeClr val="dk1"/>
                </a:solidFill>
                <a:latin typeface="Palatino Linotype"/>
                <a:ea typeface="Palatino Linotype"/>
                <a:cs typeface="Palatino Linotype"/>
                <a:sym typeface="Palatino Linotype"/>
              </a:rPr>
              <a:t>. In a transaction involving two or more separate pieces of information, either all of the pieces are committed or none are.</a:t>
            </a:r>
            <a:endParaRPr/>
          </a:p>
          <a:p>
            <a:pPr indent="0" lvl="0" marL="0" marR="0" rtl="0" algn="l">
              <a:spcBef>
                <a:spcPts val="0"/>
              </a:spcBef>
              <a:spcAft>
                <a:spcPts val="0"/>
              </a:spcAft>
              <a:buNone/>
            </a:pPr>
            <a:r>
              <a:rPr b="0" i="0" lang="en-IN" sz="1900">
                <a:solidFill>
                  <a:srgbClr val="FF0000"/>
                </a:solidFill>
                <a:latin typeface="Palatino Linotype"/>
                <a:ea typeface="Palatino Linotype"/>
                <a:cs typeface="Palatino Linotype"/>
                <a:sym typeface="Palatino Linotype"/>
              </a:rPr>
              <a:t>For example</a:t>
            </a:r>
            <a:r>
              <a:rPr b="0" i="0" lang="en-IN" sz="1900">
                <a:solidFill>
                  <a:schemeClr val="dk1"/>
                </a:solidFill>
                <a:latin typeface="Palatino Linotype"/>
                <a:ea typeface="Palatino Linotype"/>
                <a:cs typeface="Palatino Linotype"/>
                <a:sym typeface="Palatino Linotype"/>
              </a:rPr>
              <a:t>,</a:t>
            </a:r>
            <a:r>
              <a:rPr b="0" i="0" lang="en-IN" sz="1900">
                <a:solidFill>
                  <a:srgbClr val="FF0000"/>
                </a:solidFill>
                <a:latin typeface="Palatino Linotype"/>
                <a:ea typeface="Palatino Linotype"/>
                <a:cs typeface="Palatino Linotype"/>
                <a:sym typeface="Palatino Linotype"/>
              </a:rPr>
              <a:t> </a:t>
            </a:r>
            <a:r>
              <a:rPr lang="en-IN" sz="1900">
                <a:solidFill>
                  <a:srgbClr val="006C86"/>
                </a:solidFill>
                <a:latin typeface="Palatino Linotype"/>
                <a:ea typeface="Palatino Linotype"/>
                <a:cs typeface="Palatino Linotype"/>
                <a:sym typeface="Palatino Linotype"/>
              </a:rPr>
              <a:t>in an application that transfers funds from one account to another, the atomicity property ensures that, if a debit is made successfully from one account, the corresponding credit is made to the other account.</a:t>
            </a:r>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1900" u="sng">
                <a:solidFill>
                  <a:schemeClr val="dk1"/>
                </a:solidFill>
                <a:latin typeface="Palatino Linotype"/>
                <a:ea typeface="Palatino Linotype"/>
                <a:cs typeface="Palatino Linotype"/>
                <a:sym typeface="Palatino Linotype"/>
              </a:rPr>
              <a:t>Consistency</a:t>
            </a:r>
            <a:r>
              <a:rPr lang="en-IN" sz="1900">
                <a:solidFill>
                  <a:schemeClr val="dk1"/>
                </a:solidFill>
                <a:latin typeface="Palatino Linotype"/>
                <a:ea typeface="Palatino Linotype"/>
                <a:cs typeface="Palatino Linotype"/>
                <a:sym typeface="Palatino Linotype"/>
              </a:rPr>
              <a:t>. A transaction either creates a new and valid state of data, or, if any failure occurs, returns all data to its state before the transaction was started.</a:t>
            </a:r>
            <a:endParaRPr/>
          </a:p>
          <a:p>
            <a:pPr indent="0" lvl="0" marL="0" marR="0" rtl="0" algn="l">
              <a:spcBef>
                <a:spcPts val="0"/>
              </a:spcBef>
              <a:spcAft>
                <a:spcPts val="0"/>
              </a:spcAft>
              <a:buNone/>
            </a:pPr>
            <a:r>
              <a:rPr lang="en-IN" sz="1900">
                <a:solidFill>
                  <a:srgbClr val="FF0000"/>
                </a:solidFill>
                <a:latin typeface="Palatino Linotype"/>
                <a:ea typeface="Palatino Linotype"/>
                <a:cs typeface="Palatino Linotype"/>
                <a:sym typeface="Palatino Linotype"/>
              </a:rPr>
              <a:t>For example</a:t>
            </a:r>
            <a:r>
              <a:rPr b="0" i="0" lang="en-IN" sz="1900">
                <a:solidFill>
                  <a:srgbClr val="323232"/>
                </a:solidFill>
                <a:latin typeface="Palatino Linotype"/>
                <a:ea typeface="Palatino Linotype"/>
                <a:cs typeface="Palatino Linotype"/>
                <a:sym typeface="Palatino Linotype"/>
              </a:rPr>
              <a:t>, </a:t>
            </a:r>
            <a:r>
              <a:rPr lang="en-IN" sz="1900">
                <a:solidFill>
                  <a:srgbClr val="006C86"/>
                </a:solidFill>
                <a:latin typeface="Palatino Linotype"/>
                <a:ea typeface="Palatino Linotype"/>
                <a:cs typeface="Palatino Linotype"/>
                <a:sym typeface="Palatino Linotype"/>
              </a:rPr>
              <a:t>in an application that transfers funds from one account to another, the consistency property ensures that the total value of funds in both the accounts is the same at the start and end of each transaction.</a:t>
            </a:r>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1900" u="sng">
                <a:solidFill>
                  <a:schemeClr val="dk1"/>
                </a:solidFill>
                <a:latin typeface="Palatino Linotype"/>
                <a:ea typeface="Palatino Linotype"/>
                <a:cs typeface="Palatino Linotype"/>
                <a:sym typeface="Palatino Linotype"/>
              </a:rPr>
              <a:t>Isolation</a:t>
            </a:r>
            <a:r>
              <a:rPr lang="en-IN" sz="1900">
                <a:solidFill>
                  <a:schemeClr val="dk1"/>
                </a:solidFill>
                <a:latin typeface="Palatino Linotype"/>
                <a:ea typeface="Palatino Linotype"/>
                <a:cs typeface="Palatino Linotype"/>
                <a:sym typeface="Palatino Linotype"/>
              </a:rPr>
              <a:t>. A transaction in process and not yet committed must remain isolated from any other transaction.</a:t>
            </a:r>
            <a:endParaRPr/>
          </a:p>
          <a:p>
            <a:pPr indent="0" lvl="0" marL="0" marR="0" rtl="0" algn="l">
              <a:spcBef>
                <a:spcPts val="0"/>
              </a:spcBef>
              <a:spcAft>
                <a:spcPts val="0"/>
              </a:spcAft>
              <a:buNone/>
            </a:pPr>
            <a:r>
              <a:rPr lang="en-IN" sz="1900">
                <a:solidFill>
                  <a:srgbClr val="FF0000"/>
                </a:solidFill>
                <a:latin typeface="Palatino Linotype"/>
                <a:ea typeface="Palatino Linotype"/>
                <a:cs typeface="Palatino Linotype"/>
                <a:sym typeface="Palatino Linotype"/>
              </a:rPr>
              <a:t>For example</a:t>
            </a:r>
            <a:r>
              <a:rPr b="0" i="0" lang="en-IN" sz="1900">
                <a:solidFill>
                  <a:srgbClr val="323232"/>
                </a:solidFill>
                <a:latin typeface="Palatino Linotype"/>
                <a:ea typeface="Palatino Linotype"/>
                <a:cs typeface="Palatino Linotype"/>
                <a:sym typeface="Palatino Linotype"/>
              </a:rPr>
              <a:t>, </a:t>
            </a:r>
            <a:r>
              <a:rPr lang="en-IN" sz="1900">
                <a:solidFill>
                  <a:srgbClr val="006C86"/>
                </a:solidFill>
                <a:latin typeface="Palatino Linotype"/>
                <a:ea typeface="Palatino Linotype"/>
                <a:cs typeface="Palatino Linotype"/>
                <a:sym typeface="Palatino Linotype"/>
              </a:rPr>
              <a:t>in an application that transfers funds from one account to another, the isolation property ensures that another transaction sees the transferred funds in one account or the other, but not in both, nor in neither.</a:t>
            </a:r>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1900" u="sng">
                <a:solidFill>
                  <a:schemeClr val="dk1"/>
                </a:solidFill>
                <a:latin typeface="Palatino Linotype"/>
                <a:ea typeface="Palatino Linotype"/>
                <a:cs typeface="Palatino Linotype"/>
                <a:sym typeface="Palatino Linotype"/>
              </a:rPr>
              <a:t>Durability</a:t>
            </a:r>
            <a:r>
              <a:rPr lang="en-IN" sz="1900">
                <a:solidFill>
                  <a:schemeClr val="dk1"/>
                </a:solidFill>
                <a:latin typeface="Palatino Linotype"/>
                <a:ea typeface="Palatino Linotype"/>
                <a:cs typeface="Palatino Linotype"/>
                <a:sym typeface="Palatino Linotype"/>
              </a:rPr>
              <a:t>. Committed data is saved by the system such that, even in the event of a failure and system restart, the data is available in its correct state.</a:t>
            </a:r>
            <a:endParaRPr/>
          </a:p>
          <a:p>
            <a:pPr indent="0" lvl="0" marL="0" marR="0" rtl="0" algn="l">
              <a:spcBef>
                <a:spcPts val="0"/>
              </a:spcBef>
              <a:spcAft>
                <a:spcPts val="0"/>
              </a:spcAft>
              <a:buNone/>
            </a:pPr>
            <a:r>
              <a:rPr lang="en-IN" sz="1900">
                <a:solidFill>
                  <a:srgbClr val="FF0000"/>
                </a:solidFill>
                <a:latin typeface="Palatino Linotype"/>
                <a:ea typeface="Palatino Linotype"/>
                <a:cs typeface="Palatino Linotype"/>
                <a:sym typeface="Palatino Linotype"/>
              </a:rPr>
              <a:t>For example</a:t>
            </a:r>
            <a:r>
              <a:rPr b="0" i="0" lang="en-IN" sz="1900">
                <a:solidFill>
                  <a:srgbClr val="323232"/>
                </a:solidFill>
                <a:latin typeface="Palatino Linotype"/>
                <a:ea typeface="Palatino Linotype"/>
                <a:cs typeface="Palatino Linotype"/>
                <a:sym typeface="Palatino Linotype"/>
              </a:rPr>
              <a:t>, </a:t>
            </a:r>
            <a:r>
              <a:rPr lang="en-IN" sz="1900">
                <a:solidFill>
                  <a:srgbClr val="006C86"/>
                </a:solidFill>
                <a:latin typeface="Palatino Linotype"/>
                <a:ea typeface="Palatino Linotype"/>
                <a:cs typeface="Palatino Linotype"/>
                <a:sym typeface="Palatino Linotype"/>
              </a:rPr>
              <a:t>in an application that transfers funds from one account to another, the durability property ensures that the changes made to each account will not be reversed.</a:t>
            </a:r>
            <a:endParaRPr/>
          </a:p>
        </p:txBody>
      </p:sp>
      <p:sp>
        <p:nvSpPr>
          <p:cNvPr id="373" name="Google Shape;373;p34"/>
          <p:cNvSpPr/>
          <p:nvPr/>
        </p:nvSpPr>
        <p:spPr>
          <a:xfrm>
            <a:off x="1524000" y="1"/>
            <a:ext cx="9144000" cy="646331"/>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ACID properties of transactions</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0" name="Shape 3200"/>
        <p:cNvGrpSpPr/>
        <p:nvPr/>
      </p:nvGrpSpPr>
      <p:grpSpPr>
        <a:xfrm>
          <a:off x="0" y="0"/>
          <a:ext cx="0" cy="0"/>
          <a:chOff x="0" y="0"/>
          <a:chExt cx="0" cy="0"/>
        </a:xfrm>
      </p:grpSpPr>
      <p:graphicFrame>
        <p:nvGraphicFramePr>
          <p:cNvPr id="3201" name="Google Shape;3201;p340"/>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2559600"/>
                <a:gridCol w="88164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STRCMP(</a:t>
                      </a:r>
                      <a:r>
                        <a:rPr lang="en-IN" sz="1800">
                          <a:solidFill>
                            <a:schemeClr val="dk2"/>
                          </a:solidFill>
                          <a:latin typeface="Arial"/>
                          <a:ea typeface="Arial"/>
                          <a:cs typeface="Arial"/>
                          <a:sym typeface="Arial"/>
                        </a:rPr>
                        <a:t>expr1</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expr2</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STRCMP() returns 0 if the strings are the same, -1 if the first argument is smaller than the second according to the current sort order, and 1 otherwise.</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LCASE(</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lower case string. LCASE() </a:t>
                      </a:r>
                      <a:r>
                        <a:rPr b="1" lang="en-IN" sz="1800">
                          <a:solidFill>
                            <a:schemeClr val="dk1"/>
                          </a:solidFill>
                          <a:latin typeface="Arial"/>
                          <a:ea typeface="Arial"/>
                          <a:cs typeface="Arial"/>
                          <a:sym typeface="Arial"/>
                        </a:rPr>
                        <a:t>is a synonym for </a:t>
                      </a:r>
                      <a:r>
                        <a:rPr b="0" lang="en-IN" sz="1800">
                          <a:solidFill>
                            <a:srgbClr val="0077AA"/>
                          </a:solidFill>
                          <a:latin typeface="Arial"/>
                          <a:ea typeface="Arial"/>
                          <a:cs typeface="Arial"/>
                          <a:sym typeface="Arial"/>
                        </a:rPr>
                        <a:t>LOWER()</a:t>
                      </a:r>
                      <a:r>
                        <a:rPr b="0" lang="en-IN" sz="1800">
                          <a:solidFill>
                            <a:schemeClr val="dk1"/>
                          </a:solidFill>
                          <a:latin typeface="Arial"/>
                          <a:ea typeface="Arial"/>
                          <a:cs typeface="Arial"/>
                          <a:sym typeface="Arial"/>
                        </a:rPr>
                        <a:t>.</a:t>
                      </a:r>
                      <a:endParaRPr/>
                    </a:p>
                  </a:txBody>
                  <a:tcPr marT="0" marB="0" marR="68575" marL="68575" anchor="ct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  UCASE(</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upper case string. UCASE() </a:t>
                      </a:r>
                      <a:r>
                        <a:rPr b="1" lang="en-IN" sz="1800">
                          <a:solidFill>
                            <a:schemeClr val="dk1"/>
                          </a:solidFill>
                          <a:latin typeface="Arial"/>
                          <a:ea typeface="Arial"/>
                          <a:cs typeface="Arial"/>
                          <a:sym typeface="Arial"/>
                        </a:rPr>
                        <a:t>is a synonym for </a:t>
                      </a:r>
                      <a:r>
                        <a:rPr lang="en-IN" sz="1800">
                          <a:solidFill>
                            <a:srgbClr val="0077AA"/>
                          </a:solidFill>
                          <a:latin typeface="Arial"/>
                          <a:ea typeface="Arial"/>
                          <a:cs typeface="Arial"/>
                          <a:sym typeface="Arial"/>
                        </a:rPr>
                        <a:t>UPPER().</a:t>
                      </a:r>
                      <a:endParaRPr sz="1800">
                        <a:solidFill>
                          <a:srgbClr val="0077AA"/>
                        </a:solidFill>
                        <a:latin typeface="Arial"/>
                        <a:ea typeface="Arial"/>
                        <a:cs typeface="Arial"/>
                        <a:sym typeface="Arial"/>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LENGTH(</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length of the string.</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LPAD(</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padstr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left-padded with the string padstr to a length of len characters.</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RPAD(</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padstr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right-padded with the string padstr to a length of len characters.</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REPEAT(</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count</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a string consisting of the string str repeated count times. If count is less than 1, returns an empty string. Returns NULL if str or count are NULL.</a:t>
                      </a:r>
                      <a:endParaRPr sz="1800">
                        <a:solidFill>
                          <a:schemeClr val="dk1"/>
                        </a:solidFill>
                        <a:latin typeface="Arial"/>
                        <a:ea typeface="Arial"/>
                        <a:cs typeface="Arial"/>
                        <a:sym typeface="Arial"/>
                      </a:endParaRPr>
                    </a:p>
                  </a:txBody>
                  <a:tcPr marT="0" marB="0" marR="68575" marL="68575" anchor="ctr"/>
                </a:tc>
              </a:tr>
            </a:tbl>
          </a:graphicData>
        </a:graphic>
      </p:graphicFrame>
      <p:sp>
        <p:nvSpPr>
          <p:cNvPr id="3202" name="Google Shape;3202;p34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a:t>
            </a:r>
            <a:endParaRPr i="1" sz="3200">
              <a:solidFill>
                <a:srgbClr val="FF9900"/>
              </a:solidFill>
              <a:latin typeface="Arial"/>
              <a:ea typeface="Arial"/>
              <a:cs typeface="Arial"/>
              <a:sym typeface="Arial"/>
            </a:endParaRPr>
          </a:p>
        </p:txBody>
      </p:sp>
      <p:sp>
        <p:nvSpPr>
          <p:cNvPr id="3203" name="Google Shape;3203;p340"/>
          <p:cNvSpPr txBox="1"/>
          <p:nvPr/>
        </p:nvSpPr>
        <p:spPr>
          <a:xfrm>
            <a:off x="406800" y="4603775"/>
            <a:ext cx="11376000"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UCASE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DD4A68"/>
                </a:solidFill>
                <a:latin typeface="Arial"/>
                <a:ea typeface="Arial"/>
                <a:cs typeface="Arial"/>
                <a:sym typeface="Arial"/>
              </a:rPr>
              <a:t>LPAD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7" name="Shape 3207"/>
        <p:cNvGrpSpPr/>
        <p:nvPr/>
      </p:nvGrpSpPr>
      <p:grpSpPr>
        <a:xfrm>
          <a:off x="0" y="0"/>
          <a:ext cx="0" cy="0"/>
          <a:chOff x="0" y="0"/>
          <a:chExt cx="0" cy="0"/>
        </a:xfrm>
      </p:grpSpPr>
      <p:graphicFrame>
        <p:nvGraphicFramePr>
          <p:cNvPr id="3208" name="Google Shape;3208;p341"/>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2559600"/>
                <a:gridCol w="88164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LEFT(</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leftmost len characters from the string str, or NULL if any argument is NULL.</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RIGHT(</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rightmost len characters from the string str, or NULL if any argument is NULL.</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LTRIM(</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with leading space characters removed.</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RTRIM(</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with trailing space characters removed.</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TRIM(</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with leading and trailing space characters removed.</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BINARY </a:t>
                      </a:r>
                      <a:r>
                        <a:rPr lang="en-IN" sz="1800">
                          <a:solidFill>
                            <a:schemeClr val="dk2"/>
                          </a:solidFill>
                          <a:latin typeface="Arial"/>
                          <a:ea typeface="Arial"/>
                          <a:cs typeface="Arial"/>
                          <a:sym typeface="Arial"/>
                        </a:rPr>
                        <a:t>value</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Convert a value to a binary string.</a:t>
                      </a:r>
                      <a:endParaRPr sz="1800">
                        <a:solidFill>
                          <a:schemeClr val="dk1"/>
                        </a:solidFill>
                        <a:latin typeface="Arial"/>
                        <a:ea typeface="Arial"/>
                        <a:cs typeface="Arial"/>
                        <a:sym typeface="Arial"/>
                      </a:endParaRPr>
                    </a:p>
                  </a:txBody>
                  <a:tcPr marT="0" marB="0" marR="68575" marL="68575" anchor="ctr"/>
                </a:tc>
              </a:tr>
            </a:tbl>
          </a:graphicData>
        </a:graphic>
      </p:graphicFrame>
      <p:sp>
        <p:nvSpPr>
          <p:cNvPr id="3209" name="Google Shape;3209;p34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a:t>
            </a:r>
            <a:endParaRPr i="1" sz="3200">
              <a:solidFill>
                <a:srgbClr val="FF9900"/>
              </a:solidFill>
              <a:latin typeface="Arial"/>
              <a:ea typeface="Arial"/>
              <a:cs typeface="Arial"/>
              <a:sym typeface="Arial"/>
            </a:endParaRPr>
          </a:p>
        </p:txBody>
      </p:sp>
      <p:sp>
        <p:nvSpPr>
          <p:cNvPr id="3210" name="Google Shape;3210;p341"/>
          <p:cNvSpPr txBox="1"/>
          <p:nvPr/>
        </p:nvSpPr>
        <p:spPr>
          <a:xfrm>
            <a:off x="406800" y="3933056"/>
            <a:ext cx="11376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a:t>
            </a:r>
            <a:r>
              <a:rPr lang="en-IN" sz="1800">
                <a:solidFill>
                  <a:srgbClr val="DD4A68"/>
                </a:solidFill>
                <a:latin typeface="Arial"/>
                <a:ea typeface="Arial"/>
                <a:cs typeface="Arial"/>
                <a:sym typeface="Arial"/>
              </a:rPr>
              <a:t>BINARY</a:t>
            </a:r>
            <a:r>
              <a:rPr lang="en-IN" sz="1800">
                <a:solidFill>
                  <a:schemeClr val="dk1"/>
                </a:solidFill>
                <a:latin typeface="Arial"/>
                <a:ea typeface="Arial"/>
                <a:cs typeface="Arial"/>
                <a:sym typeface="Arial"/>
              </a:rPr>
              <a:t> ename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sz="1800">
              <a:solidFill>
                <a:srgbClr val="0077AA"/>
              </a:solidFill>
              <a:latin typeface="Arial"/>
              <a:ea typeface="Arial"/>
              <a:cs typeface="Arial"/>
              <a:sym typeface="Arial"/>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4" name="Shape 3214"/>
        <p:cNvGrpSpPr/>
        <p:nvPr/>
      </p:nvGrpSpPr>
      <p:grpSpPr>
        <a:xfrm>
          <a:off x="0" y="0"/>
          <a:ext cx="0" cy="0"/>
          <a:chOff x="0" y="0"/>
          <a:chExt cx="0" cy="0"/>
        </a:xfrm>
      </p:grpSpPr>
      <p:sp>
        <p:nvSpPr>
          <p:cNvPr id="3215" name="Google Shape;3215;p34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a:t>
            </a:r>
            <a:endParaRPr i="1" sz="3200">
              <a:solidFill>
                <a:srgbClr val="FF9900"/>
              </a:solidFill>
              <a:latin typeface="Arial"/>
              <a:ea typeface="Arial"/>
              <a:cs typeface="Arial"/>
              <a:sym typeface="Arial"/>
            </a:endParaRPr>
          </a:p>
        </p:txBody>
      </p:sp>
      <p:graphicFrame>
        <p:nvGraphicFramePr>
          <p:cNvPr id="3216" name="Google Shape;3216;p342"/>
          <p:cNvGraphicFramePr/>
          <p:nvPr/>
        </p:nvGraphicFramePr>
        <p:xfrm>
          <a:off x="406800" y="612000"/>
          <a:ext cx="3000000" cy="3000000"/>
        </p:xfrm>
        <a:graphic>
          <a:graphicData uri="http://schemas.openxmlformats.org/drawingml/2006/table">
            <a:tbl>
              <a:tblPr bandRow="1" firstRow="1">
                <a:noFill/>
                <a:tableStyleId>{430BD905-2FF8-4F27-9AEB-2FC49726FF04}</a:tableStyleId>
              </a:tblPr>
              <a:tblGrid>
                <a:gridCol w="3057300"/>
                <a:gridCol w="83187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INSTR(</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substr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position of the first occurrence of substring substr in string str.</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REPLACE(</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from_str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to_str</a:t>
                      </a:r>
                      <a:r>
                        <a:rPr lang="en-IN" sz="1800">
                          <a:solidFill>
                            <a:srgbClr val="0077AA"/>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Gill Sans"/>
                        <a:buNone/>
                      </a:pPr>
                      <a:r>
                        <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with all occurrences of the string from_str replaced by the string to_str. REPLACE() performs a case-sensitive match when searching for from_str.</a:t>
                      </a:r>
                      <a:endParaRPr/>
                    </a:p>
                    <a:p>
                      <a:pPr indent="0" lvl="0" marL="0" marR="0" rtl="0" algn="l">
                        <a:lnSpc>
                          <a:spcPct val="100000"/>
                        </a:lnSpc>
                        <a:spcBef>
                          <a:spcPts val="0"/>
                        </a:spcBef>
                        <a:spcAft>
                          <a:spcPts val="0"/>
                        </a:spcAft>
                        <a:buClr>
                          <a:srgbClr val="FF0000"/>
                        </a:buClr>
                        <a:buSzPts val="1800"/>
                        <a:buFont typeface="Arial"/>
                        <a:buNone/>
                      </a:pPr>
                      <a:r>
                        <a:rPr b="0" lang="en-IN" sz="1800">
                          <a:solidFill>
                            <a:srgbClr val="FF0000"/>
                          </a:solidFill>
                          <a:latin typeface="Arial"/>
                          <a:ea typeface="Arial"/>
                          <a:cs typeface="Arial"/>
                          <a:sym typeface="Arial"/>
                        </a:rPr>
                        <a:t>e.g.</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REPLACE</a:t>
                      </a:r>
                      <a:r>
                        <a:rPr b="0" lang="en-IN" sz="1800">
                          <a:solidFill>
                            <a:srgbClr val="365860"/>
                          </a:solidFill>
                          <a:latin typeface="Arial"/>
                          <a:ea typeface="Arial"/>
                          <a:cs typeface="Arial"/>
                          <a:sym typeface="Arial"/>
                        </a:rPr>
                        <a:t>(</a:t>
                      </a:r>
                      <a:r>
                        <a:rPr lang="en-IN" sz="1800">
                          <a:solidFill>
                            <a:srgbClr val="669900"/>
                          </a:solidFill>
                          <a:latin typeface="Arial"/>
                          <a:ea typeface="Arial"/>
                          <a:cs typeface="Arial"/>
                          <a:sym typeface="Arial"/>
                        </a:rPr>
                        <a:t>'Hello'</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'l'</a:t>
                      </a:r>
                      <a:r>
                        <a:rPr b="0"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'x'</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REVERSE(</a:t>
                      </a:r>
                      <a:r>
                        <a:rPr lang="en-IN" sz="1800">
                          <a:solidFill>
                            <a:schemeClr val="dk2"/>
                          </a:solidFill>
                          <a:latin typeface="Arial"/>
                          <a:ea typeface="Arial"/>
                          <a:cs typeface="Arial"/>
                          <a:sym typeface="Arial"/>
                        </a:rPr>
                        <a:t>str</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string str with the order of the characters reversed.</a:t>
                      </a:r>
                      <a:endParaRPr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SUBSTR(</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pos</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rgbClr val="0077AA"/>
                          </a:solidFill>
                          <a:latin typeface="Arial"/>
                          <a:ea typeface="Arial"/>
                          <a:cs typeface="Arial"/>
                          <a:sym typeface="Arial"/>
                        </a:rPr>
                        <a:t>)</a:t>
                      </a:r>
                      <a:endParaRPr/>
                    </a:p>
                    <a:p>
                      <a:pPr indent="0" lvl="0" marL="0" marR="0" rtl="0" algn="l">
                        <a:lnSpc>
                          <a:spcPct val="100000"/>
                        </a:lnSpc>
                        <a:spcBef>
                          <a:spcPts val="0"/>
                        </a:spcBef>
                        <a:spcAft>
                          <a:spcPts val="0"/>
                        </a:spcAft>
                        <a:buClr>
                          <a:schemeClr val="dk1"/>
                        </a:buClr>
                        <a:buSzPts val="1800"/>
                        <a:buFont typeface="Gill Sans"/>
                        <a:buNone/>
                      </a:pPr>
                      <a:r>
                        <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b="1" lang="en-IN" sz="1800">
                          <a:solidFill>
                            <a:schemeClr val="dk1"/>
                          </a:solidFill>
                          <a:latin typeface="Arial"/>
                          <a:ea typeface="Arial"/>
                          <a:cs typeface="Arial"/>
                          <a:sym typeface="Arial"/>
                        </a:rPr>
                        <a:t>SUBSTR() is a synonym for SUBSTRING().</a:t>
                      </a:r>
                      <a:endParaRPr b="1" sz="18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0000"/>
                        </a:buClr>
                        <a:buSzPts val="1800"/>
                        <a:buFont typeface="Arial"/>
                        <a:buNone/>
                      </a:pPr>
                      <a:r>
                        <a:rPr b="0" lang="en-IN" sz="1800">
                          <a:solidFill>
                            <a:srgbClr val="FF0000"/>
                          </a:solidFill>
                          <a:latin typeface="Arial"/>
                          <a:ea typeface="Arial"/>
                          <a:cs typeface="Arial"/>
                          <a:sym typeface="Arial"/>
                        </a:rPr>
                        <a:t>e.g.</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SUBSTR</a:t>
                      </a:r>
                      <a:r>
                        <a:rPr b="0" lang="en-IN" sz="1800">
                          <a:solidFill>
                            <a:schemeClr val="dk1"/>
                          </a:solidFill>
                          <a:latin typeface="Arial"/>
                          <a:ea typeface="Arial"/>
                          <a:cs typeface="Arial"/>
                          <a:sym typeface="Arial"/>
                        </a:rPr>
                        <a:t> </a:t>
                      </a:r>
                      <a:r>
                        <a:rPr b="0" lang="en-IN" sz="1800">
                          <a:solidFill>
                            <a:srgbClr val="365860"/>
                          </a:solidFill>
                          <a:latin typeface="Arial"/>
                          <a:ea typeface="Arial"/>
                          <a:cs typeface="Arial"/>
                          <a:sym typeface="Arial"/>
                        </a:rPr>
                        <a:t>(</a:t>
                      </a:r>
                      <a:r>
                        <a:rPr lang="en-IN" sz="1800">
                          <a:solidFill>
                            <a:srgbClr val="669900"/>
                          </a:solidFill>
                          <a:latin typeface="Arial"/>
                          <a:ea typeface="Arial"/>
                          <a:cs typeface="Arial"/>
                          <a:sym typeface="Arial"/>
                        </a:rPr>
                        <a:t>'This is the test by IWAY'</a:t>
                      </a:r>
                      <a:r>
                        <a:rPr b="0" lang="en-IN" sz="1800">
                          <a:solidFill>
                            <a:schemeClr val="dk1"/>
                          </a:solidFill>
                          <a:latin typeface="Arial"/>
                          <a:ea typeface="Arial"/>
                          <a:cs typeface="Arial"/>
                          <a:sym typeface="Arial"/>
                        </a:rPr>
                        <a:t>, 6</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SUBSTR</a:t>
                      </a:r>
                      <a:r>
                        <a:rPr b="0" lang="en-IN" sz="1800">
                          <a:solidFill>
                            <a:schemeClr val="dk1"/>
                          </a:solidFill>
                          <a:latin typeface="Arial"/>
                          <a:ea typeface="Arial"/>
                          <a:cs typeface="Arial"/>
                          <a:sym typeface="Arial"/>
                        </a:rPr>
                        <a:t> </a:t>
                      </a:r>
                      <a:r>
                        <a:rPr b="0" lang="en-IN" sz="1800">
                          <a:solidFill>
                            <a:srgbClr val="365860"/>
                          </a:solidFill>
                          <a:latin typeface="Arial"/>
                          <a:ea typeface="Arial"/>
                          <a:cs typeface="Arial"/>
                          <a:sym typeface="Arial"/>
                        </a:rPr>
                        <a:t>(</a:t>
                      </a:r>
                      <a:r>
                        <a:rPr lang="en-IN" sz="1800">
                          <a:solidFill>
                            <a:srgbClr val="669900"/>
                          </a:solidFill>
                          <a:latin typeface="Arial"/>
                          <a:ea typeface="Arial"/>
                          <a:cs typeface="Arial"/>
                          <a:sym typeface="Arial"/>
                        </a:rPr>
                        <a:t>'This is the test by IWAY'</a:t>
                      </a:r>
                      <a:r>
                        <a:rPr b="0" lang="en-IN" sz="1800">
                          <a:solidFill>
                            <a:schemeClr val="dk1"/>
                          </a:solidFill>
                          <a:latin typeface="Arial"/>
                          <a:ea typeface="Arial"/>
                          <a:cs typeface="Arial"/>
                          <a:sym typeface="Arial"/>
                        </a:rPr>
                        <a:t>, -4, 4</a:t>
                      </a:r>
                      <a:r>
                        <a:rPr b="0" lang="en-IN" sz="1800">
                          <a:solidFill>
                            <a:srgbClr val="365860"/>
                          </a:solidFill>
                          <a:latin typeface="Arial"/>
                          <a:ea typeface="Arial"/>
                          <a:cs typeface="Arial"/>
                          <a:sym typeface="Arial"/>
                        </a:rPr>
                        <a:t>)</a:t>
                      </a:r>
                      <a:r>
                        <a:rPr b="0" lang="en-IN" sz="1800">
                          <a:solidFill>
                            <a:schemeClr val="dk1"/>
                          </a:solidFill>
                          <a:latin typeface="Arial"/>
                          <a:ea typeface="Arial"/>
                          <a:cs typeface="Arial"/>
                          <a:sym typeface="Arial"/>
                        </a:rPr>
                        <a:t>;</a:t>
                      </a:r>
                      <a:endParaRPr b="0" sz="1800">
                        <a:solidFill>
                          <a:schemeClr val="dk1"/>
                        </a:solidFill>
                        <a:latin typeface="Arial"/>
                        <a:ea typeface="Arial"/>
                        <a:cs typeface="Arial"/>
                        <a:sym typeface="Arial"/>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MID(</a:t>
                      </a:r>
                      <a:r>
                        <a:rPr lang="en-IN" sz="1800">
                          <a:solidFill>
                            <a:schemeClr val="dk2"/>
                          </a:solidFill>
                          <a:latin typeface="Arial"/>
                          <a:ea typeface="Arial"/>
                          <a:cs typeface="Arial"/>
                          <a:sym typeface="Arial"/>
                        </a:rPr>
                        <a:t>str</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pos</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len</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b="0" lang="en-IN" sz="1800">
                          <a:solidFill>
                            <a:schemeClr val="dk1"/>
                          </a:solidFill>
                          <a:latin typeface="Arial"/>
                          <a:ea typeface="Arial"/>
                          <a:cs typeface="Arial"/>
                          <a:sym typeface="Arial"/>
                        </a:rPr>
                        <a:t>MID function </a:t>
                      </a:r>
                      <a:r>
                        <a:rPr b="1" lang="en-IN" sz="1800">
                          <a:solidFill>
                            <a:schemeClr val="dk1"/>
                          </a:solidFill>
                          <a:latin typeface="Arial"/>
                          <a:ea typeface="Arial"/>
                          <a:cs typeface="Arial"/>
                          <a:sym typeface="Arial"/>
                        </a:rPr>
                        <a:t>is a synonym for </a:t>
                      </a:r>
                      <a:r>
                        <a:rPr lang="en-IN" sz="1800">
                          <a:solidFill>
                            <a:srgbClr val="0077AA"/>
                          </a:solidFill>
                          <a:latin typeface="Arial"/>
                          <a:ea typeface="Arial"/>
                          <a:cs typeface="Arial"/>
                          <a:sym typeface="Arial"/>
                        </a:rPr>
                        <a:t>SUBSTRING</a:t>
                      </a:r>
                      <a:r>
                        <a:rPr b="1" lang="en-IN" sz="1800">
                          <a:solidFill>
                            <a:schemeClr val="dk1"/>
                          </a:solidFill>
                          <a:latin typeface="Arial"/>
                          <a:ea typeface="Arial"/>
                          <a:cs typeface="Arial"/>
                          <a:sym typeface="Arial"/>
                        </a:rPr>
                        <a:t>.</a:t>
                      </a:r>
                      <a:endParaRPr/>
                    </a:p>
                  </a:txBody>
                  <a:tcPr marT="0" marB="0" marR="68575" marL="68575" anchor="ctr"/>
                </a:tc>
              </a:tr>
            </a:tbl>
          </a:graphicData>
        </a:graphic>
      </p:graphicFrame>
      <p:sp>
        <p:nvSpPr>
          <p:cNvPr id="3217" name="Google Shape;3217;p342"/>
          <p:cNvSpPr/>
          <p:nvPr/>
        </p:nvSpPr>
        <p:spPr>
          <a:xfrm>
            <a:off x="0" y="5097378"/>
            <a:ext cx="12192000" cy="98488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job,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ISNULL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RPAD</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LEFT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phone, </a:t>
            </a:r>
            <a:r>
              <a:rPr lang="en-IN" sz="1800">
                <a:solidFill>
                  <a:srgbClr val="990055"/>
                </a:solidFill>
                <a:latin typeface="Arial"/>
                <a:ea typeface="Arial"/>
                <a:cs typeface="Arial"/>
                <a:sym typeface="Arial"/>
              </a:rPr>
              <a:t>4</a:t>
            </a:r>
            <a:r>
              <a:rPr lang="en-IN" sz="1800">
                <a:solidFill>
                  <a:srgbClr val="36586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`user name`,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LENGTH</a:t>
            </a:r>
            <a:r>
              <a:rPr lang="en-IN" sz="1800">
                <a:solidFill>
                  <a:srgbClr val="365860"/>
                </a:solidFill>
                <a:latin typeface="Arial"/>
                <a:ea typeface="Arial"/>
                <a:cs typeface="Arial"/>
                <a:sym typeface="Arial"/>
              </a:rPr>
              <a:t>(</a:t>
            </a:r>
            <a:r>
              <a:rPr lang="en-IN" sz="1800">
                <a:solidFill>
                  <a:srgbClr val="DD4A68"/>
                </a:solidFill>
                <a:latin typeface="Arial"/>
                <a:ea typeface="Arial"/>
                <a:cs typeface="Arial"/>
                <a:sym typeface="Arial"/>
              </a:rPr>
              <a:t>SUBSTR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`user name`, </a:t>
            </a:r>
            <a:r>
              <a:rPr lang="en-IN" sz="1800">
                <a:solidFill>
                  <a:srgbClr val="DD4A68"/>
                </a:solidFill>
                <a:latin typeface="Arial"/>
                <a:ea typeface="Arial"/>
                <a:cs typeface="Arial"/>
                <a:sym typeface="Arial"/>
              </a:rPr>
              <a:t>INSTR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`user name`," "</a:t>
            </a:r>
            <a:r>
              <a:rPr lang="en-IN" sz="1800">
                <a:solidFill>
                  <a:srgbClr val="595959"/>
                </a:solidFill>
                <a:latin typeface="Arial"/>
                <a:ea typeface="Arial"/>
                <a:cs typeface="Arial"/>
                <a:sym typeface="Arial"/>
              </a:rPr>
              <a:t>))) </a:t>
            </a:r>
            <a:r>
              <a:rPr lang="en-IN" sz="1800">
                <a:solidFill>
                  <a:srgbClr val="B3880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,"Weak User", `user 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job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REPLACE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job, job, </a:t>
            </a:r>
            <a:r>
              <a:rPr lang="en-IN" sz="1800">
                <a:solidFill>
                  <a:srgbClr val="DD4A68"/>
                </a:solidFill>
                <a:latin typeface="Arial"/>
                <a:ea typeface="Arial"/>
                <a:cs typeface="Arial"/>
                <a:sym typeface="Arial"/>
              </a:rPr>
              <a:t>LOWER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34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 - examples</a:t>
            </a:r>
            <a:endParaRPr i="1" sz="3200">
              <a:solidFill>
                <a:srgbClr val="FF9900"/>
              </a:solidFill>
              <a:latin typeface="Arial"/>
              <a:ea typeface="Arial"/>
              <a:cs typeface="Arial"/>
              <a:sym typeface="Arial"/>
            </a:endParaRPr>
          </a:p>
        </p:txBody>
      </p:sp>
      <p:sp>
        <p:nvSpPr>
          <p:cNvPr id="3223" name="Google Shape;3223;p343"/>
          <p:cNvSpPr/>
          <p:nvPr/>
        </p:nvSpPr>
        <p:spPr>
          <a:xfrm>
            <a:off x="407368" y="908720"/>
            <a:ext cx="11377264"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DD4A68"/>
                </a:solidFill>
                <a:latin typeface="Arial"/>
                <a:ea typeface="Arial"/>
                <a:cs typeface="Arial"/>
                <a:sym typeface="Arial"/>
              </a:rPr>
              <a:t>REPEAT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sal</a:t>
            </a:r>
            <a:r>
              <a:rPr lang="en-IN" sz="1800">
                <a:solidFill>
                  <a:srgbClr val="B38806"/>
                </a:solidFill>
                <a:latin typeface="Arial"/>
                <a:ea typeface="Arial"/>
                <a:cs typeface="Arial"/>
                <a:sym typeface="Arial"/>
              </a:rPr>
              <a:t>/</a:t>
            </a:r>
            <a:r>
              <a:rPr lang="en-IN" sz="1800">
                <a:solidFill>
                  <a:srgbClr val="990055"/>
                </a:solidFill>
                <a:latin typeface="Arial"/>
                <a:ea typeface="Arial"/>
                <a:cs typeface="Arial"/>
                <a:sym typeface="Arial"/>
              </a:rPr>
              <a:t>100</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rgbClr val="595959"/>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emailid, </a:t>
            </a:r>
            <a:r>
              <a:rPr lang="en-IN" sz="1800">
                <a:solidFill>
                  <a:srgbClr val="DD4A68"/>
                </a:solidFill>
                <a:latin typeface="Arial"/>
                <a:ea typeface="Arial"/>
                <a:cs typeface="Arial"/>
                <a:sym typeface="Arial"/>
              </a:rPr>
              <a:t>REPEAT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emailid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595959"/>
                </a:solidFill>
                <a:latin typeface="Arial"/>
                <a:ea typeface="Arial"/>
                <a:cs typeface="Arial"/>
                <a:sym typeface="Arial"/>
              </a:rPr>
              <a:t> </a:t>
            </a:r>
            <a:r>
              <a:rPr lang="en-IN" sz="1800">
                <a:solidFill>
                  <a:schemeClr val="dk1"/>
                </a:solidFill>
                <a:latin typeface="Arial"/>
                <a:ea typeface="Arial"/>
                <a:cs typeface="Arial"/>
                <a:sym typeface="Arial"/>
              </a:rPr>
              <a:t>pwd,</a:t>
            </a:r>
            <a:r>
              <a:rPr lang="en-IN" sz="1800">
                <a:solidFill>
                  <a:srgbClr val="595959"/>
                </a:solidFill>
                <a:latin typeface="Arial"/>
                <a:ea typeface="Arial"/>
                <a:cs typeface="Arial"/>
                <a:sym typeface="Arial"/>
              </a:rPr>
              <a:t> </a:t>
            </a:r>
            <a:r>
              <a:rPr lang="en-IN" sz="1800">
                <a:solidFill>
                  <a:srgbClr val="DD4A68"/>
                </a:solidFill>
                <a:latin typeface="Arial"/>
                <a:ea typeface="Arial"/>
                <a:cs typeface="Arial"/>
                <a:sym typeface="Arial"/>
              </a:rPr>
              <a:t>REPEAT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pwd</a:t>
            </a:r>
            <a:r>
              <a:rPr lang="en-IN" sz="1800">
                <a:solidFill>
                  <a:srgbClr val="595959"/>
                </a:solidFill>
                <a:latin typeface="Arial"/>
                <a:ea typeface="Arial"/>
                <a:cs typeface="Arial"/>
                <a:sym typeface="Arial"/>
              </a:rPr>
              <a:t>)) </a:t>
            </a:r>
            <a:r>
              <a:rPr lang="en-IN" sz="1800">
                <a:solidFill>
                  <a:schemeClr val="dk1"/>
                </a:solidFill>
                <a:latin typeface="Arial"/>
                <a:ea typeface="Arial"/>
                <a:cs typeface="Arial"/>
                <a:sym typeface="Arial"/>
              </a:rPr>
              <a:t>password</a:t>
            </a:r>
            <a:r>
              <a:rPr lang="en-IN" sz="1800">
                <a:solidFill>
                  <a:srgbClr val="595959"/>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595959"/>
                </a:solidFill>
                <a:latin typeface="Arial"/>
                <a:ea typeface="Arial"/>
                <a:cs typeface="Arial"/>
                <a:sym typeface="Arial"/>
              </a:rPr>
              <a:t> </a:t>
            </a:r>
            <a:r>
              <a:rPr lang="en-IN" sz="1800">
                <a:solidFill>
                  <a:schemeClr val="dk1"/>
                </a:solidFill>
                <a:latin typeface="Arial"/>
                <a:ea typeface="Arial"/>
                <a:cs typeface="Arial"/>
                <a:sym typeface="Arial"/>
              </a:rPr>
              <a:t>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c1, </a:t>
            </a:r>
            <a:r>
              <a:rPr lang="en-IN" sz="1800">
                <a:solidFill>
                  <a:srgbClr val="DD4A68"/>
                </a:solidFill>
                <a:latin typeface="Arial"/>
                <a:ea typeface="Arial"/>
                <a:cs typeface="Arial"/>
                <a:sym typeface="Arial"/>
              </a:rPr>
              <a:t>CONCAT</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REPEAT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'0', 10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 c1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leading_zeroes;</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job,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ISNULL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RPAD</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LEFT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phone, </a:t>
            </a:r>
            <a:r>
              <a:rPr lang="en-IN" sz="1800">
                <a:solidFill>
                  <a:srgbClr val="990055"/>
                </a:solidFill>
                <a:latin typeface="Arial"/>
                <a:ea typeface="Arial"/>
                <a:cs typeface="Arial"/>
                <a:sym typeface="Arial"/>
              </a:rPr>
              <a:t>4</a:t>
            </a:r>
            <a:r>
              <a:rPr lang="en-IN" sz="1800">
                <a:solidFill>
                  <a:srgbClr val="36586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`user name`, </a:t>
            </a:r>
            <a:r>
              <a:rPr lang="en-IN" sz="1800">
                <a:solidFill>
                  <a:srgbClr val="DD4A68"/>
                </a:solidFill>
                <a:latin typeface="Arial"/>
                <a:ea typeface="Arial"/>
                <a:cs typeface="Arial"/>
                <a:sym typeface="Arial"/>
              </a:rPr>
              <a:t>IF</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LENGTH</a:t>
            </a:r>
            <a:r>
              <a:rPr lang="en-IN" sz="1800">
                <a:solidFill>
                  <a:srgbClr val="365860"/>
                </a:solidFill>
                <a:latin typeface="Arial"/>
                <a:ea typeface="Arial"/>
                <a:cs typeface="Arial"/>
                <a:sym typeface="Arial"/>
              </a:rPr>
              <a:t>(</a:t>
            </a:r>
            <a:r>
              <a:rPr lang="en-IN" sz="1800">
                <a:solidFill>
                  <a:srgbClr val="DD4A68"/>
                </a:solidFill>
                <a:latin typeface="Arial"/>
                <a:ea typeface="Arial"/>
                <a:cs typeface="Arial"/>
                <a:sym typeface="Arial"/>
              </a:rPr>
              <a:t>SUBSTR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`user name`, </a:t>
            </a:r>
            <a:r>
              <a:rPr lang="en-IN" sz="1800">
                <a:solidFill>
                  <a:srgbClr val="DD4A68"/>
                </a:solidFill>
                <a:latin typeface="Arial"/>
                <a:ea typeface="Arial"/>
                <a:cs typeface="Arial"/>
                <a:sym typeface="Arial"/>
              </a:rPr>
              <a:t>INSTR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`user name`," "</a:t>
            </a:r>
            <a:r>
              <a:rPr lang="en-IN" sz="1800">
                <a:solidFill>
                  <a:srgbClr val="595959"/>
                </a:solidFill>
                <a:latin typeface="Arial"/>
                <a:ea typeface="Arial"/>
                <a:cs typeface="Arial"/>
                <a:sym typeface="Arial"/>
              </a:rPr>
              <a:t>))) </a:t>
            </a:r>
            <a:r>
              <a:rPr lang="en-IN" sz="1800">
                <a:solidFill>
                  <a:srgbClr val="B3880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,"Weak User", `user 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595959"/>
                </a:solidFill>
                <a:latin typeface="Arial"/>
                <a:ea typeface="Arial"/>
                <a:cs typeface="Arial"/>
                <a:sym typeface="Arial"/>
              </a:rPr>
              <a:t>(</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a:t>
            </a:r>
            <a:r>
              <a:rPr lang="en-IN" sz="1800">
                <a:solidFill>
                  <a:schemeClr val="dk1"/>
                </a:solidFill>
                <a:latin typeface="Arial"/>
                <a:ea typeface="Arial"/>
                <a:cs typeface="Arial"/>
                <a:sym typeface="Arial"/>
              </a:rPr>
              <a:t>, "" </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datePresent, </a:t>
            </a:r>
            <a:r>
              <a:rPr lang="en-IN" sz="1800">
                <a:solidFill>
                  <a:srgbClr val="DD4A68"/>
                </a:solidFill>
                <a:latin typeface="Arial"/>
                <a:ea typeface="Arial"/>
                <a:cs typeface="Arial"/>
                <a:sym typeface="Arial"/>
              </a:rPr>
              <a:t>LENGTH</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datePresent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LENGTH</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datePresent, ",",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a:t>
            </a:r>
            <a:r>
              <a:rPr lang="en-IN" sz="1800">
                <a:solidFill>
                  <a:srgbClr val="7F7F7F"/>
                </a:solidFill>
                <a:latin typeface="Arial"/>
                <a:ea typeface="Arial"/>
                <a:cs typeface="Arial"/>
                <a:sym typeface="Arial"/>
              </a:rPr>
              <a:t> </a:t>
            </a:r>
            <a:r>
              <a:rPr lang="en-IN" sz="1800">
                <a:solidFill>
                  <a:srgbClr val="990055"/>
                </a:solidFill>
                <a:latin typeface="Arial"/>
                <a:ea typeface="Arial"/>
                <a:cs typeface="Arial"/>
                <a:sym typeface="Arial"/>
              </a:rPr>
              <a:t>1 </a:t>
            </a:r>
            <a:r>
              <a:rPr lang="en-IN" sz="1800">
                <a:solidFill>
                  <a:schemeClr val="dk1"/>
                </a:solidFill>
                <a:latin typeface="Arial"/>
                <a:ea typeface="Arial"/>
                <a:cs typeface="Arial"/>
                <a:sym typeface="Arial"/>
              </a:rPr>
              <a:t>"Days Present"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emp_attendance;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CandidateID,  </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response, ',',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'n',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DD4A68"/>
                </a:solidFill>
                <a:latin typeface="Arial"/>
                <a:ea typeface="Arial"/>
                <a:cs typeface="Arial"/>
                <a:sym typeface="Arial"/>
              </a:rPr>
              <a:t>LENGTH</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response, ',',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,'n',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R2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vote_response;</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c1, c1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1, </a:t>
            </a:r>
            <a:r>
              <a:rPr lang="en-IN" sz="1800">
                <a:solidFill>
                  <a:srgbClr val="DD4A68"/>
                </a:solidFill>
                <a:latin typeface="Arial"/>
                <a:ea typeface="Arial"/>
                <a:cs typeface="Arial"/>
                <a:sym typeface="Arial"/>
              </a:rPr>
              <a:t>SUBSTR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DD4A68"/>
                </a:solidFill>
                <a:latin typeface="Arial"/>
                <a:ea typeface="Arial"/>
                <a:cs typeface="Arial"/>
                <a:sym typeface="Arial"/>
              </a:rPr>
              <a:t>LENGTH</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1</a:t>
            </a:r>
            <a:r>
              <a:rPr lang="en-IN" sz="1800">
                <a:solidFill>
                  <a:srgbClr val="7F7F7F"/>
                </a:solidFill>
                <a:latin typeface="Arial"/>
                <a:ea typeface="Arial"/>
                <a:cs typeface="Arial"/>
                <a:sym typeface="Arial"/>
              </a:rPr>
              <a:t>) </a:t>
            </a:r>
            <a:r>
              <a:rPr lang="en-IN" sz="1800">
                <a:solidFill>
                  <a:srgbClr val="B38806"/>
                </a:solidFill>
                <a:latin typeface="Arial"/>
                <a:ea typeface="Arial"/>
                <a:cs typeface="Arial"/>
                <a:sym typeface="Arial"/>
              </a:rPr>
              <a:t>+</a:t>
            </a:r>
            <a:r>
              <a:rPr lang="en-IN" sz="1800">
                <a:solidFill>
                  <a:schemeClr val="dk1"/>
                </a:solidFill>
                <a:latin typeface="Arial"/>
                <a:ea typeface="Arial"/>
                <a:cs typeface="Arial"/>
                <a:sym typeface="Arial"/>
              </a:rPr>
              <a:t>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numberString;</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job := </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job, </a:t>
            </a:r>
            <a:r>
              <a:rPr lang="en-IN" sz="1800">
                <a:solidFill>
                  <a:srgbClr val="669900"/>
                </a:solidFill>
                <a:latin typeface="Arial"/>
                <a:ea typeface="Arial"/>
                <a:cs typeface="Arial"/>
                <a:sym typeface="Arial"/>
              </a:rPr>
              <a:t>'officers'</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'Officers'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sp>
        <p:nvSpPr>
          <p:cNvPr id="3228" name="Google Shape;3228;p34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 - examples</a:t>
            </a:r>
            <a:endParaRPr i="1" sz="3200">
              <a:solidFill>
                <a:srgbClr val="FF9900"/>
              </a:solidFill>
              <a:latin typeface="Arial"/>
              <a:ea typeface="Arial"/>
              <a:cs typeface="Arial"/>
              <a:sym typeface="Arial"/>
            </a:endParaRPr>
          </a:p>
        </p:txBody>
      </p:sp>
      <p:sp>
        <p:nvSpPr>
          <p:cNvPr id="3229" name="Google Shape;3229;p344"/>
          <p:cNvSpPr/>
          <p:nvPr/>
        </p:nvSpPr>
        <p:spPr>
          <a:xfrm>
            <a:off x="407368" y="908720"/>
            <a:ext cx="11377264" cy="236988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BINARY</a:t>
            </a:r>
            <a:r>
              <a:rPr lang="en-IN" sz="1800">
                <a:solidFill>
                  <a:srgbClr val="0077AA"/>
                </a:solidFill>
                <a:latin typeface="Arial"/>
                <a:ea typeface="Arial"/>
                <a:cs typeface="Arial"/>
                <a:sym typeface="Arial"/>
              </a:rPr>
              <a:t> </a:t>
            </a:r>
            <a:r>
              <a:rPr lang="en-IN" sz="1800">
                <a:solidFill>
                  <a:srgbClr val="669900"/>
                </a:solidFill>
                <a:latin typeface="Arial"/>
                <a:ea typeface="Arial"/>
                <a:cs typeface="Arial"/>
                <a:sym typeface="Arial"/>
              </a:rPr>
              <a:t>"sherlock"</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BINARY</a:t>
            </a:r>
            <a:r>
              <a:rPr lang="en-IN" sz="1800">
                <a:solidFill>
                  <a:srgbClr val="0077AA"/>
                </a:solidFill>
                <a:latin typeface="Arial"/>
                <a:ea typeface="Arial"/>
                <a:cs typeface="Arial"/>
                <a:sym typeface="Arial"/>
              </a:rPr>
              <a:t> </a:t>
            </a:r>
            <a:r>
              <a:rPr lang="en-IN" sz="1800">
                <a:solidFill>
                  <a:srgbClr val="669900"/>
                </a:solidFill>
                <a:latin typeface="Arial"/>
                <a:ea typeface="Arial"/>
                <a:cs typeface="Arial"/>
                <a:sym typeface="Arial"/>
              </a:rPr>
              <a:t>"Sherlock"</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BINARY</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UPPER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BINARY</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LOWER</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CONCAT</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UCASE</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LEFT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990055"/>
                </a:solidFill>
                <a:latin typeface="Arial"/>
                <a:ea typeface="Arial"/>
                <a:cs typeface="Arial"/>
                <a:sym typeface="Arial"/>
              </a:rPr>
              <a:t>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LCASE</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SUBSTRING</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990055"/>
                </a:solidFill>
                <a:latin typeface="Arial"/>
                <a:ea typeface="Arial"/>
                <a:cs typeface="Arial"/>
                <a:sym typeface="Arial"/>
              </a:rPr>
              <a:t> 2</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"Title Case"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 </a:t>
            </a:r>
            <a:r>
              <a:rPr lang="en-IN" sz="1800">
                <a:solidFill>
                  <a:srgbClr val="DD4A68"/>
                </a:solidFill>
                <a:latin typeface="Arial"/>
                <a:ea typeface="Arial"/>
                <a:cs typeface="Arial"/>
                <a:sym typeface="Arial"/>
              </a:rPr>
              <a:t>BINARY</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CONCAT</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UCASE</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LEFT</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990055"/>
                </a:solidFill>
                <a:latin typeface="Arial"/>
                <a:ea typeface="Arial"/>
                <a:cs typeface="Arial"/>
                <a:sym typeface="Arial"/>
              </a:rPr>
              <a:t>1</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LCASE</a:t>
            </a:r>
            <a:r>
              <a:rPr lang="en-IN" sz="1800">
                <a:solidFill>
                  <a:srgbClr val="595959"/>
                </a:solidFill>
                <a:latin typeface="Arial"/>
                <a:ea typeface="Arial"/>
                <a:cs typeface="Arial"/>
                <a:sym typeface="Arial"/>
              </a:rPr>
              <a:t>(</a:t>
            </a:r>
            <a:r>
              <a:rPr lang="en-IN" sz="1800">
                <a:solidFill>
                  <a:srgbClr val="DD4A68"/>
                </a:solidFill>
                <a:latin typeface="Arial"/>
                <a:ea typeface="Arial"/>
                <a:cs typeface="Arial"/>
                <a:sym typeface="Arial"/>
              </a:rPr>
              <a:t>SUBSTRING</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990055"/>
                </a:solidFill>
                <a:latin typeface="Arial"/>
                <a:ea typeface="Arial"/>
                <a:cs typeface="Arial"/>
                <a:sym typeface="Arial"/>
              </a:rPr>
              <a:t>2</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34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string functions</a:t>
            </a:r>
            <a:endParaRPr i="1" sz="3200">
              <a:solidFill>
                <a:srgbClr val="FF9900"/>
              </a:solidFill>
              <a:latin typeface="Arial"/>
              <a:ea typeface="Arial"/>
              <a:cs typeface="Arial"/>
              <a:sym typeface="Arial"/>
            </a:endParaRPr>
          </a:p>
        </p:txBody>
      </p:sp>
      <p:sp>
        <p:nvSpPr>
          <p:cNvPr id="3235" name="Google Shape;3235;p345"/>
          <p:cNvSpPr/>
          <p:nvPr/>
        </p:nvSpPr>
        <p:spPr>
          <a:xfrm>
            <a:off x="406800" y="810578"/>
            <a:ext cx="1137600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LEFT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'o'</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'i'</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'u'</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REGEXP_LIKE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a|e|i|o|u</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REGEXP_LIKE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//starts with</a:t>
            </a:r>
            <a:endParaRPr sz="1800">
              <a:solidFill>
                <a:srgbClr val="39AE0A"/>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REGEXP_LIKE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n|r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//ends with</a:t>
            </a:r>
            <a:endParaRPr sz="1800">
              <a:solidFill>
                <a:srgbClr val="39AE0A"/>
              </a:solidFill>
              <a:latin typeface="Arial"/>
              <a:ea typeface="Arial"/>
              <a:cs typeface="Arial"/>
              <a:sym typeface="Arial"/>
            </a:endParaRPr>
          </a:p>
        </p:txBody>
      </p:sp>
      <p:sp>
        <p:nvSpPr>
          <p:cNvPr id="3236" name="Google Shape;3236;p345"/>
          <p:cNvSpPr txBox="1"/>
          <p:nvPr/>
        </p:nvSpPr>
        <p:spPr>
          <a:xfrm>
            <a:off x="406800" y="3861048"/>
            <a:ext cx="113760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Gill Sans"/>
                <a:ea typeface="Gill Sans"/>
                <a:cs typeface="Gill Sans"/>
                <a:sym typeface="Gill Sans"/>
              </a:rPr>
              <a:t> </a:t>
            </a:r>
            <a:r>
              <a:rPr lang="en-IN" sz="1800">
                <a:solidFill>
                  <a:srgbClr val="669900"/>
                </a:solidFill>
                <a:latin typeface="Arial"/>
                <a:ea typeface="Arial"/>
                <a:cs typeface="Arial"/>
                <a:sym typeface="Arial"/>
              </a:rPr>
              <a:t>"abc,,abc,,,,,bc,,,,,,abc"</a:t>
            </a:r>
            <a:r>
              <a:rPr lang="en-IN" sz="1800">
                <a:solidFill>
                  <a:schemeClr val="dk1"/>
                </a:solidFill>
                <a:latin typeface="Arial"/>
                <a:ea typeface="Arial"/>
                <a:cs typeface="Arial"/>
                <a:sym typeface="Arial"/>
              </a:rPr>
              <a:t> ;  /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REPLACE</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"abc,,abc,,,,,bc,,,,,,abc"</a:t>
            </a:r>
            <a:r>
              <a:rPr lang="en-IN" sz="1800">
                <a:solidFill>
                  <a:schemeClr val="dk1"/>
                </a:solidFill>
                <a:latin typeface="Arial"/>
                <a:ea typeface="Arial"/>
                <a:cs typeface="Arial"/>
                <a:sym typeface="Arial"/>
              </a:rPr>
              <a:t>, ",",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R1 ;</a:t>
            </a:r>
            <a:endParaRPr sz="1800">
              <a:solidFill>
                <a:srgbClr val="669900"/>
              </a:solidFill>
              <a:latin typeface="Arial"/>
              <a:ea typeface="Arial"/>
              <a:cs typeface="Arial"/>
              <a:sym typeface="Arial"/>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40" name="Shape 3240"/>
        <p:cNvGrpSpPr/>
        <p:nvPr/>
      </p:nvGrpSpPr>
      <p:grpSpPr>
        <a:xfrm>
          <a:off x="0" y="0"/>
          <a:ext cx="0" cy="0"/>
          <a:chOff x="0" y="0"/>
          <a:chExt cx="0" cy="0"/>
        </a:xfrm>
      </p:grpSpPr>
      <p:sp>
        <p:nvSpPr>
          <p:cNvPr id="3241" name="Google Shape;3241;p34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mathematical functions</a:t>
            </a:r>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45" name="Shape 3245"/>
        <p:cNvGrpSpPr/>
        <p:nvPr/>
      </p:nvGrpSpPr>
      <p:grpSpPr>
        <a:xfrm>
          <a:off x="0" y="0"/>
          <a:ext cx="0" cy="0"/>
          <a:chOff x="0" y="0"/>
          <a:chExt cx="0" cy="0"/>
        </a:xfrm>
      </p:grpSpPr>
      <p:sp>
        <p:nvSpPr>
          <p:cNvPr id="3246" name="Google Shape;3246;p34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mathematical functions</a:t>
            </a:r>
            <a:endParaRPr i="1" sz="3200">
              <a:solidFill>
                <a:srgbClr val="FF9900"/>
              </a:solidFill>
              <a:latin typeface="Arial"/>
              <a:ea typeface="Arial"/>
              <a:cs typeface="Arial"/>
              <a:sym typeface="Arial"/>
            </a:endParaRPr>
          </a:p>
        </p:txBody>
      </p:sp>
      <p:graphicFrame>
        <p:nvGraphicFramePr>
          <p:cNvPr id="3247" name="Google Shape;3247;p347"/>
          <p:cNvGraphicFramePr/>
          <p:nvPr/>
        </p:nvGraphicFramePr>
        <p:xfrm>
          <a:off x="406800" y="813600"/>
          <a:ext cx="3000000" cy="3000000"/>
        </p:xfrm>
        <a:graphic>
          <a:graphicData uri="http://schemas.openxmlformats.org/drawingml/2006/table">
            <a:tbl>
              <a:tblPr bandRow="1" firstRow="1">
                <a:noFill/>
                <a:tableStyleId>{430BD905-2FF8-4F27-9AEB-2FC49726FF04}</a:tableStyleId>
              </a:tblPr>
              <a:tblGrid>
                <a:gridCol w="2850200"/>
                <a:gridCol w="85258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ABS(</a:t>
                      </a:r>
                      <a:r>
                        <a:rPr lang="en-IN" sz="1800">
                          <a:solidFill>
                            <a:schemeClr val="dk2"/>
                          </a:solidFill>
                          <a:latin typeface="Arial"/>
                          <a:ea typeface="Arial"/>
                          <a:cs typeface="Arial"/>
                          <a:sym typeface="Arial"/>
                        </a:rPr>
                        <a:t>x</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absolute value of X.</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CEIL(</a:t>
                      </a:r>
                      <a:r>
                        <a:rPr lang="en-IN" sz="1800">
                          <a:solidFill>
                            <a:schemeClr val="dk2"/>
                          </a:solidFill>
                          <a:latin typeface="Arial"/>
                          <a:ea typeface="Arial"/>
                          <a:cs typeface="Arial"/>
                          <a:sym typeface="Arial"/>
                        </a:rPr>
                        <a:t>x</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CEIL() is a synonym for CEILING().</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CEILING(</a:t>
                      </a:r>
                      <a:r>
                        <a:rPr lang="en-IN" sz="1800">
                          <a:solidFill>
                            <a:schemeClr val="dk2"/>
                          </a:solidFill>
                          <a:latin typeface="Arial"/>
                          <a:ea typeface="Arial"/>
                          <a:cs typeface="Arial"/>
                          <a:sym typeface="Arial"/>
                        </a:rPr>
                        <a:t>x</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CEIL value.</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FLOOR(</a:t>
                      </a:r>
                      <a:r>
                        <a:rPr lang="en-IN" sz="1800">
                          <a:solidFill>
                            <a:schemeClr val="dk2"/>
                          </a:solidFill>
                          <a:latin typeface="Arial"/>
                          <a:ea typeface="Arial"/>
                          <a:cs typeface="Arial"/>
                          <a:sym typeface="Arial"/>
                        </a:rPr>
                        <a:t>x</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FLOOR value.</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MOD(</a:t>
                      </a:r>
                      <a:r>
                        <a:rPr lang="en-IN" sz="1800">
                          <a:solidFill>
                            <a:schemeClr val="dk2"/>
                          </a:solidFill>
                          <a:latin typeface="Arial"/>
                          <a:ea typeface="Arial"/>
                          <a:cs typeface="Arial"/>
                          <a:sym typeface="Arial"/>
                        </a:rPr>
                        <a:t>n</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m</a:t>
                      </a:r>
                      <a:r>
                        <a:rPr lang="en-IN" sz="1800">
                          <a:solidFill>
                            <a:srgbClr val="0077AA"/>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2"/>
                        </a:buClr>
                        <a:buSzPts val="1800"/>
                        <a:buFont typeface="Arial"/>
                        <a:buNone/>
                      </a:pPr>
                      <a:r>
                        <a:rPr lang="en-IN" sz="1800">
                          <a:solidFill>
                            <a:schemeClr val="dk2"/>
                          </a:solidFill>
                          <a:latin typeface="Arial"/>
                          <a:ea typeface="Arial"/>
                          <a:cs typeface="Arial"/>
                          <a:sym typeface="Arial"/>
                        </a:rPr>
                        <a:t>  n</a:t>
                      </a:r>
                      <a:r>
                        <a:rPr lang="en-IN" sz="1800">
                          <a:solidFill>
                            <a:srgbClr val="0077AA"/>
                          </a:solidFill>
                          <a:latin typeface="Arial"/>
                          <a:ea typeface="Arial"/>
                          <a:cs typeface="Arial"/>
                          <a:sym typeface="Arial"/>
                        </a:rPr>
                        <a:t> % </a:t>
                      </a:r>
                      <a:r>
                        <a:rPr lang="en-IN" sz="1800">
                          <a:solidFill>
                            <a:schemeClr val="dk2"/>
                          </a:solidFill>
                          <a:latin typeface="Arial"/>
                          <a:ea typeface="Arial"/>
                          <a:cs typeface="Arial"/>
                          <a:sym typeface="Arial"/>
                        </a:rPr>
                        <a:t>m</a:t>
                      </a:r>
                      <a:r>
                        <a:rPr lang="en-IN" sz="1800">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chemeClr val="dk2"/>
                        </a:buClr>
                        <a:buSzPts val="1800"/>
                        <a:buFont typeface="Arial"/>
                        <a:buNone/>
                      </a:pPr>
                      <a:r>
                        <a:rPr lang="en-IN" sz="1800">
                          <a:solidFill>
                            <a:schemeClr val="dk2"/>
                          </a:solidFill>
                          <a:latin typeface="Arial"/>
                          <a:ea typeface="Arial"/>
                          <a:cs typeface="Arial"/>
                          <a:sym typeface="Arial"/>
                        </a:rPr>
                        <a:t>  n</a:t>
                      </a:r>
                      <a:r>
                        <a:rPr lang="en-IN" sz="1800">
                          <a:solidFill>
                            <a:srgbClr val="0077AA"/>
                          </a:solidFill>
                          <a:latin typeface="Arial"/>
                          <a:ea typeface="Arial"/>
                          <a:cs typeface="Arial"/>
                          <a:sym typeface="Arial"/>
                        </a:rPr>
                        <a:t> MOD </a:t>
                      </a:r>
                      <a:r>
                        <a:rPr lang="en-IN" sz="1800">
                          <a:solidFill>
                            <a:schemeClr val="dk2"/>
                          </a:solidFill>
                          <a:latin typeface="Arial"/>
                          <a:ea typeface="Arial"/>
                          <a:cs typeface="Arial"/>
                          <a:sym typeface="Arial"/>
                        </a:rPr>
                        <a:t>m</a:t>
                      </a:r>
                      <a:endParaRPr sz="1800">
                        <a:solidFill>
                          <a:srgbClr val="0077AA"/>
                        </a:solidFill>
                        <a:latin typeface="Arial"/>
                        <a:ea typeface="Arial"/>
                        <a:cs typeface="Arial"/>
                        <a:sym typeface="Arial"/>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remainder of N divided by M. MOD(N,0) returns NULL.</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POWER(</a:t>
                      </a:r>
                      <a:r>
                        <a:rPr lang="en-IN" sz="1800">
                          <a:solidFill>
                            <a:schemeClr val="dk2"/>
                          </a:solidFill>
                          <a:latin typeface="Arial"/>
                          <a:ea typeface="Arial"/>
                          <a:cs typeface="Arial"/>
                          <a:sym typeface="Arial"/>
                        </a:rPr>
                        <a:t>x</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y</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This is a synonym for POW().</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RAND()</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a random floating-point value</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ROUND(</a:t>
                      </a:r>
                      <a:r>
                        <a:rPr lang="en-IN" sz="1800">
                          <a:solidFill>
                            <a:schemeClr val="dk2"/>
                          </a:solidFill>
                          <a:latin typeface="Arial"/>
                          <a:ea typeface="Arial"/>
                          <a:cs typeface="Arial"/>
                          <a:sym typeface="Arial"/>
                        </a:rPr>
                        <a:t>x</a:t>
                      </a:r>
                      <a:r>
                        <a:rPr lang="en-IN" sz="1800">
                          <a:solidFill>
                            <a:srgbClr val="0077AA"/>
                          </a:solidFill>
                          <a:latin typeface="Arial"/>
                          <a:ea typeface="Arial"/>
                          <a:cs typeface="Arial"/>
                          <a:sym typeface="Arial"/>
                        </a:rPr>
                        <a:t>)</a:t>
                      </a:r>
                      <a:endParaRPr/>
                    </a:p>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ROUND(</a:t>
                      </a:r>
                      <a:r>
                        <a:rPr lang="en-IN" sz="1800">
                          <a:solidFill>
                            <a:schemeClr val="dk2"/>
                          </a:solidFill>
                          <a:latin typeface="Arial"/>
                          <a:ea typeface="Arial"/>
                          <a:cs typeface="Arial"/>
                          <a:sym typeface="Arial"/>
                        </a:rPr>
                        <a:t>x</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d</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Rounds the argument X to D decimal places. The rounding algorithm depends on the data type of X. D defaults to 0 if not specified. D can be negative to cause D digits left of the decimal point of the value X to become zero.</a:t>
                      </a:r>
                      <a:endParaRPr/>
                    </a:p>
                  </a:txBody>
                  <a:tcPr marT="0" marB="0" marR="68575" marL="68575" anchor="ctr"/>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  TRUNCATE(</a:t>
                      </a:r>
                      <a:r>
                        <a:rPr lang="en-IN" sz="1800">
                          <a:solidFill>
                            <a:schemeClr val="dk2"/>
                          </a:solidFill>
                          <a:latin typeface="Arial"/>
                          <a:ea typeface="Arial"/>
                          <a:cs typeface="Arial"/>
                          <a:sym typeface="Arial"/>
                        </a:rPr>
                        <a:t>x</a:t>
                      </a:r>
                      <a:r>
                        <a:rPr lang="en-IN" sz="1800">
                          <a:solidFill>
                            <a:schemeClr val="dk1"/>
                          </a:solidFill>
                          <a:latin typeface="Arial"/>
                          <a:ea typeface="Arial"/>
                          <a:cs typeface="Arial"/>
                          <a:sym typeface="Arial"/>
                        </a:rPr>
                        <a:t>,</a:t>
                      </a:r>
                      <a:r>
                        <a:rPr lang="en-IN" sz="1800">
                          <a:solidFill>
                            <a:schemeClr val="dk2"/>
                          </a:solidFill>
                          <a:latin typeface="Arial"/>
                          <a:ea typeface="Arial"/>
                          <a:cs typeface="Arial"/>
                          <a:sym typeface="Arial"/>
                        </a:rPr>
                        <a:t> d</a:t>
                      </a:r>
                      <a:r>
                        <a:rPr lang="en-IN" sz="1800">
                          <a:solidFill>
                            <a:srgbClr val="0077AA"/>
                          </a:solidFill>
                          <a:latin typeface="Arial"/>
                          <a:ea typeface="Arial"/>
                          <a:cs typeface="Arial"/>
                          <a:sym typeface="Arial"/>
                        </a:rPr>
                        <a:t>)</a:t>
                      </a:r>
                      <a:endParaRPr/>
                    </a:p>
                  </a:txBody>
                  <a:tcPr marT="0" marB="0" marR="68575" marL="68575"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Returns the number X, truncated to D decimal places. If D is 0, the result has no decimal point or fractional part. D can be negative to cause D digits left of the decimal point of the value X to become zero.</a:t>
                      </a:r>
                      <a:endParaRPr/>
                    </a:p>
                  </a:txBody>
                  <a:tcPr marT="0" marB="0" marR="68575" marL="68575" anchor="ctr"/>
                </a:tc>
              </a:tr>
            </a:tbl>
          </a:graphicData>
        </a:graphic>
      </p:graphicFrame>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1" name="Shape 3251"/>
        <p:cNvGrpSpPr/>
        <p:nvPr/>
      </p:nvGrpSpPr>
      <p:grpSpPr>
        <a:xfrm>
          <a:off x="0" y="0"/>
          <a:ext cx="0" cy="0"/>
          <a:chOff x="0" y="0"/>
          <a:chExt cx="0" cy="0"/>
        </a:xfrm>
      </p:grpSpPr>
      <p:sp>
        <p:nvSpPr>
          <p:cNvPr id="3252" name="Google Shape;3252;p34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mathematical functions</a:t>
            </a:r>
            <a:endParaRPr i="1" sz="3200">
              <a:solidFill>
                <a:srgbClr val="FF9900"/>
              </a:solidFill>
              <a:latin typeface="Arial"/>
              <a:ea typeface="Arial"/>
              <a:cs typeface="Arial"/>
              <a:sym typeface="Arial"/>
            </a:endParaRPr>
          </a:p>
        </p:txBody>
      </p:sp>
      <p:sp>
        <p:nvSpPr>
          <p:cNvPr id="3253" name="Google Shape;3253;p348"/>
          <p:cNvSpPr/>
          <p:nvPr/>
        </p:nvSpPr>
        <p:spPr>
          <a:xfrm>
            <a:off x="371364" y="836712"/>
            <a:ext cx="11449272" cy="46352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e.g.</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CEIL</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1.23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CEIL</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-1.23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FLOOR</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1.23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FLOOR</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-1.23</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ROUND</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-1.23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ROUND</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-1.58</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ROUND</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RAND</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FLOOR</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RAND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899999</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100000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OTP;</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weight, </a:t>
            </a:r>
            <a:r>
              <a:rPr lang="en-IN" sz="1800">
                <a:solidFill>
                  <a:srgbClr val="DD4A68"/>
                </a:solidFill>
                <a:latin typeface="Arial"/>
                <a:ea typeface="Arial"/>
                <a:cs typeface="Arial"/>
                <a:sym typeface="Arial"/>
              </a:rPr>
              <a:t>TRUNCATE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weight, </a:t>
            </a:r>
            <a:r>
              <a:rPr lang="en-IN" sz="1800">
                <a:solidFill>
                  <a:srgbClr val="990055"/>
                </a:solidFill>
                <a:latin typeface="Arial"/>
                <a:ea typeface="Arial"/>
                <a:cs typeface="Arial"/>
                <a:sym typeface="Arial"/>
              </a:rPr>
              <a:t>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kg</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weight, </a:t>
            </a:r>
            <a:r>
              <a:rPr lang="en-IN" sz="1800">
                <a:solidFill>
                  <a:srgbClr val="DD4A68"/>
                </a:solidFill>
                <a:latin typeface="Arial"/>
                <a:ea typeface="Arial"/>
                <a:cs typeface="Arial"/>
                <a:sym typeface="Arial"/>
              </a:rPr>
              <a:t>INSTR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weight,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gms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mass_table;</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weight, </a:t>
            </a:r>
            <a:r>
              <a:rPr lang="en-IN" sz="1800">
                <a:solidFill>
                  <a:srgbClr val="DD4A68"/>
                </a:solidFill>
                <a:latin typeface="Arial"/>
                <a:ea typeface="Arial"/>
                <a:cs typeface="Arial"/>
                <a:sym typeface="Arial"/>
              </a:rPr>
              <a:t>TRUNCATE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weight, </a:t>
            </a:r>
            <a:r>
              <a:rPr lang="en-IN" sz="1800">
                <a:solidFill>
                  <a:srgbClr val="990055"/>
                </a:solidFill>
                <a:latin typeface="Arial"/>
                <a:ea typeface="Arial"/>
                <a:cs typeface="Arial"/>
                <a:sym typeface="Arial"/>
              </a:rPr>
              <a:t>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kg</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RIGHT</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MOD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weight , </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gms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mass_table;</a:t>
            </a:r>
            <a:endParaRPr sz="1800">
              <a:solidFill>
                <a:schemeClr val="dk1"/>
              </a:solidFill>
              <a:latin typeface="Arial"/>
              <a:ea typeface="Arial"/>
              <a:cs typeface="Arial"/>
              <a:sym typeface="Arial"/>
            </a:endParaRPr>
          </a:p>
        </p:txBody>
      </p:sp>
      <p:sp>
        <p:nvSpPr>
          <p:cNvPr id="3254" name="Google Shape;3254;p348"/>
          <p:cNvSpPr txBox="1"/>
          <p:nvPr/>
        </p:nvSpPr>
        <p:spPr>
          <a:xfrm>
            <a:off x="335360" y="188640"/>
            <a:ext cx="43204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FLOOR</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RAND</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b </a:t>
            </a:r>
            <a:r>
              <a:rPr lang="en-IN" sz="1800">
                <a:solidFill>
                  <a:srgbClr val="990055"/>
                </a:solidFill>
                <a:latin typeface="Arial"/>
                <a:ea typeface="Arial"/>
                <a:cs typeface="Arial"/>
                <a:sym typeface="Arial"/>
              </a:rPr>
              <a:t>–</a:t>
            </a:r>
            <a:r>
              <a:rPr lang="en-IN" sz="1800">
                <a:solidFill>
                  <a:schemeClr val="dk1"/>
                </a:solidFill>
                <a:latin typeface="Arial"/>
                <a:ea typeface="Arial"/>
                <a:cs typeface="Arial"/>
                <a:sym typeface="Arial"/>
              </a:rPr>
              <a:t> a +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 </a:t>
            </a:r>
            <a:r>
              <a:rPr lang="en-IN" sz="1800">
                <a:solidFill>
                  <a:srgbClr val="990055"/>
                </a:solidFill>
                <a:latin typeface="Arial"/>
                <a:ea typeface="Arial"/>
                <a:cs typeface="Arial"/>
                <a:sym typeface="Arial"/>
              </a:rPr>
              <a:t>+</a:t>
            </a:r>
            <a:r>
              <a:rPr lang="en-IN" sz="1800">
                <a:solidFill>
                  <a:schemeClr val="dk1"/>
                </a:solidFill>
                <a:latin typeface="Arial"/>
                <a:ea typeface="Arial"/>
                <a:cs typeface="Arial"/>
                <a:sym typeface="Arial"/>
              </a:rPr>
              <a:t> a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8" name="Shape 3258"/>
        <p:cNvGrpSpPr/>
        <p:nvPr/>
      </p:nvGrpSpPr>
      <p:grpSpPr>
        <a:xfrm>
          <a:off x="0" y="0"/>
          <a:ext cx="0" cy="0"/>
          <a:chOff x="0" y="0"/>
          <a:chExt cx="0" cy="0"/>
        </a:xfrm>
      </p:grpSpPr>
      <p:sp>
        <p:nvSpPr>
          <p:cNvPr id="3259" name="Google Shape;3259;p34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table statement…</a:t>
            </a:r>
            <a:endParaRPr/>
          </a:p>
        </p:txBody>
      </p:sp>
      <p:sp>
        <p:nvSpPr>
          <p:cNvPr id="3260" name="Google Shape;3260;p349"/>
          <p:cNvSpPr/>
          <p:nvPr/>
        </p:nvSpPr>
        <p:spPr>
          <a:xfrm>
            <a:off x="407368" y="3212976"/>
            <a:ext cx="11377264"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TABLE is a DML statement introduced in MySQL 8.0.19 which returns rows and columns of the named table.</a:t>
            </a:r>
            <a:endParaRPr sz="1800">
              <a:solidFill>
                <a:schemeClr val="dk1"/>
              </a:solidFill>
              <a:latin typeface="Palatino Linotype"/>
              <a:ea typeface="Palatino Linotype"/>
              <a:cs typeface="Palatino Linotype"/>
              <a:sym typeface="Palatino Linotype"/>
            </a:endParaRPr>
          </a:p>
        </p:txBody>
      </p:sp>
      <p:sp>
        <p:nvSpPr>
          <p:cNvPr id="3261" name="Google Shape;3261;p349"/>
          <p:cNvSpPr txBox="1"/>
          <p:nvPr/>
        </p:nvSpPr>
        <p:spPr>
          <a:xfrm>
            <a:off x="407368" y="260648"/>
            <a:ext cx="11219594"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18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statement always displays all columns of the table.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statement does not support any WHERE clause.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TABLE statement can be used with temporary tables.</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7" name="Shape 377"/>
        <p:cNvGrpSpPr/>
        <p:nvPr/>
      </p:nvGrpSpPr>
      <p:grpSpPr>
        <a:xfrm>
          <a:off x="0" y="0"/>
          <a:ext cx="0" cy="0"/>
          <a:chOff x="0" y="0"/>
          <a:chExt cx="0" cy="0"/>
        </a:xfrm>
      </p:grpSpPr>
      <p:sp>
        <p:nvSpPr>
          <p:cNvPr id="378" name="Google Shape;378;p35"/>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Entity Relationship Diagram?</a:t>
            </a:r>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65" name="Shape 3265"/>
        <p:cNvGrpSpPr/>
        <p:nvPr/>
      </p:nvGrpSpPr>
      <p:grpSpPr>
        <a:xfrm>
          <a:off x="0" y="0"/>
          <a:ext cx="0" cy="0"/>
          <a:chOff x="0" y="0"/>
          <a:chExt cx="0" cy="0"/>
        </a:xfrm>
      </p:grpSpPr>
      <p:sp>
        <p:nvSpPr>
          <p:cNvPr id="3266" name="Google Shape;3266;p350"/>
          <p:cNvSpPr/>
          <p:nvPr/>
        </p:nvSpPr>
        <p:spPr>
          <a:xfrm>
            <a:off x="263352" y="838203"/>
            <a:ext cx="11593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The TABLE statement in some ways acts like SELECT.  You can order and limit the number of rows produced by TABLE using ORDER BY and LIMIT clauses, respectively.</a:t>
            </a:r>
            <a:r>
              <a:rPr lang="en-IN" sz="1800">
                <a:solidFill>
                  <a:schemeClr val="dk1"/>
                </a:solidFill>
                <a:latin typeface="Palatino Linotype"/>
                <a:ea typeface="Palatino Linotype"/>
                <a:cs typeface="Palatino Linotype"/>
                <a:sym typeface="Palatino Linotype"/>
              </a:rPr>
              <a:t> </a:t>
            </a:r>
            <a:endParaRPr/>
          </a:p>
        </p:txBody>
      </p:sp>
      <p:sp>
        <p:nvSpPr>
          <p:cNvPr id="3267" name="Google Shape;3267;p350"/>
          <p:cNvSpPr txBox="1"/>
          <p:nvPr/>
        </p:nvSpPr>
        <p:spPr>
          <a:xfrm>
            <a:off x="262234" y="1619508"/>
            <a:ext cx="857007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TABLE</a:t>
            </a:r>
            <a:r>
              <a:rPr lang="en-IN" sz="2000">
                <a:solidFill>
                  <a:srgbClr val="000000"/>
                </a:solidFill>
                <a:latin typeface="Arial"/>
                <a:ea typeface="Arial"/>
                <a:cs typeface="Arial"/>
                <a:sym typeface="Arial"/>
              </a:rPr>
              <a:t> tbl_name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ORDER</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BY</a:t>
            </a:r>
            <a:r>
              <a:rPr lang="en-IN" sz="2000">
                <a:solidFill>
                  <a:srgbClr val="000000"/>
                </a:solidFill>
                <a:latin typeface="Arial"/>
                <a:ea typeface="Arial"/>
                <a:cs typeface="Arial"/>
                <a:sym typeface="Arial"/>
              </a:rPr>
              <a:t> col_name</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LIMIT</a:t>
            </a:r>
            <a:r>
              <a:rPr lang="en-IN" sz="2000">
                <a:solidFill>
                  <a:srgbClr val="000000"/>
                </a:solidFill>
                <a:latin typeface="Arial"/>
                <a:ea typeface="Arial"/>
                <a:cs typeface="Arial"/>
                <a:sym typeface="Arial"/>
              </a:rPr>
              <a:t> number </a:t>
            </a:r>
            <a:r>
              <a:rPr lang="en-IN" sz="2000">
                <a:solidFill>
                  <a:srgbClr val="999999"/>
                </a:solidFill>
                <a:latin typeface="Arial"/>
                <a:ea typeface="Arial"/>
                <a:cs typeface="Arial"/>
                <a:sym typeface="Arial"/>
              </a:rPr>
              <a:t>[</a:t>
            </a:r>
            <a:r>
              <a:rPr lang="en-IN" sz="2000">
                <a:solidFill>
                  <a:srgbClr val="0077AA"/>
                </a:solidFill>
                <a:latin typeface="Arial"/>
                <a:ea typeface="Arial"/>
                <a:cs typeface="Arial"/>
                <a:sym typeface="Arial"/>
              </a:rPr>
              <a:t>OFFSET</a:t>
            </a:r>
            <a:r>
              <a:rPr lang="en-IN" sz="2000">
                <a:solidFill>
                  <a:srgbClr val="000000"/>
                </a:solidFill>
                <a:latin typeface="Arial"/>
                <a:ea typeface="Arial"/>
                <a:cs typeface="Arial"/>
                <a:sym typeface="Arial"/>
              </a:rPr>
              <a:t> number</a:t>
            </a:r>
            <a:r>
              <a:rPr lang="en-IN" sz="2000">
                <a:solidFill>
                  <a:srgbClr val="999999"/>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sp>
        <p:nvSpPr>
          <p:cNvPr id="3268" name="Google Shape;3268;p350"/>
          <p:cNvSpPr/>
          <p:nvPr/>
        </p:nvSpPr>
        <p:spPr>
          <a:xfrm>
            <a:off x="262234" y="2564904"/>
            <a:ext cx="10031467" cy="156966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t1 </a:t>
            </a:r>
            <a:r>
              <a:rPr lang="en-IN" sz="1800">
                <a:solidFill>
                  <a:srgbClr val="B38806"/>
                </a:solidFill>
                <a:latin typeface="Arial"/>
                <a:ea typeface="Arial"/>
                <a:cs typeface="Arial"/>
                <a:sym typeface="Arial"/>
              </a:rPr>
              <a:t>UNION</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TABLE</a:t>
            </a:r>
            <a:r>
              <a:rPr b="0" i="0" lang="en-IN" sz="1800">
                <a:solidFill>
                  <a:srgbClr val="000000"/>
                </a:solidFill>
                <a:latin typeface="Arial"/>
                <a:ea typeface="Arial"/>
                <a:cs typeface="Arial"/>
                <a:sym typeface="Arial"/>
              </a:rPr>
              <a:t> t2</a:t>
            </a:r>
            <a:r>
              <a:rPr b="0" i="0" lang="en-IN" sz="1800">
                <a:solidFill>
                  <a:srgbClr val="999999"/>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269" name="Google Shape;3269;p350"/>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table statement</a:t>
            </a:r>
            <a:endParaRPr i="1" sz="3200">
              <a:solidFill>
                <a:srgbClr val="FF9900"/>
              </a:solidFill>
              <a:latin typeface="Arial"/>
              <a:ea typeface="Arial"/>
              <a:cs typeface="Arial"/>
              <a:sym typeface="Arial"/>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73" name="Shape 3273"/>
        <p:cNvGrpSpPr/>
        <p:nvPr/>
      </p:nvGrpSpPr>
      <p:grpSpPr>
        <a:xfrm>
          <a:off x="0" y="0"/>
          <a:ext cx="0" cy="0"/>
          <a:chOff x="0" y="0"/>
          <a:chExt cx="0" cy="0"/>
        </a:xfrm>
      </p:grpSpPr>
      <p:pic>
        <p:nvPicPr>
          <p:cNvPr id="3274" name="Google Shape;3274;p351"/>
          <p:cNvPicPr preferRelativeResize="0"/>
          <p:nvPr/>
        </p:nvPicPr>
        <p:blipFill rotWithShape="1">
          <a:blip r:embed="rId3">
            <a:alphaModFix/>
          </a:blip>
          <a:srcRect b="0" l="0" r="0" t="0"/>
          <a:stretch/>
        </p:blipFill>
        <p:spPr>
          <a:xfrm>
            <a:off x="6357664" y="3950177"/>
            <a:ext cx="5715000" cy="2667019"/>
          </a:xfrm>
          <a:prstGeom prst="rect">
            <a:avLst/>
          </a:prstGeom>
          <a:noFill/>
          <a:ln>
            <a:noFill/>
          </a:ln>
        </p:spPr>
      </p:pic>
      <p:sp>
        <p:nvSpPr>
          <p:cNvPr id="3275" name="Google Shape;3275;p351"/>
          <p:cNvSpPr txBox="1"/>
          <p:nvPr/>
        </p:nvSpPr>
        <p:spPr>
          <a:xfrm>
            <a:off x="1676400" y="2442592"/>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statement… syntax</a:t>
            </a:r>
            <a:endParaRPr/>
          </a:p>
          <a:p>
            <a:pPr indent="0" lvl="0" marL="0" marR="0" rtl="0" algn="ctr">
              <a:spcBef>
                <a:spcPts val="0"/>
              </a:spcBef>
              <a:spcAft>
                <a:spcPts val="0"/>
              </a:spcAft>
              <a:buNone/>
            </a:pPr>
            <a:r>
              <a:t/>
            </a:r>
            <a:endParaRPr sz="4800">
              <a:solidFill>
                <a:srgbClr val="DC525C"/>
              </a:solidFill>
              <a:latin typeface="Quattrocento Sans"/>
              <a:ea typeface="Quattrocento Sans"/>
              <a:cs typeface="Quattrocento Sans"/>
              <a:sym typeface="Quattrocento Sans"/>
            </a:endParaRPr>
          </a:p>
        </p:txBody>
      </p:sp>
      <p:sp>
        <p:nvSpPr>
          <p:cNvPr id="3276" name="Google Shape;3276;p351"/>
          <p:cNvSpPr/>
          <p:nvPr/>
        </p:nvSpPr>
        <p:spPr>
          <a:xfrm>
            <a:off x="335360" y="3223440"/>
            <a:ext cx="11449271" cy="7369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000">
                <a:solidFill>
                  <a:schemeClr val="dk1"/>
                </a:solidFill>
                <a:latin typeface="Palatino Linotype"/>
                <a:ea typeface="Palatino Linotype"/>
                <a:cs typeface="Palatino Linotype"/>
                <a:sym typeface="Palatino Linotype"/>
              </a:rPr>
              <a:t>SELECT is used to retrieve rows selected from one or more tables (</a:t>
            </a:r>
            <a:r>
              <a:rPr lang="en-IN" sz="2000">
                <a:solidFill>
                  <a:srgbClr val="518592"/>
                </a:solidFill>
                <a:latin typeface="Palatino Linotype"/>
                <a:ea typeface="Palatino Linotype"/>
                <a:cs typeface="Palatino Linotype"/>
                <a:sym typeface="Palatino Linotype"/>
              </a:rPr>
              <a:t>using JOINS</a:t>
            </a:r>
            <a:r>
              <a:rPr lang="en-IN" sz="2000">
                <a:solidFill>
                  <a:schemeClr val="dk1"/>
                </a:solidFill>
                <a:latin typeface="Palatino Linotype"/>
                <a:ea typeface="Palatino Linotype"/>
                <a:cs typeface="Palatino Linotype"/>
                <a:sym typeface="Palatino Linotype"/>
              </a:rPr>
              <a:t>), and can include UNION statements and SUBQUERIES.</a:t>
            </a:r>
            <a:endParaRPr/>
          </a:p>
        </p:txBody>
      </p:sp>
      <p:sp>
        <p:nvSpPr>
          <p:cNvPr id="3277" name="Google Shape;3277;p351"/>
          <p:cNvSpPr txBox="1"/>
          <p:nvPr/>
        </p:nvSpPr>
        <p:spPr>
          <a:xfrm>
            <a:off x="335360" y="332656"/>
            <a:ext cx="6096000" cy="8002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Here, "*" is known as metacharacter (all columns) </a:t>
            </a:r>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1" name="Shape 3281"/>
        <p:cNvGrpSpPr/>
        <p:nvPr/>
      </p:nvGrpSpPr>
      <p:grpSpPr>
        <a:xfrm>
          <a:off x="0" y="0"/>
          <a:ext cx="0" cy="0"/>
          <a:chOff x="0" y="0"/>
          <a:chExt cx="0" cy="0"/>
        </a:xfrm>
      </p:grpSpPr>
      <p:sp>
        <p:nvSpPr>
          <p:cNvPr id="3282" name="Google Shape;3282;p352"/>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statement</a:t>
            </a:r>
            <a:endParaRPr i="1" sz="3200">
              <a:solidFill>
                <a:srgbClr val="FF9900"/>
              </a:solidFill>
              <a:latin typeface="Arial"/>
              <a:ea typeface="Arial"/>
              <a:cs typeface="Arial"/>
              <a:sym typeface="Arial"/>
            </a:endParaRPr>
          </a:p>
        </p:txBody>
      </p:sp>
      <p:sp>
        <p:nvSpPr>
          <p:cNvPr id="3283" name="Google Shape;3283;p352"/>
          <p:cNvSpPr/>
          <p:nvPr/>
        </p:nvSpPr>
        <p:spPr>
          <a:xfrm>
            <a:off x="190550" y="4905161"/>
            <a:ext cx="11809312" cy="190821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just">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ALL</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modifier</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is</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default</a:t>
            </a:r>
            <a:r>
              <a:rPr lang="en-IN" sz="1800">
                <a:solidFill>
                  <a:schemeClr val="dk1"/>
                </a:solidFill>
                <a:latin typeface="Arial"/>
                <a:ea typeface="Arial"/>
                <a:cs typeface="Arial"/>
                <a:sym typeface="Arial"/>
              </a:rPr>
              <a:t>) specifies that all matching rows should be returned, including duplicates. </a:t>
            </a:r>
            <a:endParaRPr/>
          </a:p>
          <a:p>
            <a:pPr indent="-285750" lvl="0" marL="285750" marR="0" rtl="0" algn="just">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DISTINCT </a:t>
            </a:r>
            <a:r>
              <a:rPr lang="en-IN" sz="1800">
                <a:solidFill>
                  <a:schemeClr val="dk1"/>
                </a:solidFill>
                <a:latin typeface="Arial"/>
                <a:ea typeface="Arial"/>
                <a:cs typeface="Arial"/>
                <a:sym typeface="Arial"/>
              </a:rPr>
              <a:t>(</a:t>
            </a:r>
            <a:r>
              <a:rPr b="1" lang="en-IN" sz="1800">
                <a:solidFill>
                  <a:schemeClr val="dk1"/>
                </a:solidFill>
                <a:latin typeface="Arial"/>
                <a:ea typeface="Arial"/>
                <a:cs typeface="Arial"/>
                <a:sym typeface="Arial"/>
              </a:rPr>
              <a:t>modifier</a:t>
            </a:r>
            <a:r>
              <a:rPr lang="en-IN" sz="1800">
                <a:solidFill>
                  <a:schemeClr val="dk1"/>
                </a:solidFill>
                <a:latin typeface="Arial"/>
                <a:ea typeface="Arial"/>
                <a:cs typeface="Arial"/>
                <a:sym typeface="Arial"/>
              </a:rPr>
              <a:t>) specifies removal of duplicate rows from the result set.</a:t>
            </a:r>
            <a:endParaRPr/>
          </a:p>
          <a:p>
            <a:pPr indent="-285750" lvl="0" marL="285750" marR="0" rtl="0" algn="just">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DISTINCTROW</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modifier</a:t>
            </a:r>
            <a:r>
              <a:rPr lang="en-IN" sz="1800">
                <a:solidFill>
                  <a:schemeClr val="dk1"/>
                </a:solidFill>
                <a:latin typeface="Arial"/>
                <a:ea typeface="Arial"/>
                <a:cs typeface="Arial"/>
                <a:sym typeface="Arial"/>
              </a:rPr>
              <a:t>) is a synonym for </a:t>
            </a:r>
            <a:r>
              <a:rPr b="1" lang="en-IN" sz="1800">
                <a:solidFill>
                  <a:schemeClr val="dk1"/>
                </a:solidFill>
                <a:latin typeface="Arial"/>
                <a:ea typeface="Arial"/>
                <a:cs typeface="Arial"/>
                <a:sym typeface="Arial"/>
              </a:rPr>
              <a:t>DISTINCT</a:t>
            </a:r>
            <a:r>
              <a:rPr lang="en-IN" sz="1800">
                <a:solidFill>
                  <a:schemeClr val="dk1"/>
                </a:solidFill>
                <a:latin typeface="Arial"/>
                <a:ea typeface="Arial"/>
                <a:cs typeface="Arial"/>
                <a:sym typeface="Arial"/>
              </a:rPr>
              <a:t>.</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an error to specify both modifiers.</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Whenever you use </a:t>
            </a:r>
            <a:r>
              <a:rPr b="1" lang="en-IN" sz="1800">
                <a:solidFill>
                  <a:schemeClr val="dk1"/>
                </a:solidFill>
                <a:latin typeface="Arial"/>
                <a:ea typeface="Arial"/>
                <a:cs typeface="Arial"/>
                <a:sym typeface="Arial"/>
              </a:rPr>
              <a:t>DISTINCT</a:t>
            </a:r>
            <a:r>
              <a:rPr lang="en-IN" sz="1800">
                <a:solidFill>
                  <a:schemeClr val="dk1"/>
                </a:solidFill>
                <a:latin typeface="Arial"/>
                <a:ea typeface="Arial"/>
                <a:cs typeface="Arial"/>
                <a:sym typeface="Arial"/>
              </a:rPr>
              <a:t>, sorting takes place in server.</a:t>
            </a:r>
            <a:endParaRPr sz="1800">
              <a:solidFill>
                <a:schemeClr val="dk1"/>
              </a:solidFill>
              <a:latin typeface="Arial"/>
              <a:ea typeface="Arial"/>
              <a:cs typeface="Arial"/>
              <a:sym typeface="Arial"/>
            </a:endParaRPr>
          </a:p>
        </p:txBody>
      </p:sp>
      <p:sp>
        <p:nvSpPr>
          <p:cNvPr id="3284" name="Google Shape;3284;p352"/>
          <p:cNvSpPr/>
          <p:nvPr/>
        </p:nvSpPr>
        <p:spPr>
          <a:xfrm>
            <a:off x="47328" y="-27384"/>
            <a:ext cx="13260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800">
                <a:solidFill>
                  <a:srgbClr val="525A7D"/>
                </a:solidFill>
                <a:latin typeface="Arial"/>
                <a:ea typeface="Arial"/>
                <a:cs typeface="Arial"/>
                <a:sym typeface="Arial"/>
              </a:rPr>
              <a:t>syntax</a:t>
            </a:r>
            <a:endParaRPr/>
          </a:p>
        </p:txBody>
      </p:sp>
      <p:sp>
        <p:nvSpPr>
          <p:cNvPr id="3285" name="Google Shape;3285;p352"/>
          <p:cNvSpPr/>
          <p:nvPr/>
        </p:nvSpPr>
        <p:spPr>
          <a:xfrm>
            <a:off x="262558" y="260648"/>
            <a:ext cx="11737304" cy="4629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473935"/>
                </a:solidFill>
                <a:latin typeface="Arial"/>
                <a:ea typeface="Arial"/>
                <a:cs typeface="Arial"/>
                <a:sym typeface="Arial"/>
              </a:rPr>
              <a:t>                              </a:t>
            </a:r>
            <a:r>
              <a:rPr b="1" lang="en-IN" sz="2000">
                <a:solidFill>
                  <a:srgbClr val="B38806"/>
                </a:solidFill>
                <a:latin typeface="Arial"/>
                <a:ea typeface="Arial"/>
                <a:cs typeface="Arial"/>
                <a:sym typeface="Arial"/>
              </a:rPr>
              <a:t>modifiers</a:t>
            </a:r>
            <a:endParaRPr b="1" sz="2000">
              <a:solidFill>
                <a:srgbClr val="B38806"/>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0C0C0C"/>
                </a:solidFill>
                <a:latin typeface="Arial"/>
                <a:ea typeface="Arial"/>
                <a:cs typeface="Arial"/>
                <a:sym typeface="Arial"/>
              </a:rPr>
              <a:t> [</a:t>
            </a:r>
            <a:r>
              <a:rPr lang="en-IN" sz="2000" u="sng">
                <a:solidFill>
                  <a:srgbClr val="0C0C0C"/>
                </a:solidFill>
                <a:latin typeface="Arial"/>
                <a:ea typeface="Arial"/>
                <a:cs typeface="Arial"/>
                <a:sym typeface="Arial"/>
              </a:rPr>
              <a:t>ALL / DISTINCT / DISTINCTROW</a:t>
            </a:r>
            <a:r>
              <a:rPr lang="en-IN" sz="2000">
                <a:solidFill>
                  <a:srgbClr val="0C0C0C"/>
                </a:solidFill>
                <a:latin typeface="Arial"/>
                <a:ea typeface="Arial"/>
                <a:cs typeface="Arial"/>
                <a:sym typeface="Arial"/>
              </a:rPr>
              <a:t>] </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rgbClr val="A67F59"/>
                </a:solidFill>
                <a:latin typeface="Arial"/>
                <a:ea typeface="Arial"/>
                <a:cs typeface="Arial"/>
                <a:sym typeface="Arial"/>
              </a:rPr>
              <a:t>*</a:t>
            </a:r>
            <a:r>
              <a:rPr lang="en-IN" sz="2000">
                <a:solidFill>
                  <a:srgbClr val="0C0C0C"/>
                </a:solidFill>
                <a:latin typeface="Arial"/>
                <a:ea typeface="Arial"/>
                <a:cs typeface="Arial"/>
                <a:sym typeface="Arial"/>
              </a:rPr>
              <a:t> / </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i="1" lang="en-IN" sz="2000">
                <a:solidFill>
                  <a:srgbClr val="0C0C0C"/>
                </a:solidFill>
                <a:latin typeface="Arial"/>
                <a:ea typeface="Arial"/>
                <a:cs typeface="Arial"/>
                <a:sym typeface="Arial"/>
              </a:rPr>
              <a:t>A</a:t>
            </a:r>
            <a:r>
              <a:rPr baseline="-25000" lang="en-IN" sz="2000">
                <a:solidFill>
                  <a:srgbClr val="0C0C0C"/>
                </a:solidFill>
                <a:latin typeface="Arial"/>
                <a:ea typeface="Arial"/>
                <a:cs typeface="Arial"/>
                <a:sym typeface="Arial"/>
              </a:rPr>
              <a:t>1</a:t>
            </a:r>
            <a:r>
              <a:rPr lang="en-IN" sz="2000">
                <a:solidFill>
                  <a:srgbClr val="0C0C0C"/>
                </a:solidFill>
                <a:latin typeface="Arial"/>
                <a:ea typeface="Arial"/>
                <a:cs typeface="Arial"/>
                <a:sym typeface="Arial"/>
              </a:rPr>
              <a:t> [ [as] alias_name], </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i="1" lang="en-IN" sz="2000">
                <a:solidFill>
                  <a:srgbClr val="0C0C0C"/>
                </a:solidFill>
                <a:latin typeface="Arial"/>
                <a:ea typeface="Arial"/>
                <a:cs typeface="Arial"/>
                <a:sym typeface="Arial"/>
              </a:rPr>
              <a:t>A</a:t>
            </a:r>
            <a:r>
              <a:rPr baseline="-25000" lang="en-IN" sz="2000">
                <a:solidFill>
                  <a:srgbClr val="0C0C0C"/>
                </a:solidFill>
                <a:latin typeface="Arial"/>
                <a:ea typeface="Arial"/>
                <a:cs typeface="Arial"/>
                <a:sym typeface="Arial"/>
              </a:rPr>
              <a:t>2</a:t>
            </a:r>
            <a:r>
              <a:rPr lang="en-IN" sz="2000">
                <a:solidFill>
                  <a:srgbClr val="0C0C0C"/>
                </a:solidFill>
                <a:latin typeface="Arial"/>
                <a:ea typeface="Arial"/>
                <a:cs typeface="Arial"/>
                <a:sym typeface="Arial"/>
              </a:rPr>
              <a:t> [ [as] alias_name], </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i="1" lang="en-IN" sz="2000">
                <a:solidFill>
                  <a:srgbClr val="0C0C0C"/>
                </a:solidFill>
                <a:latin typeface="Arial"/>
                <a:ea typeface="Arial"/>
                <a:cs typeface="Arial"/>
                <a:sym typeface="Arial"/>
              </a:rPr>
              <a:t>A</a:t>
            </a:r>
            <a:r>
              <a:rPr baseline="-25000" lang="en-IN" sz="2000">
                <a:solidFill>
                  <a:srgbClr val="0C0C0C"/>
                </a:solidFill>
                <a:latin typeface="Arial"/>
                <a:ea typeface="Arial"/>
                <a:cs typeface="Arial"/>
                <a:sym typeface="Arial"/>
              </a:rPr>
              <a:t>3</a:t>
            </a:r>
            <a:r>
              <a:rPr lang="en-IN" sz="2000">
                <a:solidFill>
                  <a:srgbClr val="0C0C0C"/>
                </a:solidFill>
                <a:latin typeface="Arial"/>
                <a:ea typeface="Arial"/>
                <a:cs typeface="Arial"/>
                <a:sym typeface="Arial"/>
              </a:rPr>
              <a:t> [ [as] alias_name], expression1 [ [as] alias_name], expression2 [ [as] alias_name]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342900" lvl="0" marL="342900" marR="0" rtl="0" algn="l">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FROM</a:t>
            </a:r>
            <a:r>
              <a:rPr lang="en-IN" sz="2000">
                <a:solidFill>
                  <a:srgbClr val="0C0C0C"/>
                </a:solidFill>
                <a:latin typeface="Arial"/>
                <a:ea typeface="Arial"/>
                <a:cs typeface="Arial"/>
                <a:sym typeface="Arial"/>
              </a:rPr>
              <a:t> &lt;</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i="1" lang="en-IN" sz="2000">
                <a:solidFill>
                  <a:srgbClr val="0C0C0C"/>
                </a:solidFill>
                <a:latin typeface="Arial"/>
                <a:ea typeface="Arial"/>
                <a:cs typeface="Arial"/>
                <a:sym typeface="Arial"/>
              </a:rPr>
              <a:t>r</a:t>
            </a:r>
            <a:r>
              <a:rPr baseline="-25000" lang="en-IN" sz="2000">
                <a:solidFill>
                  <a:srgbClr val="0C0C0C"/>
                </a:solidFill>
                <a:latin typeface="Arial"/>
                <a:ea typeface="Arial"/>
                <a:cs typeface="Arial"/>
                <a:sym typeface="Arial"/>
              </a:rPr>
              <a:t>1</a:t>
            </a:r>
            <a:r>
              <a:rPr lang="en-IN" sz="2000">
                <a:solidFill>
                  <a:srgbClr val="0C0C0C"/>
                </a:solidFill>
                <a:latin typeface="Arial"/>
                <a:ea typeface="Arial"/>
                <a:cs typeface="Arial"/>
                <a:sym typeface="Arial"/>
              </a:rPr>
              <a:t>&gt; [as] alias_name], &lt;</a:t>
            </a:r>
            <a:r>
              <a:rPr lang="en-IN" sz="2000">
                <a:solidFill>
                  <a:srgbClr val="CAA496"/>
                </a:solidFill>
                <a:latin typeface="Arial"/>
                <a:ea typeface="Arial"/>
                <a:cs typeface="Arial"/>
                <a:sym typeface="Arial"/>
              </a:rPr>
              <a:t>identifier</a:t>
            </a:r>
            <a:r>
              <a:rPr lang="en-IN" sz="2000">
                <a:solidFill>
                  <a:srgbClr val="0C0C0C"/>
                </a:solidFill>
                <a:latin typeface="Arial"/>
                <a:ea typeface="Arial"/>
                <a:cs typeface="Arial"/>
                <a:sym typeface="Arial"/>
              </a:rPr>
              <a:t>.</a:t>
            </a:r>
            <a:r>
              <a:rPr i="1" lang="en-IN" sz="2000">
                <a:solidFill>
                  <a:srgbClr val="0C0C0C"/>
                </a:solidFill>
                <a:latin typeface="Arial"/>
                <a:ea typeface="Arial"/>
                <a:cs typeface="Arial"/>
                <a:sym typeface="Arial"/>
              </a:rPr>
              <a:t>r</a:t>
            </a:r>
            <a:r>
              <a:rPr baseline="-25000" lang="en-IN" sz="2000">
                <a:solidFill>
                  <a:srgbClr val="0C0C0C"/>
                </a:solidFill>
                <a:latin typeface="Arial"/>
                <a:ea typeface="Arial"/>
                <a:cs typeface="Arial"/>
                <a:sym typeface="Arial"/>
              </a:rPr>
              <a:t>2</a:t>
            </a:r>
            <a:r>
              <a:rPr lang="en-IN" sz="2000">
                <a:solidFill>
                  <a:srgbClr val="0C0C0C"/>
                </a:solidFill>
                <a:latin typeface="Arial"/>
                <a:ea typeface="Arial"/>
                <a:cs typeface="Arial"/>
                <a:sym typeface="Arial"/>
              </a:rPr>
              <a:t>&gt; [as] alias_name],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WHERE</a:t>
            </a:r>
            <a:r>
              <a:rPr lang="en-IN" sz="2000">
                <a:solidFill>
                  <a:srgbClr val="0C0C0C"/>
                </a:solidFill>
                <a:latin typeface="Arial"/>
                <a:ea typeface="Arial"/>
                <a:cs typeface="Arial"/>
                <a:sym typeface="Arial"/>
              </a:rPr>
              <a:t> &lt; where_condition1 &gt; { </a:t>
            </a:r>
            <a:r>
              <a:rPr lang="en-IN" sz="2000">
                <a:solidFill>
                  <a:srgbClr val="A67F59"/>
                </a:solidFill>
                <a:latin typeface="Arial"/>
                <a:ea typeface="Arial"/>
                <a:cs typeface="Arial"/>
                <a:sym typeface="Arial"/>
              </a:rPr>
              <a:t>and</a:t>
            </a:r>
            <a:r>
              <a:rPr lang="en-IN" sz="2000">
                <a:solidFill>
                  <a:srgbClr val="0C0C0C"/>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a:t>
            </a:r>
            <a:r>
              <a:rPr lang="en-IN" sz="2000">
                <a:solidFill>
                  <a:srgbClr val="A67F59"/>
                </a:solidFill>
                <a:latin typeface="Arial"/>
                <a:ea typeface="Arial"/>
                <a:cs typeface="Arial"/>
                <a:sym typeface="Arial"/>
              </a:rPr>
              <a:t>or</a:t>
            </a:r>
            <a:r>
              <a:rPr lang="en-IN" sz="2000">
                <a:solidFill>
                  <a:srgbClr val="0C0C0C"/>
                </a:solidFill>
                <a:latin typeface="Arial"/>
                <a:ea typeface="Arial"/>
                <a:cs typeface="Arial"/>
                <a:sym typeface="Arial"/>
              </a:rPr>
              <a:t> } &lt; where_condition2 &gt;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GROUP</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BY</a:t>
            </a:r>
            <a:r>
              <a:rPr lang="en-IN" sz="2000">
                <a:solidFill>
                  <a:srgbClr val="0C0C0C"/>
                </a:solidFill>
                <a:latin typeface="Arial"/>
                <a:ea typeface="Arial"/>
                <a:cs typeface="Arial"/>
                <a:sym typeface="Arial"/>
              </a:rPr>
              <a:t> &lt; { col_name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expr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position },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 WITH ROLLUP ] &gt;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HAVING</a:t>
            </a:r>
            <a:r>
              <a:rPr lang="en-IN" sz="2000">
                <a:solidFill>
                  <a:srgbClr val="0C0C0C"/>
                </a:solidFill>
                <a:latin typeface="Arial"/>
                <a:ea typeface="Arial"/>
                <a:cs typeface="Arial"/>
                <a:sym typeface="Arial"/>
              </a:rPr>
              <a:t> &lt; having_condition1 &gt; { </a:t>
            </a:r>
            <a:r>
              <a:rPr lang="en-IN" sz="2000">
                <a:solidFill>
                  <a:srgbClr val="A67F59"/>
                </a:solidFill>
                <a:latin typeface="Arial"/>
                <a:ea typeface="Arial"/>
                <a:cs typeface="Arial"/>
                <a:sym typeface="Arial"/>
              </a:rPr>
              <a:t>and</a:t>
            </a:r>
            <a:r>
              <a:rPr lang="en-IN" sz="2000">
                <a:solidFill>
                  <a:srgbClr val="0C0C0C"/>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a:t>
            </a:r>
            <a:r>
              <a:rPr lang="en-IN" sz="2000">
                <a:solidFill>
                  <a:srgbClr val="A67F59"/>
                </a:solidFill>
                <a:latin typeface="Arial"/>
                <a:ea typeface="Arial"/>
                <a:cs typeface="Arial"/>
                <a:sym typeface="Arial"/>
              </a:rPr>
              <a:t>or</a:t>
            </a:r>
            <a:r>
              <a:rPr lang="en-IN" sz="2000">
                <a:solidFill>
                  <a:srgbClr val="0C0C0C"/>
                </a:solidFill>
                <a:latin typeface="Arial"/>
                <a:ea typeface="Arial"/>
                <a:cs typeface="Arial"/>
                <a:sym typeface="Arial"/>
              </a:rPr>
              <a:t> } &lt; having_condition2 &gt;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ORDER</a:t>
            </a:r>
            <a:r>
              <a:rPr lang="en-IN" sz="2000">
                <a:solidFill>
                  <a:srgbClr val="0C0C0C"/>
                </a:solidFill>
                <a:latin typeface="Arial"/>
                <a:ea typeface="Arial"/>
                <a:cs typeface="Arial"/>
                <a:sym typeface="Arial"/>
              </a:rPr>
              <a:t> </a:t>
            </a:r>
            <a:r>
              <a:rPr lang="en-IN" sz="2000">
                <a:solidFill>
                  <a:srgbClr val="0077AA"/>
                </a:solidFill>
                <a:latin typeface="Arial"/>
                <a:ea typeface="Arial"/>
                <a:cs typeface="Arial"/>
                <a:sym typeface="Arial"/>
              </a:rPr>
              <a:t>BY</a:t>
            </a:r>
            <a:r>
              <a:rPr lang="en-IN" sz="2000">
                <a:solidFill>
                  <a:srgbClr val="0C0C0C"/>
                </a:solidFill>
                <a:latin typeface="Arial"/>
                <a:ea typeface="Arial"/>
                <a:cs typeface="Arial"/>
                <a:sym typeface="Arial"/>
              </a:rPr>
              <a:t> &lt; { col_name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expr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position }  [ ASC | DESC ],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&gt;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LIMIT</a:t>
            </a:r>
            <a:r>
              <a:rPr lang="en-IN" sz="2000">
                <a:solidFill>
                  <a:srgbClr val="0C0C0C"/>
                </a:solidFill>
                <a:latin typeface="Arial"/>
                <a:ea typeface="Arial"/>
                <a:cs typeface="Arial"/>
                <a:sym typeface="Arial"/>
              </a:rPr>
              <a:t> &lt; { [offset,] row_count </a:t>
            </a:r>
            <a:r>
              <a:rPr lang="en-IN" sz="2000">
                <a:solidFill>
                  <a:srgbClr val="A5A5A5"/>
                </a:solidFill>
                <a:latin typeface="Arial"/>
                <a:ea typeface="Arial"/>
                <a:cs typeface="Arial"/>
                <a:sym typeface="Arial"/>
              </a:rPr>
              <a:t>|</a:t>
            </a:r>
            <a:r>
              <a:rPr lang="en-IN" sz="2000">
                <a:solidFill>
                  <a:srgbClr val="0C0C0C"/>
                </a:solidFill>
                <a:latin typeface="Arial"/>
                <a:ea typeface="Arial"/>
                <a:cs typeface="Arial"/>
                <a:sym typeface="Arial"/>
              </a:rPr>
              <a:t> row_count OFFSET offset } &gt; ]</a:t>
            </a:r>
            <a:endParaRPr/>
          </a:p>
          <a:p>
            <a:pPr indent="-285750" lvl="0" marL="285750" marR="0" rtl="0" algn="l">
              <a:lnSpc>
                <a:spcPct val="150000"/>
              </a:lnSpc>
              <a:spcBef>
                <a:spcPts val="0"/>
              </a:spcBef>
              <a:spcAft>
                <a:spcPts val="0"/>
              </a:spcAft>
              <a:buClr>
                <a:srgbClr val="0C0C0C"/>
              </a:buClr>
              <a:buSzPts val="2000"/>
              <a:buFont typeface="Arial"/>
              <a:buChar char="•"/>
            </a:pPr>
            <a:r>
              <a:rPr lang="en-IN" sz="2000">
                <a:solidFill>
                  <a:srgbClr val="0C0C0C"/>
                </a:solidFill>
                <a:latin typeface="Arial"/>
                <a:ea typeface="Arial"/>
                <a:cs typeface="Arial"/>
                <a:sym typeface="Arial"/>
              </a:rPr>
              <a:t> [ </a:t>
            </a:r>
            <a:r>
              <a:rPr lang="en-IN" sz="2000">
                <a:solidFill>
                  <a:srgbClr val="0077AA"/>
                </a:solidFill>
                <a:latin typeface="Arial"/>
                <a:ea typeface="Arial"/>
                <a:cs typeface="Arial"/>
                <a:sym typeface="Arial"/>
              </a:rPr>
              <a:t>FOR</a:t>
            </a:r>
            <a:r>
              <a:rPr lang="en-IN" sz="2000">
                <a:solidFill>
                  <a:srgbClr val="0C0C0C"/>
                </a:solidFill>
                <a:latin typeface="Arial"/>
                <a:ea typeface="Arial"/>
                <a:cs typeface="Arial"/>
                <a:sym typeface="Arial"/>
              </a:rPr>
              <a:t> { UPDATE } ]</a:t>
            </a:r>
            <a:endParaRPr/>
          </a:p>
          <a:p>
            <a:pPr indent="-285750" lvl="0" marL="285750" marR="0" rtl="0" algn="l">
              <a:lnSpc>
                <a:spcPct val="150000"/>
              </a:lnSpc>
              <a:spcBef>
                <a:spcPts val="0"/>
              </a:spcBef>
              <a:spcAft>
                <a:spcPts val="0"/>
              </a:spcAft>
              <a:buClr>
                <a:srgbClr val="000000"/>
              </a:buClr>
              <a:buSzPts val="2000"/>
              <a:buFont typeface="Arial"/>
              <a:buChar char="•"/>
            </a:pPr>
            <a:r>
              <a:rPr b="0" lang="en-IN" sz="2000">
                <a:solidFill>
                  <a:srgbClr val="000000"/>
                </a:solidFill>
                <a:latin typeface="Arial"/>
                <a:ea typeface="Arial"/>
                <a:cs typeface="Arial"/>
                <a:sym typeface="Arial"/>
              </a:rPr>
              <a:t> [ </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INTO</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OUTFILE</a:t>
            </a:r>
            <a:r>
              <a:rPr b="0" i="0" lang="en-IN" sz="2000">
                <a:solidFill>
                  <a:srgbClr val="000000"/>
                </a:solidFill>
                <a:latin typeface="Arial"/>
                <a:ea typeface="Arial"/>
                <a:cs typeface="Arial"/>
                <a:sym typeface="Arial"/>
              </a:rPr>
              <a:t> </a:t>
            </a:r>
            <a:r>
              <a:rPr b="0" i="0" lang="en-IN" sz="2000">
                <a:solidFill>
                  <a:srgbClr val="669900"/>
                </a:solidFill>
                <a:latin typeface="Arial"/>
                <a:ea typeface="Arial"/>
                <a:cs typeface="Arial"/>
                <a:sym typeface="Arial"/>
              </a:rPr>
              <a:t>'</a:t>
            </a:r>
            <a:r>
              <a:rPr b="0" i="1" lang="en-IN" sz="2000">
                <a:solidFill>
                  <a:srgbClr val="669900"/>
                </a:solidFill>
                <a:latin typeface="Arial"/>
                <a:ea typeface="Arial"/>
                <a:cs typeface="Arial"/>
                <a:sym typeface="Arial"/>
              </a:rPr>
              <a:t>file_name</a:t>
            </a:r>
            <a:r>
              <a:rPr b="0" i="0" lang="en-IN" sz="2000">
                <a:solidFill>
                  <a:srgbClr val="669900"/>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INTO</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DUMPFILE</a:t>
            </a:r>
            <a:r>
              <a:rPr b="0" i="0" lang="en-IN" sz="2000">
                <a:solidFill>
                  <a:srgbClr val="000000"/>
                </a:solidFill>
                <a:latin typeface="Arial"/>
                <a:ea typeface="Arial"/>
                <a:cs typeface="Arial"/>
                <a:sym typeface="Arial"/>
              </a:rPr>
              <a:t> </a:t>
            </a:r>
            <a:r>
              <a:rPr b="0" i="0" lang="en-IN" sz="2000">
                <a:solidFill>
                  <a:srgbClr val="669900"/>
                </a:solidFill>
                <a:latin typeface="Arial"/>
                <a:ea typeface="Arial"/>
                <a:cs typeface="Arial"/>
                <a:sym typeface="Arial"/>
              </a:rPr>
              <a:t>'</a:t>
            </a:r>
            <a:r>
              <a:rPr b="0" i="1" lang="en-IN" sz="2000">
                <a:solidFill>
                  <a:srgbClr val="669900"/>
                </a:solidFill>
                <a:latin typeface="Arial"/>
                <a:ea typeface="Arial"/>
                <a:cs typeface="Arial"/>
                <a:sym typeface="Arial"/>
              </a:rPr>
              <a:t>file_name</a:t>
            </a:r>
            <a:r>
              <a:rPr b="0" i="0" lang="en-IN" sz="2000">
                <a:solidFill>
                  <a:srgbClr val="669900"/>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A5A5A5"/>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INTO</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var_name</a:t>
            </a:r>
            <a:r>
              <a:rPr b="0" i="0" lang="en-IN" sz="2000">
                <a:solidFill>
                  <a:srgbClr val="000000"/>
                </a:solidFill>
                <a:latin typeface="Arial"/>
                <a:ea typeface="Arial"/>
                <a:cs typeface="Arial"/>
                <a:sym typeface="Arial"/>
              </a:rPr>
              <a:t> </a:t>
            </a:r>
            <a:r>
              <a:rPr lang="en-IN" sz="2000">
                <a:solidFill>
                  <a:srgbClr val="0C0C0C"/>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var_name</a:t>
            </a:r>
            <a:r>
              <a:rPr lang="en-IN" sz="2000">
                <a:solidFill>
                  <a:srgbClr val="0C0C0C"/>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C0C0C"/>
                </a:solidFill>
                <a:latin typeface="Arial"/>
                <a:ea typeface="Arial"/>
                <a:cs typeface="Arial"/>
                <a:sym typeface="Arial"/>
              </a:rPr>
              <a:t> </a:t>
            </a:r>
            <a:r>
              <a:rPr b="0" i="0" lang="en-IN" sz="2000">
                <a:solidFill>
                  <a:srgbClr val="000000"/>
                </a:solidFill>
                <a:latin typeface="Arial"/>
                <a:ea typeface="Arial"/>
                <a:cs typeface="Arial"/>
                <a:sym typeface="Arial"/>
              </a:rPr>
              <a:t>}</a:t>
            </a:r>
            <a:r>
              <a:rPr lang="en-IN" sz="2000">
                <a:solidFill>
                  <a:srgbClr val="0C0C0C"/>
                </a:solidFill>
                <a:latin typeface="Arial"/>
                <a:ea typeface="Arial"/>
                <a:cs typeface="Arial"/>
                <a:sym typeface="Arial"/>
              </a:rPr>
              <a:t> ]</a:t>
            </a:r>
            <a:endParaRPr sz="2000">
              <a:solidFill>
                <a:schemeClr val="dk1"/>
              </a:solidFill>
              <a:latin typeface="Gill Sans"/>
              <a:ea typeface="Gill Sans"/>
              <a:cs typeface="Gill Sans"/>
              <a:sym typeface="Gill Sans"/>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9" name="Shape 3289"/>
        <p:cNvGrpSpPr/>
        <p:nvPr/>
      </p:nvGrpSpPr>
      <p:grpSpPr>
        <a:xfrm>
          <a:off x="0" y="0"/>
          <a:ext cx="0" cy="0"/>
          <a:chOff x="0" y="0"/>
          <a:chExt cx="0" cy="0"/>
        </a:xfrm>
      </p:grpSpPr>
      <p:pic>
        <p:nvPicPr>
          <p:cNvPr id="3290" name="Google Shape;3290;p353"/>
          <p:cNvPicPr preferRelativeResize="0"/>
          <p:nvPr/>
        </p:nvPicPr>
        <p:blipFill rotWithShape="1">
          <a:blip r:embed="rId3">
            <a:alphaModFix/>
          </a:blip>
          <a:srcRect b="0" l="0" r="0" t="0"/>
          <a:stretch/>
        </p:blipFill>
        <p:spPr>
          <a:xfrm>
            <a:off x="6894900" y="1843185"/>
            <a:ext cx="5249772" cy="2449911"/>
          </a:xfrm>
          <a:prstGeom prst="rect">
            <a:avLst/>
          </a:prstGeom>
          <a:noFill/>
          <a:ln>
            <a:noFill/>
          </a:ln>
        </p:spPr>
      </p:pic>
      <p:sp>
        <p:nvSpPr>
          <p:cNvPr id="3291" name="Google Shape;3291;p353"/>
          <p:cNvSpPr txBox="1"/>
          <p:nvPr/>
        </p:nvSpPr>
        <p:spPr>
          <a:xfrm>
            <a:off x="168137" y="3306688"/>
            <a:ext cx="7944087" cy="9144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IN" sz="4800">
                <a:solidFill>
                  <a:srgbClr val="DC525C"/>
                </a:solidFill>
                <a:latin typeface="Quattrocento Sans"/>
                <a:ea typeface="Quattrocento Sans"/>
                <a:cs typeface="Quattrocento Sans"/>
                <a:sym typeface="Quattrocento Sans"/>
              </a:rPr>
              <a:t>select statement… execution</a:t>
            </a:r>
            <a:endParaRPr/>
          </a:p>
          <a:p>
            <a:pPr indent="0" lvl="0" marL="0" marR="0" rtl="0" algn="ctr">
              <a:spcBef>
                <a:spcPts val="0"/>
              </a:spcBef>
              <a:spcAft>
                <a:spcPts val="0"/>
              </a:spcAft>
              <a:buNone/>
            </a:pPr>
            <a:r>
              <a:t/>
            </a:r>
            <a:endParaRPr sz="4800">
              <a:solidFill>
                <a:srgbClr val="DC525C"/>
              </a:solidFill>
              <a:latin typeface="Quattrocento Sans"/>
              <a:ea typeface="Quattrocento Sans"/>
              <a:cs typeface="Quattrocento Sans"/>
              <a:sym typeface="Quattrocento Sans"/>
            </a:endParaRPr>
          </a:p>
        </p:txBody>
      </p:sp>
      <p:grpSp>
        <p:nvGrpSpPr>
          <p:cNvPr id="3292" name="Google Shape;3292;p353"/>
          <p:cNvGrpSpPr/>
          <p:nvPr/>
        </p:nvGrpSpPr>
        <p:grpSpPr>
          <a:xfrm>
            <a:off x="204992" y="4437112"/>
            <a:ext cx="11782016" cy="2145940"/>
            <a:chOff x="119337" y="476672"/>
            <a:chExt cx="11160178" cy="1570272"/>
          </a:xfrm>
        </p:grpSpPr>
        <p:grpSp>
          <p:nvGrpSpPr>
            <p:cNvPr id="3293" name="Google Shape;3293;p353"/>
            <p:cNvGrpSpPr/>
            <p:nvPr/>
          </p:nvGrpSpPr>
          <p:grpSpPr>
            <a:xfrm>
              <a:off x="119337" y="476672"/>
              <a:ext cx="1466015" cy="504056"/>
              <a:chOff x="361086" y="476672"/>
              <a:chExt cx="1466015" cy="504056"/>
            </a:xfrm>
          </p:grpSpPr>
          <p:sp>
            <p:nvSpPr>
              <p:cNvPr id="3294" name="Google Shape;3294;p353"/>
              <p:cNvSpPr/>
              <p:nvPr/>
            </p:nvSpPr>
            <p:spPr>
              <a:xfrm>
                <a:off x="361086" y="476672"/>
                <a:ext cx="1097376"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95" name="Google Shape;3295;p353"/>
              <p:cNvSpPr/>
              <p:nvPr/>
            </p:nvSpPr>
            <p:spPr>
              <a:xfrm>
                <a:off x="1539069"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96" name="Google Shape;3296;p353"/>
              <p:cNvSpPr txBox="1"/>
              <p:nvPr/>
            </p:nvSpPr>
            <p:spPr>
              <a:xfrm>
                <a:off x="427689" y="579200"/>
                <a:ext cx="986724"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FROM</a:t>
                </a:r>
                <a:endParaRPr sz="1800">
                  <a:solidFill>
                    <a:schemeClr val="dk1"/>
                  </a:solidFill>
                  <a:latin typeface="Arial"/>
                  <a:ea typeface="Arial"/>
                  <a:cs typeface="Arial"/>
                  <a:sym typeface="Arial"/>
                </a:endParaRPr>
              </a:p>
            </p:txBody>
          </p:sp>
        </p:grpSp>
        <p:grpSp>
          <p:nvGrpSpPr>
            <p:cNvPr id="3297" name="Google Shape;3297;p353"/>
            <p:cNvGrpSpPr/>
            <p:nvPr/>
          </p:nvGrpSpPr>
          <p:grpSpPr>
            <a:xfrm>
              <a:off x="1630942" y="476672"/>
              <a:ext cx="1512730" cy="504056"/>
              <a:chOff x="361085" y="476672"/>
              <a:chExt cx="1512730" cy="504056"/>
            </a:xfrm>
          </p:grpSpPr>
          <p:sp>
            <p:nvSpPr>
              <p:cNvPr id="3298" name="Google Shape;3298;p353"/>
              <p:cNvSpPr/>
              <p:nvPr/>
            </p:nvSpPr>
            <p:spPr>
              <a:xfrm>
                <a:off x="361085" y="476672"/>
                <a:ext cx="116355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299" name="Google Shape;3299;p353"/>
              <p:cNvSpPr/>
              <p:nvPr/>
            </p:nvSpPr>
            <p:spPr>
              <a:xfrm>
                <a:off x="1585783"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00" name="Google Shape;3300;p353"/>
              <p:cNvSpPr txBox="1"/>
              <p:nvPr/>
            </p:nvSpPr>
            <p:spPr>
              <a:xfrm>
                <a:off x="383035" y="579200"/>
                <a:ext cx="1146977"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WHERE</a:t>
                </a:r>
                <a:endParaRPr sz="1800">
                  <a:solidFill>
                    <a:schemeClr val="dk1"/>
                  </a:solidFill>
                  <a:latin typeface="Arial"/>
                  <a:ea typeface="Arial"/>
                  <a:cs typeface="Arial"/>
                  <a:sym typeface="Arial"/>
                </a:endParaRPr>
              </a:p>
            </p:txBody>
          </p:sp>
        </p:grpSp>
        <p:grpSp>
          <p:nvGrpSpPr>
            <p:cNvPr id="3301" name="Google Shape;3301;p353"/>
            <p:cNvGrpSpPr/>
            <p:nvPr/>
          </p:nvGrpSpPr>
          <p:grpSpPr>
            <a:xfrm>
              <a:off x="3215680" y="476672"/>
              <a:ext cx="3715388" cy="504056"/>
              <a:chOff x="4001955" y="476672"/>
              <a:chExt cx="3715388" cy="504056"/>
            </a:xfrm>
          </p:grpSpPr>
          <p:grpSp>
            <p:nvGrpSpPr>
              <p:cNvPr id="3302" name="Google Shape;3302;p353"/>
              <p:cNvGrpSpPr/>
              <p:nvPr/>
            </p:nvGrpSpPr>
            <p:grpSpPr>
              <a:xfrm>
                <a:off x="4001955" y="476672"/>
                <a:ext cx="2003296" cy="504056"/>
                <a:chOff x="288049" y="476672"/>
                <a:chExt cx="2003296" cy="504056"/>
              </a:xfrm>
            </p:grpSpPr>
            <p:sp>
              <p:nvSpPr>
                <p:cNvPr id="3303" name="Google Shape;3303;p353"/>
                <p:cNvSpPr/>
                <p:nvPr/>
              </p:nvSpPr>
              <p:spPr>
                <a:xfrm>
                  <a:off x="288049" y="476672"/>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04" name="Google Shape;3304;p353"/>
                <p:cNvSpPr/>
                <p:nvPr/>
              </p:nvSpPr>
              <p:spPr>
                <a:xfrm>
                  <a:off x="2003313"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05" name="Google Shape;3305;p353"/>
                <p:cNvSpPr txBox="1"/>
                <p:nvPr/>
              </p:nvSpPr>
              <p:spPr>
                <a:xfrm>
                  <a:off x="325631" y="579200"/>
                  <a:ext cx="1593343"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GROUP BY</a:t>
                  </a:r>
                  <a:endParaRPr sz="1800">
                    <a:solidFill>
                      <a:schemeClr val="dk1"/>
                    </a:solidFill>
                    <a:latin typeface="Arial"/>
                    <a:ea typeface="Arial"/>
                    <a:cs typeface="Arial"/>
                    <a:sym typeface="Arial"/>
                  </a:endParaRPr>
                </a:p>
              </p:txBody>
            </p:sp>
          </p:grpSp>
          <p:grpSp>
            <p:nvGrpSpPr>
              <p:cNvPr id="3306" name="Google Shape;3306;p353"/>
              <p:cNvGrpSpPr/>
              <p:nvPr/>
            </p:nvGrpSpPr>
            <p:grpSpPr>
              <a:xfrm>
                <a:off x="6077741" y="476672"/>
                <a:ext cx="1639602" cy="504056"/>
                <a:chOff x="119336" y="476672"/>
                <a:chExt cx="1639602" cy="504056"/>
              </a:xfrm>
            </p:grpSpPr>
            <p:sp>
              <p:nvSpPr>
                <p:cNvPr id="3307" name="Google Shape;3307;p353"/>
                <p:cNvSpPr/>
                <p:nvPr/>
              </p:nvSpPr>
              <p:spPr>
                <a:xfrm>
                  <a:off x="119336" y="476672"/>
                  <a:ext cx="128867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08" name="Google Shape;3308;p353"/>
                <p:cNvSpPr/>
                <p:nvPr/>
              </p:nvSpPr>
              <p:spPr>
                <a:xfrm>
                  <a:off x="1470906"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09" name="Google Shape;3309;p353"/>
                <p:cNvSpPr txBox="1"/>
                <p:nvPr/>
              </p:nvSpPr>
              <p:spPr>
                <a:xfrm>
                  <a:off x="200914" y="579200"/>
                  <a:ext cx="1207100"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HAVING</a:t>
                  </a:r>
                  <a:endParaRPr sz="1800">
                    <a:solidFill>
                      <a:schemeClr val="dk1"/>
                    </a:solidFill>
                    <a:latin typeface="Arial"/>
                    <a:ea typeface="Arial"/>
                    <a:cs typeface="Arial"/>
                    <a:sym typeface="Arial"/>
                  </a:endParaRPr>
                </a:p>
              </p:txBody>
            </p:sp>
          </p:grpSp>
        </p:grpSp>
        <p:grpSp>
          <p:nvGrpSpPr>
            <p:cNvPr id="3310" name="Google Shape;3310;p353"/>
            <p:cNvGrpSpPr/>
            <p:nvPr/>
          </p:nvGrpSpPr>
          <p:grpSpPr>
            <a:xfrm>
              <a:off x="6993960" y="476672"/>
              <a:ext cx="3076432" cy="504056"/>
              <a:chOff x="4001956" y="476672"/>
              <a:chExt cx="3076432" cy="504056"/>
            </a:xfrm>
          </p:grpSpPr>
          <p:grpSp>
            <p:nvGrpSpPr>
              <p:cNvPr id="3311" name="Google Shape;3311;p353"/>
              <p:cNvGrpSpPr/>
              <p:nvPr/>
            </p:nvGrpSpPr>
            <p:grpSpPr>
              <a:xfrm>
                <a:off x="4001956" y="476672"/>
                <a:ext cx="1584175" cy="504056"/>
                <a:chOff x="288050" y="476672"/>
                <a:chExt cx="1584175" cy="504056"/>
              </a:xfrm>
            </p:grpSpPr>
            <p:sp>
              <p:nvSpPr>
                <p:cNvPr id="3312" name="Google Shape;3312;p353"/>
                <p:cNvSpPr/>
                <p:nvPr/>
              </p:nvSpPr>
              <p:spPr>
                <a:xfrm>
                  <a:off x="288050" y="476672"/>
                  <a:ext cx="1224136"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13" name="Google Shape;3313;p353"/>
                <p:cNvSpPr/>
                <p:nvPr/>
              </p:nvSpPr>
              <p:spPr>
                <a:xfrm>
                  <a:off x="1584193"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14" name="Google Shape;3314;p353"/>
                <p:cNvSpPr txBox="1"/>
                <p:nvPr/>
              </p:nvSpPr>
              <p:spPr>
                <a:xfrm>
                  <a:off x="325631" y="579201"/>
                  <a:ext cx="1186554"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dk1"/>
                      </a:solidFill>
                      <a:latin typeface="Arial"/>
                      <a:ea typeface="Arial"/>
                      <a:cs typeface="Arial"/>
                      <a:sym typeface="Arial"/>
                    </a:rPr>
                    <a:t>SELECT</a:t>
                  </a:r>
                  <a:endParaRPr sz="1800">
                    <a:solidFill>
                      <a:schemeClr val="dk1"/>
                    </a:solidFill>
                    <a:latin typeface="Arial"/>
                    <a:ea typeface="Arial"/>
                    <a:cs typeface="Arial"/>
                    <a:sym typeface="Arial"/>
                  </a:endParaRPr>
                </a:p>
              </p:txBody>
            </p:sp>
          </p:grpSp>
          <p:grpSp>
            <p:nvGrpSpPr>
              <p:cNvPr id="3315" name="Google Shape;3315;p353"/>
              <p:cNvGrpSpPr/>
              <p:nvPr/>
            </p:nvGrpSpPr>
            <p:grpSpPr>
              <a:xfrm>
                <a:off x="5641901" y="476672"/>
                <a:ext cx="1436487" cy="504056"/>
                <a:chOff x="-316504" y="476672"/>
                <a:chExt cx="1436487" cy="504056"/>
              </a:xfrm>
            </p:grpSpPr>
            <p:sp>
              <p:nvSpPr>
                <p:cNvPr id="3316" name="Google Shape;3316;p353"/>
                <p:cNvSpPr/>
                <p:nvPr/>
              </p:nvSpPr>
              <p:spPr>
                <a:xfrm>
                  <a:off x="-316504" y="476672"/>
                  <a:ext cx="1436487"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17" name="Google Shape;3317;p353"/>
                <p:cNvSpPr txBox="1"/>
                <p:nvPr/>
              </p:nvSpPr>
              <p:spPr>
                <a:xfrm>
                  <a:off x="-254655" y="588159"/>
                  <a:ext cx="1360686"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DISTINCT</a:t>
                  </a:r>
                  <a:endParaRPr sz="1800">
                    <a:solidFill>
                      <a:schemeClr val="dk1"/>
                    </a:solidFill>
                    <a:latin typeface="Arial"/>
                    <a:ea typeface="Arial"/>
                    <a:cs typeface="Arial"/>
                    <a:sym typeface="Arial"/>
                  </a:endParaRPr>
                </a:p>
              </p:txBody>
            </p:sp>
          </p:grpSp>
        </p:grpSp>
        <p:grpSp>
          <p:nvGrpSpPr>
            <p:cNvPr id="3318" name="Google Shape;3318;p353"/>
            <p:cNvGrpSpPr/>
            <p:nvPr/>
          </p:nvGrpSpPr>
          <p:grpSpPr>
            <a:xfrm>
              <a:off x="6737663" y="1524809"/>
              <a:ext cx="3390790" cy="504056"/>
              <a:chOff x="2323832" y="404102"/>
              <a:chExt cx="3390790" cy="504056"/>
            </a:xfrm>
          </p:grpSpPr>
          <p:grpSp>
            <p:nvGrpSpPr>
              <p:cNvPr id="3319" name="Google Shape;3319;p353"/>
              <p:cNvGrpSpPr/>
              <p:nvPr/>
            </p:nvGrpSpPr>
            <p:grpSpPr>
              <a:xfrm>
                <a:off x="3663980" y="404102"/>
                <a:ext cx="2050642" cy="504056"/>
                <a:chOff x="-49926" y="404102"/>
                <a:chExt cx="2050642" cy="504056"/>
              </a:xfrm>
            </p:grpSpPr>
            <p:sp>
              <p:nvSpPr>
                <p:cNvPr id="3320" name="Google Shape;3320;p353"/>
                <p:cNvSpPr/>
                <p:nvPr/>
              </p:nvSpPr>
              <p:spPr>
                <a:xfrm>
                  <a:off x="317082" y="404102"/>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21" name="Google Shape;3321;p353"/>
                <p:cNvSpPr/>
                <p:nvPr/>
              </p:nvSpPr>
              <p:spPr>
                <a:xfrm rot="10800000">
                  <a:off x="-49926" y="48718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22" name="Google Shape;3322;p353"/>
                <p:cNvSpPr txBox="1"/>
                <p:nvPr/>
              </p:nvSpPr>
              <p:spPr>
                <a:xfrm>
                  <a:off x="383692" y="506630"/>
                  <a:ext cx="1617024"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ORDER BY</a:t>
                  </a:r>
                  <a:endParaRPr sz="1800">
                    <a:solidFill>
                      <a:schemeClr val="dk1"/>
                    </a:solidFill>
                    <a:latin typeface="Arial"/>
                    <a:ea typeface="Arial"/>
                    <a:cs typeface="Arial"/>
                    <a:sym typeface="Arial"/>
                  </a:endParaRPr>
                </a:p>
              </p:txBody>
            </p:sp>
          </p:grpSp>
          <p:grpSp>
            <p:nvGrpSpPr>
              <p:cNvPr id="3323" name="Google Shape;3323;p353"/>
              <p:cNvGrpSpPr/>
              <p:nvPr/>
            </p:nvGrpSpPr>
            <p:grpSpPr>
              <a:xfrm>
                <a:off x="2323832" y="404102"/>
                <a:ext cx="1288678" cy="504056"/>
                <a:chOff x="-3634573" y="404102"/>
                <a:chExt cx="1288678" cy="504056"/>
              </a:xfrm>
            </p:grpSpPr>
            <p:sp>
              <p:nvSpPr>
                <p:cNvPr id="3324" name="Google Shape;3324;p353"/>
                <p:cNvSpPr/>
                <p:nvPr/>
              </p:nvSpPr>
              <p:spPr>
                <a:xfrm>
                  <a:off x="-3634573" y="404102"/>
                  <a:ext cx="128867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25" name="Google Shape;3325;p353"/>
                <p:cNvSpPr txBox="1"/>
                <p:nvPr/>
              </p:nvSpPr>
              <p:spPr>
                <a:xfrm>
                  <a:off x="-3453991" y="506630"/>
                  <a:ext cx="905116"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LIMIT</a:t>
                  </a:r>
                  <a:endParaRPr sz="1800">
                    <a:solidFill>
                      <a:schemeClr val="dk1"/>
                    </a:solidFill>
                    <a:latin typeface="Arial"/>
                    <a:ea typeface="Arial"/>
                    <a:cs typeface="Arial"/>
                    <a:sym typeface="Arial"/>
                  </a:endParaRPr>
                </a:p>
              </p:txBody>
            </p:sp>
          </p:grpSp>
        </p:grpSp>
        <p:sp>
          <p:nvSpPr>
            <p:cNvPr id="3326" name="Google Shape;3326;p353"/>
            <p:cNvSpPr/>
            <p:nvPr/>
          </p:nvSpPr>
          <p:spPr>
            <a:xfrm>
              <a:off x="10182139" y="562741"/>
              <a:ext cx="1097376" cy="1484203"/>
            </a:xfrm>
            <a:prstGeom prst="curvedLeftArrow">
              <a:avLst>
                <a:gd fmla="val 25000" name="adj1"/>
                <a:gd fmla="val 50000" name="adj2"/>
                <a:gd fmla="val 25000" name="adj3"/>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grpSp>
      <p:grpSp>
        <p:nvGrpSpPr>
          <p:cNvPr id="3327" name="Google Shape;3327;p353"/>
          <p:cNvGrpSpPr/>
          <p:nvPr/>
        </p:nvGrpSpPr>
        <p:grpSpPr>
          <a:xfrm>
            <a:off x="168137" y="1357717"/>
            <a:ext cx="10542377" cy="703131"/>
            <a:chOff x="1630942" y="466218"/>
            <a:chExt cx="9093584" cy="514510"/>
          </a:xfrm>
        </p:grpSpPr>
        <p:grpSp>
          <p:nvGrpSpPr>
            <p:cNvPr id="3328" name="Google Shape;3328;p353"/>
            <p:cNvGrpSpPr/>
            <p:nvPr/>
          </p:nvGrpSpPr>
          <p:grpSpPr>
            <a:xfrm>
              <a:off x="1630942" y="476672"/>
              <a:ext cx="1525658" cy="504056"/>
              <a:chOff x="361085" y="476672"/>
              <a:chExt cx="1525658" cy="504056"/>
            </a:xfrm>
          </p:grpSpPr>
          <p:sp>
            <p:nvSpPr>
              <p:cNvPr id="3329" name="Google Shape;3329;p353"/>
              <p:cNvSpPr/>
              <p:nvPr/>
            </p:nvSpPr>
            <p:spPr>
              <a:xfrm>
                <a:off x="361085" y="476672"/>
                <a:ext cx="116355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0" name="Google Shape;3330;p353"/>
              <p:cNvSpPr/>
              <p:nvPr/>
            </p:nvSpPr>
            <p:spPr>
              <a:xfrm>
                <a:off x="1598711"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1" name="Google Shape;3331;p353"/>
              <p:cNvSpPr txBox="1"/>
              <p:nvPr/>
            </p:nvSpPr>
            <p:spPr>
              <a:xfrm>
                <a:off x="383035" y="579200"/>
                <a:ext cx="1153457"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WHERE</a:t>
                </a:r>
                <a:endParaRPr sz="1800">
                  <a:solidFill>
                    <a:schemeClr val="dk1"/>
                  </a:solidFill>
                  <a:latin typeface="Arial"/>
                  <a:ea typeface="Arial"/>
                  <a:cs typeface="Arial"/>
                  <a:sym typeface="Arial"/>
                </a:endParaRPr>
              </a:p>
            </p:txBody>
          </p:sp>
        </p:grpSp>
        <p:grpSp>
          <p:nvGrpSpPr>
            <p:cNvPr id="3332" name="Google Shape;3332;p353"/>
            <p:cNvGrpSpPr/>
            <p:nvPr/>
          </p:nvGrpSpPr>
          <p:grpSpPr>
            <a:xfrm>
              <a:off x="3215680" y="476672"/>
              <a:ext cx="3364464" cy="504056"/>
              <a:chOff x="4001955" y="476672"/>
              <a:chExt cx="3364464" cy="504056"/>
            </a:xfrm>
          </p:grpSpPr>
          <p:grpSp>
            <p:nvGrpSpPr>
              <p:cNvPr id="3333" name="Google Shape;3333;p353"/>
              <p:cNvGrpSpPr/>
              <p:nvPr/>
            </p:nvGrpSpPr>
            <p:grpSpPr>
              <a:xfrm>
                <a:off x="4001955" y="476672"/>
                <a:ext cx="2003296" cy="504056"/>
                <a:chOff x="288049" y="476672"/>
                <a:chExt cx="2003296" cy="504056"/>
              </a:xfrm>
            </p:grpSpPr>
            <p:sp>
              <p:nvSpPr>
                <p:cNvPr id="3334" name="Google Shape;3334;p353"/>
                <p:cNvSpPr/>
                <p:nvPr/>
              </p:nvSpPr>
              <p:spPr>
                <a:xfrm>
                  <a:off x="288049" y="476672"/>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5" name="Google Shape;3335;p353"/>
                <p:cNvSpPr/>
                <p:nvPr/>
              </p:nvSpPr>
              <p:spPr>
                <a:xfrm>
                  <a:off x="2003313"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6" name="Google Shape;3336;p353"/>
                <p:cNvSpPr txBox="1"/>
                <p:nvPr/>
              </p:nvSpPr>
              <p:spPr>
                <a:xfrm>
                  <a:off x="325631" y="579200"/>
                  <a:ext cx="1582105"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GROUP BY</a:t>
                  </a:r>
                  <a:endParaRPr sz="1800">
                    <a:solidFill>
                      <a:schemeClr val="dk1"/>
                    </a:solidFill>
                    <a:latin typeface="Arial"/>
                    <a:ea typeface="Arial"/>
                    <a:cs typeface="Arial"/>
                    <a:sym typeface="Arial"/>
                  </a:endParaRPr>
                </a:p>
              </p:txBody>
            </p:sp>
          </p:grpSp>
          <p:grpSp>
            <p:nvGrpSpPr>
              <p:cNvPr id="3337" name="Google Shape;3337;p353"/>
              <p:cNvGrpSpPr/>
              <p:nvPr/>
            </p:nvGrpSpPr>
            <p:grpSpPr>
              <a:xfrm>
                <a:off x="6077741" y="476672"/>
                <a:ext cx="1288678" cy="504056"/>
                <a:chOff x="119336" y="476672"/>
                <a:chExt cx="1288678" cy="504056"/>
              </a:xfrm>
            </p:grpSpPr>
            <p:sp>
              <p:nvSpPr>
                <p:cNvPr id="3338" name="Google Shape;3338;p353"/>
                <p:cNvSpPr/>
                <p:nvPr/>
              </p:nvSpPr>
              <p:spPr>
                <a:xfrm>
                  <a:off x="119336" y="476672"/>
                  <a:ext cx="128867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39" name="Google Shape;3339;p353"/>
                <p:cNvSpPr txBox="1"/>
                <p:nvPr/>
              </p:nvSpPr>
              <p:spPr>
                <a:xfrm>
                  <a:off x="131185" y="579200"/>
                  <a:ext cx="1276829"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HAVING</a:t>
                  </a:r>
                  <a:endParaRPr sz="1800">
                    <a:solidFill>
                      <a:schemeClr val="dk1"/>
                    </a:solidFill>
                    <a:latin typeface="Arial"/>
                    <a:ea typeface="Arial"/>
                    <a:cs typeface="Arial"/>
                    <a:sym typeface="Arial"/>
                  </a:endParaRPr>
                </a:p>
              </p:txBody>
            </p:sp>
          </p:grpSp>
        </p:grpSp>
        <p:sp>
          <p:nvSpPr>
            <p:cNvPr id="3340" name="Google Shape;3340;p353"/>
            <p:cNvSpPr/>
            <p:nvPr/>
          </p:nvSpPr>
          <p:spPr>
            <a:xfrm>
              <a:off x="6674184"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341" name="Google Shape;3341;p353"/>
            <p:cNvGrpSpPr/>
            <p:nvPr/>
          </p:nvGrpSpPr>
          <p:grpSpPr>
            <a:xfrm>
              <a:off x="7020641" y="466218"/>
              <a:ext cx="3703885" cy="504056"/>
              <a:chOff x="-1107095" y="-654489"/>
              <a:chExt cx="3703884" cy="504056"/>
            </a:xfrm>
          </p:grpSpPr>
          <p:sp>
            <p:nvSpPr>
              <p:cNvPr id="3342" name="Google Shape;3342;p353"/>
              <p:cNvSpPr/>
              <p:nvPr/>
            </p:nvSpPr>
            <p:spPr>
              <a:xfrm>
                <a:off x="-1107095" y="-654489"/>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43" name="Google Shape;3343;p353"/>
              <p:cNvSpPr txBox="1"/>
              <p:nvPr/>
            </p:nvSpPr>
            <p:spPr>
              <a:xfrm>
                <a:off x="-1073010" y="-551961"/>
                <a:ext cx="1617024"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ORDER BY</a:t>
                </a:r>
                <a:endParaRPr sz="1800">
                  <a:solidFill>
                    <a:schemeClr val="dk1"/>
                  </a:solidFill>
                  <a:latin typeface="Arial"/>
                  <a:ea typeface="Arial"/>
                  <a:cs typeface="Arial"/>
                  <a:sym typeface="Arial"/>
                </a:endParaRPr>
              </a:p>
            </p:txBody>
          </p:sp>
          <p:sp>
            <p:nvSpPr>
              <p:cNvPr id="3344" name="Google Shape;3344;p353"/>
              <p:cNvSpPr/>
              <p:nvPr/>
            </p:nvSpPr>
            <p:spPr>
              <a:xfrm>
                <a:off x="965864" y="-654489"/>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45" name="Google Shape;3345;p353"/>
              <p:cNvSpPr txBox="1"/>
              <p:nvPr/>
            </p:nvSpPr>
            <p:spPr>
              <a:xfrm>
                <a:off x="1003018" y="-562879"/>
                <a:ext cx="1581066" cy="27025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IN" sz="1800">
                    <a:solidFill>
                      <a:schemeClr val="dk1"/>
                    </a:solidFill>
                    <a:latin typeface="Arial"/>
                    <a:ea typeface="Arial"/>
                    <a:cs typeface="Arial"/>
                    <a:sym typeface="Arial"/>
                  </a:rPr>
                  <a:t>LIMIT</a:t>
                </a:r>
                <a:endParaRPr sz="1800">
                  <a:solidFill>
                    <a:schemeClr val="dk1"/>
                  </a:solidFill>
                  <a:latin typeface="Arial"/>
                  <a:ea typeface="Arial"/>
                  <a:cs typeface="Arial"/>
                  <a:sym typeface="Arial"/>
                </a:endParaRPr>
              </a:p>
            </p:txBody>
          </p:sp>
        </p:grpSp>
        <p:sp>
          <p:nvSpPr>
            <p:cNvPr id="3346" name="Google Shape;3346;p353"/>
            <p:cNvSpPr/>
            <p:nvPr/>
          </p:nvSpPr>
          <p:spPr>
            <a:xfrm>
              <a:off x="8747143" y="559756"/>
              <a:ext cx="288033"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347" name="Google Shape;3347;p353"/>
          <p:cNvSpPr txBox="1"/>
          <p:nvPr/>
        </p:nvSpPr>
        <p:spPr>
          <a:xfrm>
            <a:off x="168137" y="138336"/>
            <a:ext cx="7944087" cy="9144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IN" sz="4800">
                <a:solidFill>
                  <a:srgbClr val="DC525C"/>
                </a:solidFill>
                <a:latin typeface="Quattrocento Sans"/>
                <a:ea typeface="Quattrocento Sans"/>
                <a:cs typeface="Quattrocento Sans"/>
                <a:sym typeface="Quattrocento Sans"/>
              </a:rPr>
              <a:t>sequence of clauses</a:t>
            </a:r>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sp>
        <p:nvSpPr>
          <p:cNvPr id="3352" name="Google Shape;3352;p354"/>
          <p:cNvSpPr txBox="1"/>
          <p:nvPr/>
        </p:nvSpPr>
        <p:spPr>
          <a:xfrm>
            <a:off x="335360" y="188640"/>
            <a:ext cx="7776864" cy="914400"/>
          </a:xfrm>
          <a:prstGeom prst="rect">
            <a:avLst/>
          </a:prstGeom>
          <a:noFill/>
          <a:ln>
            <a:noFill/>
          </a:ln>
        </p:spPr>
        <p:txBody>
          <a:bodyPr anchorCtr="0" anchor="t" bIns="45700" lIns="91425" spcFirstLastPara="1" rIns="91425" wrap="square" tIns="45700">
            <a:normAutofit fontScale="92500"/>
          </a:bodyPr>
          <a:lstStyle/>
          <a:p>
            <a:pPr indent="0" lvl="0" marL="0" marR="0" rtl="0" algn="l">
              <a:spcBef>
                <a:spcPts val="0"/>
              </a:spcBef>
              <a:spcAft>
                <a:spcPts val="0"/>
              </a:spcAft>
              <a:buNone/>
            </a:pPr>
            <a:r>
              <a:rPr lang="en-IN" sz="4800">
                <a:solidFill>
                  <a:srgbClr val="DC525C"/>
                </a:solidFill>
                <a:latin typeface="Quattrocento Sans"/>
                <a:ea typeface="Quattrocento Sans"/>
                <a:cs typeface="Quattrocento Sans"/>
                <a:sym typeface="Quattrocento Sans"/>
              </a:rPr>
              <a:t>select statement… (is checks for)</a:t>
            </a:r>
            <a:endParaRPr/>
          </a:p>
          <a:p>
            <a:pPr indent="0" lvl="0" marL="0" marR="0" rtl="0" algn="ctr">
              <a:spcBef>
                <a:spcPts val="0"/>
              </a:spcBef>
              <a:spcAft>
                <a:spcPts val="0"/>
              </a:spcAft>
              <a:buNone/>
            </a:pPr>
            <a:r>
              <a:t/>
            </a:r>
            <a:endParaRPr sz="4800">
              <a:solidFill>
                <a:srgbClr val="DC525C"/>
              </a:solidFill>
              <a:latin typeface="Quattrocento Sans"/>
              <a:ea typeface="Quattrocento Sans"/>
              <a:cs typeface="Quattrocento Sans"/>
              <a:sym typeface="Quattrocento Sans"/>
            </a:endParaRPr>
          </a:p>
        </p:txBody>
      </p:sp>
      <p:sp>
        <p:nvSpPr>
          <p:cNvPr id="3353" name="Google Shape;3353;p354"/>
          <p:cNvSpPr txBox="1"/>
          <p:nvPr/>
        </p:nvSpPr>
        <p:spPr>
          <a:xfrm>
            <a:off x="335360" y="1196752"/>
            <a:ext cx="1137726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000">
                <a:solidFill>
                  <a:srgbClr val="252525"/>
                </a:solidFill>
                <a:latin typeface="Arial"/>
                <a:ea typeface="Arial"/>
                <a:cs typeface="Arial"/>
                <a:sym typeface="Arial"/>
              </a:rPr>
              <a:t>Syntax Check</a:t>
            </a:r>
            <a:endParaRPr/>
          </a:p>
          <a:p>
            <a:pPr indent="0" lvl="0" marL="0" marR="0" rtl="0" algn="l">
              <a:spcBef>
                <a:spcPts val="0"/>
              </a:spcBef>
              <a:spcAft>
                <a:spcPts val="0"/>
              </a:spcAft>
              <a:buNone/>
            </a:pPr>
            <a:r>
              <a:t/>
            </a:r>
            <a:endParaRPr b="0" i="0" sz="1000">
              <a:solidFill>
                <a:srgbClr val="252525"/>
              </a:solidFill>
              <a:latin typeface="Arial"/>
              <a:ea typeface="Arial"/>
              <a:cs typeface="Arial"/>
              <a:sym typeface="Arial"/>
            </a:endParaRPr>
          </a:p>
          <a:p>
            <a:pPr indent="0" lvl="0" marL="0" marR="0" rtl="0" algn="l">
              <a:spcBef>
                <a:spcPts val="0"/>
              </a:spcBef>
              <a:spcAft>
                <a:spcPts val="0"/>
              </a:spcAft>
              <a:buNone/>
            </a:pPr>
            <a:r>
              <a:rPr b="0" i="0" lang="en-IN" sz="1800">
                <a:solidFill>
                  <a:srgbClr val="222222"/>
                </a:solidFill>
                <a:latin typeface="Helvetica Neue"/>
                <a:ea typeface="Helvetica Neue"/>
                <a:cs typeface="Helvetica Neue"/>
                <a:sym typeface="Helvetica Neue"/>
              </a:rPr>
              <a:t>MySQL Database must check each SQL statement for syntactic validity.</a:t>
            </a:r>
            <a:endParaRPr b="0" i="0" sz="1800">
              <a:solidFill>
                <a:srgbClr val="252525"/>
              </a:solidFill>
              <a:latin typeface="Arial"/>
              <a:ea typeface="Arial"/>
              <a:cs typeface="Arial"/>
              <a:sym typeface="Arial"/>
            </a:endParaRPr>
          </a:p>
        </p:txBody>
      </p:sp>
      <p:sp>
        <p:nvSpPr>
          <p:cNvPr id="3354" name="Google Shape;3354;p354"/>
          <p:cNvSpPr txBox="1"/>
          <p:nvPr/>
        </p:nvSpPr>
        <p:spPr>
          <a:xfrm>
            <a:off x="335360" y="2252993"/>
            <a:ext cx="11377264" cy="1107996"/>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E4C34"/>
                </a:solidFill>
                <a:latin typeface="Arial"/>
                <a:ea typeface="Arial"/>
                <a:cs typeface="Arial"/>
                <a:sym typeface="Arial"/>
              </a:rPr>
              <a:t>mysql&gt;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FORM</a:t>
            </a:r>
            <a:r>
              <a:rPr lang="en-IN" sz="1800">
                <a:solidFill>
                  <a:schemeClr val="dk1"/>
                </a:solidFill>
                <a:latin typeface="Arial"/>
                <a:ea typeface="Arial"/>
                <a:cs typeface="Arial"/>
                <a:sym typeface="Arial"/>
              </a:rPr>
              <a:t> emp;</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ERROR 1064 (42000): You have an error in your SQL syntax; check the manual that corresponds to your MySQL server version for the right syntax to use near 'FORM emp' at line 1</a:t>
            </a:r>
            <a:endParaRPr/>
          </a:p>
        </p:txBody>
      </p:sp>
      <p:sp>
        <p:nvSpPr>
          <p:cNvPr id="3355" name="Google Shape;3355;p354"/>
          <p:cNvSpPr txBox="1"/>
          <p:nvPr/>
        </p:nvSpPr>
        <p:spPr>
          <a:xfrm>
            <a:off x="335360" y="3933056"/>
            <a:ext cx="11377264"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252525"/>
                </a:solidFill>
                <a:latin typeface="Arial"/>
                <a:ea typeface="Arial"/>
                <a:cs typeface="Arial"/>
                <a:sym typeface="Arial"/>
              </a:rPr>
              <a:t>Semantic Check</a:t>
            </a:r>
            <a:endParaRPr/>
          </a:p>
          <a:p>
            <a:pPr indent="0" lvl="0" marL="0" marR="0" rtl="0" algn="l">
              <a:spcBef>
                <a:spcPts val="0"/>
              </a:spcBef>
              <a:spcAft>
                <a:spcPts val="0"/>
              </a:spcAft>
              <a:buNone/>
            </a:pPr>
            <a:r>
              <a:t/>
            </a:r>
            <a:endParaRPr b="0" i="0" sz="1000">
              <a:solidFill>
                <a:srgbClr val="252525"/>
              </a:solidFill>
              <a:latin typeface="Arial"/>
              <a:ea typeface="Arial"/>
              <a:cs typeface="Arial"/>
              <a:sym typeface="Arial"/>
            </a:endParaRPr>
          </a:p>
          <a:p>
            <a:pPr indent="0" lvl="0" marL="0" marR="0" rtl="0" algn="l">
              <a:spcBef>
                <a:spcPts val="0"/>
              </a:spcBef>
              <a:spcAft>
                <a:spcPts val="0"/>
              </a:spcAft>
              <a:buNone/>
            </a:pPr>
            <a:r>
              <a:rPr b="0" i="0" lang="en-IN" sz="1800">
                <a:solidFill>
                  <a:srgbClr val="222222"/>
                </a:solidFill>
                <a:latin typeface="Helvetica Neue"/>
                <a:ea typeface="Helvetica Neue"/>
                <a:cs typeface="Helvetica Neue"/>
                <a:sym typeface="Helvetica Neue"/>
              </a:rPr>
              <a:t>A semantic check determines whether a statement is meaningful, for example, whether the objects and columns in the statement exist.</a:t>
            </a:r>
            <a:endParaRPr b="0" i="0" sz="1800">
              <a:solidFill>
                <a:srgbClr val="252525"/>
              </a:solidFill>
              <a:latin typeface="Arial"/>
              <a:ea typeface="Arial"/>
              <a:cs typeface="Arial"/>
              <a:sym typeface="Arial"/>
            </a:endParaRPr>
          </a:p>
        </p:txBody>
      </p:sp>
      <p:sp>
        <p:nvSpPr>
          <p:cNvPr id="3356" name="Google Shape;3356;p354"/>
          <p:cNvSpPr txBox="1"/>
          <p:nvPr/>
        </p:nvSpPr>
        <p:spPr>
          <a:xfrm>
            <a:off x="335360" y="5157120"/>
            <a:ext cx="11377264" cy="830997"/>
          </a:xfrm>
          <a:prstGeom prst="rect">
            <a:avLst/>
          </a:prstGeom>
          <a:solidFill>
            <a:srgbClr val="F2F2F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5E4C34"/>
                </a:solidFill>
                <a:latin typeface="Arial"/>
                <a:ea typeface="Arial"/>
                <a:cs typeface="Arial"/>
                <a:sym typeface="Arial"/>
              </a:rPr>
              <a:t>mysql&gt;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nonexistent_table;</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ERROR 1146 (42S02): Table 'db1.nonexistent_table' doesn't exist</a:t>
            </a:r>
            <a:endParaRPr sz="1800">
              <a:solidFill>
                <a:schemeClr val="dk1"/>
              </a:solidFill>
              <a:latin typeface="Arial"/>
              <a:ea typeface="Arial"/>
              <a:cs typeface="Arial"/>
              <a:sym typeface="A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355"/>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UUID()/ UUID_SHORT()</a:t>
            </a:r>
            <a:endParaRPr/>
          </a:p>
        </p:txBody>
      </p:sp>
      <p:sp>
        <p:nvSpPr>
          <p:cNvPr id="3362" name="Google Shape;3362;p355"/>
          <p:cNvSpPr/>
          <p:nvPr/>
        </p:nvSpPr>
        <p:spPr>
          <a:xfrm>
            <a:off x="263352" y="130314"/>
            <a:ext cx="1173730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3363" name="Google Shape;3363;p355"/>
          <p:cNvSpPr/>
          <p:nvPr/>
        </p:nvSpPr>
        <p:spPr>
          <a:xfrm>
            <a:off x="1991544" y="3124200"/>
            <a:ext cx="7992888" cy="40748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000">
                <a:solidFill>
                  <a:schemeClr val="dk1"/>
                </a:solidFill>
                <a:latin typeface="Palatino Linotype"/>
                <a:ea typeface="Palatino Linotype"/>
                <a:cs typeface="Palatino Linotype"/>
                <a:sym typeface="Palatino Linotype"/>
              </a:rPr>
              <a:t>A UUID is a Universal Unique Identifier and 128-bit long value.</a:t>
            </a:r>
            <a:endParaRPr/>
          </a:p>
        </p:txBody>
      </p:sp>
      <p:sp>
        <p:nvSpPr>
          <p:cNvPr id="3364" name="Google Shape;3364;p355"/>
          <p:cNvSpPr/>
          <p:nvPr/>
        </p:nvSpPr>
        <p:spPr>
          <a:xfrm>
            <a:off x="303539" y="4038163"/>
            <a:ext cx="11737304"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0000"/>
              </a:buClr>
              <a:buSzPts val="1800"/>
              <a:buFont typeface="Arial"/>
              <a:buChar char="•"/>
            </a:pPr>
            <a:r>
              <a:rPr b="0" i="0" lang="en-IN" sz="1800">
                <a:solidFill>
                  <a:srgbClr val="000000"/>
                </a:solidFill>
                <a:latin typeface="Arial"/>
                <a:ea typeface="Arial"/>
                <a:cs typeface="Arial"/>
                <a:sym typeface="Arial"/>
              </a:rPr>
              <a:t>UUID values in MySQL are </a:t>
            </a:r>
            <a:r>
              <a:rPr b="1" i="0" lang="en-IN" sz="1800">
                <a:solidFill>
                  <a:srgbClr val="000000"/>
                </a:solidFill>
                <a:latin typeface="Arial"/>
                <a:ea typeface="Arial"/>
                <a:cs typeface="Arial"/>
                <a:sym typeface="Arial"/>
              </a:rPr>
              <a:t>unique</a:t>
            </a:r>
            <a:r>
              <a:rPr b="0" i="0" lang="en-IN" sz="1800">
                <a:solidFill>
                  <a:srgbClr val="000000"/>
                </a:solidFill>
                <a:latin typeface="Arial"/>
                <a:ea typeface="Arial"/>
                <a:cs typeface="Arial"/>
                <a:sym typeface="Arial"/>
              </a:rPr>
              <a:t> across tables, databases, and servers.</a:t>
            </a:r>
            <a:r>
              <a:rPr lang="en-IN" sz="1800">
                <a:solidFill>
                  <a:schemeClr val="dk1"/>
                </a:solidFill>
                <a:latin typeface="Arial"/>
                <a:ea typeface="Arial"/>
                <a:cs typeface="Arial"/>
                <a:sym typeface="Arial"/>
              </a:rPr>
              <a:t>.</a:t>
            </a:r>
            <a:endParaRPr/>
          </a:p>
        </p:txBody>
      </p:sp>
      <p:sp>
        <p:nvSpPr>
          <p:cNvPr id="3365" name="Google Shape;3365;p355"/>
          <p:cNvSpPr/>
          <p:nvPr/>
        </p:nvSpPr>
        <p:spPr>
          <a:xfrm>
            <a:off x="314853" y="5589240"/>
            <a:ext cx="883804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UUID() </a:t>
            </a:r>
            <a:r>
              <a:rPr lang="en-IN" sz="1800">
                <a:solidFill>
                  <a:schemeClr val="dk1"/>
                </a:solidFill>
                <a:latin typeface="Arial"/>
                <a:ea typeface="Arial"/>
                <a:cs typeface="Arial"/>
                <a:sym typeface="Arial"/>
              </a:rPr>
              <a:t>AS</a:t>
            </a:r>
            <a:r>
              <a:rPr lang="en-IN" sz="1800">
                <a:solidFill>
                  <a:srgbClr val="0077AA"/>
                </a:solidFill>
                <a:latin typeface="Arial"/>
                <a:ea typeface="Arial"/>
                <a:cs typeface="Arial"/>
                <a:sym typeface="Arial"/>
              </a:rPr>
              <a:t> </a:t>
            </a:r>
            <a:r>
              <a:rPr lang="en-IN" sz="1800">
                <a:solidFill>
                  <a:srgbClr val="000000"/>
                </a:solidFill>
                <a:latin typeface="Arial"/>
                <a:ea typeface="Arial"/>
                <a:cs typeface="Arial"/>
                <a:sym typeface="Arial"/>
              </a:rPr>
              <a:t>R1, UUID_SHORT() </a:t>
            </a:r>
            <a:r>
              <a:rPr lang="en-IN" sz="1800">
                <a:solidFill>
                  <a:schemeClr val="dk1"/>
                </a:solidFill>
                <a:latin typeface="Arial"/>
                <a:ea typeface="Arial"/>
                <a:cs typeface="Arial"/>
                <a:sym typeface="Arial"/>
              </a:rPr>
              <a:t>AS</a:t>
            </a:r>
            <a:r>
              <a:rPr lang="en-IN" sz="1800">
                <a:solidFill>
                  <a:srgbClr val="000000"/>
                </a:solidFill>
                <a:latin typeface="Arial"/>
                <a:ea typeface="Arial"/>
                <a:cs typeface="Arial"/>
                <a:sym typeface="Arial"/>
              </a:rPr>
              <a:t> R2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tbl_name</a:t>
            </a:r>
            <a:r>
              <a:rPr lang="en-IN" sz="1800">
                <a:solidFill>
                  <a:schemeClr val="dk1"/>
                </a:solidFill>
                <a:latin typeface="Arial"/>
                <a:ea typeface="Arial"/>
                <a:cs typeface="Arial"/>
                <a:sym typeface="Arial"/>
              </a:rPr>
              <a:t>;</a:t>
            </a:r>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pic>
        <p:nvPicPr>
          <p:cNvPr descr="mysql limit offset" id="3370" name="Google Shape;3370;p356"/>
          <p:cNvPicPr preferRelativeResize="0"/>
          <p:nvPr/>
        </p:nvPicPr>
        <p:blipFill rotWithShape="1">
          <a:blip r:embed="rId3">
            <a:alphaModFix/>
          </a:blip>
          <a:srcRect b="0" l="0" r="0" t="0"/>
          <a:stretch/>
        </p:blipFill>
        <p:spPr>
          <a:xfrm>
            <a:off x="191344" y="149954"/>
            <a:ext cx="4012149" cy="2702982"/>
          </a:xfrm>
          <a:prstGeom prst="rect">
            <a:avLst/>
          </a:prstGeom>
          <a:noFill/>
          <a:ln>
            <a:noFill/>
          </a:ln>
        </p:spPr>
      </p:pic>
      <p:sp>
        <p:nvSpPr>
          <p:cNvPr id="3371" name="Google Shape;3371;p356"/>
          <p:cNvSpPr txBox="1"/>
          <p:nvPr/>
        </p:nvSpPr>
        <p:spPr>
          <a:xfrm>
            <a:off x="1676977" y="22860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row limiting clause</a:t>
            </a:r>
            <a:endParaRPr/>
          </a:p>
        </p:txBody>
      </p:sp>
      <p:sp>
        <p:nvSpPr>
          <p:cNvPr id="3372" name="Google Shape;3372;p356"/>
          <p:cNvSpPr/>
          <p:nvPr/>
        </p:nvSpPr>
        <p:spPr>
          <a:xfrm>
            <a:off x="4206050" y="3172906"/>
            <a:ext cx="4194206" cy="4076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000">
                <a:solidFill>
                  <a:schemeClr val="dk1"/>
                </a:solidFill>
                <a:latin typeface="Palatino Linotype"/>
                <a:ea typeface="Palatino Linotype"/>
                <a:cs typeface="Palatino Linotype"/>
                <a:sym typeface="Palatino Linotype"/>
              </a:rPr>
              <a:t>LIMIT is applied after HAVING</a:t>
            </a:r>
            <a:endParaRPr/>
          </a:p>
        </p:txBody>
      </p:sp>
      <p:sp>
        <p:nvSpPr>
          <p:cNvPr id="3373" name="Google Shape;3373;p356"/>
          <p:cNvSpPr/>
          <p:nvPr/>
        </p:nvSpPr>
        <p:spPr>
          <a:xfrm>
            <a:off x="337545" y="3713722"/>
            <a:ext cx="11453454" cy="12926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LIMIT enables you to pull a section of rows from the middle of a result set. Specify two values: The number of rows to skip at the beginning of the result set, and the number of rows to return.</a:t>
            </a:r>
            <a:endParaRPr/>
          </a:p>
        </p:txBody>
      </p:sp>
      <p:sp>
        <p:nvSpPr>
          <p:cNvPr id="3374" name="Google Shape;3374;p356"/>
          <p:cNvSpPr/>
          <p:nvPr/>
        </p:nvSpPr>
        <p:spPr>
          <a:xfrm>
            <a:off x="5303913" y="587738"/>
            <a:ext cx="4723785"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Gill Sans"/>
              <a:ea typeface="Gill Sans"/>
              <a:cs typeface="Gill Sans"/>
              <a:sym typeface="Gill Sans"/>
            </a:endParaRPr>
          </a:p>
        </p:txBody>
      </p:sp>
      <p:sp>
        <p:nvSpPr>
          <p:cNvPr id="3375" name="Google Shape;3375;p356"/>
          <p:cNvSpPr/>
          <p:nvPr/>
        </p:nvSpPr>
        <p:spPr>
          <a:xfrm>
            <a:off x="369273" y="5229201"/>
            <a:ext cx="11453454"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Limit value are </a:t>
            </a:r>
            <a:r>
              <a:rPr lang="en-IN" sz="1800">
                <a:solidFill>
                  <a:srgbClr val="A40052"/>
                </a:solidFill>
                <a:latin typeface="Arial"/>
                <a:ea typeface="Arial"/>
                <a:cs typeface="Arial"/>
                <a:sym typeface="Arial"/>
              </a:rPr>
              <a:t>not</a:t>
            </a:r>
            <a:r>
              <a:rPr lang="en-IN" sz="1800">
                <a:solidFill>
                  <a:schemeClr val="dk1"/>
                </a:solidFill>
                <a:latin typeface="Arial"/>
                <a:ea typeface="Arial"/>
                <a:cs typeface="Arial"/>
                <a:sym typeface="Arial"/>
              </a:rPr>
              <a:t> to be given within </a:t>
            </a:r>
            <a:r>
              <a:rPr b="1" lang="en-IN" sz="1800">
                <a:solidFill>
                  <a:schemeClr val="dk1"/>
                </a:solidFill>
                <a:latin typeface="Arial"/>
                <a:ea typeface="Arial"/>
                <a:cs typeface="Arial"/>
                <a:sym typeface="Arial"/>
              </a:rPr>
              <a:t>( </a:t>
            </a:r>
            <a:r>
              <a:rPr b="1" lang="en-IN" sz="1800">
                <a:solidFill>
                  <a:srgbClr val="7F7F7F"/>
                </a:solidFill>
                <a:latin typeface="Arial"/>
                <a:ea typeface="Arial"/>
                <a:cs typeface="Arial"/>
                <a:sym typeface="Arial"/>
              </a:rPr>
              <a:t>. . . </a:t>
            </a:r>
            <a:r>
              <a:rPr b="1"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Limit takes one or two numeric arguments, which must both be </a:t>
            </a:r>
            <a:r>
              <a:rPr b="1" lang="en-IN" sz="1800">
                <a:solidFill>
                  <a:schemeClr val="dk1"/>
                </a:solidFill>
                <a:latin typeface="Arial"/>
                <a:ea typeface="Arial"/>
                <a:cs typeface="Arial"/>
                <a:sym typeface="Arial"/>
              </a:rPr>
              <a:t>non-negative</a:t>
            </a:r>
            <a:r>
              <a:rPr lang="en-IN" sz="1800">
                <a:solidFill>
                  <a:schemeClr val="dk1"/>
                </a:solidFill>
                <a:latin typeface="Arial"/>
                <a:ea typeface="Arial"/>
                <a:cs typeface="Arial"/>
                <a:sym typeface="Arial"/>
              </a:rPr>
              <a:t> integer value.</a:t>
            </a:r>
            <a:endParaRPr/>
          </a:p>
        </p:txBody>
      </p:sp>
      <p:cxnSp>
        <p:nvCxnSpPr>
          <p:cNvPr id="3376" name="Google Shape;3376;p356"/>
          <p:cNvCxnSpPr/>
          <p:nvPr/>
        </p:nvCxnSpPr>
        <p:spPr>
          <a:xfrm>
            <a:off x="479376" y="5157192"/>
            <a:ext cx="11089232" cy="0"/>
          </a:xfrm>
          <a:prstGeom prst="straightConnector1">
            <a:avLst/>
          </a:prstGeom>
          <a:noFill/>
          <a:ln cap="flat" cmpd="sng" w="9525">
            <a:solidFill>
              <a:schemeClr val="accent1"/>
            </a:solidFill>
            <a:prstDash val="solid"/>
            <a:round/>
            <a:headEnd len="sm" w="sm" type="none"/>
            <a:tailEnd len="sm" w="sm" type="none"/>
          </a:ln>
        </p:spPr>
      </p:cxnSp>
      <p:cxnSp>
        <p:nvCxnSpPr>
          <p:cNvPr id="3377" name="Google Shape;3377;p356"/>
          <p:cNvCxnSpPr/>
          <p:nvPr/>
        </p:nvCxnSpPr>
        <p:spPr>
          <a:xfrm>
            <a:off x="465165" y="6525344"/>
            <a:ext cx="11089232"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1" name="Shape 3381"/>
        <p:cNvGrpSpPr/>
        <p:nvPr/>
      </p:nvGrpSpPr>
      <p:grpSpPr>
        <a:xfrm>
          <a:off x="0" y="0"/>
          <a:ext cx="0" cy="0"/>
          <a:chOff x="0" y="0"/>
          <a:chExt cx="0" cy="0"/>
        </a:xfrm>
      </p:grpSpPr>
      <p:sp>
        <p:nvSpPr>
          <p:cNvPr id="3382" name="Google Shape;3382;p357"/>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limit</a:t>
            </a:r>
            <a:endParaRPr i="1" sz="3200">
              <a:solidFill>
                <a:srgbClr val="FF9900"/>
              </a:solidFill>
              <a:latin typeface="Arial"/>
              <a:ea typeface="Arial"/>
              <a:cs typeface="Arial"/>
              <a:sym typeface="Arial"/>
            </a:endParaRPr>
          </a:p>
        </p:txBody>
      </p:sp>
      <p:grpSp>
        <p:nvGrpSpPr>
          <p:cNvPr id="3383" name="Google Shape;3383;p357"/>
          <p:cNvGrpSpPr/>
          <p:nvPr/>
        </p:nvGrpSpPr>
        <p:grpSpPr>
          <a:xfrm>
            <a:off x="335360" y="2852936"/>
            <a:ext cx="10539515" cy="1502780"/>
            <a:chOff x="239813" y="3170687"/>
            <a:chExt cx="10539515" cy="1502780"/>
          </a:xfrm>
        </p:grpSpPr>
        <p:grpSp>
          <p:nvGrpSpPr>
            <p:cNvPr id="3384" name="Google Shape;3384;p357"/>
            <p:cNvGrpSpPr/>
            <p:nvPr/>
          </p:nvGrpSpPr>
          <p:grpSpPr>
            <a:xfrm>
              <a:off x="239813" y="3170687"/>
              <a:ext cx="10539515" cy="1502780"/>
              <a:chOff x="695400" y="1745011"/>
              <a:chExt cx="10539515" cy="1502780"/>
            </a:xfrm>
          </p:grpSpPr>
          <p:grpSp>
            <p:nvGrpSpPr>
              <p:cNvPr id="3385" name="Google Shape;3385;p357"/>
              <p:cNvGrpSpPr/>
              <p:nvPr/>
            </p:nvGrpSpPr>
            <p:grpSpPr>
              <a:xfrm>
                <a:off x="695400" y="1835990"/>
                <a:ext cx="8952150" cy="1304978"/>
                <a:chOff x="267703" y="1600839"/>
                <a:chExt cx="8952150" cy="1304978"/>
              </a:xfrm>
            </p:grpSpPr>
            <p:sp>
              <p:nvSpPr>
                <p:cNvPr id="3386" name="Google Shape;3386;p357"/>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387" name="Google Shape;3387;p357"/>
                <p:cNvGrpSpPr/>
                <p:nvPr/>
              </p:nvGrpSpPr>
              <p:grpSpPr>
                <a:xfrm>
                  <a:off x="1651832" y="1600839"/>
                  <a:ext cx="7568021" cy="1296144"/>
                  <a:chOff x="31591" y="1556792"/>
                  <a:chExt cx="7568021" cy="1296144"/>
                </a:xfrm>
              </p:grpSpPr>
              <p:grpSp>
                <p:nvGrpSpPr>
                  <p:cNvPr id="3388" name="Google Shape;3388;p357"/>
                  <p:cNvGrpSpPr/>
                  <p:nvPr/>
                </p:nvGrpSpPr>
                <p:grpSpPr>
                  <a:xfrm>
                    <a:off x="669977" y="1556792"/>
                    <a:ext cx="6238644" cy="1296144"/>
                    <a:chOff x="669977" y="1556792"/>
                    <a:chExt cx="6238644" cy="1296144"/>
                  </a:xfrm>
                </p:grpSpPr>
                <p:sp>
                  <p:nvSpPr>
                    <p:cNvPr id="3389" name="Google Shape;3389;p357"/>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0" name="Google Shape;3390;p357"/>
                    <p:cNvSpPr txBox="1"/>
                    <p:nvPr/>
                  </p:nvSpPr>
                  <p:spPr>
                    <a:xfrm>
                      <a:off x="4218751" y="1620089"/>
                      <a:ext cx="267985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LIMIT</a:t>
                      </a:r>
                      <a:endParaRPr sz="3200">
                        <a:solidFill>
                          <a:schemeClr val="dk1"/>
                        </a:solidFill>
                        <a:latin typeface="Gill Sans"/>
                        <a:ea typeface="Gill Sans"/>
                        <a:cs typeface="Gill Sans"/>
                        <a:sym typeface="Gill Sans"/>
                      </a:endParaRPr>
                    </a:p>
                  </p:txBody>
                </p:sp>
                <p:sp>
                  <p:nvSpPr>
                    <p:cNvPr id="3391" name="Google Shape;3391;p357"/>
                    <p:cNvSpPr txBox="1"/>
                    <p:nvPr/>
                  </p:nvSpPr>
                  <p:spPr>
                    <a:xfrm>
                      <a:off x="4228767" y="2115523"/>
                      <a:ext cx="267985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1, 5  </a:t>
                      </a:r>
                      <a:r>
                        <a:rPr lang="en-IN" sz="2000">
                          <a:solidFill>
                            <a:srgbClr val="FF0000"/>
                          </a:solidFill>
                          <a:latin typeface="Arial"/>
                          <a:ea typeface="Arial"/>
                          <a:cs typeface="Arial"/>
                          <a:sym typeface="Arial"/>
                        </a:rPr>
                        <a:t>|</a:t>
                      </a:r>
                      <a:r>
                        <a:rPr lang="en-IN" sz="2000">
                          <a:solidFill>
                            <a:schemeClr val="dk1"/>
                          </a:solidFill>
                          <a:latin typeface="Arial"/>
                          <a:ea typeface="Arial"/>
                          <a:cs typeface="Arial"/>
                          <a:sym typeface="Arial"/>
                        </a:rPr>
                        <a:t>  5 offset 1</a:t>
                      </a:r>
                      <a:endParaRPr sz="2000">
                        <a:solidFill>
                          <a:schemeClr val="dk1"/>
                        </a:solidFill>
                        <a:latin typeface="Gill Sans"/>
                        <a:ea typeface="Gill Sans"/>
                        <a:cs typeface="Gill Sans"/>
                        <a:sym typeface="Gill Sans"/>
                      </a:endParaRPr>
                    </a:p>
                  </p:txBody>
                </p:sp>
              </p:grpSp>
              <p:sp>
                <p:nvSpPr>
                  <p:cNvPr id="3392" name="Google Shape;3392;p357"/>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3" name="Google Shape;3393;p357"/>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4" name="Google Shape;3394;p357"/>
                  <p:cNvSpPr/>
                  <p:nvPr/>
                </p:nvSpPr>
                <p:spPr>
                  <a:xfrm>
                    <a:off x="699320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395" name="Google Shape;3395;p357"/>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6" name="Google Shape;3396;p357"/>
                <p:cNvSpPr txBox="1"/>
                <p:nvPr/>
              </p:nvSpPr>
              <p:spPr>
                <a:xfrm>
                  <a:off x="2294543" y="1672970"/>
                  <a:ext cx="27267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397" name="Google Shape;3397;p357"/>
                <p:cNvSpPr txBox="1"/>
                <p:nvPr/>
              </p:nvSpPr>
              <p:spPr>
                <a:xfrm>
                  <a:off x="2294543" y="2229960"/>
                  <a:ext cx="27267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rgbClr val="945D4A"/>
                      </a:solidFill>
                      <a:latin typeface="Arial"/>
                      <a:ea typeface="Arial"/>
                      <a:cs typeface="Arial"/>
                      <a:sym typeface="Arial"/>
                    </a:rPr>
                    <a:t>*</a:t>
                  </a:r>
                  <a:endParaRPr/>
                </a:p>
              </p:txBody>
            </p:sp>
          </p:grpSp>
          <p:sp>
            <p:nvSpPr>
              <p:cNvPr id="3398" name="Google Shape;3398;p357"/>
              <p:cNvSpPr/>
              <p:nvPr/>
            </p:nvSpPr>
            <p:spPr>
              <a:xfrm>
                <a:off x="9732135"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99" name="Google Shape;3399;p357"/>
              <p:cNvSpPr txBox="1"/>
              <p:nvPr/>
            </p:nvSpPr>
            <p:spPr>
              <a:xfrm>
                <a:off x="9783815" y="2296346"/>
                <a:ext cx="14511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400" name="Google Shape;3400;p357"/>
            <p:cNvSpPr txBox="1"/>
            <p:nvPr/>
          </p:nvSpPr>
          <p:spPr>
            <a:xfrm>
              <a:off x="263352" y="3199328"/>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401" name="Google Shape;3401;p357"/>
            <p:cNvSpPr txBox="1"/>
            <p:nvPr/>
          </p:nvSpPr>
          <p:spPr>
            <a:xfrm>
              <a:off x="258140" y="4020452"/>
              <a:ext cx="126276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sp>
        <p:nvSpPr>
          <p:cNvPr id="3402" name="Google Shape;3402;p357"/>
          <p:cNvSpPr/>
          <p:nvPr/>
        </p:nvSpPr>
        <p:spPr>
          <a:xfrm>
            <a:off x="194971" y="589412"/>
            <a:ext cx="11451963"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 LIMIT { [offset,] row_count | row_count OFFSET offset } ]</a:t>
            </a:r>
            <a:endParaRPr/>
          </a:p>
        </p:txBody>
      </p:sp>
      <p:sp>
        <p:nvSpPr>
          <p:cNvPr id="3403" name="Google Shape;3403;p357"/>
          <p:cNvSpPr/>
          <p:nvPr/>
        </p:nvSpPr>
        <p:spPr>
          <a:xfrm>
            <a:off x="244333" y="2276872"/>
            <a:ext cx="11353239" cy="464810"/>
          </a:xfrm>
          <a:prstGeom prst="rect">
            <a:avLst/>
          </a:prstGeom>
          <a:noFill/>
          <a:ln>
            <a:noFill/>
          </a:ln>
        </p:spPr>
        <p:txBody>
          <a:bodyPr anchorCtr="0" anchor="t" bIns="45700" lIns="91425" spcFirstLastPara="1" rIns="91425" wrap="square" tIns="45700">
            <a:spAutoFit/>
          </a:bodyPr>
          <a:lstStyle/>
          <a:p>
            <a:pPr indent="-342866" lvl="0" marL="342866"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OFFSET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p:txBody>
      </p:sp>
      <p:sp>
        <p:nvSpPr>
          <p:cNvPr id="3404" name="Google Shape;3404;p357"/>
          <p:cNvSpPr/>
          <p:nvPr/>
        </p:nvSpPr>
        <p:spPr>
          <a:xfrm>
            <a:off x="194972" y="1763524"/>
            <a:ext cx="118056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specify an offset using OFFSET from where SELECT will start returning records. By</a:t>
            </a:r>
            <a:r>
              <a:rPr b="1" i="1" lang="en-IN" sz="1800">
                <a:solidFill>
                  <a:srgbClr val="C74C49"/>
                </a:solidFill>
                <a:latin typeface="Arial"/>
                <a:ea typeface="Arial"/>
                <a:cs typeface="Arial"/>
                <a:sym typeface="Arial"/>
              </a:rPr>
              <a:t> </a:t>
            </a:r>
            <a:r>
              <a:rPr lang="en-IN" sz="1800">
                <a:solidFill>
                  <a:schemeClr val="dk1"/>
                </a:solidFill>
                <a:latin typeface="Arial"/>
                <a:ea typeface="Arial"/>
                <a:cs typeface="Arial"/>
                <a:sym typeface="Arial"/>
              </a:rPr>
              <a:t>default</a:t>
            </a:r>
            <a:r>
              <a:rPr b="1" i="1" lang="en-IN" sz="1800">
                <a:solidFill>
                  <a:srgbClr val="C74C49"/>
                </a:solidFill>
                <a:latin typeface="Arial"/>
                <a:ea typeface="Arial"/>
                <a:cs typeface="Arial"/>
                <a:sym typeface="Arial"/>
              </a:rPr>
              <a:t> offset is zero.</a:t>
            </a:r>
            <a:endParaRPr b="1" i="1" sz="2000">
              <a:solidFill>
                <a:srgbClr val="C74C49"/>
              </a:solidFill>
              <a:latin typeface="Arial"/>
              <a:ea typeface="Arial"/>
              <a:cs typeface="Arial"/>
              <a:sym typeface="Arial"/>
            </a:endParaRPr>
          </a:p>
        </p:txBody>
      </p:sp>
      <p:sp>
        <p:nvSpPr>
          <p:cNvPr id="3405" name="Google Shape;3405;p357"/>
          <p:cNvSpPr/>
          <p:nvPr/>
        </p:nvSpPr>
        <p:spPr>
          <a:xfrm>
            <a:off x="221104" y="4509120"/>
            <a:ext cx="11354717" cy="212686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student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student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student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offset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RAND()</a:t>
            </a:r>
            <a:r>
              <a:rPr lang="en-IN" sz="1800">
                <a:solidFill>
                  <a:schemeClr val="dk1"/>
                </a:solidFill>
                <a:latin typeface="Arial"/>
                <a:ea typeface="Arial"/>
                <a:cs typeface="Arial"/>
                <a:sym typeface="Arial"/>
              </a:rPr>
              <a:t>, student.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student </a:t>
            </a:r>
            <a:r>
              <a:rPr lang="en-IN" sz="1800">
                <a:solidFill>
                  <a:srgbClr val="0077AA"/>
                </a:solidFill>
                <a:latin typeface="Arial"/>
                <a:ea typeface="Arial"/>
                <a:cs typeface="Arial"/>
                <a:sym typeface="Arial"/>
              </a:rPr>
              <a:t>ORDER</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student.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student </a:t>
            </a:r>
            <a:r>
              <a:rPr lang="en-IN" sz="1800">
                <a:solidFill>
                  <a:srgbClr val="0077AA"/>
                </a:solidFill>
                <a:latin typeface="Arial"/>
                <a:ea typeface="Arial"/>
                <a:cs typeface="Arial"/>
                <a:sym typeface="Arial"/>
              </a:rPr>
              <a:t>ORDER</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DD4A68"/>
                </a:solidFill>
                <a:latin typeface="Arial"/>
                <a:ea typeface="Arial"/>
                <a:cs typeface="Arial"/>
                <a:sym typeface="Arial"/>
              </a:rPr>
              <a:t> RAND() </a:t>
            </a:r>
            <a:r>
              <a:rPr lang="en-IN" sz="1800">
                <a:solidFill>
                  <a:srgbClr val="0077AA"/>
                </a:solidFill>
                <a:latin typeface="Arial"/>
                <a:ea typeface="Arial"/>
                <a:cs typeface="Arial"/>
                <a:sym typeface="Arial"/>
              </a:rPr>
              <a:t>LIMIT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358"/>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limit</a:t>
            </a:r>
            <a:endParaRPr i="1" sz="3200">
              <a:solidFill>
                <a:srgbClr val="FF9900"/>
              </a:solidFill>
              <a:latin typeface="Arial"/>
              <a:ea typeface="Arial"/>
              <a:cs typeface="Arial"/>
              <a:sym typeface="Arial"/>
            </a:endParaRPr>
          </a:p>
        </p:txBody>
      </p:sp>
      <p:sp>
        <p:nvSpPr>
          <p:cNvPr id="3411" name="Google Shape;3411;p358"/>
          <p:cNvSpPr/>
          <p:nvPr/>
        </p:nvSpPr>
        <p:spPr>
          <a:xfrm>
            <a:off x="407368" y="3140968"/>
            <a:ext cx="6610703" cy="88094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SQL_SELECT_LIMIT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669900"/>
                </a:solidFill>
                <a:latin typeface="Palatino Linotype"/>
                <a:ea typeface="Palatino Linotype"/>
                <a:cs typeface="Palatino Linotype"/>
                <a:sym typeface="Palatino Linotype"/>
              </a:rPr>
              <a:t>2</a:t>
            </a:r>
            <a:r>
              <a:rPr lang="en-IN" sz="1800">
                <a:solidFill>
                  <a:srgbClr val="262626"/>
                </a:solidFill>
                <a:latin typeface="Palatino Linotype"/>
                <a:ea typeface="Palatino Linotype"/>
                <a:cs typeface="Palatino Linotype"/>
                <a:sym typeface="Palatino Linotype"/>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SQL_SELECT_LIMIT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669900"/>
                </a:solidFill>
                <a:latin typeface="Palatino Linotype"/>
                <a:ea typeface="Palatino Linotype"/>
                <a:cs typeface="Palatino Linotype"/>
                <a:sym typeface="Palatino Linotype"/>
              </a:rPr>
              <a:t>DEFAULT</a:t>
            </a:r>
            <a:r>
              <a:rPr lang="en-IN" sz="1800">
                <a:solidFill>
                  <a:srgbClr val="262626"/>
                </a:solidFill>
                <a:latin typeface="Palatino Linotype"/>
                <a:ea typeface="Palatino Linotype"/>
                <a:cs typeface="Palatino Linotype"/>
                <a:sym typeface="Palatino Linotype"/>
              </a:rPr>
              <a:t>;</a:t>
            </a:r>
            <a:endParaRPr/>
          </a:p>
        </p:txBody>
      </p:sp>
      <p:sp>
        <p:nvSpPr>
          <p:cNvPr id="3412" name="Google Shape;3412;p358"/>
          <p:cNvSpPr/>
          <p:nvPr/>
        </p:nvSpPr>
        <p:spPr>
          <a:xfrm>
            <a:off x="398623" y="1520802"/>
            <a:ext cx="8838049"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SQL_SELECT_LIMIT = { value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DEFAULT }</a:t>
            </a:r>
            <a:endParaRPr sz="2000">
              <a:solidFill>
                <a:srgbClr val="0077AA"/>
              </a:solidFill>
              <a:latin typeface="Arial"/>
              <a:ea typeface="Arial"/>
              <a:cs typeface="Arial"/>
              <a:sym typeface="Arial"/>
            </a:endParaRPr>
          </a:p>
        </p:txBody>
      </p:sp>
      <p:sp>
        <p:nvSpPr>
          <p:cNvPr id="3413" name="Google Shape;3413;p358"/>
          <p:cNvSpPr/>
          <p:nvPr/>
        </p:nvSpPr>
        <p:spPr>
          <a:xfrm>
            <a:off x="407368" y="703183"/>
            <a:ext cx="1137726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This variable is used to return the maximum number of rows from SELECT statements. Its default value is unlimited. But if you changed the limit then SELECT statement returns the rows equals to the value.</a:t>
            </a:r>
            <a:endParaRPr/>
          </a:p>
        </p:txBody>
      </p:sp>
      <p:sp>
        <p:nvSpPr>
          <p:cNvPr id="3414" name="Google Shape;3414;p358"/>
          <p:cNvSpPr/>
          <p:nvPr/>
        </p:nvSpPr>
        <p:spPr>
          <a:xfrm>
            <a:off x="407368" y="2538684"/>
            <a:ext cx="1014575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This variable does not apply to SELECT statement that executed in the stored procedures or functions.</a:t>
            </a:r>
            <a:endParaRPr/>
          </a:p>
        </p:txBody>
      </p:sp>
      <p:sp>
        <p:nvSpPr>
          <p:cNvPr id="3415" name="Google Shape;3415;p358"/>
          <p:cNvSpPr/>
          <p:nvPr/>
        </p:nvSpPr>
        <p:spPr>
          <a:xfrm>
            <a:off x="407368" y="4226235"/>
            <a:ext cx="356643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a:t>
            </a:r>
            <a:endParaRPr sz="1800">
              <a:solidFill>
                <a:schemeClr val="dk1"/>
              </a:solidFill>
              <a:latin typeface="Arial"/>
              <a:ea typeface="Arial"/>
              <a:cs typeface="Arial"/>
              <a:sym typeface="Arial"/>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19" name="Shape 3419"/>
        <p:cNvGrpSpPr/>
        <p:nvPr/>
      </p:nvGrpSpPr>
      <p:grpSpPr>
        <a:xfrm>
          <a:off x="0" y="0"/>
          <a:ext cx="0" cy="0"/>
          <a:chOff x="0" y="0"/>
          <a:chExt cx="0" cy="0"/>
        </a:xfrm>
      </p:grpSpPr>
      <p:sp>
        <p:nvSpPr>
          <p:cNvPr id="3420" name="Google Shape;3420;p359"/>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order by clause</a:t>
            </a:r>
            <a:endParaRPr/>
          </a:p>
        </p:txBody>
      </p:sp>
      <p:sp>
        <p:nvSpPr>
          <p:cNvPr id="3421" name="Google Shape;3421;p359"/>
          <p:cNvSpPr/>
          <p:nvPr/>
        </p:nvSpPr>
        <p:spPr>
          <a:xfrm>
            <a:off x="263352" y="130314"/>
            <a:ext cx="11737304"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3422" name="Google Shape;3422;p359"/>
          <p:cNvSpPr/>
          <p:nvPr/>
        </p:nvSpPr>
        <p:spPr>
          <a:xfrm>
            <a:off x="3581730" y="3124200"/>
            <a:ext cx="5180925" cy="4076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000">
                <a:solidFill>
                  <a:schemeClr val="dk1"/>
                </a:solidFill>
                <a:latin typeface="Palatino Linotype"/>
                <a:ea typeface="Palatino Linotype"/>
                <a:cs typeface="Palatino Linotype"/>
                <a:sym typeface="Palatino Linotype"/>
              </a:rPr>
              <a:t>To sort a result, use an ORDER BY clause.</a:t>
            </a:r>
            <a:endParaRPr/>
          </a:p>
        </p:txBody>
      </p:sp>
      <p:sp>
        <p:nvSpPr>
          <p:cNvPr id="3423" name="Google Shape;3423;p359"/>
          <p:cNvSpPr/>
          <p:nvPr/>
        </p:nvSpPr>
        <p:spPr>
          <a:xfrm>
            <a:off x="303539" y="3764066"/>
            <a:ext cx="11737304" cy="218521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default sort order is ascending </a:t>
            </a:r>
            <a:r>
              <a:rPr b="1" lang="en-IN" sz="1800">
                <a:solidFill>
                  <a:schemeClr val="dk1"/>
                </a:solidFill>
                <a:latin typeface="Arial"/>
                <a:ea typeface="Arial"/>
                <a:cs typeface="Arial"/>
                <a:sym typeface="Arial"/>
              </a:rPr>
              <a:t>ASC</a:t>
            </a:r>
            <a:r>
              <a:rPr lang="en-IN" sz="1800">
                <a:solidFill>
                  <a:schemeClr val="dk1"/>
                </a:solidFill>
                <a:latin typeface="Arial"/>
                <a:ea typeface="Arial"/>
                <a:cs typeface="Arial"/>
                <a:sym typeface="Arial"/>
              </a:rPr>
              <a:t>, with smallest values first. To sort in descending (reverse) order, add the </a:t>
            </a:r>
            <a:r>
              <a:rPr b="1" lang="en-IN" sz="1800">
                <a:solidFill>
                  <a:schemeClr val="dk1"/>
                </a:solidFill>
                <a:latin typeface="Arial"/>
                <a:ea typeface="Arial"/>
                <a:cs typeface="Arial"/>
                <a:sym typeface="Arial"/>
              </a:rPr>
              <a:t>DESC</a:t>
            </a:r>
            <a:r>
              <a:rPr lang="en-IN" sz="1800">
                <a:solidFill>
                  <a:schemeClr val="dk1"/>
                </a:solidFill>
                <a:latin typeface="Arial"/>
                <a:ea typeface="Arial"/>
                <a:cs typeface="Arial"/>
                <a:sym typeface="Arial"/>
              </a:rPr>
              <a:t> keyword to the name of the column you are sorting by.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sort on multiple columns, and you can sort different columns in different directions.</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a:t>
            </a:r>
            <a:r>
              <a:rPr b="1" lang="en-IN" sz="1800">
                <a:solidFill>
                  <a:schemeClr val="dk1"/>
                </a:solidFill>
                <a:latin typeface="Arial"/>
                <a:ea typeface="Arial"/>
                <a:cs typeface="Arial"/>
                <a:sym typeface="Arial"/>
              </a:rPr>
              <a:t>ASC</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DESC</a:t>
            </a:r>
            <a:r>
              <a:rPr lang="en-IN" sz="1800">
                <a:solidFill>
                  <a:schemeClr val="dk1"/>
                </a:solidFill>
                <a:latin typeface="Arial"/>
                <a:ea typeface="Arial"/>
                <a:cs typeface="Arial"/>
                <a:sym typeface="Arial"/>
              </a:rPr>
              <a:t> modifier is not provided in the ORDER BY clause, the results will be sorted by expression in </a:t>
            </a:r>
            <a:r>
              <a:rPr b="1" lang="en-IN" sz="1800">
                <a:solidFill>
                  <a:schemeClr val="dk1"/>
                </a:solidFill>
                <a:latin typeface="Arial"/>
                <a:ea typeface="Arial"/>
                <a:cs typeface="Arial"/>
                <a:sym typeface="Arial"/>
              </a:rPr>
              <a:t>ASC </a:t>
            </a:r>
            <a:r>
              <a:rPr lang="en-IN" sz="1800">
                <a:solidFill>
                  <a:schemeClr val="dk1"/>
                </a:solidFill>
                <a:latin typeface="Arial"/>
                <a:ea typeface="Arial"/>
                <a:cs typeface="Arial"/>
                <a:sym typeface="Arial"/>
              </a:rPr>
              <a:t>(ascending) order. This is equivalent to ORDER BY expression ASC.</a:t>
            </a:r>
            <a:endParaRPr/>
          </a:p>
        </p:txBody>
      </p:sp>
      <p:sp>
        <p:nvSpPr>
          <p:cNvPr id="3424" name="Google Shape;3424;p359"/>
          <p:cNvSpPr/>
          <p:nvPr/>
        </p:nvSpPr>
        <p:spPr>
          <a:xfrm>
            <a:off x="191345" y="1434157"/>
            <a:ext cx="8838049"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id </a:t>
            </a:r>
            <a:r>
              <a:rPr lang="en-IN" sz="1800">
                <a:solidFill>
                  <a:schemeClr val="dk1"/>
                </a:solidFill>
                <a:latin typeface="Arial"/>
                <a:ea typeface="Arial"/>
                <a:cs typeface="Arial"/>
                <a:sym typeface="Arial"/>
              </a:rPr>
              <a:t>AS</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'a'</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tbl_name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ORDER BY</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`a`;</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id </a:t>
            </a:r>
            <a:r>
              <a:rPr lang="en-IN" sz="1800">
                <a:solidFill>
                  <a:schemeClr val="dk1"/>
                </a:solidFill>
                <a:latin typeface="Arial"/>
                <a:ea typeface="Arial"/>
                <a:cs typeface="Arial"/>
                <a:sym typeface="Arial"/>
              </a:rPr>
              <a:t>AS</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'a'</a:t>
            </a:r>
            <a:r>
              <a:rPr lang="en-IN" sz="1800">
                <a:solidFill>
                  <a:srgbClr val="6699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tbl_name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ORDER BY</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'a';</a:t>
            </a:r>
            <a:endParaRPr/>
          </a:p>
        </p:txBody>
      </p:sp>
      <p:sp>
        <p:nvSpPr>
          <p:cNvPr id="3425" name="Google Shape;3425;p359"/>
          <p:cNvSpPr/>
          <p:nvPr/>
        </p:nvSpPr>
        <p:spPr>
          <a:xfrm>
            <a:off x="191345" y="229116"/>
            <a:ext cx="11737304"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Nulls by default occur at the top, but you can use </a:t>
            </a:r>
            <a:r>
              <a:rPr i="1" lang="en-IN" sz="1800">
                <a:solidFill>
                  <a:schemeClr val="dk1"/>
                </a:solidFill>
                <a:latin typeface="Palatino Linotype"/>
                <a:ea typeface="Palatino Linotype"/>
                <a:cs typeface="Palatino Linotype"/>
                <a:sym typeface="Palatino Linotype"/>
              </a:rPr>
              <a:t>IsNull</a:t>
            </a:r>
            <a:r>
              <a:rPr lang="en-IN" sz="1800">
                <a:solidFill>
                  <a:schemeClr val="dk1"/>
                </a:solidFill>
                <a:latin typeface="Palatino Linotype"/>
                <a:ea typeface="Palatino Linotype"/>
                <a:cs typeface="Palatino Linotype"/>
                <a:sym typeface="Palatino Linotype"/>
              </a:rPr>
              <a:t> to assign default values, that will put it in the position you require. . The </a:t>
            </a:r>
            <a:r>
              <a:rPr i="1" lang="en-IN" sz="1800">
                <a:solidFill>
                  <a:schemeClr val="dk1"/>
                </a:solidFill>
                <a:latin typeface="Palatino Linotype"/>
                <a:ea typeface="Palatino Linotype"/>
                <a:cs typeface="Palatino Linotype"/>
                <a:sym typeface="Palatino Linotype"/>
              </a:rPr>
              <a:t>ISNULL()</a:t>
            </a:r>
            <a:r>
              <a:rPr lang="en-IN" sz="1800">
                <a:solidFill>
                  <a:schemeClr val="dk1"/>
                </a:solidFill>
                <a:latin typeface="Palatino Linotype"/>
                <a:ea typeface="Palatino Linotype"/>
                <a:cs typeface="Palatino Linotype"/>
                <a:sym typeface="Palatino Linotype"/>
              </a:rPr>
              <a:t> function tests whether an expression is NULL. If expression is a NULL value, the ISNULL() function returns 1. Otherwise, it returns 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2" name="Shape 382"/>
        <p:cNvGrpSpPr/>
        <p:nvPr/>
      </p:nvGrpSpPr>
      <p:grpSpPr>
        <a:xfrm>
          <a:off x="0" y="0"/>
          <a:ext cx="0" cy="0"/>
          <a:chOff x="0" y="0"/>
          <a:chExt cx="0" cy="0"/>
        </a:xfrm>
      </p:grpSpPr>
      <p:sp>
        <p:nvSpPr>
          <p:cNvPr id="383" name="Google Shape;383;p36"/>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2"/>
              </a:buClr>
              <a:buSzPts val="3200"/>
              <a:buFont typeface="Arial"/>
              <a:buNone/>
            </a:pPr>
            <a:r>
              <a:rPr lang="en-IN">
                <a:latin typeface="Arial"/>
                <a:ea typeface="Arial"/>
                <a:cs typeface="Arial"/>
                <a:sym typeface="Arial"/>
              </a:rPr>
              <a:t>Entity Relationship Diagram (ER Diagram)</a:t>
            </a:r>
            <a:endParaRPr/>
          </a:p>
        </p:txBody>
      </p:sp>
      <p:sp>
        <p:nvSpPr>
          <p:cNvPr id="384" name="Google Shape;384;p36"/>
          <p:cNvSpPr/>
          <p:nvPr/>
        </p:nvSpPr>
        <p:spPr>
          <a:xfrm>
            <a:off x="1752600" y="2304001"/>
            <a:ext cx="8686800" cy="954107"/>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IN" sz="2400">
                <a:solidFill>
                  <a:schemeClr val="dk1"/>
                </a:solidFill>
                <a:latin typeface="Arial"/>
                <a:ea typeface="Arial"/>
                <a:cs typeface="Arial"/>
                <a:sym typeface="Arial"/>
              </a:rPr>
              <a:t>Use E-R model to get a high-level graphical view to describe the </a:t>
            </a:r>
            <a:r>
              <a:rPr b="1" lang="en-IN" sz="3200">
                <a:solidFill>
                  <a:schemeClr val="dk1"/>
                </a:solidFill>
                <a:latin typeface="Arial"/>
                <a:ea typeface="Arial"/>
                <a:cs typeface="Arial"/>
                <a:sym typeface="Arial"/>
              </a:rPr>
              <a:t>"</a:t>
            </a:r>
            <a:r>
              <a:rPr b="1" lang="en-IN" sz="3200">
                <a:solidFill>
                  <a:srgbClr val="C00000"/>
                </a:solidFill>
                <a:latin typeface="Arial"/>
                <a:ea typeface="Arial"/>
                <a:cs typeface="Arial"/>
                <a:sym typeface="Arial"/>
              </a:rPr>
              <a:t>ENTITIES</a:t>
            </a:r>
            <a:r>
              <a:rPr b="1" lang="en-IN" sz="3200">
                <a:solidFill>
                  <a:schemeClr val="dk1"/>
                </a:solidFill>
                <a:latin typeface="Arial"/>
                <a:ea typeface="Arial"/>
                <a:cs typeface="Arial"/>
                <a:sym typeface="Arial"/>
              </a:rPr>
              <a:t>" </a:t>
            </a:r>
            <a:r>
              <a:rPr lang="en-IN" sz="2400">
                <a:solidFill>
                  <a:schemeClr val="dk1"/>
                </a:solidFill>
                <a:latin typeface="Arial"/>
                <a:ea typeface="Arial"/>
                <a:cs typeface="Arial"/>
                <a:sym typeface="Arial"/>
              </a:rPr>
              <a:t>and</a:t>
            </a:r>
            <a:r>
              <a:rPr lang="en-IN" sz="3200">
                <a:solidFill>
                  <a:schemeClr val="dk1"/>
                </a:solidFill>
                <a:latin typeface="Arial"/>
                <a:ea typeface="Arial"/>
                <a:cs typeface="Arial"/>
                <a:sym typeface="Arial"/>
              </a:rPr>
              <a:t> </a:t>
            </a:r>
            <a:r>
              <a:rPr lang="en-IN" sz="2400">
                <a:solidFill>
                  <a:schemeClr val="dk1"/>
                </a:solidFill>
                <a:latin typeface="Arial"/>
                <a:ea typeface="Arial"/>
                <a:cs typeface="Arial"/>
                <a:sym typeface="Arial"/>
              </a:rPr>
              <a:t>their</a:t>
            </a:r>
            <a:r>
              <a:rPr lang="en-IN" sz="3200">
                <a:solidFill>
                  <a:schemeClr val="dk1"/>
                </a:solidFill>
                <a:latin typeface="Arial"/>
                <a:ea typeface="Arial"/>
                <a:cs typeface="Arial"/>
                <a:sym typeface="Arial"/>
              </a:rPr>
              <a:t> </a:t>
            </a:r>
            <a:r>
              <a:rPr b="1" lang="en-IN" sz="3200">
                <a:solidFill>
                  <a:schemeClr val="dk1"/>
                </a:solidFill>
                <a:latin typeface="Arial"/>
                <a:ea typeface="Arial"/>
                <a:cs typeface="Arial"/>
                <a:sym typeface="Arial"/>
              </a:rPr>
              <a:t>"</a:t>
            </a:r>
            <a:r>
              <a:rPr b="1" lang="en-IN" sz="3200">
                <a:solidFill>
                  <a:srgbClr val="C00000"/>
                </a:solidFill>
                <a:latin typeface="Arial"/>
                <a:ea typeface="Arial"/>
                <a:cs typeface="Arial"/>
                <a:sym typeface="Arial"/>
              </a:rPr>
              <a:t>RELATIONSHIP</a:t>
            </a:r>
            <a:r>
              <a:rPr b="1" lang="en-IN" sz="3200">
                <a:solidFill>
                  <a:schemeClr val="dk1"/>
                </a:solidFill>
                <a:latin typeface="Arial"/>
                <a:ea typeface="Arial"/>
                <a:cs typeface="Arial"/>
                <a:sym typeface="Arial"/>
              </a:rPr>
              <a:t>"</a:t>
            </a:r>
            <a:endParaRPr/>
          </a:p>
        </p:txBody>
      </p:sp>
      <p:sp>
        <p:nvSpPr>
          <p:cNvPr id="385" name="Google Shape;385;p36"/>
          <p:cNvSpPr/>
          <p:nvPr/>
        </p:nvSpPr>
        <p:spPr>
          <a:xfrm>
            <a:off x="1752600" y="4149081"/>
            <a:ext cx="8763000" cy="954107"/>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IN" sz="2400">
                <a:solidFill>
                  <a:schemeClr val="dk1"/>
                </a:solidFill>
                <a:latin typeface="Arial"/>
                <a:ea typeface="Arial"/>
                <a:cs typeface="Arial"/>
                <a:sym typeface="Arial"/>
              </a:rPr>
              <a:t>The basic constructs/components of  ER Model are</a:t>
            </a:r>
            <a:endParaRPr/>
          </a:p>
          <a:p>
            <a:pPr indent="0" lvl="0" marL="0" marR="0" rtl="0" algn="ctr">
              <a:spcBef>
                <a:spcPts val="0"/>
              </a:spcBef>
              <a:spcAft>
                <a:spcPts val="0"/>
              </a:spcAft>
              <a:buNone/>
            </a:pPr>
            <a:r>
              <a:rPr lang="en-IN" sz="2400">
                <a:solidFill>
                  <a:schemeClr val="dk1"/>
                </a:solidFill>
                <a:latin typeface="Arial"/>
                <a:ea typeface="Arial"/>
                <a:cs typeface="Arial"/>
                <a:sym typeface="Arial"/>
              </a:rPr>
              <a:t> </a:t>
            </a:r>
            <a:r>
              <a:rPr b="1" lang="en-IN" sz="3200">
                <a:solidFill>
                  <a:srgbClr val="C00000"/>
                </a:solidFill>
                <a:latin typeface="Arial"/>
                <a:ea typeface="Arial"/>
                <a:cs typeface="Arial"/>
                <a:sym typeface="Arial"/>
              </a:rPr>
              <a:t>Entity</a:t>
            </a:r>
            <a:r>
              <a:rPr lang="en-IN" sz="2400">
                <a:solidFill>
                  <a:schemeClr val="dk1"/>
                </a:solidFill>
                <a:latin typeface="Arial"/>
                <a:ea typeface="Arial"/>
                <a:cs typeface="Arial"/>
                <a:sym typeface="Arial"/>
              </a:rPr>
              <a:t>,</a:t>
            </a:r>
            <a:r>
              <a:rPr b="1" lang="en-IN" sz="3200">
                <a:solidFill>
                  <a:schemeClr val="dk1"/>
                </a:solidFill>
                <a:latin typeface="Arial"/>
                <a:ea typeface="Arial"/>
                <a:cs typeface="Arial"/>
                <a:sym typeface="Arial"/>
              </a:rPr>
              <a:t> </a:t>
            </a:r>
            <a:r>
              <a:rPr b="1" lang="en-IN" sz="3200">
                <a:solidFill>
                  <a:srgbClr val="C00000"/>
                </a:solidFill>
                <a:latin typeface="Arial"/>
                <a:ea typeface="Arial"/>
                <a:cs typeface="Arial"/>
                <a:sym typeface="Arial"/>
              </a:rPr>
              <a:t>Attributes</a:t>
            </a:r>
            <a:r>
              <a:rPr b="1" lang="en-IN" sz="3200">
                <a:solidFill>
                  <a:schemeClr val="dk1"/>
                </a:solidFill>
                <a:latin typeface="Arial"/>
                <a:ea typeface="Arial"/>
                <a:cs typeface="Arial"/>
                <a:sym typeface="Arial"/>
              </a:rPr>
              <a:t> </a:t>
            </a:r>
            <a:r>
              <a:rPr lang="en-IN" sz="2400">
                <a:solidFill>
                  <a:schemeClr val="dk1"/>
                </a:solidFill>
                <a:latin typeface="Arial"/>
                <a:ea typeface="Arial"/>
                <a:cs typeface="Arial"/>
                <a:sym typeface="Arial"/>
              </a:rPr>
              <a:t>and</a:t>
            </a:r>
            <a:r>
              <a:rPr b="1" lang="en-IN" sz="3200">
                <a:solidFill>
                  <a:schemeClr val="dk1"/>
                </a:solidFill>
                <a:latin typeface="Arial"/>
                <a:ea typeface="Arial"/>
                <a:cs typeface="Arial"/>
                <a:sym typeface="Arial"/>
              </a:rPr>
              <a:t> </a:t>
            </a:r>
            <a:r>
              <a:rPr b="1" lang="en-IN" sz="3200">
                <a:solidFill>
                  <a:srgbClr val="C00000"/>
                </a:solidFill>
                <a:latin typeface="Arial"/>
                <a:ea typeface="Arial"/>
                <a:cs typeface="Arial"/>
                <a:sym typeface="Arial"/>
              </a:rPr>
              <a:t>Relationships</a:t>
            </a:r>
            <a:r>
              <a:rPr lang="en-IN" sz="3200">
                <a:solidFill>
                  <a:schemeClr val="dk1"/>
                </a:solidFill>
                <a:latin typeface="Arial"/>
                <a:ea typeface="Arial"/>
                <a:cs typeface="Arial"/>
                <a:sym typeface="Arial"/>
              </a:rPr>
              <a:t>.</a:t>
            </a:r>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29" name="Shape 3429"/>
        <p:cNvGrpSpPr/>
        <p:nvPr/>
      </p:nvGrpSpPr>
      <p:grpSpPr>
        <a:xfrm>
          <a:off x="0" y="0"/>
          <a:ext cx="0" cy="0"/>
          <a:chOff x="0" y="0"/>
          <a:chExt cx="0" cy="0"/>
        </a:xfrm>
      </p:grpSpPr>
      <p:sp>
        <p:nvSpPr>
          <p:cNvPr id="3430" name="Google Shape;3430;p360"/>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order by </a:t>
            </a:r>
            <a:endParaRPr i="1" sz="3200">
              <a:solidFill>
                <a:srgbClr val="FF9900"/>
              </a:solidFill>
              <a:latin typeface="Arial"/>
              <a:ea typeface="Arial"/>
              <a:cs typeface="Arial"/>
              <a:sym typeface="Arial"/>
            </a:endParaRPr>
          </a:p>
        </p:txBody>
      </p:sp>
      <p:sp>
        <p:nvSpPr>
          <p:cNvPr id="3431" name="Google Shape;3431;p360"/>
          <p:cNvSpPr/>
          <p:nvPr/>
        </p:nvSpPr>
        <p:spPr>
          <a:xfrm>
            <a:off x="191346" y="1596947"/>
            <a:ext cx="10323680"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n</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[ORDER BY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expr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position}  [ASC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DESC]</a:t>
            </a:r>
            <a:r>
              <a:rPr lang="en-IN" sz="2000">
                <a:solidFill>
                  <a:srgbClr val="000000"/>
                </a:solidFill>
                <a:latin typeface="Arial"/>
                <a:ea typeface="Arial"/>
                <a:cs typeface="Arial"/>
                <a:sym typeface="Arial"/>
              </a:rPr>
              <a:t> ,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p:txBody>
      </p:sp>
      <p:sp>
        <p:nvSpPr>
          <p:cNvPr id="3432" name="Google Shape;3432;p360"/>
          <p:cNvSpPr/>
          <p:nvPr/>
        </p:nvSpPr>
        <p:spPr>
          <a:xfrm>
            <a:off x="119336" y="680593"/>
            <a:ext cx="11881320" cy="7078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When doing an ORDER BY, NULL values are placed </a:t>
            </a:r>
            <a:r>
              <a:rPr b="1" lang="en-IN" sz="2000">
                <a:solidFill>
                  <a:schemeClr val="dk1"/>
                </a:solidFill>
                <a:latin typeface="Palatino Linotype"/>
                <a:ea typeface="Palatino Linotype"/>
                <a:cs typeface="Palatino Linotype"/>
                <a:sym typeface="Palatino Linotype"/>
              </a:rPr>
              <a:t>first</a:t>
            </a:r>
            <a:r>
              <a:rPr lang="en-IN" sz="2000">
                <a:solidFill>
                  <a:schemeClr val="dk1"/>
                </a:solidFill>
                <a:latin typeface="Palatino Linotype"/>
                <a:ea typeface="Palatino Linotype"/>
                <a:cs typeface="Palatino Linotype"/>
                <a:sym typeface="Palatino Linotype"/>
              </a:rPr>
              <a:t> if you do ORDER BY ... ASC and </a:t>
            </a:r>
            <a:r>
              <a:rPr b="1" lang="en-IN" sz="2000">
                <a:solidFill>
                  <a:schemeClr val="dk1"/>
                </a:solidFill>
                <a:latin typeface="Palatino Linotype"/>
                <a:ea typeface="Palatino Linotype"/>
                <a:cs typeface="Palatino Linotype"/>
                <a:sym typeface="Palatino Linotype"/>
              </a:rPr>
              <a:t>last</a:t>
            </a:r>
            <a:r>
              <a:rPr lang="en-IN" sz="2000">
                <a:solidFill>
                  <a:schemeClr val="dk1"/>
                </a:solidFill>
                <a:latin typeface="Palatino Linotype"/>
                <a:ea typeface="Palatino Linotype"/>
                <a:cs typeface="Palatino Linotype"/>
                <a:sym typeface="Palatino Linotype"/>
              </a:rPr>
              <a:t> if you do ORDER BY ... DESC.</a:t>
            </a:r>
            <a:endParaRPr/>
          </a:p>
        </p:txBody>
      </p:sp>
      <p:sp>
        <p:nvSpPr>
          <p:cNvPr id="3433" name="Google Shape;3433;p360"/>
          <p:cNvSpPr/>
          <p:nvPr/>
        </p:nvSpPr>
        <p:spPr>
          <a:xfrm>
            <a:off x="191347" y="2780928"/>
            <a:ext cx="10382989" cy="23535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1" lang="en-IN" sz="2000">
                <a:solidFill>
                  <a:srgbClr val="3E5D77"/>
                </a:solidFill>
                <a:latin typeface="Palatino Linotype"/>
                <a:ea typeface="Palatino Linotype"/>
                <a:cs typeface="Palatino Linotype"/>
                <a:sym typeface="Palatino Linotype"/>
              </a:rPr>
              <a:t>"</a:t>
            </a:r>
            <a:r>
              <a:rPr lang="en-IN" sz="2000">
                <a:solidFill>
                  <a:srgbClr val="3E5D77"/>
                </a:solidFill>
                <a:latin typeface="Palatino Linotype"/>
                <a:ea typeface="Palatino Linotype"/>
                <a:cs typeface="Palatino Linotype"/>
                <a:sym typeface="Palatino Linotype"/>
              </a:rPr>
              <a:t>Ordered by attributes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1</a:t>
            </a:r>
            <a:r>
              <a:rPr lang="en-IN" sz="2000">
                <a:solidFill>
                  <a:srgbClr val="3E5D77"/>
                </a:solidFill>
                <a:latin typeface="Palatino Linotype"/>
                <a:ea typeface="Palatino Linotype"/>
                <a:cs typeface="Palatino Linotype"/>
                <a:sym typeface="Palatino Linotype"/>
              </a:rPr>
              <a:t>,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2</a:t>
            </a:r>
            <a:r>
              <a:rPr lang="en-IN" sz="2000">
                <a:solidFill>
                  <a:srgbClr val="3E5D77"/>
                </a:solidFill>
                <a:latin typeface="Palatino Linotype"/>
                <a:ea typeface="Palatino Linotype"/>
                <a:cs typeface="Palatino Linotype"/>
                <a:sym typeface="Palatino Linotype"/>
              </a:rPr>
              <a:t>,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3</a:t>
            </a:r>
            <a:r>
              <a:rPr lang="en-IN" sz="2000">
                <a:solidFill>
                  <a:srgbClr val="3E5D77"/>
                </a:solidFill>
                <a:latin typeface="Palatino Linotype"/>
                <a:ea typeface="Palatino Linotype"/>
                <a:cs typeface="Palatino Linotype"/>
                <a:sym typeface="Palatino Linotype"/>
              </a:rPr>
              <a:t> …"</a:t>
            </a:r>
            <a:endParaRPr/>
          </a:p>
          <a:p>
            <a:pPr indent="-285750" lvl="0" marL="285750" marR="0" rtl="0" algn="l">
              <a:lnSpc>
                <a:spcPct val="150000"/>
              </a:lnSpc>
              <a:spcBef>
                <a:spcPts val="0"/>
              </a:spcBef>
              <a:spcAft>
                <a:spcPts val="0"/>
              </a:spcAft>
              <a:buClr>
                <a:srgbClr val="3E5D77"/>
              </a:buClr>
              <a:buSzPts val="2000"/>
              <a:buFont typeface="Arial"/>
              <a:buChar char="•"/>
            </a:pPr>
            <a:r>
              <a:rPr lang="en-IN" sz="2000">
                <a:solidFill>
                  <a:srgbClr val="3E5D77"/>
                </a:solidFill>
                <a:latin typeface="Palatino Linotype"/>
                <a:ea typeface="Palatino Linotype"/>
                <a:cs typeface="Palatino Linotype"/>
                <a:sym typeface="Palatino Linotype"/>
              </a:rPr>
              <a:t>Tuples are sorted by specified attributes</a:t>
            </a:r>
            <a:endParaRPr/>
          </a:p>
          <a:p>
            <a:pPr indent="-285750" lvl="0" marL="285750" marR="0" rtl="0" algn="l">
              <a:lnSpc>
                <a:spcPct val="150000"/>
              </a:lnSpc>
              <a:spcBef>
                <a:spcPts val="0"/>
              </a:spcBef>
              <a:spcAft>
                <a:spcPts val="0"/>
              </a:spcAft>
              <a:buClr>
                <a:srgbClr val="3E5D77"/>
              </a:buClr>
              <a:buSzPts val="2000"/>
              <a:buFont typeface="Arial"/>
              <a:buChar char="•"/>
            </a:pPr>
            <a:r>
              <a:rPr lang="en-IN" sz="2000">
                <a:solidFill>
                  <a:srgbClr val="3E5D77"/>
                </a:solidFill>
                <a:latin typeface="Palatino Linotype"/>
                <a:ea typeface="Palatino Linotype"/>
                <a:cs typeface="Palatino Linotype"/>
                <a:sym typeface="Palatino Linotype"/>
              </a:rPr>
              <a:t>Results are sorted by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1</a:t>
            </a:r>
            <a:r>
              <a:rPr lang="en-IN" sz="2000">
                <a:solidFill>
                  <a:srgbClr val="3E5D77"/>
                </a:solidFill>
                <a:latin typeface="Palatino Linotype"/>
                <a:ea typeface="Palatino Linotype"/>
                <a:cs typeface="Palatino Linotype"/>
                <a:sym typeface="Palatino Linotype"/>
              </a:rPr>
              <a:t> first</a:t>
            </a:r>
            <a:endParaRPr/>
          </a:p>
          <a:p>
            <a:pPr indent="-285750" lvl="0" marL="285750" marR="0" rtl="0" algn="l">
              <a:lnSpc>
                <a:spcPct val="150000"/>
              </a:lnSpc>
              <a:spcBef>
                <a:spcPts val="0"/>
              </a:spcBef>
              <a:spcAft>
                <a:spcPts val="0"/>
              </a:spcAft>
              <a:buClr>
                <a:srgbClr val="3E5D77"/>
              </a:buClr>
              <a:buSzPts val="2000"/>
              <a:buFont typeface="Arial"/>
              <a:buChar char="•"/>
            </a:pPr>
            <a:r>
              <a:rPr lang="en-IN" sz="2000">
                <a:solidFill>
                  <a:srgbClr val="3E5D77"/>
                </a:solidFill>
                <a:latin typeface="Palatino Linotype"/>
                <a:ea typeface="Palatino Linotype"/>
                <a:cs typeface="Palatino Linotype"/>
                <a:sym typeface="Palatino Linotype"/>
              </a:rPr>
              <a:t>Within each value of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1</a:t>
            </a:r>
            <a:r>
              <a:rPr lang="en-IN" sz="2000">
                <a:solidFill>
                  <a:srgbClr val="3E5D77"/>
                </a:solidFill>
                <a:latin typeface="Palatino Linotype"/>
                <a:ea typeface="Palatino Linotype"/>
                <a:cs typeface="Palatino Linotype"/>
                <a:sym typeface="Palatino Linotype"/>
              </a:rPr>
              <a:t>, results are sorted by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2 </a:t>
            </a:r>
            <a:r>
              <a:rPr lang="en-IN" sz="2000">
                <a:solidFill>
                  <a:srgbClr val="3E5D77"/>
                </a:solidFill>
                <a:latin typeface="Palatino Linotype"/>
                <a:ea typeface="Palatino Linotype"/>
                <a:cs typeface="Palatino Linotype"/>
                <a:sym typeface="Palatino Linotype"/>
              </a:rPr>
              <a:t>then within each value of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2</a:t>
            </a:r>
            <a:r>
              <a:rPr lang="en-IN" sz="2000">
                <a:solidFill>
                  <a:srgbClr val="3E5D77"/>
                </a:solidFill>
                <a:latin typeface="Palatino Linotype"/>
                <a:ea typeface="Palatino Linotype"/>
                <a:cs typeface="Palatino Linotype"/>
                <a:sym typeface="Palatino Linotype"/>
              </a:rPr>
              <a:t>, results are sorted by </a:t>
            </a:r>
            <a:r>
              <a:rPr i="1" lang="en-IN" sz="2000">
                <a:solidFill>
                  <a:srgbClr val="3E5D77"/>
                </a:solidFill>
                <a:latin typeface="Palatino Linotype"/>
                <a:ea typeface="Palatino Linotype"/>
                <a:cs typeface="Palatino Linotype"/>
                <a:sym typeface="Palatino Linotype"/>
              </a:rPr>
              <a:t>A</a:t>
            </a:r>
            <a:r>
              <a:rPr baseline="-25000" lang="en-IN" sz="2000">
                <a:solidFill>
                  <a:srgbClr val="3E5D77"/>
                </a:solidFill>
                <a:latin typeface="Palatino Linotype"/>
                <a:ea typeface="Palatino Linotype"/>
                <a:cs typeface="Palatino Linotype"/>
                <a:sym typeface="Palatino Linotype"/>
              </a:rPr>
              <a:t>3 </a:t>
            </a:r>
            <a:endParaRPr/>
          </a:p>
        </p:txBody>
      </p:sp>
      <p:sp>
        <p:nvSpPr>
          <p:cNvPr id="3434" name="Google Shape;3434;p360"/>
          <p:cNvSpPr txBox="1"/>
          <p:nvPr/>
        </p:nvSpPr>
        <p:spPr>
          <a:xfrm>
            <a:off x="191346" y="5588186"/>
            <a:ext cx="11449270"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SELECT</a:t>
            </a:r>
            <a:r>
              <a:rPr b="0" i="0" lang="en-IN" sz="1800">
                <a:solidFill>
                  <a:srgbClr val="000000"/>
                </a:solidFill>
                <a:latin typeface="Arial"/>
                <a:ea typeface="Arial"/>
                <a:cs typeface="Arial"/>
                <a:sym typeface="Arial"/>
              </a:rPr>
              <a:t> </a:t>
            </a:r>
            <a:r>
              <a:rPr b="0" i="0"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FROM</a:t>
            </a:r>
            <a:r>
              <a:rPr b="0" i="0" lang="en-IN" sz="1800">
                <a:solidFill>
                  <a:srgbClr val="000000"/>
                </a:solidFill>
                <a:latin typeface="Arial"/>
                <a:ea typeface="Arial"/>
                <a:cs typeface="Arial"/>
                <a:sym typeface="Arial"/>
              </a:rPr>
              <a:t> </a:t>
            </a:r>
            <a:r>
              <a:rPr b="1" i="1" lang="en-IN" sz="1800">
                <a:solidFill>
                  <a:srgbClr val="000000"/>
                </a:solidFill>
                <a:latin typeface="Arial"/>
                <a:ea typeface="Arial"/>
                <a:cs typeface="Arial"/>
                <a:sym typeface="Arial"/>
              </a:rPr>
              <a:t>r</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ORDER</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BY</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key_part1</a:t>
            </a:r>
            <a:r>
              <a:rPr i="1" lang="en-IN" sz="1800">
                <a:solidFill>
                  <a:srgbClr val="000000"/>
                </a:solidFill>
                <a:latin typeface="Arial"/>
                <a:ea typeface="Arial"/>
                <a:cs typeface="Arial"/>
                <a:sym typeface="Arial"/>
              </a:rPr>
              <a:t>, key_part2;</a:t>
            </a:r>
            <a:r>
              <a:rPr b="0" i="0" lang="en-IN" sz="1800">
                <a:solidFill>
                  <a:srgbClr val="999999"/>
                </a:solidFill>
                <a:latin typeface="Arial"/>
                <a:ea typeface="Arial"/>
                <a:cs typeface="Arial"/>
                <a:sym typeface="Arial"/>
              </a:rPr>
              <a:t>			</a:t>
            </a:r>
            <a:r>
              <a:rPr b="0" i="0" lang="en-IN" sz="1800">
                <a:solidFill>
                  <a:srgbClr val="39AE0A"/>
                </a:solidFill>
                <a:latin typeface="Arial"/>
                <a:ea typeface="Arial"/>
                <a:cs typeface="Arial"/>
                <a:sym typeface="Arial"/>
              </a:rPr>
              <a:t>// optimizer does not use the index.</a:t>
            </a:r>
            <a:endParaRPr/>
          </a:p>
          <a:p>
            <a:pPr indent="-260350" lvl="0" marL="285750" marR="0" rtl="0" algn="l">
              <a:spcBef>
                <a:spcPts val="0"/>
              </a:spcBef>
              <a:spcAft>
                <a:spcPts val="0"/>
              </a:spcAft>
              <a:buClr>
                <a:schemeClr val="dk1"/>
              </a:buClr>
              <a:buSzPts val="400"/>
              <a:buFont typeface="Arial"/>
              <a:buNone/>
            </a:pPr>
            <a:r>
              <a:t/>
            </a:r>
            <a:endParaRPr b="0" i="0" sz="400">
              <a:solidFill>
                <a:srgbClr val="999999"/>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SELECT</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key_part1</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key_part2</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FROM</a:t>
            </a:r>
            <a:r>
              <a:rPr b="0" i="0" lang="en-IN" sz="1800">
                <a:solidFill>
                  <a:srgbClr val="000000"/>
                </a:solidFill>
                <a:latin typeface="Arial"/>
                <a:ea typeface="Arial"/>
                <a:cs typeface="Arial"/>
                <a:sym typeface="Arial"/>
              </a:rPr>
              <a:t> </a:t>
            </a:r>
            <a:r>
              <a:rPr b="1" i="1" lang="en-IN" sz="1800">
                <a:solidFill>
                  <a:srgbClr val="000000"/>
                </a:solidFill>
                <a:latin typeface="Arial"/>
                <a:ea typeface="Arial"/>
                <a:cs typeface="Arial"/>
                <a:sym typeface="Arial"/>
              </a:rPr>
              <a:t>r</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ORDER</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BY</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key_part1</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b="0" i="1" lang="en-IN" sz="1800">
                <a:solidFill>
                  <a:srgbClr val="000000"/>
                </a:solidFill>
                <a:latin typeface="Arial"/>
                <a:ea typeface="Arial"/>
                <a:cs typeface="Arial"/>
                <a:sym typeface="Arial"/>
              </a:rPr>
              <a:t>key_part2</a:t>
            </a:r>
            <a:r>
              <a:rPr b="0" i="0" lang="en-IN" sz="1800">
                <a:solidFill>
                  <a:srgbClr val="999999"/>
                </a:solidFill>
                <a:latin typeface="Arial"/>
                <a:ea typeface="Arial"/>
                <a:cs typeface="Arial"/>
                <a:sym typeface="Arial"/>
              </a:rPr>
              <a:t>;	</a:t>
            </a:r>
            <a:r>
              <a:rPr lang="en-IN" sz="1800">
                <a:solidFill>
                  <a:srgbClr val="39AE0A"/>
                </a:solidFill>
                <a:latin typeface="Arial"/>
                <a:ea typeface="Arial"/>
                <a:cs typeface="Arial"/>
                <a:sym typeface="Arial"/>
              </a:rPr>
              <a:t>// optimizer uses the index.</a:t>
            </a:r>
            <a:endParaRPr sz="1800">
              <a:solidFill>
                <a:srgbClr val="39AE0A"/>
              </a:solidFill>
              <a:latin typeface="Arial"/>
              <a:ea typeface="Arial"/>
              <a:cs typeface="Arial"/>
              <a:sym typeface="Arial"/>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38" name="Shape 3438"/>
        <p:cNvGrpSpPr/>
        <p:nvPr/>
      </p:nvGrpSpPr>
      <p:grpSpPr>
        <a:xfrm>
          <a:off x="0" y="0"/>
          <a:ext cx="0" cy="0"/>
          <a:chOff x="0" y="0"/>
          <a:chExt cx="0" cy="0"/>
        </a:xfrm>
      </p:grpSpPr>
      <p:sp>
        <p:nvSpPr>
          <p:cNvPr id="3439" name="Google Shape;3439;p361"/>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order by </a:t>
            </a:r>
            <a:endParaRPr i="1" sz="3200">
              <a:solidFill>
                <a:srgbClr val="FF9900"/>
              </a:solidFill>
              <a:latin typeface="Arial"/>
              <a:ea typeface="Arial"/>
              <a:cs typeface="Arial"/>
              <a:sym typeface="Arial"/>
            </a:endParaRPr>
          </a:p>
        </p:txBody>
      </p:sp>
      <p:sp>
        <p:nvSpPr>
          <p:cNvPr id="3440" name="Google Shape;3440;p361"/>
          <p:cNvSpPr/>
          <p:nvPr/>
        </p:nvSpPr>
        <p:spPr>
          <a:xfrm>
            <a:off x="191347" y="671986"/>
            <a:ext cx="883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The ORDER BY clause is used to sort the records in your result set.</a:t>
            </a:r>
            <a:endParaRPr/>
          </a:p>
        </p:txBody>
      </p:sp>
      <p:grpSp>
        <p:nvGrpSpPr>
          <p:cNvPr id="3441" name="Google Shape;3441;p361"/>
          <p:cNvGrpSpPr/>
          <p:nvPr/>
        </p:nvGrpSpPr>
        <p:grpSpPr>
          <a:xfrm>
            <a:off x="690630" y="2852936"/>
            <a:ext cx="10544285" cy="3220899"/>
            <a:chOff x="690630" y="3006340"/>
            <a:chExt cx="10544285" cy="3220899"/>
          </a:xfrm>
        </p:grpSpPr>
        <p:grpSp>
          <p:nvGrpSpPr>
            <p:cNvPr id="3442" name="Google Shape;3442;p361"/>
            <p:cNvGrpSpPr/>
            <p:nvPr/>
          </p:nvGrpSpPr>
          <p:grpSpPr>
            <a:xfrm>
              <a:off x="690630" y="3006340"/>
              <a:ext cx="10544285" cy="1502780"/>
              <a:chOff x="690630" y="1745011"/>
              <a:chExt cx="10544285" cy="1502780"/>
            </a:xfrm>
          </p:grpSpPr>
          <p:grpSp>
            <p:nvGrpSpPr>
              <p:cNvPr id="3443" name="Google Shape;3443;p361"/>
              <p:cNvGrpSpPr/>
              <p:nvPr/>
            </p:nvGrpSpPr>
            <p:grpSpPr>
              <a:xfrm>
                <a:off x="690630" y="1783237"/>
                <a:ext cx="8956920" cy="1357731"/>
                <a:chOff x="262933" y="1548086"/>
                <a:chExt cx="8956920" cy="1357731"/>
              </a:xfrm>
            </p:grpSpPr>
            <p:sp>
              <p:nvSpPr>
                <p:cNvPr id="3444" name="Google Shape;3444;p361"/>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445" name="Google Shape;3445;p361"/>
                <p:cNvGrpSpPr/>
                <p:nvPr/>
              </p:nvGrpSpPr>
              <p:grpSpPr>
                <a:xfrm>
                  <a:off x="1651832" y="1600839"/>
                  <a:ext cx="7568021" cy="1296144"/>
                  <a:chOff x="31591" y="1556792"/>
                  <a:chExt cx="7568021" cy="1296144"/>
                </a:xfrm>
              </p:grpSpPr>
              <p:grpSp>
                <p:nvGrpSpPr>
                  <p:cNvPr id="3446" name="Google Shape;3446;p361"/>
                  <p:cNvGrpSpPr/>
                  <p:nvPr/>
                </p:nvGrpSpPr>
                <p:grpSpPr>
                  <a:xfrm>
                    <a:off x="669977" y="1556792"/>
                    <a:ext cx="6238644" cy="1296144"/>
                    <a:chOff x="669977" y="1556792"/>
                    <a:chExt cx="6238644" cy="1296144"/>
                  </a:xfrm>
                </p:grpSpPr>
                <p:sp>
                  <p:nvSpPr>
                    <p:cNvPr id="3447" name="Google Shape;3447;p361"/>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48" name="Google Shape;3448;p361"/>
                    <p:cNvSpPr txBox="1"/>
                    <p:nvPr/>
                  </p:nvSpPr>
                  <p:spPr>
                    <a:xfrm>
                      <a:off x="4200305" y="1620089"/>
                      <a:ext cx="27083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ORDER BY</a:t>
                      </a:r>
                      <a:endParaRPr sz="3200">
                        <a:solidFill>
                          <a:schemeClr val="dk1"/>
                        </a:solidFill>
                        <a:latin typeface="Gill Sans"/>
                        <a:ea typeface="Gill Sans"/>
                        <a:cs typeface="Gill Sans"/>
                        <a:sym typeface="Gill Sans"/>
                      </a:endParaRPr>
                    </a:p>
                  </p:txBody>
                </p:sp>
                <p:sp>
                  <p:nvSpPr>
                    <p:cNvPr id="3449" name="Google Shape;3449;p361"/>
                    <p:cNvSpPr txBox="1"/>
                    <p:nvPr/>
                  </p:nvSpPr>
                  <p:spPr>
                    <a:xfrm>
                      <a:off x="4195535" y="2097142"/>
                      <a:ext cx="271308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a:t>
                      </a:r>
                      <a:r>
                        <a:rPr b="1" lang="en-IN" sz="2000">
                          <a:solidFill>
                            <a:schemeClr val="dk1"/>
                          </a:solidFill>
                          <a:latin typeface="Arial"/>
                          <a:ea typeface="Arial"/>
                          <a:cs typeface="Arial"/>
                          <a:sym typeface="Arial"/>
                        </a:rPr>
                        <a:t>ASC</a:t>
                      </a:r>
                      <a:r>
                        <a:rPr lang="en-IN" sz="2000">
                          <a:solidFill>
                            <a:schemeClr val="dk1"/>
                          </a:solidFill>
                          <a:latin typeface="Arial"/>
                          <a:ea typeface="Arial"/>
                          <a:cs typeface="Arial"/>
                          <a:sym typeface="Arial"/>
                        </a:rPr>
                        <a:t>, 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ename</a:t>
                      </a:r>
                      <a:r>
                        <a:rPr b="1" lang="en-IN" sz="2000">
                          <a:solidFill>
                            <a:schemeClr val="dk1"/>
                          </a:solidFill>
                          <a:latin typeface="Arial"/>
                          <a:ea typeface="Arial"/>
                          <a:cs typeface="Arial"/>
                          <a:sym typeface="Arial"/>
                        </a:rPr>
                        <a:t> DESC</a:t>
                      </a:r>
                      <a:endParaRPr b="1" sz="2000">
                        <a:solidFill>
                          <a:schemeClr val="dk1"/>
                        </a:solidFill>
                        <a:latin typeface="Gill Sans"/>
                        <a:ea typeface="Gill Sans"/>
                        <a:cs typeface="Gill Sans"/>
                        <a:sym typeface="Gill Sans"/>
                      </a:endParaRPr>
                    </a:p>
                  </p:txBody>
                </p:sp>
              </p:grpSp>
              <p:sp>
                <p:nvSpPr>
                  <p:cNvPr id="3450" name="Google Shape;3450;p361"/>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51" name="Google Shape;3451;p361"/>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52" name="Google Shape;3452;p361"/>
                  <p:cNvSpPr/>
                  <p:nvPr/>
                </p:nvSpPr>
                <p:spPr>
                  <a:xfrm>
                    <a:off x="699320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53" name="Google Shape;3453;p361"/>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54" name="Google Shape;3454;p361"/>
                <p:cNvSpPr txBox="1"/>
                <p:nvPr/>
              </p:nvSpPr>
              <p:spPr>
                <a:xfrm>
                  <a:off x="267703" y="1548086"/>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455" name="Google Shape;3455;p361"/>
                <p:cNvSpPr txBox="1"/>
                <p:nvPr/>
              </p:nvSpPr>
              <p:spPr>
                <a:xfrm>
                  <a:off x="262933" y="2369210"/>
                  <a:ext cx="12858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sp>
              <p:nvSpPr>
                <p:cNvPr id="3456" name="Google Shape;3456;p361"/>
                <p:cNvSpPr txBox="1"/>
                <p:nvPr/>
              </p:nvSpPr>
              <p:spPr>
                <a:xfrm>
                  <a:off x="2285448" y="1672970"/>
                  <a:ext cx="27363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457" name="Google Shape;3457;p361"/>
                <p:cNvSpPr txBox="1"/>
                <p:nvPr/>
              </p:nvSpPr>
              <p:spPr>
                <a:xfrm>
                  <a:off x="2285448" y="2229960"/>
                  <a:ext cx="27410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3458" name="Google Shape;3458;p361"/>
              <p:cNvSpPr/>
              <p:nvPr/>
            </p:nvSpPr>
            <p:spPr>
              <a:xfrm>
                <a:off x="9732135"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59" name="Google Shape;3459;p361"/>
              <p:cNvSpPr txBox="1"/>
              <p:nvPr/>
            </p:nvSpPr>
            <p:spPr>
              <a:xfrm>
                <a:off x="10056747" y="2296346"/>
                <a:ext cx="92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grpSp>
          <p:nvGrpSpPr>
            <p:cNvPr id="3460" name="Google Shape;3460;p361"/>
            <p:cNvGrpSpPr/>
            <p:nvPr/>
          </p:nvGrpSpPr>
          <p:grpSpPr>
            <a:xfrm>
              <a:off x="690630" y="4724459"/>
              <a:ext cx="10544285" cy="1502780"/>
              <a:chOff x="690630" y="1745011"/>
              <a:chExt cx="10544285" cy="1502780"/>
            </a:xfrm>
          </p:grpSpPr>
          <p:grpSp>
            <p:nvGrpSpPr>
              <p:cNvPr id="3461" name="Google Shape;3461;p361"/>
              <p:cNvGrpSpPr/>
              <p:nvPr/>
            </p:nvGrpSpPr>
            <p:grpSpPr>
              <a:xfrm>
                <a:off x="690630" y="1783237"/>
                <a:ext cx="8956920" cy="1389760"/>
                <a:chOff x="262933" y="1548086"/>
                <a:chExt cx="8956920" cy="1389760"/>
              </a:xfrm>
            </p:grpSpPr>
            <p:sp>
              <p:nvSpPr>
                <p:cNvPr id="3462" name="Google Shape;3462;p361"/>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463" name="Google Shape;3463;p361"/>
                <p:cNvGrpSpPr/>
                <p:nvPr/>
              </p:nvGrpSpPr>
              <p:grpSpPr>
                <a:xfrm>
                  <a:off x="1651832" y="1600839"/>
                  <a:ext cx="7568021" cy="1296144"/>
                  <a:chOff x="31591" y="1556792"/>
                  <a:chExt cx="7568021" cy="1296144"/>
                </a:xfrm>
              </p:grpSpPr>
              <p:grpSp>
                <p:nvGrpSpPr>
                  <p:cNvPr id="3464" name="Google Shape;3464;p361"/>
                  <p:cNvGrpSpPr/>
                  <p:nvPr/>
                </p:nvGrpSpPr>
                <p:grpSpPr>
                  <a:xfrm>
                    <a:off x="669977" y="1556792"/>
                    <a:ext cx="6238644" cy="1296144"/>
                    <a:chOff x="669977" y="1556792"/>
                    <a:chExt cx="6238644" cy="1296144"/>
                  </a:xfrm>
                </p:grpSpPr>
                <p:sp>
                  <p:nvSpPr>
                    <p:cNvPr id="3465" name="Google Shape;3465;p361"/>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66" name="Google Shape;3466;p361"/>
                    <p:cNvSpPr txBox="1"/>
                    <p:nvPr/>
                  </p:nvSpPr>
                  <p:spPr>
                    <a:xfrm>
                      <a:off x="4200305" y="1620089"/>
                      <a:ext cx="27083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ORDER BY</a:t>
                      </a:r>
                      <a:endParaRPr sz="3200">
                        <a:solidFill>
                          <a:schemeClr val="dk1"/>
                        </a:solidFill>
                        <a:latin typeface="Gill Sans"/>
                        <a:ea typeface="Gill Sans"/>
                        <a:cs typeface="Gill Sans"/>
                        <a:sym typeface="Gill Sans"/>
                      </a:endParaRPr>
                    </a:p>
                  </p:txBody>
                </p:sp>
                <p:sp>
                  <p:nvSpPr>
                    <p:cNvPr id="3467" name="Google Shape;3467;p361"/>
                    <p:cNvSpPr txBox="1"/>
                    <p:nvPr/>
                  </p:nvSpPr>
                  <p:spPr>
                    <a:xfrm>
                      <a:off x="4195535" y="2097142"/>
                      <a:ext cx="271308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a:t>
                      </a:r>
                      <a:r>
                        <a:rPr b="1" lang="en-IN" sz="2000">
                          <a:solidFill>
                            <a:schemeClr val="dk1"/>
                          </a:solidFill>
                          <a:latin typeface="Arial"/>
                          <a:ea typeface="Arial"/>
                          <a:cs typeface="Arial"/>
                          <a:sym typeface="Arial"/>
                        </a:rPr>
                        <a:t>DESC</a:t>
                      </a:r>
                      <a:r>
                        <a:rPr lang="en-IN" sz="2000">
                          <a:solidFill>
                            <a:schemeClr val="dk1"/>
                          </a:solidFill>
                          <a:latin typeface="Arial"/>
                          <a:ea typeface="Arial"/>
                          <a:cs typeface="Arial"/>
                          <a:sym typeface="Arial"/>
                        </a:rPr>
                        <a:t>, 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ename</a:t>
                      </a:r>
                      <a:r>
                        <a:rPr b="1" lang="en-IN" sz="2000">
                          <a:solidFill>
                            <a:schemeClr val="dk1"/>
                          </a:solidFill>
                          <a:latin typeface="Arial"/>
                          <a:ea typeface="Arial"/>
                          <a:cs typeface="Arial"/>
                          <a:sym typeface="Arial"/>
                        </a:rPr>
                        <a:t> ASC</a:t>
                      </a:r>
                      <a:endParaRPr b="1" sz="2000">
                        <a:solidFill>
                          <a:schemeClr val="dk1"/>
                        </a:solidFill>
                        <a:latin typeface="Gill Sans"/>
                        <a:ea typeface="Gill Sans"/>
                        <a:cs typeface="Gill Sans"/>
                        <a:sym typeface="Gill Sans"/>
                      </a:endParaRPr>
                    </a:p>
                  </p:txBody>
                </p:sp>
              </p:grpSp>
              <p:sp>
                <p:nvSpPr>
                  <p:cNvPr id="3468" name="Google Shape;3468;p361"/>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69" name="Google Shape;3469;p361"/>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70" name="Google Shape;3470;p361"/>
                  <p:cNvSpPr/>
                  <p:nvPr/>
                </p:nvSpPr>
                <p:spPr>
                  <a:xfrm>
                    <a:off x="699320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71" name="Google Shape;3471;p361"/>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72" name="Google Shape;3472;p361"/>
                <p:cNvSpPr txBox="1"/>
                <p:nvPr/>
              </p:nvSpPr>
              <p:spPr>
                <a:xfrm>
                  <a:off x="267703" y="1548086"/>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473" name="Google Shape;3473;p361"/>
                <p:cNvSpPr txBox="1"/>
                <p:nvPr/>
              </p:nvSpPr>
              <p:spPr>
                <a:xfrm>
                  <a:off x="262933" y="2369210"/>
                  <a:ext cx="128586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sp>
              <p:nvSpPr>
                <p:cNvPr id="3474" name="Google Shape;3474;p361"/>
                <p:cNvSpPr txBox="1"/>
                <p:nvPr/>
              </p:nvSpPr>
              <p:spPr>
                <a:xfrm>
                  <a:off x="2285448" y="1672970"/>
                  <a:ext cx="2736304"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475" name="Google Shape;3475;p361"/>
                <p:cNvSpPr txBox="1"/>
                <p:nvPr/>
              </p:nvSpPr>
              <p:spPr>
                <a:xfrm>
                  <a:off x="2285448" y="2229960"/>
                  <a:ext cx="27410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.ename, identifier.job</a:t>
                  </a:r>
                  <a:endParaRPr sz="2000">
                    <a:solidFill>
                      <a:schemeClr val="dk1"/>
                    </a:solidFill>
                    <a:latin typeface="Gill Sans"/>
                    <a:ea typeface="Gill Sans"/>
                    <a:cs typeface="Gill Sans"/>
                    <a:sym typeface="Gill Sans"/>
                  </a:endParaRPr>
                </a:p>
              </p:txBody>
            </p:sp>
          </p:grpSp>
          <p:sp>
            <p:nvSpPr>
              <p:cNvPr id="3476" name="Google Shape;3476;p361"/>
              <p:cNvSpPr/>
              <p:nvPr/>
            </p:nvSpPr>
            <p:spPr>
              <a:xfrm>
                <a:off x="9732135"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77" name="Google Shape;3477;p361"/>
              <p:cNvSpPr txBox="1"/>
              <p:nvPr/>
            </p:nvSpPr>
            <p:spPr>
              <a:xfrm>
                <a:off x="10056747" y="2296346"/>
                <a:ext cx="92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grpSp>
      <p:sp>
        <p:nvSpPr>
          <p:cNvPr id="3478" name="Google Shape;3478;p361"/>
          <p:cNvSpPr/>
          <p:nvPr/>
        </p:nvSpPr>
        <p:spPr>
          <a:xfrm>
            <a:off x="191346" y="1268760"/>
            <a:ext cx="10323680"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n</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[ORDER BY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expr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position}  [ASC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DESC]</a:t>
            </a:r>
            <a:r>
              <a:rPr lang="en-IN" sz="2000">
                <a:solidFill>
                  <a:srgbClr val="000000"/>
                </a:solidFill>
                <a:latin typeface="Arial"/>
                <a:ea typeface="Arial"/>
                <a:cs typeface="Arial"/>
                <a:sym typeface="Arial"/>
              </a:rPr>
              <a:t> ,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82" name="Shape 3482"/>
        <p:cNvGrpSpPr/>
        <p:nvPr/>
      </p:nvGrpSpPr>
      <p:grpSpPr>
        <a:xfrm>
          <a:off x="0" y="0"/>
          <a:ext cx="0" cy="0"/>
          <a:chOff x="0" y="0"/>
          <a:chExt cx="0" cy="0"/>
        </a:xfrm>
      </p:grpSpPr>
      <p:sp>
        <p:nvSpPr>
          <p:cNvPr id="3483" name="Google Shape;3483;p36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order by</a:t>
            </a:r>
            <a:endParaRPr i="1" sz="3200">
              <a:solidFill>
                <a:srgbClr val="FF9900"/>
              </a:solidFill>
              <a:latin typeface="Arial"/>
              <a:ea typeface="Arial"/>
              <a:cs typeface="Arial"/>
              <a:sym typeface="Arial"/>
            </a:endParaRPr>
          </a:p>
        </p:txBody>
      </p:sp>
      <p:sp>
        <p:nvSpPr>
          <p:cNvPr id="3484" name="Google Shape;3484;p362"/>
          <p:cNvSpPr/>
          <p:nvPr/>
        </p:nvSpPr>
        <p:spPr>
          <a:xfrm>
            <a:off x="191344" y="680591"/>
            <a:ext cx="11449271"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When doing an ORDER BY, NULL values are presented </a:t>
            </a:r>
            <a:r>
              <a:rPr b="1" lang="en-IN" sz="2000">
                <a:solidFill>
                  <a:schemeClr val="dk1"/>
                </a:solidFill>
                <a:latin typeface="Palatino Linotype"/>
                <a:ea typeface="Palatino Linotype"/>
                <a:cs typeface="Palatino Linotype"/>
                <a:sym typeface="Palatino Linotype"/>
              </a:rPr>
              <a:t>first</a:t>
            </a:r>
            <a:r>
              <a:rPr lang="en-IN" sz="2000">
                <a:solidFill>
                  <a:schemeClr val="dk1"/>
                </a:solidFill>
                <a:latin typeface="Palatino Linotype"/>
                <a:ea typeface="Palatino Linotype"/>
                <a:cs typeface="Palatino Linotype"/>
                <a:sym typeface="Palatino Linotype"/>
              </a:rPr>
              <a:t> if you do ORDER BY ... ASC</a:t>
            </a:r>
            <a:endParaRPr/>
          </a:p>
        </p:txBody>
      </p:sp>
      <p:sp>
        <p:nvSpPr>
          <p:cNvPr id="3485" name="Google Shape;3485;p362"/>
          <p:cNvSpPr/>
          <p:nvPr/>
        </p:nvSpPr>
        <p:spPr>
          <a:xfrm>
            <a:off x="225273" y="1238071"/>
            <a:ext cx="8839199" cy="46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comm </a:t>
            </a:r>
            <a:r>
              <a:rPr lang="en-IN" sz="1800">
                <a:solidFill>
                  <a:srgbClr val="0077AA"/>
                </a:solidFill>
                <a:latin typeface="Arial"/>
                <a:ea typeface="Arial"/>
                <a:cs typeface="Arial"/>
                <a:sym typeface="Arial"/>
              </a:rPr>
              <a:t>ASC</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p:txBody>
      </p:sp>
      <p:grpSp>
        <p:nvGrpSpPr>
          <p:cNvPr id="3486" name="Google Shape;3486;p362"/>
          <p:cNvGrpSpPr/>
          <p:nvPr/>
        </p:nvGrpSpPr>
        <p:grpSpPr>
          <a:xfrm>
            <a:off x="191344" y="1967113"/>
            <a:ext cx="11737304" cy="4630238"/>
            <a:chOff x="0" y="1967113"/>
            <a:chExt cx="12072664" cy="4630238"/>
          </a:xfrm>
        </p:grpSpPr>
        <p:pic>
          <p:nvPicPr>
            <p:cNvPr id="3487" name="Google Shape;3487;p362"/>
            <p:cNvPicPr preferRelativeResize="0"/>
            <p:nvPr/>
          </p:nvPicPr>
          <p:blipFill rotWithShape="1">
            <a:blip r:embed="rId3">
              <a:alphaModFix/>
            </a:blip>
            <a:srcRect b="0" l="0" r="0" t="0"/>
            <a:stretch/>
          </p:blipFill>
          <p:spPr>
            <a:xfrm>
              <a:off x="0" y="1967113"/>
              <a:ext cx="12072664" cy="4584265"/>
            </a:xfrm>
            <a:prstGeom prst="rect">
              <a:avLst/>
            </a:prstGeom>
            <a:noFill/>
            <a:ln>
              <a:noFill/>
            </a:ln>
          </p:spPr>
        </p:pic>
        <p:sp>
          <p:nvSpPr>
            <p:cNvPr id="3488" name="Google Shape;3488;p362"/>
            <p:cNvSpPr/>
            <p:nvPr/>
          </p:nvSpPr>
          <p:spPr>
            <a:xfrm>
              <a:off x="6666376" y="2013086"/>
              <a:ext cx="814232" cy="4584265"/>
            </a:xfrm>
            <a:prstGeom prst="rect">
              <a:avLst/>
            </a:prstGeom>
            <a:noFill/>
            <a:ln cap="flat" cmpd="sng" w="19050">
              <a:solidFill>
                <a:srgbClr val="C41A1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92" name="Shape 3492"/>
        <p:cNvGrpSpPr/>
        <p:nvPr/>
      </p:nvGrpSpPr>
      <p:grpSpPr>
        <a:xfrm>
          <a:off x="0" y="0"/>
          <a:ext cx="0" cy="0"/>
          <a:chOff x="0" y="0"/>
          <a:chExt cx="0" cy="0"/>
        </a:xfrm>
      </p:grpSpPr>
      <p:sp>
        <p:nvSpPr>
          <p:cNvPr id="3493" name="Google Shape;3493;p36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order by</a:t>
            </a:r>
            <a:endParaRPr i="1" sz="3200">
              <a:solidFill>
                <a:srgbClr val="FF9900"/>
              </a:solidFill>
              <a:latin typeface="Arial"/>
              <a:ea typeface="Arial"/>
              <a:cs typeface="Arial"/>
              <a:sym typeface="Arial"/>
            </a:endParaRPr>
          </a:p>
        </p:txBody>
      </p:sp>
      <p:grpSp>
        <p:nvGrpSpPr>
          <p:cNvPr id="3494" name="Google Shape;3494;p363"/>
          <p:cNvGrpSpPr/>
          <p:nvPr/>
        </p:nvGrpSpPr>
        <p:grpSpPr>
          <a:xfrm>
            <a:off x="225273" y="1964539"/>
            <a:ext cx="11631368" cy="4536557"/>
            <a:chOff x="1549199" y="2116801"/>
            <a:chExt cx="9308388" cy="3840600"/>
          </a:xfrm>
        </p:grpSpPr>
        <p:pic>
          <p:nvPicPr>
            <p:cNvPr id="3495" name="Google Shape;3495;p363"/>
            <p:cNvPicPr preferRelativeResize="0"/>
            <p:nvPr/>
          </p:nvPicPr>
          <p:blipFill rotWithShape="1">
            <a:blip r:embed="rId3">
              <a:alphaModFix/>
            </a:blip>
            <a:srcRect b="0" l="0" r="0" t="0"/>
            <a:stretch/>
          </p:blipFill>
          <p:spPr>
            <a:xfrm>
              <a:off x="1549199" y="2116802"/>
              <a:ext cx="9308388" cy="3840599"/>
            </a:xfrm>
            <a:prstGeom prst="rect">
              <a:avLst/>
            </a:prstGeom>
            <a:noFill/>
            <a:ln>
              <a:noFill/>
            </a:ln>
          </p:spPr>
        </p:pic>
        <p:sp>
          <p:nvSpPr>
            <p:cNvPr id="3496" name="Google Shape;3496;p363"/>
            <p:cNvSpPr/>
            <p:nvPr/>
          </p:nvSpPr>
          <p:spPr>
            <a:xfrm>
              <a:off x="6599882" y="2116801"/>
              <a:ext cx="684843" cy="3800983"/>
            </a:xfrm>
            <a:prstGeom prst="rect">
              <a:avLst/>
            </a:prstGeom>
            <a:noFill/>
            <a:ln cap="flat" cmpd="sng" w="19050">
              <a:solidFill>
                <a:srgbClr val="C41A1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97" name="Google Shape;3497;p363"/>
          <p:cNvSpPr/>
          <p:nvPr/>
        </p:nvSpPr>
        <p:spPr>
          <a:xfrm>
            <a:off x="191344" y="680591"/>
            <a:ext cx="11449271"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When doing an ORDER BY, NULL values are presented </a:t>
            </a:r>
            <a:r>
              <a:rPr b="1" lang="en-IN" sz="2000">
                <a:solidFill>
                  <a:schemeClr val="dk1"/>
                </a:solidFill>
                <a:latin typeface="Palatino Linotype"/>
                <a:ea typeface="Palatino Linotype"/>
                <a:cs typeface="Palatino Linotype"/>
                <a:sym typeface="Palatino Linotype"/>
              </a:rPr>
              <a:t>last</a:t>
            </a:r>
            <a:r>
              <a:rPr lang="en-IN" sz="2000">
                <a:solidFill>
                  <a:schemeClr val="dk1"/>
                </a:solidFill>
                <a:latin typeface="Palatino Linotype"/>
                <a:ea typeface="Palatino Linotype"/>
                <a:cs typeface="Palatino Linotype"/>
                <a:sym typeface="Palatino Linotype"/>
              </a:rPr>
              <a:t> if you do ORDER BY ... DESC.</a:t>
            </a:r>
            <a:endParaRPr/>
          </a:p>
        </p:txBody>
      </p:sp>
      <p:sp>
        <p:nvSpPr>
          <p:cNvPr id="3498" name="Google Shape;3498;p363"/>
          <p:cNvSpPr/>
          <p:nvPr/>
        </p:nvSpPr>
        <p:spPr>
          <a:xfrm>
            <a:off x="225273" y="1238071"/>
            <a:ext cx="8839199" cy="46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comm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2" name="Shape 3502"/>
        <p:cNvGrpSpPr/>
        <p:nvPr/>
      </p:nvGrpSpPr>
      <p:grpSpPr>
        <a:xfrm>
          <a:off x="0" y="0"/>
          <a:ext cx="0" cy="0"/>
          <a:chOff x="0" y="0"/>
          <a:chExt cx="0" cy="0"/>
        </a:xfrm>
      </p:grpSpPr>
      <p:sp>
        <p:nvSpPr>
          <p:cNvPr id="3503" name="Google Shape;3503;p364"/>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order by </a:t>
            </a:r>
            <a:endParaRPr i="1" sz="3200">
              <a:solidFill>
                <a:srgbClr val="FF9900"/>
              </a:solidFill>
              <a:latin typeface="Arial"/>
              <a:ea typeface="Arial"/>
              <a:cs typeface="Arial"/>
              <a:sym typeface="Arial"/>
            </a:endParaRPr>
          </a:p>
        </p:txBody>
      </p:sp>
      <p:sp>
        <p:nvSpPr>
          <p:cNvPr id="3504" name="Google Shape;3504;p364"/>
          <p:cNvSpPr/>
          <p:nvPr/>
        </p:nvSpPr>
        <p:spPr>
          <a:xfrm>
            <a:off x="193417" y="1340768"/>
            <a:ext cx="11809310" cy="54508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comm;</a:t>
            </a:r>
            <a:endParaRPr sz="1800">
              <a:solidFill>
                <a:srgbClr val="DD4A68"/>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comm</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IS NULL </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comm</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IS NOT NULL</a:t>
            </a:r>
            <a:r>
              <a:rPr lang="en-IN" sz="1800">
                <a:solidFill>
                  <a:schemeClr val="dk1"/>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sz="1800">
              <a:solidFill>
                <a:srgbClr val="DD4A68"/>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ename, </a:t>
            </a:r>
            <a:r>
              <a:rPr lang="en-IN" sz="1800">
                <a:solidFill>
                  <a:srgbClr val="DD4A68"/>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DD4A68"/>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ename</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 ;</a:t>
            </a:r>
            <a:endParaRPr sz="1800">
              <a:solidFill>
                <a:srgbClr val="DD4A68"/>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DD4A68"/>
                </a:solidFill>
                <a:latin typeface="Arial"/>
                <a:ea typeface="Arial"/>
                <a:cs typeface="Arial"/>
                <a:sym typeface="Arial"/>
              </a:rPr>
              <a:t>IF</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IF</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669900"/>
                </a:solidFill>
                <a:latin typeface="Arial"/>
                <a:ea typeface="Arial"/>
                <a:cs typeface="Arial"/>
                <a:sym typeface="Arial"/>
              </a:rPr>
              <a:t>'salesman',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rgbClr val="DD4A68"/>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DD4A68"/>
                </a:solidFill>
                <a:latin typeface="Arial"/>
                <a:ea typeface="Arial"/>
                <a:cs typeface="Arial"/>
                <a:sym typeface="Arial"/>
              </a:rPr>
              <a:t>FIELD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'salesman'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rgbClr val="DD4A68"/>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a:t>
            </a:r>
            <a:r>
              <a:rPr lang="en-IN" sz="1800">
                <a:solidFill>
                  <a:srgbClr val="DD4A68"/>
                </a:solidFill>
                <a:latin typeface="Arial"/>
                <a:ea typeface="Arial"/>
                <a:cs typeface="Arial"/>
                <a:sym typeface="Arial"/>
              </a:rPr>
              <a:t>ISNULL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comm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comm ;</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ename `e`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emp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ORDER BY </a:t>
            </a:r>
            <a:r>
              <a:rPr lang="en-IN" sz="1800">
                <a:solidFill>
                  <a:srgbClr val="262626"/>
                </a:solidFill>
                <a:latin typeface="Arial"/>
                <a:ea typeface="Arial"/>
                <a:cs typeface="Arial"/>
                <a:sym typeface="Arial"/>
              </a:rPr>
              <a:t>`e`</a:t>
            </a:r>
            <a:r>
              <a:rPr lang="en-IN" sz="1800">
                <a:solidFill>
                  <a:schemeClr val="dk1"/>
                </a:solidFill>
                <a:latin typeface="Arial"/>
                <a:ea typeface="Arial"/>
                <a:cs typeface="Arial"/>
                <a:sym typeface="Arial"/>
              </a:rPr>
              <a:t> ;</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ename `e`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emp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ORDER BY </a:t>
            </a:r>
            <a:r>
              <a:rPr lang="en-IN" sz="1800">
                <a:solidFill>
                  <a:srgbClr val="262626"/>
                </a:solidFill>
                <a:latin typeface="Arial"/>
                <a:ea typeface="Arial"/>
                <a:cs typeface="Arial"/>
                <a:sym typeface="Arial"/>
              </a:rPr>
              <a:t>e</a:t>
            </a:r>
            <a:r>
              <a:rPr lang="en-IN" sz="1800">
                <a:solidFill>
                  <a:schemeClr val="dk1"/>
                </a:solidFill>
                <a:latin typeface="Arial"/>
                <a:ea typeface="Arial"/>
                <a:cs typeface="Arial"/>
                <a:sym typeface="Arial"/>
              </a:rPr>
              <a:t> ;</a:t>
            </a:r>
            <a:endParaRPr sz="1800">
              <a:solidFill>
                <a:srgbClr val="262626"/>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ename </a:t>
            </a:r>
            <a:r>
              <a:rPr lang="en-IN" sz="1800">
                <a:solidFill>
                  <a:schemeClr val="dk1"/>
                </a:solidFill>
                <a:latin typeface="Arial"/>
                <a:ea typeface="Arial"/>
                <a:cs typeface="Arial"/>
                <a:sym typeface="Arial"/>
              </a:rPr>
              <a:t>'e'</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emp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ORDER BY </a:t>
            </a:r>
            <a:r>
              <a:rPr lang="en-IN" sz="1800">
                <a:solidFill>
                  <a:srgbClr val="262626"/>
                </a:solidFill>
                <a:latin typeface="Arial"/>
                <a:ea typeface="Arial"/>
                <a:cs typeface="Arial"/>
                <a:sym typeface="Arial"/>
              </a:rPr>
              <a:t>'e'</a:t>
            </a:r>
            <a:r>
              <a:rPr lang="en-IN" sz="1800">
                <a:solidFill>
                  <a:schemeClr val="dk1"/>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262626"/>
                </a:solidFill>
                <a:latin typeface="Arial"/>
                <a:ea typeface="Arial"/>
                <a:cs typeface="Arial"/>
                <a:sym typeface="Arial"/>
              </a:rPr>
              <a:t> emp </a:t>
            </a:r>
            <a:r>
              <a:rPr lang="en-IN" sz="1800">
                <a:solidFill>
                  <a:srgbClr val="0077AA"/>
                </a:solidFill>
                <a:latin typeface="Arial"/>
                <a:ea typeface="Arial"/>
                <a:cs typeface="Arial"/>
                <a:sym typeface="Arial"/>
              </a:rPr>
              <a:t>ORDER</a:t>
            </a:r>
            <a:r>
              <a:rPr lang="en-IN" sz="1800">
                <a:solidFill>
                  <a:srgbClr val="262626"/>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262626"/>
                </a:solidFill>
                <a:latin typeface="Arial"/>
                <a:ea typeface="Arial"/>
                <a:cs typeface="Arial"/>
                <a:sym typeface="Arial"/>
              </a:rPr>
              <a:t> </a:t>
            </a:r>
            <a:r>
              <a:rPr lang="en-IN" sz="1800">
                <a:solidFill>
                  <a:srgbClr val="DD4A68"/>
                </a:solidFill>
                <a:latin typeface="Arial"/>
                <a:ea typeface="Arial"/>
                <a:cs typeface="Arial"/>
                <a:sym typeface="Arial"/>
              </a:rPr>
              <a:t>CASE</a:t>
            </a:r>
            <a:r>
              <a:rPr lang="en-IN" sz="1800">
                <a:solidFill>
                  <a:srgbClr val="262626"/>
                </a:solidFill>
                <a:latin typeface="Arial"/>
                <a:ea typeface="Arial"/>
                <a:cs typeface="Arial"/>
                <a:sym typeface="Arial"/>
              </a:rPr>
              <a:t> </a:t>
            </a:r>
            <a:r>
              <a:rPr lang="en-IN" sz="1800">
                <a:solidFill>
                  <a:srgbClr val="DD4A68"/>
                </a:solidFill>
                <a:latin typeface="Arial"/>
                <a:ea typeface="Arial"/>
                <a:cs typeface="Arial"/>
                <a:sym typeface="Arial"/>
              </a:rPr>
              <a:t>WHEN</a:t>
            </a:r>
            <a:r>
              <a:rPr lang="en-IN" sz="1800">
                <a:solidFill>
                  <a:srgbClr val="262626"/>
                </a:solidFill>
                <a:latin typeface="Arial"/>
                <a:ea typeface="Arial"/>
                <a:cs typeface="Arial"/>
                <a:sym typeface="Arial"/>
              </a:rPr>
              <a:t> ename=</a:t>
            </a:r>
            <a:r>
              <a:rPr lang="en-IN" sz="1800">
                <a:solidFill>
                  <a:srgbClr val="669900"/>
                </a:solidFill>
                <a:latin typeface="Arial"/>
                <a:ea typeface="Arial"/>
                <a:cs typeface="Arial"/>
                <a:sym typeface="Arial"/>
              </a:rPr>
              <a:t>'sharmin'</a:t>
            </a:r>
            <a:r>
              <a:rPr lang="en-IN" sz="1800">
                <a:solidFill>
                  <a:srgbClr val="262626"/>
                </a:solidFill>
                <a:latin typeface="Arial"/>
                <a:ea typeface="Arial"/>
                <a:cs typeface="Arial"/>
                <a:sym typeface="Arial"/>
              </a:rPr>
              <a:t> </a:t>
            </a:r>
            <a:r>
              <a:rPr lang="en-IN" sz="1800">
                <a:solidFill>
                  <a:srgbClr val="DD4A68"/>
                </a:solidFill>
                <a:latin typeface="Arial"/>
                <a:ea typeface="Arial"/>
                <a:cs typeface="Arial"/>
                <a:sym typeface="Arial"/>
              </a:rPr>
              <a:t>THEN</a:t>
            </a:r>
            <a:r>
              <a:rPr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262626"/>
                </a:solidFill>
                <a:latin typeface="Arial"/>
                <a:ea typeface="Arial"/>
                <a:cs typeface="Arial"/>
                <a:sym typeface="Arial"/>
              </a:rPr>
              <a:t> </a:t>
            </a:r>
            <a:r>
              <a:rPr lang="en-IN" sz="1800">
                <a:solidFill>
                  <a:srgbClr val="DD4A68"/>
                </a:solidFill>
                <a:latin typeface="Arial"/>
                <a:ea typeface="Arial"/>
                <a:cs typeface="Arial"/>
                <a:sym typeface="Arial"/>
              </a:rPr>
              <a:t>ELSE</a:t>
            </a:r>
            <a:r>
              <a:rPr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262626"/>
                </a:solidFill>
                <a:latin typeface="Arial"/>
                <a:ea typeface="Arial"/>
                <a:cs typeface="Arial"/>
                <a:sym typeface="Arial"/>
              </a:rPr>
              <a:t> </a:t>
            </a:r>
            <a:r>
              <a:rPr lang="en-IN" sz="1800">
                <a:solidFill>
                  <a:srgbClr val="DD4A68"/>
                </a:solidFill>
                <a:latin typeface="Arial"/>
                <a:ea typeface="Arial"/>
                <a:cs typeface="Arial"/>
                <a:sym typeface="Arial"/>
              </a:rPr>
              <a:t>END</a:t>
            </a:r>
            <a:r>
              <a:rPr lang="en-IN" sz="1800">
                <a:solidFill>
                  <a:srgbClr val="262626"/>
                </a:solidFill>
                <a:latin typeface="Arial"/>
                <a:ea typeface="Arial"/>
                <a:cs typeface="Arial"/>
                <a:sym typeface="Arial"/>
              </a:rPr>
              <a:t>, ename;</a:t>
            </a:r>
            <a:endParaRPr sz="1800">
              <a:solidFill>
                <a:srgbClr val="262626"/>
              </a:solidFill>
              <a:latin typeface="Arial"/>
              <a:ea typeface="Arial"/>
              <a:cs typeface="Arial"/>
              <a:sym typeface="Arial"/>
            </a:endParaRPr>
          </a:p>
        </p:txBody>
      </p:sp>
      <p:sp>
        <p:nvSpPr>
          <p:cNvPr id="3505" name="Google Shape;3505;p364"/>
          <p:cNvSpPr/>
          <p:nvPr/>
        </p:nvSpPr>
        <p:spPr>
          <a:xfrm>
            <a:off x="191346" y="228795"/>
            <a:ext cx="10323680"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n</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[ORDER BY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expr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position}  [ASC </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DESC]</a:t>
            </a:r>
            <a:r>
              <a:rPr lang="en-IN" sz="2000">
                <a:solidFill>
                  <a:srgbClr val="000000"/>
                </a:solidFill>
                <a:latin typeface="Arial"/>
                <a:ea typeface="Arial"/>
                <a:cs typeface="Arial"/>
                <a:sym typeface="Arial"/>
              </a:rPr>
              <a:t> ,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9" name="Shape 3509"/>
        <p:cNvGrpSpPr/>
        <p:nvPr/>
      </p:nvGrpSpPr>
      <p:grpSpPr>
        <a:xfrm>
          <a:off x="0" y="0"/>
          <a:ext cx="0" cy="0"/>
          <a:chOff x="0" y="0"/>
          <a:chExt cx="0" cy="0"/>
        </a:xfrm>
      </p:grpSpPr>
      <p:sp>
        <p:nvSpPr>
          <p:cNvPr id="3510" name="Google Shape;3510;p365"/>
          <p:cNvSpPr txBox="1"/>
          <p:nvPr/>
        </p:nvSpPr>
        <p:spPr>
          <a:xfrm>
            <a:off x="1676977" y="2132856"/>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where clause</a:t>
            </a:r>
            <a:endParaRPr/>
          </a:p>
        </p:txBody>
      </p:sp>
      <p:sp>
        <p:nvSpPr>
          <p:cNvPr id="3511" name="Google Shape;3511;p365"/>
          <p:cNvSpPr/>
          <p:nvPr/>
        </p:nvSpPr>
        <p:spPr>
          <a:xfrm>
            <a:off x="335361" y="3721230"/>
            <a:ext cx="6336703" cy="20120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lnSpc>
                <a:spcPct val="107000"/>
              </a:lnSpc>
              <a:spcBef>
                <a:spcPts val="0"/>
              </a:spcBef>
              <a:spcAft>
                <a:spcPts val="0"/>
              </a:spcAft>
              <a:buNone/>
            </a:pPr>
            <a:r>
              <a:t/>
            </a:r>
            <a:endParaRPr b="1" sz="4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rPr b="1" lang="en-IN" sz="1800">
                <a:solidFill>
                  <a:schemeClr val="dk1"/>
                </a:solidFill>
                <a:latin typeface="Arial"/>
                <a:ea typeface="Arial"/>
                <a:cs typeface="Arial"/>
                <a:sym typeface="Arial"/>
              </a:rPr>
              <a:t>Expressions in WHERE clause can use.</a:t>
            </a:r>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Arithmetic</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operators</a:t>
            </a:r>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Comparison</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operators</a:t>
            </a:r>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Logical</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operators</a:t>
            </a:r>
            <a:endParaRPr i="1" sz="1800">
              <a:solidFill>
                <a:schemeClr val="dk1"/>
              </a:solidFill>
              <a:latin typeface="Arial"/>
              <a:ea typeface="Arial"/>
              <a:cs typeface="Arial"/>
              <a:sym typeface="Arial"/>
            </a:endParaRPr>
          </a:p>
        </p:txBody>
      </p:sp>
      <p:sp>
        <p:nvSpPr>
          <p:cNvPr id="3512" name="Google Shape;3512;p365"/>
          <p:cNvSpPr/>
          <p:nvPr/>
        </p:nvSpPr>
        <p:spPr>
          <a:xfrm>
            <a:off x="335361" y="116633"/>
            <a:ext cx="6336703" cy="20120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lnSpc>
                <a:spcPct val="107000"/>
              </a:lnSpc>
              <a:spcBef>
                <a:spcPts val="0"/>
              </a:spcBef>
              <a:spcAft>
                <a:spcPts val="0"/>
              </a:spcAft>
              <a:buNone/>
            </a:pPr>
            <a:r>
              <a:t/>
            </a:r>
            <a:endParaRPr sz="400">
              <a:solidFill>
                <a:schemeClr val="dk1"/>
              </a:solidFill>
              <a:latin typeface="Arial"/>
              <a:ea typeface="Arial"/>
              <a:cs typeface="Arial"/>
              <a:sym typeface="Arial"/>
            </a:endParaRPr>
          </a:p>
          <a:p>
            <a:pPr indent="0" lvl="0" marL="0" marR="0" rtl="0" algn="l">
              <a:lnSpc>
                <a:spcPct val="107000"/>
              </a:lnSpc>
              <a:spcBef>
                <a:spcPts val="0"/>
              </a:spcBef>
              <a:spcAft>
                <a:spcPts val="0"/>
              </a:spcAft>
              <a:buNone/>
            </a:pPr>
            <a:r>
              <a:rPr lang="en-IN" sz="1800">
                <a:solidFill>
                  <a:schemeClr val="dk1"/>
                </a:solidFill>
                <a:latin typeface="Arial"/>
                <a:ea typeface="Arial"/>
                <a:cs typeface="Arial"/>
                <a:sym typeface="Arial"/>
              </a:rPr>
              <a:t>In </a:t>
            </a:r>
            <a:r>
              <a:rPr b="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operations can be performed using…</a:t>
            </a:r>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CONSTANTS</a:t>
            </a:r>
            <a:endParaRPr sz="1800">
              <a:solidFill>
                <a:srgbClr val="A5A5A5"/>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TABLE</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columns</a:t>
            </a:r>
            <a:endParaRPr/>
          </a:p>
          <a:p>
            <a:pPr indent="-285750" lvl="0" marL="285750" marR="0" rtl="0" algn="l">
              <a:lnSpc>
                <a:spcPct val="150000"/>
              </a:lnSpc>
              <a:spcBef>
                <a:spcPts val="0"/>
              </a:spcBef>
              <a:spcAft>
                <a:spcPts val="0"/>
              </a:spcAft>
              <a:buClr>
                <a:schemeClr val="dk1"/>
              </a:buClr>
              <a:buSzPts val="1800"/>
              <a:buFont typeface="Arial"/>
              <a:buChar char="•"/>
            </a:pPr>
            <a:r>
              <a:rPr i="1" lang="en-IN" sz="1800">
                <a:solidFill>
                  <a:schemeClr val="dk1"/>
                </a:solidFill>
                <a:latin typeface="Arial"/>
                <a:ea typeface="Arial"/>
                <a:cs typeface="Arial"/>
                <a:sym typeface="Arial"/>
              </a:rPr>
              <a:t>FUNCTION</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calls (PRE-DEFINED / UDF)</a:t>
            </a:r>
            <a:endParaRPr/>
          </a:p>
        </p:txBody>
      </p:sp>
      <p:sp>
        <p:nvSpPr>
          <p:cNvPr id="3513" name="Google Shape;3513;p365"/>
          <p:cNvSpPr/>
          <p:nvPr/>
        </p:nvSpPr>
        <p:spPr>
          <a:xfrm>
            <a:off x="335360" y="2911624"/>
            <a:ext cx="11449272" cy="73693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IN" sz="2000">
                <a:solidFill>
                  <a:schemeClr val="dk1"/>
                </a:solidFill>
                <a:latin typeface="Palatino Linotype"/>
                <a:ea typeface="Palatino Linotype"/>
                <a:cs typeface="Palatino Linotype"/>
                <a:sym typeface="Palatino Linotype"/>
              </a:rPr>
              <a:t>The WHERE Clause is used when you want to retrieve specific information from a table excluding other irrelevant data.</a:t>
            </a:r>
            <a:endParaRPr/>
          </a:p>
        </p:txBody>
      </p:sp>
      <p:sp>
        <p:nvSpPr>
          <p:cNvPr id="3514" name="Google Shape;3514;p365"/>
          <p:cNvSpPr txBox="1"/>
          <p:nvPr/>
        </p:nvSpPr>
        <p:spPr>
          <a:xfrm>
            <a:off x="7392144" y="120690"/>
            <a:ext cx="4799856" cy="738664"/>
          </a:xfrm>
          <a:prstGeom prst="rect">
            <a:avLst/>
          </a:prstGeom>
          <a:solidFill>
            <a:srgbClr val="F6F7E3"/>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Palatino Linotype"/>
              <a:buChar char="*"/>
            </a:pPr>
            <a:r>
              <a:rPr lang="en-IN" sz="1800">
                <a:solidFill>
                  <a:schemeClr val="dk1"/>
                </a:solidFill>
                <a:latin typeface="Palatino Linotype"/>
                <a:ea typeface="Palatino Linotype"/>
                <a:cs typeface="Palatino Linotype"/>
                <a:sym typeface="Palatino Linotype"/>
              </a:rPr>
              <a:t>In SQL, a logical expression is often called a </a:t>
            </a:r>
            <a:r>
              <a:rPr i="1" lang="en-IN" sz="2400">
                <a:solidFill>
                  <a:srgbClr val="7E007E"/>
                </a:solidFill>
                <a:latin typeface="Palatino Linotype"/>
                <a:ea typeface="Palatino Linotype"/>
                <a:cs typeface="Palatino Linotype"/>
                <a:sym typeface="Palatino Linotype"/>
              </a:rPr>
              <a:t>predicate</a:t>
            </a:r>
            <a:r>
              <a:rPr lang="en-IN"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3515" name="Google Shape;3515;p365"/>
          <p:cNvSpPr txBox="1"/>
          <p:nvPr/>
        </p:nvSpPr>
        <p:spPr>
          <a:xfrm>
            <a:off x="335360" y="5805264"/>
            <a:ext cx="1137599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b="0" i="0" sz="400" u="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0" i="0" lang="en-IN" sz="1800" u="none" strike="noStrike">
                <a:solidFill>
                  <a:schemeClr val="dk1"/>
                </a:solidFill>
                <a:latin typeface="Arial"/>
                <a:ea typeface="Arial"/>
                <a:cs typeface="Arial"/>
                <a:sym typeface="Arial"/>
              </a:rPr>
              <a:t>All comparisons return FALSE when either argument is NULL, so no rows are ever selected.</a:t>
            </a:r>
            <a:endParaRPr sz="1800">
              <a:solidFill>
                <a:schemeClr val="dk1"/>
              </a:solidFill>
              <a:latin typeface="Arial"/>
              <a:ea typeface="Arial"/>
              <a:cs typeface="Arial"/>
              <a:sym typeface="Arial"/>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19" name="Shape 3519"/>
        <p:cNvGrpSpPr/>
        <p:nvPr/>
      </p:nvGrpSpPr>
      <p:grpSpPr>
        <a:xfrm>
          <a:off x="0" y="0"/>
          <a:ext cx="0" cy="0"/>
          <a:chOff x="0" y="0"/>
          <a:chExt cx="0" cy="0"/>
        </a:xfrm>
      </p:grpSpPr>
      <p:sp>
        <p:nvSpPr>
          <p:cNvPr id="3520" name="Google Shape;3520;p36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sp>
        <p:nvSpPr>
          <p:cNvPr id="3521" name="Google Shape;3521;p366"/>
          <p:cNvSpPr/>
          <p:nvPr/>
        </p:nvSpPr>
        <p:spPr>
          <a:xfrm>
            <a:off x="387116" y="703183"/>
            <a:ext cx="113975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We can use a conditional clause called WHERE clause to filter out results. Using WHERE clause, we can specify a selection criteria to select required records from a table.</a:t>
            </a:r>
            <a:endParaRPr/>
          </a:p>
        </p:txBody>
      </p:sp>
      <p:sp>
        <p:nvSpPr>
          <p:cNvPr id="3522" name="Google Shape;3522;p366"/>
          <p:cNvSpPr/>
          <p:nvPr/>
        </p:nvSpPr>
        <p:spPr>
          <a:xfrm>
            <a:off x="325234" y="4005064"/>
            <a:ext cx="1143093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Remember:</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a:t>
            </a:r>
            <a:r>
              <a:rPr lang="en-IN" sz="1800">
                <a:solidFill>
                  <a:srgbClr val="3E5D77"/>
                </a:solidFill>
                <a:latin typeface="Arial"/>
                <a:ea typeface="Arial"/>
                <a:cs typeface="Arial"/>
                <a:sym typeface="Arial"/>
              </a:rPr>
              <a:t>predicate</a:t>
            </a:r>
            <a:r>
              <a:rPr lang="en-IN" sz="1800">
                <a:solidFill>
                  <a:schemeClr val="dk1"/>
                </a:solidFill>
                <a:latin typeface="Arial"/>
                <a:ea typeface="Arial"/>
                <a:cs typeface="Arial"/>
                <a:sym typeface="Arial"/>
              </a:rPr>
              <a:t> is a condition expression that evaluates to a boolean value, either </a:t>
            </a:r>
            <a:r>
              <a:rPr b="1" lang="en-IN" sz="1800">
                <a:solidFill>
                  <a:schemeClr val="dk1"/>
                </a:solidFill>
                <a:latin typeface="Arial"/>
                <a:ea typeface="Arial"/>
                <a:cs typeface="Arial"/>
                <a:sym typeface="Arial"/>
              </a:rPr>
              <a:t>true</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3E5D77"/>
              </a:buClr>
              <a:buSzPts val="1800"/>
              <a:buFont typeface="Arial"/>
              <a:buChar char="•"/>
            </a:pPr>
            <a:r>
              <a:rPr lang="en-IN" sz="1800">
                <a:solidFill>
                  <a:srgbClr val="3E5D77"/>
                </a:solidFill>
                <a:latin typeface="Arial"/>
                <a:ea typeface="Arial"/>
                <a:cs typeface="Arial"/>
                <a:sym typeface="Arial"/>
              </a:rPr>
              <a:t>Predicates</a:t>
            </a:r>
            <a:r>
              <a:rPr lang="en-IN" sz="1800">
                <a:solidFill>
                  <a:schemeClr val="dk1"/>
                </a:solidFill>
                <a:latin typeface="Arial"/>
                <a:ea typeface="Arial"/>
                <a:cs typeface="Arial"/>
                <a:sym typeface="Arial"/>
              </a:rPr>
              <a:t> can be used as follows: In a SELECT statement's </a:t>
            </a: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or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 to determine which rows are relevant to a particular query.</a:t>
            </a:r>
            <a:endParaRPr/>
          </a:p>
        </p:txBody>
      </p:sp>
      <p:sp>
        <p:nvSpPr>
          <p:cNvPr id="3523" name="Google Shape;3523;p366"/>
          <p:cNvSpPr/>
          <p:nvPr/>
        </p:nvSpPr>
        <p:spPr>
          <a:xfrm>
            <a:off x="325234" y="2204864"/>
            <a:ext cx="11430936" cy="1553054"/>
          </a:xfrm>
          <a:prstGeom prst="rect">
            <a:avLst/>
          </a:prstGeom>
          <a:noFill/>
          <a:ln>
            <a:noFill/>
          </a:ln>
        </p:spPr>
        <p:txBody>
          <a:bodyPr anchorCtr="0" anchor="t" bIns="45700" lIns="91425" spcFirstLastPara="1" rIns="91425" wrap="square" tIns="45700">
            <a:spAutoFit/>
          </a:bodyPr>
          <a:lstStyle/>
          <a:p>
            <a:pPr indent="-139700" lvl="0" marL="0" marR="0" rtl="0" algn="l">
              <a:lnSpc>
                <a:spcPct val="150000"/>
              </a:lnSpc>
              <a:spcBef>
                <a:spcPts val="0"/>
              </a:spcBef>
              <a:spcAft>
                <a:spcPts val="0"/>
              </a:spcAft>
              <a:buClr>
                <a:srgbClr val="3E5D77"/>
              </a:buClr>
              <a:buSzPts val="2200"/>
              <a:buFont typeface="Noto Sans Symbols"/>
              <a:buChar char="❖"/>
            </a:pPr>
            <a:r>
              <a:rPr lang="en-IN" sz="2200">
                <a:solidFill>
                  <a:srgbClr val="3E5D77"/>
                </a:solidFill>
                <a:latin typeface="Arial"/>
                <a:ea typeface="Arial"/>
                <a:cs typeface="Arial"/>
                <a:sym typeface="Arial"/>
              </a:rPr>
              <a:t> r</a:t>
            </a:r>
            <a:r>
              <a:rPr baseline="-25000" lang="en-IN" sz="2200">
                <a:solidFill>
                  <a:srgbClr val="3E5D77"/>
                </a:solidFill>
                <a:latin typeface="Arial"/>
                <a:ea typeface="Arial"/>
                <a:cs typeface="Arial"/>
                <a:sym typeface="Arial"/>
              </a:rPr>
              <a:t>i</a:t>
            </a:r>
            <a:r>
              <a:rPr lang="en-IN" sz="2200">
                <a:solidFill>
                  <a:srgbClr val="3E5D77"/>
                </a:solidFill>
                <a:latin typeface="Arial"/>
                <a:ea typeface="Arial"/>
                <a:cs typeface="Arial"/>
                <a:sym typeface="Arial"/>
              </a:rPr>
              <a:t> are the relations (tables) </a:t>
            </a:r>
            <a:endParaRPr/>
          </a:p>
          <a:p>
            <a:pPr indent="-139700" lvl="0" marL="0" marR="0" rtl="0" algn="l">
              <a:lnSpc>
                <a:spcPct val="150000"/>
              </a:lnSpc>
              <a:spcBef>
                <a:spcPts val="0"/>
              </a:spcBef>
              <a:spcAft>
                <a:spcPts val="0"/>
              </a:spcAft>
              <a:buClr>
                <a:srgbClr val="3E5D77"/>
              </a:buClr>
              <a:buSzPts val="2200"/>
              <a:buFont typeface="Noto Sans Symbols"/>
              <a:buChar char="❖"/>
            </a:pPr>
            <a:r>
              <a:rPr lang="en-IN" sz="2200">
                <a:solidFill>
                  <a:srgbClr val="3E5D77"/>
                </a:solidFill>
                <a:latin typeface="Arial"/>
                <a:ea typeface="Arial"/>
                <a:cs typeface="Arial"/>
                <a:sym typeface="Arial"/>
              </a:rPr>
              <a:t> A</a:t>
            </a:r>
            <a:r>
              <a:rPr baseline="-25000" lang="en-IN" sz="2200">
                <a:solidFill>
                  <a:srgbClr val="3E5D77"/>
                </a:solidFill>
                <a:latin typeface="Arial"/>
                <a:ea typeface="Arial"/>
                <a:cs typeface="Arial"/>
                <a:sym typeface="Arial"/>
              </a:rPr>
              <a:t>i</a:t>
            </a:r>
            <a:r>
              <a:rPr lang="en-IN" sz="2200">
                <a:solidFill>
                  <a:srgbClr val="3E5D77"/>
                </a:solidFill>
                <a:latin typeface="Arial"/>
                <a:ea typeface="Arial"/>
                <a:cs typeface="Arial"/>
                <a:sym typeface="Arial"/>
              </a:rPr>
              <a:t> are attributes (columns) </a:t>
            </a:r>
            <a:endParaRPr/>
          </a:p>
          <a:p>
            <a:pPr indent="-139700" lvl="0" marL="0" marR="0" rtl="0" algn="l">
              <a:lnSpc>
                <a:spcPct val="150000"/>
              </a:lnSpc>
              <a:spcBef>
                <a:spcPts val="0"/>
              </a:spcBef>
              <a:spcAft>
                <a:spcPts val="0"/>
              </a:spcAft>
              <a:buClr>
                <a:srgbClr val="3E5D77"/>
              </a:buClr>
              <a:buSzPts val="2200"/>
              <a:buFont typeface="Noto Sans Symbols"/>
              <a:buChar char="❖"/>
            </a:pPr>
            <a:r>
              <a:rPr lang="en-IN" sz="2200">
                <a:solidFill>
                  <a:srgbClr val="3E5D77"/>
                </a:solidFill>
                <a:latin typeface="Arial"/>
                <a:ea typeface="Arial"/>
                <a:cs typeface="Arial"/>
                <a:sym typeface="Arial"/>
              </a:rPr>
              <a:t> P is the selection predicate</a:t>
            </a:r>
            <a:endParaRPr/>
          </a:p>
        </p:txBody>
      </p:sp>
      <p:sp>
        <p:nvSpPr>
          <p:cNvPr id="3524" name="Google Shape;3524;p366"/>
          <p:cNvSpPr/>
          <p:nvPr/>
        </p:nvSpPr>
        <p:spPr>
          <a:xfrm>
            <a:off x="387116" y="1626564"/>
            <a:ext cx="8715436"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P </a:t>
            </a:r>
            <a:r>
              <a:rPr lang="en-IN" sz="2000">
                <a:solidFill>
                  <a:srgbClr val="0077AA"/>
                </a:solidFill>
                <a:latin typeface="Arial"/>
                <a:ea typeface="Arial"/>
                <a:cs typeface="Arial"/>
                <a:sym typeface="Arial"/>
              </a:rPr>
              <a:t>]</a:t>
            </a:r>
            <a:endParaRPr/>
          </a:p>
        </p:txBody>
      </p:sp>
      <p:sp>
        <p:nvSpPr>
          <p:cNvPr id="3525" name="Google Shape;3525;p366"/>
          <p:cNvSpPr/>
          <p:nvPr/>
        </p:nvSpPr>
        <p:spPr>
          <a:xfrm>
            <a:off x="325234" y="6156012"/>
            <a:ext cx="8219038"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Source Code Pro"/>
                <a:ea typeface="Source Code Pro"/>
                <a:cs typeface="Source Code Pro"/>
                <a:sym typeface="Source Code Pro"/>
              </a:rPr>
              <a:t>SELECT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endParaRPr sz="1800">
              <a:solidFill>
                <a:schemeClr val="dk1"/>
              </a:solidFill>
              <a:latin typeface="Source Code Pro"/>
              <a:ea typeface="Source Code Pro"/>
              <a:cs typeface="Source Code Pro"/>
              <a:sym typeface="Source Code Pro"/>
            </a:endParaRPr>
          </a:p>
        </p:txBody>
      </p:sp>
      <p:sp>
        <p:nvSpPr>
          <p:cNvPr id="3526" name="Google Shape;3526;p366"/>
          <p:cNvSpPr/>
          <p:nvPr/>
        </p:nvSpPr>
        <p:spPr>
          <a:xfrm>
            <a:off x="407368" y="5589240"/>
            <a:ext cx="110892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A value of </a:t>
            </a:r>
            <a:r>
              <a:rPr lang="en-IN" sz="2800">
                <a:solidFill>
                  <a:srgbClr val="2658E6"/>
                </a:solidFill>
                <a:latin typeface="Arial"/>
                <a:ea typeface="Arial"/>
                <a:cs typeface="Arial"/>
                <a:sym typeface="Arial"/>
              </a:rPr>
              <a:t>zero</a:t>
            </a:r>
            <a:r>
              <a:rPr lang="en-IN" sz="2400">
                <a:solidFill>
                  <a:schemeClr val="dk1"/>
                </a:solidFill>
                <a:latin typeface="Arial"/>
                <a:ea typeface="Arial"/>
                <a:cs typeface="Arial"/>
                <a:sym typeface="Arial"/>
              </a:rPr>
              <a:t> is considered </a:t>
            </a:r>
            <a:r>
              <a:rPr lang="en-IN" sz="2800">
                <a:solidFill>
                  <a:srgbClr val="2658E6"/>
                </a:solidFill>
                <a:latin typeface="Arial"/>
                <a:ea typeface="Arial"/>
                <a:cs typeface="Arial"/>
                <a:sym typeface="Arial"/>
              </a:rPr>
              <a:t>false</a:t>
            </a:r>
            <a:r>
              <a:rPr lang="en-IN" sz="2400">
                <a:solidFill>
                  <a:schemeClr val="dk1"/>
                </a:solidFill>
                <a:latin typeface="Arial"/>
                <a:ea typeface="Arial"/>
                <a:cs typeface="Arial"/>
                <a:sym typeface="Arial"/>
              </a:rPr>
              <a:t>. </a:t>
            </a:r>
            <a:r>
              <a:rPr lang="en-IN" sz="2800">
                <a:solidFill>
                  <a:srgbClr val="2658E6"/>
                </a:solidFill>
                <a:latin typeface="Arial"/>
                <a:ea typeface="Arial"/>
                <a:cs typeface="Arial"/>
                <a:sym typeface="Arial"/>
              </a:rPr>
              <a:t>Nonzero</a:t>
            </a:r>
            <a:r>
              <a:rPr lang="en-IN" sz="2400">
                <a:solidFill>
                  <a:schemeClr val="dk1"/>
                </a:solidFill>
                <a:latin typeface="Arial"/>
                <a:ea typeface="Arial"/>
                <a:cs typeface="Arial"/>
                <a:sym typeface="Arial"/>
              </a:rPr>
              <a:t> values are considered </a:t>
            </a:r>
            <a:r>
              <a:rPr lang="en-IN" sz="2800">
                <a:solidFill>
                  <a:srgbClr val="2658E6"/>
                </a:solidFill>
                <a:latin typeface="Arial"/>
                <a:ea typeface="Arial"/>
                <a:cs typeface="Arial"/>
                <a:sym typeface="Arial"/>
              </a:rPr>
              <a:t>true</a:t>
            </a:r>
            <a:r>
              <a:rPr lang="en-IN" sz="2400">
                <a:solidFill>
                  <a:schemeClr val="dk1"/>
                </a:solidFill>
                <a:latin typeface="Arial"/>
                <a:ea typeface="Arial"/>
                <a:cs typeface="Arial"/>
                <a:sym typeface="Arial"/>
              </a:rPr>
              <a:t>.</a:t>
            </a:r>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0" name="Shape 3530"/>
        <p:cNvGrpSpPr/>
        <p:nvPr/>
      </p:nvGrpSpPr>
      <p:grpSpPr>
        <a:xfrm>
          <a:off x="0" y="0"/>
          <a:ext cx="0" cy="0"/>
          <a:chOff x="0" y="0"/>
          <a:chExt cx="0" cy="0"/>
        </a:xfrm>
      </p:grpSpPr>
      <p:sp>
        <p:nvSpPr>
          <p:cNvPr id="3531" name="Google Shape;3531;p367"/>
          <p:cNvSpPr/>
          <p:nvPr/>
        </p:nvSpPr>
        <p:spPr>
          <a:xfrm>
            <a:off x="7896200" y="5365085"/>
            <a:ext cx="4176464" cy="80021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0" lvl="0" marL="0" marR="0" rtl="0" algn="l">
              <a:spcBef>
                <a:spcPts val="0"/>
              </a:spcBef>
              <a:spcAft>
                <a:spcPts val="0"/>
              </a:spcAft>
              <a:buNone/>
            </a:pPr>
            <a:r>
              <a:rPr b="1" lang="en-IN" sz="1800">
                <a:solidFill>
                  <a:srgbClr val="262626"/>
                </a:solidFill>
                <a:latin typeface="Arial"/>
                <a:ea typeface="Arial"/>
                <a:cs typeface="Arial"/>
                <a:sym typeface="Arial"/>
              </a:rPr>
              <a:t>AND</a:t>
            </a:r>
            <a:r>
              <a:rPr lang="en-IN" sz="1800">
                <a:solidFill>
                  <a:srgbClr val="262626"/>
                </a:solidFill>
                <a:latin typeface="Arial"/>
                <a:ea typeface="Arial"/>
                <a:cs typeface="Arial"/>
                <a:sym typeface="Arial"/>
              </a:rPr>
              <a:t> has higher precedence than </a:t>
            </a:r>
            <a:r>
              <a:rPr b="1" lang="en-IN" sz="1800">
                <a:solidFill>
                  <a:srgbClr val="262626"/>
                </a:solidFill>
                <a:latin typeface="Arial"/>
                <a:ea typeface="Arial"/>
                <a:cs typeface="Arial"/>
                <a:sym typeface="Arial"/>
              </a:rPr>
              <a:t>OR.</a:t>
            </a:r>
            <a:endParaRPr/>
          </a:p>
        </p:txBody>
      </p:sp>
      <p:sp>
        <p:nvSpPr>
          <p:cNvPr id="3532" name="Google Shape;3532;p36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sp>
        <p:nvSpPr>
          <p:cNvPr id="3533" name="Google Shape;3533;p367"/>
          <p:cNvSpPr txBox="1"/>
          <p:nvPr/>
        </p:nvSpPr>
        <p:spPr>
          <a:xfrm>
            <a:off x="47328" y="2564904"/>
            <a:ext cx="2890710" cy="378885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p:txBody>
      </p:sp>
      <p:sp>
        <p:nvSpPr>
          <p:cNvPr id="3534" name="Google Shape;3534;p367"/>
          <p:cNvSpPr/>
          <p:nvPr/>
        </p:nvSpPr>
        <p:spPr>
          <a:xfrm>
            <a:off x="407368" y="2060848"/>
            <a:ext cx="1137726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2060"/>
                </a:solidFill>
                <a:latin typeface="Gill Sans"/>
                <a:ea typeface="Gill Sans"/>
                <a:cs typeface="Gill Sans"/>
                <a:sym typeface="Gill Sans"/>
              </a:rPr>
              <a:t>What will be the result of the query below?</a:t>
            </a:r>
            <a:endParaRPr sz="2200">
              <a:solidFill>
                <a:srgbClr val="002060"/>
              </a:solidFill>
              <a:latin typeface="Gill Sans"/>
              <a:ea typeface="Gill Sans"/>
              <a:cs typeface="Gill Sans"/>
              <a:sym typeface="Gill Sans"/>
            </a:endParaRPr>
          </a:p>
        </p:txBody>
      </p:sp>
      <p:sp>
        <p:nvSpPr>
          <p:cNvPr id="3535" name="Google Shape;3535;p367"/>
          <p:cNvSpPr txBox="1"/>
          <p:nvPr/>
        </p:nvSpPr>
        <p:spPr>
          <a:xfrm>
            <a:off x="263352" y="1202415"/>
            <a:ext cx="5976664" cy="96949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6A564F"/>
              </a:buClr>
              <a:buSzPts val="2400"/>
              <a:buFont typeface="Bookman Old Style"/>
              <a:buAutoNum type="arabicPeriod" startAt="2"/>
            </a:pPr>
            <a:r>
              <a:rPr b="1" i="1" lang="en-IN" sz="2400">
                <a:solidFill>
                  <a:srgbClr val="6A564F"/>
                </a:solidFill>
                <a:latin typeface="Arial"/>
                <a:ea typeface="Arial"/>
                <a:cs typeface="Arial"/>
                <a:sym typeface="Arial"/>
              </a:rPr>
              <a:t>comparison_operator: </a:t>
            </a:r>
            <a:endParaRPr/>
          </a:p>
          <a:p>
            <a:pPr indent="0" lvl="0" marL="531813" marR="0" rtl="0" algn="l">
              <a:spcBef>
                <a:spcPts val="0"/>
              </a:spcBef>
              <a:spcAft>
                <a:spcPts val="0"/>
              </a:spcAft>
              <a:buNone/>
            </a:pPr>
            <a:r>
              <a:rPr lang="en-IN" sz="2200">
                <a:solidFill>
                  <a:srgbClr val="A67F59"/>
                </a:solidFill>
                <a:latin typeface="Arial"/>
                <a:ea typeface="Arial"/>
                <a:cs typeface="Arial"/>
                <a:sym typeface="Arial"/>
              </a:rPr>
              <a:t>= </a:t>
            </a:r>
            <a:r>
              <a:rPr b="0" i="0" lang="en-IN" sz="2200">
                <a:solidFill>
                  <a:srgbClr val="A5A5A5"/>
                </a:solidFill>
                <a:latin typeface="Arial"/>
                <a:ea typeface="Arial"/>
                <a:cs typeface="Arial"/>
                <a:sym typeface="Arial"/>
              </a:rPr>
              <a:t>| </a:t>
            </a:r>
            <a:r>
              <a:rPr lang="en-IN" sz="2200">
                <a:solidFill>
                  <a:srgbClr val="A67F59"/>
                </a:solidFill>
                <a:latin typeface="Arial"/>
                <a:ea typeface="Arial"/>
                <a:cs typeface="Arial"/>
                <a:sym typeface="Arial"/>
              </a:rPr>
              <a:t>&lt;=&gt; </a:t>
            </a:r>
            <a:r>
              <a:rPr b="0" i="0" lang="en-IN" sz="2200">
                <a:solidFill>
                  <a:srgbClr val="A5A5A5"/>
                </a:solidFill>
                <a:latin typeface="Arial"/>
                <a:ea typeface="Arial"/>
                <a:cs typeface="Arial"/>
                <a:sym typeface="Arial"/>
              </a:rPr>
              <a:t>|</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&gt;= </a:t>
            </a:r>
            <a:r>
              <a:rPr lang="en-IN" sz="2200">
                <a:solidFill>
                  <a:srgbClr val="A5A5A5"/>
                </a:solidFill>
                <a:latin typeface="Arial"/>
                <a:ea typeface="Arial"/>
                <a:cs typeface="Arial"/>
                <a:sym typeface="Arial"/>
              </a:rPr>
              <a:t>| </a:t>
            </a:r>
            <a:r>
              <a:rPr lang="en-IN" sz="2200">
                <a:solidFill>
                  <a:srgbClr val="A67F59"/>
                </a:solidFill>
                <a:latin typeface="Arial"/>
                <a:ea typeface="Arial"/>
                <a:cs typeface="Arial"/>
                <a:sym typeface="Arial"/>
              </a:rPr>
              <a:t>&gt; </a:t>
            </a:r>
            <a:r>
              <a:rPr lang="en-IN" sz="2200">
                <a:solidFill>
                  <a:srgbClr val="A5A5A5"/>
                </a:solidFill>
                <a:latin typeface="Arial"/>
                <a:ea typeface="Arial"/>
                <a:cs typeface="Arial"/>
                <a:sym typeface="Arial"/>
              </a:rPr>
              <a:t>|</a:t>
            </a:r>
            <a:r>
              <a:rPr lang="en-IN" sz="2200">
                <a:solidFill>
                  <a:srgbClr val="A67F59"/>
                </a:solidFill>
                <a:latin typeface="Arial"/>
                <a:ea typeface="Arial"/>
                <a:cs typeface="Arial"/>
                <a:sym typeface="Arial"/>
              </a:rPr>
              <a:t> &lt;=</a:t>
            </a:r>
            <a:r>
              <a:rPr b="0" i="0" lang="en-IN" sz="2200">
                <a:solidFill>
                  <a:srgbClr val="000000"/>
                </a:solidFill>
                <a:latin typeface="Arial"/>
                <a:ea typeface="Arial"/>
                <a:cs typeface="Arial"/>
                <a:sym typeface="Arial"/>
              </a:rPr>
              <a:t> </a:t>
            </a:r>
            <a:r>
              <a:rPr lang="en-IN" sz="2200">
                <a:solidFill>
                  <a:srgbClr val="A5A5A5"/>
                </a:solidFill>
                <a:latin typeface="Arial"/>
                <a:ea typeface="Arial"/>
                <a:cs typeface="Arial"/>
                <a:sym typeface="Arial"/>
              </a:rPr>
              <a:t>|</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&lt; </a:t>
            </a:r>
            <a:r>
              <a:rPr lang="en-IN" sz="2200">
                <a:solidFill>
                  <a:srgbClr val="A5A5A5"/>
                </a:solidFill>
                <a:latin typeface="Arial"/>
                <a:ea typeface="Arial"/>
                <a:cs typeface="Arial"/>
                <a:sym typeface="Arial"/>
              </a:rPr>
              <a:t>| </a:t>
            </a:r>
            <a:r>
              <a:rPr lang="en-IN" sz="2200">
                <a:solidFill>
                  <a:srgbClr val="A67F59"/>
                </a:solidFill>
                <a:latin typeface="Arial"/>
                <a:ea typeface="Arial"/>
                <a:cs typeface="Arial"/>
                <a:sym typeface="Arial"/>
              </a:rPr>
              <a:t>&lt;&gt;</a:t>
            </a:r>
            <a:r>
              <a:rPr b="0" i="0" lang="en-IN" sz="2200">
                <a:solidFill>
                  <a:srgbClr val="000000"/>
                </a:solidFill>
                <a:latin typeface="Arial"/>
                <a:ea typeface="Arial"/>
                <a:cs typeface="Arial"/>
                <a:sym typeface="Arial"/>
              </a:rPr>
              <a:t> </a:t>
            </a:r>
            <a:r>
              <a:rPr lang="en-IN" sz="2200">
                <a:solidFill>
                  <a:srgbClr val="A5A5A5"/>
                </a:solidFill>
                <a:latin typeface="Arial"/>
                <a:ea typeface="Arial"/>
                <a:cs typeface="Arial"/>
                <a:sym typeface="Arial"/>
              </a:rPr>
              <a:t>|</a:t>
            </a:r>
            <a:r>
              <a:rPr b="0" i="0"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t>
            </a:r>
            <a:endParaRPr/>
          </a:p>
          <a:p>
            <a:pPr indent="0" lvl="0" marL="0" marR="0" rtl="0" algn="l">
              <a:spcBef>
                <a:spcPts val="0"/>
              </a:spcBef>
              <a:spcAft>
                <a:spcPts val="0"/>
              </a:spcAft>
              <a:buNone/>
            </a:pPr>
            <a:r>
              <a:t/>
            </a:r>
            <a:endParaRPr sz="900">
              <a:solidFill>
                <a:srgbClr val="6A564F"/>
              </a:solidFill>
              <a:latin typeface="Arial"/>
              <a:ea typeface="Arial"/>
              <a:cs typeface="Arial"/>
              <a:sym typeface="Arial"/>
            </a:endParaRPr>
          </a:p>
        </p:txBody>
      </p:sp>
      <p:sp>
        <p:nvSpPr>
          <p:cNvPr id="3536" name="Google Shape;3536;p367"/>
          <p:cNvSpPr txBox="1"/>
          <p:nvPr/>
        </p:nvSpPr>
        <p:spPr>
          <a:xfrm>
            <a:off x="2955369" y="2560471"/>
            <a:ext cx="8795366" cy="33733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537" name="Google Shape;3537;p367"/>
          <p:cNvSpPr txBox="1"/>
          <p:nvPr/>
        </p:nvSpPr>
        <p:spPr>
          <a:xfrm>
            <a:off x="5866683" y="1196752"/>
            <a:ext cx="4933875" cy="830997"/>
          </a:xfrm>
          <a:prstGeom prst="rect">
            <a:avLst/>
          </a:prstGeom>
          <a:noFill/>
          <a:ln>
            <a:noFill/>
          </a:ln>
        </p:spPr>
        <p:txBody>
          <a:bodyPr anchorCtr="0" anchor="t" bIns="45700" lIns="91425" spcFirstLastPara="1" rIns="91425" wrap="square" tIns="45700">
            <a:spAutoFit/>
          </a:bodyPr>
          <a:lstStyle/>
          <a:p>
            <a:pPr indent="-450850" lvl="0" marL="450850" marR="0" rtl="0" algn="l">
              <a:spcBef>
                <a:spcPts val="0"/>
              </a:spcBef>
              <a:spcAft>
                <a:spcPts val="0"/>
              </a:spcAft>
              <a:buClr>
                <a:srgbClr val="6A564F"/>
              </a:buClr>
              <a:buSzPts val="2400"/>
              <a:buFont typeface="Bookman Old Style"/>
              <a:buAutoNum type="arabicPeriod" startAt="5"/>
            </a:pPr>
            <a:r>
              <a:rPr b="1" i="1" lang="en-IN" sz="2400">
                <a:solidFill>
                  <a:srgbClr val="6A564F"/>
                </a:solidFill>
                <a:latin typeface="Arial"/>
                <a:ea typeface="Arial"/>
                <a:cs typeface="Arial"/>
                <a:sym typeface="Arial"/>
              </a:rPr>
              <a:t>logical_operators</a:t>
            </a:r>
            <a:endParaRPr/>
          </a:p>
          <a:p>
            <a:pPr indent="0" lvl="0" marL="536575" marR="0" rtl="0" algn="l">
              <a:spcBef>
                <a:spcPts val="0"/>
              </a:spcBef>
              <a:spcAft>
                <a:spcPts val="0"/>
              </a:spcAft>
              <a:buNone/>
            </a:pPr>
            <a:r>
              <a:rPr lang="en-IN" sz="2200">
                <a:solidFill>
                  <a:srgbClr val="A67F59"/>
                </a:solidFill>
                <a:latin typeface="Arial"/>
                <a:ea typeface="Arial"/>
                <a:cs typeface="Arial"/>
                <a:sym typeface="Arial"/>
              </a:rPr>
              <a:t> </a:t>
            </a:r>
            <a:r>
              <a:rPr lang="en-IN" sz="2200">
                <a:solidFill>
                  <a:schemeClr val="dk1"/>
                </a:solidFill>
                <a:latin typeface="Arial"/>
                <a:ea typeface="Arial"/>
                <a:cs typeface="Arial"/>
                <a:sym typeface="Arial"/>
              </a:rPr>
              <a:t>{</a:t>
            </a:r>
            <a:r>
              <a:rPr lang="en-IN" sz="2200">
                <a:solidFill>
                  <a:srgbClr val="A67F59"/>
                </a:solidFill>
                <a:latin typeface="Arial"/>
                <a:ea typeface="Arial"/>
                <a:cs typeface="Arial"/>
                <a:sym typeface="Arial"/>
              </a:rPr>
              <a:t> AND</a:t>
            </a:r>
            <a:r>
              <a:rPr b="0" i="0" lang="en-IN" sz="2200">
                <a:solidFill>
                  <a:srgbClr val="000000"/>
                </a:solidFill>
                <a:latin typeface="Arial"/>
                <a:ea typeface="Arial"/>
                <a:cs typeface="Arial"/>
                <a:sym typeface="Arial"/>
              </a:rPr>
              <a:t> </a:t>
            </a:r>
            <a:r>
              <a:rPr b="0" i="0" lang="en-IN" sz="2200">
                <a:solidFill>
                  <a:srgbClr val="A5A5A5"/>
                </a:solidFill>
                <a:latin typeface="Arial"/>
                <a:ea typeface="Arial"/>
                <a:cs typeface="Arial"/>
                <a:sym typeface="Arial"/>
              </a:rPr>
              <a:t>| </a:t>
            </a:r>
            <a:r>
              <a:rPr b="0" i="0" lang="en-IN" sz="2200">
                <a:solidFill>
                  <a:srgbClr val="A67F59"/>
                </a:solidFill>
                <a:latin typeface="Arial"/>
                <a:ea typeface="Arial"/>
                <a:cs typeface="Arial"/>
                <a:sym typeface="Arial"/>
              </a:rPr>
              <a:t>&amp;&amp;</a:t>
            </a:r>
            <a:r>
              <a:rPr b="0" i="0" lang="en-IN" sz="2200">
                <a:solidFill>
                  <a:srgbClr val="000000"/>
                </a:solidFill>
                <a:latin typeface="Arial"/>
                <a:ea typeface="Arial"/>
                <a:cs typeface="Arial"/>
                <a:sym typeface="Arial"/>
              </a:rPr>
              <a:t> } </a:t>
            </a:r>
            <a:r>
              <a:rPr b="0" i="0" lang="en-IN" sz="2200">
                <a:solidFill>
                  <a:srgbClr val="A5A5A5"/>
                </a:solidFill>
                <a:latin typeface="Arial"/>
                <a:ea typeface="Arial"/>
                <a:cs typeface="Arial"/>
                <a:sym typeface="Arial"/>
              </a:rPr>
              <a:t>| </a:t>
            </a:r>
            <a:r>
              <a:rPr b="0" i="0" lang="en-IN" sz="2200">
                <a:solidFill>
                  <a:schemeClr val="dk1"/>
                </a:solidFill>
                <a:latin typeface="Arial"/>
                <a:ea typeface="Arial"/>
                <a:cs typeface="Arial"/>
                <a:sym typeface="Arial"/>
              </a:rPr>
              <a:t>{</a:t>
            </a:r>
            <a:r>
              <a:rPr b="0" i="0" lang="en-IN" sz="2200">
                <a:solidFill>
                  <a:srgbClr val="A5A5A5"/>
                </a:solidFill>
                <a:latin typeface="Arial"/>
                <a:ea typeface="Arial"/>
                <a:cs typeface="Arial"/>
                <a:sym typeface="Arial"/>
              </a:rPr>
              <a:t> </a:t>
            </a:r>
            <a:r>
              <a:rPr lang="en-IN" sz="2200">
                <a:solidFill>
                  <a:srgbClr val="A67F59"/>
                </a:solidFill>
                <a:latin typeface="Arial"/>
                <a:ea typeface="Arial"/>
                <a:cs typeface="Arial"/>
                <a:sym typeface="Arial"/>
              </a:rPr>
              <a:t>OR</a:t>
            </a:r>
            <a:r>
              <a:rPr b="0" i="0" lang="en-IN" sz="2200">
                <a:solidFill>
                  <a:srgbClr val="000000"/>
                </a:solidFill>
                <a:latin typeface="Arial"/>
                <a:ea typeface="Arial"/>
                <a:cs typeface="Arial"/>
                <a:sym typeface="Arial"/>
              </a:rPr>
              <a:t> </a:t>
            </a:r>
            <a:r>
              <a:rPr b="0" i="0" lang="en-IN" sz="2200">
                <a:solidFill>
                  <a:srgbClr val="A5A5A5"/>
                </a:solidFill>
                <a:latin typeface="Arial"/>
                <a:ea typeface="Arial"/>
                <a:cs typeface="Arial"/>
                <a:sym typeface="Arial"/>
              </a:rPr>
              <a:t>| </a:t>
            </a:r>
            <a:r>
              <a:rPr b="0" i="0" lang="en-IN" sz="2200">
                <a:solidFill>
                  <a:srgbClr val="A67F59"/>
                </a:solidFill>
                <a:latin typeface="Arial"/>
                <a:ea typeface="Arial"/>
                <a:cs typeface="Arial"/>
                <a:sym typeface="Arial"/>
              </a:rPr>
              <a:t>|| </a:t>
            </a:r>
            <a:r>
              <a:rPr b="0" i="0" lang="en-IN" sz="2200">
                <a:solidFill>
                  <a:schemeClr val="dk1"/>
                </a:solidFill>
                <a:latin typeface="Arial"/>
                <a:ea typeface="Arial"/>
                <a:cs typeface="Arial"/>
                <a:sym typeface="Arial"/>
              </a:rPr>
              <a:t>}</a:t>
            </a:r>
            <a:r>
              <a:rPr lang="en-IN" sz="2200">
                <a:solidFill>
                  <a:srgbClr val="A5A5A5"/>
                </a:solidFill>
                <a:latin typeface="Arial"/>
                <a:ea typeface="Arial"/>
                <a:cs typeface="Arial"/>
                <a:sym typeface="Arial"/>
              </a:rPr>
              <a:t> </a:t>
            </a:r>
            <a:endParaRPr/>
          </a:p>
        </p:txBody>
      </p:sp>
      <p:sp>
        <p:nvSpPr>
          <p:cNvPr id="3538" name="Google Shape;3538;p367"/>
          <p:cNvSpPr/>
          <p:nvPr/>
        </p:nvSpPr>
        <p:spPr>
          <a:xfrm>
            <a:off x="387116" y="618452"/>
            <a:ext cx="8715436"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P </a:t>
            </a:r>
            <a:r>
              <a:rPr lang="en-IN" sz="2000">
                <a:solidFill>
                  <a:srgbClr val="0077AA"/>
                </a:solidFill>
                <a:latin typeface="Arial"/>
                <a:ea typeface="Arial"/>
                <a:cs typeface="Arial"/>
                <a:sym typeface="Arial"/>
              </a:rPr>
              <a:t>]</a:t>
            </a:r>
            <a:endParaRPr/>
          </a:p>
        </p:txBody>
      </p:sp>
      <p:sp>
        <p:nvSpPr>
          <p:cNvPr id="3539" name="Google Shape;3539;p367"/>
          <p:cNvSpPr txBox="1"/>
          <p:nvPr/>
        </p:nvSpPr>
        <p:spPr>
          <a:xfrm>
            <a:off x="2938038" y="6167045"/>
            <a:ext cx="913462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EXPLAIN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ANALYZE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'salesman'</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job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a:t>
            </a:r>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43" name="Shape 3543"/>
        <p:cNvGrpSpPr/>
        <p:nvPr/>
      </p:nvGrpSpPr>
      <p:grpSpPr>
        <a:xfrm>
          <a:off x="0" y="0"/>
          <a:ext cx="0" cy="0"/>
          <a:chOff x="0" y="0"/>
          <a:chExt cx="0" cy="0"/>
        </a:xfrm>
      </p:grpSpPr>
      <p:sp>
        <p:nvSpPr>
          <p:cNvPr id="3544" name="Google Shape;3544;p36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sp>
        <p:nvSpPr>
          <p:cNvPr id="3545" name="Google Shape;3545;p368"/>
          <p:cNvSpPr/>
          <p:nvPr/>
        </p:nvSpPr>
        <p:spPr>
          <a:xfrm>
            <a:off x="335360" y="4596804"/>
            <a:ext cx="11521280" cy="200054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Logical AND.</a:t>
            </a:r>
            <a:r>
              <a:rPr lang="en-IN" sz="1800">
                <a:solidFill>
                  <a:schemeClr val="dk1"/>
                </a:solidFill>
                <a:latin typeface="Arial"/>
                <a:ea typeface="Arial"/>
                <a:cs typeface="Arial"/>
                <a:sym typeface="Arial"/>
              </a:rPr>
              <a:t> Evaluates to 1 if all operands are nonzero and not NULL, to 0 if one or more operands are 0, otherwise NULL is returned.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Logical OR.</a:t>
            </a:r>
            <a:r>
              <a:rPr lang="en-IN" sz="1800">
                <a:solidFill>
                  <a:schemeClr val="dk1"/>
                </a:solidFill>
                <a:latin typeface="Arial"/>
                <a:ea typeface="Arial"/>
                <a:cs typeface="Arial"/>
                <a:sym typeface="Arial"/>
              </a:rPr>
              <a:t> When both operands are non-NULL, the result is 1 if any operand is nonzero, and 0 otherwise. With a NULL operand, the result is 1 if the other operand is nonzero, and NULL otherwise. If both operands are NULL, the result is NULL.</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Logical NOT.</a:t>
            </a:r>
            <a:r>
              <a:rPr lang="en-IN" sz="1800">
                <a:solidFill>
                  <a:schemeClr val="dk1"/>
                </a:solidFill>
                <a:latin typeface="Arial"/>
                <a:ea typeface="Arial"/>
                <a:cs typeface="Arial"/>
                <a:sym typeface="Arial"/>
              </a:rPr>
              <a:t> Evaluates to 1 if the operand is 0, to 0 if the operand is nonzero, and NOT NULL returns NULL.</a:t>
            </a:r>
            <a:endParaRPr/>
          </a:p>
        </p:txBody>
      </p:sp>
      <p:graphicFrame>
        <p:nvGraphicFramePr>
          <p:cNvPr id="3546" name="Google Shape;3546;p368"/>
          <p:cNvGraphicFramePr/>
          <p:nvPr/>
        </p:nvGraphicFramePr>
        <p:xfrm>
          <a:off x="335360" y="1727517"/>
          <a:ext cx="3000000" cy="3000000"/>
        </p:xfrm>
        <a:graphic>
          <a:graphicData uri="http://schemas.openxmlformats.org/drawingml/2006/table">
            <a:tbl>
              <a:tblPr bandRow="1" firstRow="1">
                <a:noFill/>
                <a:tableStyleId>{430BD905-2FF8-4F27-9AEB-2FC49726FF04}</a:tableStyleId>
              </a:tblPr>
              <a:tblGrid>
                <a:gridCol w="2157750"/>
                <a:gridCol w="9219500"/>
              </a:tblGrid>
              <a:tr h="370850">
                <a:tc gridSpan="2">
                  <a:txBody>
                    <a:bodyPr/>
                    <a:lstStyle/>
                    <a:p>
                      <a:pPr indent="0" lvl="0" marL="0" marR="0" rtl="0" algn="l">
                        <a:lnSpc>
                          <a:spcPct val="100000"/>
                        </a:lnSpc>
                        <a:spcBef>
                          <a:spcPts val="0"/>
                        </a:spcBef>
                        <a:spcAft>
                          <a:spcPts val="0"/>
                        </a:spcAft>
                        <a:buClr>
                          <a:srgbClr val="B7F7E2"/>
                        </a:buClr>
                        <a:buSzPts val="2000"/>
                        <a:buFont typeface="Arial"/>
                        <a:buNone/>
                      </a:pPr>
                      <a:r>
                        <a:rPr b="1" lang="en-IN" sz="2000">
                          <a:solidFill>
                            <a:srgbClr val="B7F7E2"/>
                          </a:solidFill>
                          <a:latin typeface="Arial"/>
                          <a:ea typeface="Arial"/>
                          <a:cs typeface="Arial"/>
                          <a:sym typeface="Arial"/>
                        </a:rPr>
                        <a:t>Logical Operators</a:t>
                      </a:r>
                      <a:endParaRPr/>
                    </a:p>
                  </a:txBody>
                  <a:tcPr marT="45725" marB="45725" marR="91450" marL="91450">
                    <a:solidFill>
                      <a:srgbClr val="006C86"/>
                    </a:solidFill>
                  </a:tcPr>
                </a:tc>
                <a:tc hMerge="1"/>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AND</a:t>
                      </a:r>
                      <a:r>
                        <a:rPr lang="en-IN" sz="1800">
                          <a:solidFill>
                            <a:schemeClr val="dk1"/>
                          </a:solidFill>
                          <a:latin typeface="Arial"/>
                          <a:ea typeface="Arial"/>
                          <a:cs typeface="Arial"/>
                          <a:sym typeface="Arial"/>
                        </a:rPr>
                        <a:t>,</a:t>
                      </a:r>
                      <a:r>
                        <a:rPr lang="en-IN" sz="1800">
                          <a:solidFill>
                            <a:srgbClr val="0083A2"/>
                          </a:solidFill>
                          <a:latin typeface="Arial"/>
                          <a:ea typeface="Arial"/>
                          <a:cs typeface="Arial"/>
                          <a:sym typeface="Arial"/>
                        </a:rPr>
                        <a:t> &amp;&amp;</a:t>
                      </a:r>
                      <a:endParaRPr/>
                    </a:p>
                  </a:txBody>
                  <a:tcPr marT="45725" marB="45725" marR="91450" marL="91450" anchor="ctr"/>
                </a:tc>
                <a:tc>
                  <a:txBody>
                    <a:bodyPr/>
                    <a:lstStyle/>
                    <a:p>
                      <a:pPr indent="0" lvl="0" marL="0" marR="0" rtl="0" algn="l">
                        <a:spcBef>
                          <a:spcPts val="0"/>
                        </a:spcBef>
                        <a:spcAft>
                          <a:spcPts val="0"/>
                        </a:spcAft>
                        <a:buNone/>
                      </a:pPr>
                      <a:r>
                        <a:rPr lang="en-IN" sz="1800">
                          <a:latin typeface="Arial"/>
                          <a:ea typeface="Arial"/>
                          <a:cs typeface="Arial"/>
                          <a:sym typeface="Arial"/>
                        </a:rPr>
                        <a:t>Logical AND    </a:t>
                      </a:r>
                      <a:r>
                        <a:rPr lang="en-IN" sz="1800">
                          <a:solidFill>
                            <a:srgbClr val="FF0000"/>
                          </a:solidFill>
                          <a:latin typeface="Arial"/>
                          <a:ea typeface="Arial"/>
                          <a:cs typeface="Arial"/>
                          <a:sym typeface="Arial"/>
                        </a:rPr>
                        <a:t>e.g.</a:t>
                      </a:r>
                      <a:r>
                        <a:rPr lang="en-IN" sz="1800">
                          <a:latin typeface="Arial"/>
                          <a:ea typeface="Arial"/>
                          <a:cs typeface="Arial"/>
                          <a:sym typeface="Arial"/>
                        </a:rPr>
                        <a:t>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a:t>
                      </a:r>
                      <a:r>
                        <a:rPr lang="en-IN" sz="1800">
                          <a:solidFill>
                            <a:srgbClr val="A67F59"/>
                          </a:solidFill>
                          <a:latin typeface="Arial"/>
                          <a:ea typeface="Arial"/>
                          <a:cs typeface="Arial"/>
                          <a:sym typeface="Arial"/>
                        </a:rPr>
                        <a:t>AND</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endParaRPr/>
                    </a:p>
                  </a:txBody>
                  <a:tcPr marT="45725" marB="45725" marR="91450" marL="91450" anchor="ctr"/>
                </a:tc>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OR</a:t>
                      </a:r>
                      <a:r>
                        <a:rPr lang="en-IN" sz="1800">
                          <a:solidFill>
                            <a:schemeClr val="dk1"/>
                          </a:solidFill>
                          <a:latin typeface="Arial"/>
                          <a:ea typeface="Arial"/>
                          <a:cs typeface="Arial"/>
                          <a:sym typeface="Arial"/>
                        </a:rPr>
                        <a:t>,</a:t>
                      </a:r>
                      <a:r>
                        <a:rPr lang="en-IN" sz="1800">
                          <a:solidFill>
                            <a:srgbClr val="0083A2"/>
                          </a:solidFill>
                          <a:latin typeface="Arial"/>
                          <a:ea typeface="Arial"/>
                          <a:cs typeface="Arial"/>
                          <a:sym typeface="Arial"/>
                        </a:rPr>
                        <a:t> ||</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Logical OR       </a:t>
                      </a:r>
                      <a:r>
                        <a:rPr lang="en-IN" sz="1800">
                          <a:solidFill>
                            <a:srgbClr val="FF0000"/>
                          </a:solidFill>
                          <a:latin typeface="Arial"/>
                          <a:ea typeface="Arial"/>
                          <a:cs typeface="Arial"/>
                          <a:sym typeface="Arial"/>
                        </a:rPr>
                        <a:t>e.g.</a:t>
                      </a:r>
                      <a:r>
                        <a:rPr lang="en-IN" sz="1800">
                          <a:latin typeface="Arial"/>
                          <a:ea typeface="Arial"/>
                          <a:cs typeface="Arial"/>
                          <a:sym typeface="Arial"/>
                        </a:rPr>
                        <a:t>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990055"/>
                          </a:solidFill>
                          <a:latin typeface="Arial"/>
                          <a:ea typeface="Arial"/>
                          <a:cs typeface="Arial"/>
                          <a:sym typeface="Arial"/>
                        </a:rPr>
                        <a:t>0</a:t>
                      </a:r>
                      <a:r>
                        <a:rPr lang="en-IN" sz="1800">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B38806"/>
                          </a:solidFill>
                          <a:latin typeface="Arial"/>
                          <a:ea typeface="Arial"/>
                          <a:cs typeface="Arial"/>
                          <a:sym typeface="Arial"/>
                        </a:rPr>
                        <a:t>NULL</a:t>
                      </a:r>
                      <a:r>
                        <a:rPr lang="en-IN" sz="1800">
                          <a:latin typeface="Arial"/>
                          <a:ea typeface="Arial"/>
                          <a:cs typeface="Arial"/>
                          <a:sym typeface="Arial"/>
                        </a:rPr>
                        <a:t> </a:t>
                      </a:r>
                      <a:r>
                        <a:rPr lang="en-IN" sz="1800">
                          <a:solidFill>
                            <a:srgbClr val="A67F59"/>
                          </a:solidFill>
                          <a:latin typeface="Arial"/>
                          <a:ea typeface="Arial"/>
                          <a:cs typeface="Arial"/>
                          <a:sym typeface="Arial"/>
                        </a:rPr>
                        <a:t>OR</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 </a:t>
                      </a:r>
                      <a:endParaRPr/>
                    </a:p>
                  </a:txBody>
                  <a:tcPr marT="45725" marB="45725" marR="91450" marL="91450" anchor="ctr"/>
                </a:tc>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NOT</a:t>
                      </a:r>
                      <a:r>
                        <a:rPr lang="en-IN" sz="1800">
                          <a:solidFill>
                            <a:schemeClr val="dk1"/>
                          </a:solidFill>
                          <a:latin typeface="Arial"/>
                          <a:ea typeface="Arial"/>
                          <a:cs typeface="Arial"/>
                          <a:sym typeface="Arial"/>
                        </a:rPr>
                        <a:t>,</a:t>
                      </a:r>
                      <a:r>
                        <a:rPr lang="en-IN" sz="1800">
                          <a:solidFill>
                            <a:srgbClr val="0083A2"/>
                          </a:solidFill>
                          <a:latin typeface="Arial"/>
                          <a:ea typeface="Arial"/>
                          <a:cs typeface="Arial"/>
                          <a:sym typeface="Arial"/>
                        </a:rPr>
                        <a:t> !</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1800"/>
                        <a:buFont typeface="Arial"/>
                        <a:buNone/>
                      </a:pPr>
                      <a:r>
                        <a:rPr lang="en-IN" sz="1800">
                          <a:latin typeface="Arial"/>
                          <a:ea typeface="Arial"/>
                          <a:cs typeface="Arial"/>
                          <a:sym typeface="Arial"/>
                        </a:rPr>
                        <a:t>Negates value </a:t>
                      </a:r>
                      <a:r>
                        <a:rPr lang="en-IN" sz="1800">
                          <a:solidFill>
                            <a:srgbClr val="FF0000"/>
                          </a:solidFill>
                          <a:latin typeface="Arial"/>
                          <a:ea typeface="Arial"/>
                          <a:cs typeface="Arial"/>
                          <a:sym typeface="Arial"/>
                        </a:rPr>
                        <a:t>e.g.</a:t>
                      </a:r>
                      <a:r>
                        <a:rPr lang="en-IN" sz="1800">
                          <a:latin typeface="Arial"/>
                          <a:ea typeface="Arial"/>
                          <a:cs typeface="Arial"/>
                          <a:sym typeface="Arial"/>
                        </a:rPr>
                        <a:t> </a:t>
                      </a:r>
                      <a:r>
                        <a:rPr lang="en-IN" sz="1800">
                          <a:solidFill>
                            <a:srgbClr val="0077AA"/>
                          </a:solidFill>
                          <a:latin typeface="Arial"/>
                          <a:ea typeface="Arial"/>
                          <a:cs typeface="Arial"/>
                          <a:sym typeface="Arial"/>
                        </a:rPr>
                        <a:t>SELECT</a:t>
                      </a:r>
                      <a:r>
                        <a:rPr lang="en-IN" sz="1800">
                          <a:latin typeface="Arial"/>
                          <a:ea typeface="Arial"/>
                          <a:cs typeface="Arial"/>
                          <a:sym typeface="Arial"/>
                        </a:rPr>
                        <a:t> </a:t>
                      </a:r>
                      <a:r>
                        <a:rPr lang="en-IN" sz="1800">
                          <a:solidFill>
                            <a:srgbClr val="A67F59"/>
                          </a:solidFill>
                          <a:latin typeface="Arial"/>
                          <a:ea typeface="Arial"/>
                          <a:cs typeface="Arial"/>
                          <a:sym typeface="Arial"/>
                        </a:rPr>
                        <a:t>NOT</a:t>
                      </a:r>
                      <a:r>
                        <a:rPr lang="en-IN" sz="1800">
                          <a:latin typeface="Arial"/>
                          <a:ea typeface="Arial"/>
                          <a:cs typeface="Arial"/>
                          <a:sym typeface="Arial"/>
                        </a:rPr>
                        <a:t> </a:t>
                      </a:r>
                      <a:r>
                        <a:rPr lang="en-IN" sz="1800">
                          <a:solidFill>
                            <a:srgbClr val="990055"/>
                          </a:solidFill>
                          <a:latin typeface="Arial"/>
                          <a:ea typeface="Arial"/>
                          <a:cs typeface="Arial"/>
                          <a:sym typeface="Arial"/>
                        </a:rPr>
                        <a:t>1</a:t>
                      </a:r>
                      <a:r>
                        <a:rPr lang="en-IN" sz="1800">
                          <a:latin typeface="Arial"/>
                          <a:ea typeface="Arial"/>
                          <a:cs typeface="Arial"/>
                          <a:sym typeface="Arial"/>
                        </a:rPr>
                        <a:t>;</a:t>
                      </a:r>
                      <a:endParaRPr/>
                    </a:p>
                  </a:txBody>
                  <a:tcPr marT="45725" marB="45725" marR="91450" marL="91450" anchor="ctr"/>
                </a:tc>
              </a:tr>
            </a:tbl>
          </a:graphicData>
        </a:graphic>
      </p:graphicFrame>
      <p:sp>
        <p:nvSpPr>
          <p:cNvPr id="3547" name="Google Shape;3547;p368"/>
          <p:cNvSpPr/>
          <p:nvPr/>
        </p:nvSpPr>
        <p:spPr>
          <a:xfrm>
            <a:off x="387116" y="618452"/>
            <a:ext cx="8715436"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P </a:t>
            </a:r>
            <a:r>
              <a:rPr lang="en-IN" sz="2000">
                <a:solidFill>
                  <a:srgbClr val="0077AA"/>
                </a:solidFill>
                <a:latin typeface="Arial"/>
                <a:ea typeface="Arial"/>
                <a:cs typeface="Arial"/>
                <a:sym typeface="Arial"/>
              </a:rPr>
              <a:t>]</a:t>
            </a:r>
            <a:endParaRPr/>
          </a:p>
        </p:txBody>
      </p:sp>
      <p:sp>
        <p:nvSpPr>
          <p:cNvPr id="3548" name="Google Shape;3548;p368"/>
          <p:cNvSpPr txBox="1"/>
          <p:nvPr/>
        </p:nvSpPr>
        <p:spPr>
          <a:xfrm>
            <a:off x="6960096" y="548680"/>
            <a:ext cx="475252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WHERE</a:t>
            </a:r>
            <a:r>
              <a:rPr lang="en-IN" sz="2000">
                <a:solidFill>
                  <a:schemeClr val="dk1"/>
                </a:solidFill>
                <a:latin typeface="Arial"/>
                <a:ea typeface="Arial"/>
                <a:cs typeface="Arial"/>
                <a:sym typeface="Arial"/>
              </a:rPr>
              <a:t> state </a:t>
            </a:r>
            <a:r>
              <a:rPr lang="en-IN" sz="2000">
                <a:solidFill>
                  <a:srgbClr val="945D4A"/>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'NY'</a:t>
            </a:r>
            <a:r>
              <a:rPr lang="en-IN" sz="20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OR</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'CA'</a:t>
            </a:r>
            <a:r>
              <a:rPr lang="en-IN" sz="2000">
                <a:solidFill>
                  <a:schemeClr val="dk1"/>
                </a:solidFill>
                <a:latin typeface="Arial"/>
                <a:ea typeface="Arial"/>
                <a:cs typeface="Arial"/>
                <a:sym typeface="Arial"/>
              </a:rPr>
              <a:t> </a:t>
            </a:r>
            <a:r>
              <a:rPr lang="en-IN" sz="2000">
                <a:solidFill>
                  <a:srgbClr val="41C60C"/>
                </a:solidFill>
                <a:latin typeface="Arial"/>
                <a:ea typeface="Arial"/>
                <a:cs typeface="Arial"/>
                <a:sym typeface="Arial"/>
              </a:rPr>
              <a:t>--Illegal</a:t>
            </a:r>
            <a:endParaRPr/>
          </a:p>
          <a:p>
            <a:pPr indent="0" lvl="0" marL="0" marR="0" rtl="0" algn="l">
              <a:spcBef>
                <a:spcPts val="0"/>
              </a:spcBef>
              <a:spcAft>
                <a:spcPts val="0"/>
              </a:spcAft>
              <a:buNone/>
            </a:pPr>
            <a:r>
              <a:t/>
            </a:r>
            <a:endParaRPr sz="200">
              <a:solidFill>
                <a:schemeClr val="dk1"/>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WHERE</a:t>
            </a:r>
            <a:r>
              <a:rPr lang="en-IN" sz="2000">
                <a:solidFill>
                  <a:schemeClr val="dk1"/>
                </a:solidFill>
                <a:latin typeface="Arial"/>
                <a:ea typeface="Arial"/>
                <a:cs typeface="Arial"/>
                <a:sym typeface="Arial"/>
              </a:rPr>
              <a:t> salary </a:t>
            </a:r>
            <a:r>
              <a:rPr lang="en-IN" sz="2000">
                <a:solidFill>
                  <a:srgbClr val="945D4A"/>
                </a:solidFill>
                <a:latin typeface="Arial"/>
                <a:ea typeface="Arial"/>
                <a:cs typeface="Arial"/>
                <a:sym typeface="Arial"/>
              </a:rPr>
              <a:t>&gt;</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20000</a:t>
            </a:r>
            <a:r>
              <a:rPr lang="en-IN" sz="20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AND</a:t>
            </a:r>
            <a:r>
              <a:rPr lang="en-IN" sz="2000">
                <a:solidFill>
                  <a:schemeClr val="dk1"/>
                </a:solidFill>
                <a:latin typeface="Arial"/>
                <a:ea typeface="Arial"/>
                <a:cs typeface="Arial"/>
                <a:sym typeface="Arial"/>
              </a:rPr>
              <a:t> </a:t>
            </a:r>
            <a:r>
              <a:rPr lang="en-IN" sz="2000">
                <a:solidFill>
                  <a:srgbClr val="945D4A"/>
                </a:solidFill>
                <a:latin typeface="Arial"/>
                <a:ea typeface="Arial"/>
                <a:cs typeface="Arial"/>
                <a:sym typeface="Arial"/>
              </a:rPr>
              <a:t>&lt;</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30000</a:t>
            </a:r>
            <a:r>
              <a:rPr lang="en-IN" sz="2000">
                <a:solidFill>
                  <a:schemeClr val="dk1"/>
                </a:solidFill>
                <a:latin typeface="Arial"/>
                <a:ea typeface="Arial"/>
                <a:cs typeface="Arial"/>
                <a:sym typeface="Arial"/>
              </a:rPr>
              <a:t> </a:t>
            </a:r>
            <a:r>
              <a:rPr lang="en-IN" sz="2000">
                <a:solidFill>
                  <a:srgbClr val="41C60C"/>
                </a:solidFill>
                <a:latin typeface="Arial"/>
                <a:ea typeface="Arial"/>
                <a:cs typeface="Arial"/>
                <a:sym typeface="Arial"/>
              </a:rPr>
              <a:t>–Illegal</a:t>
            </a:r>
            <a:endParaRPr/>
          </a:p>
          <a:p>
            <a:pPr indent="0" lvl="0" marL="0" marR="0" rtl="0" algn="l">
              <a:spcBef>
                <a:spcPts val="0"/>
              </a:spcBef>
              <a:spcAft>
                <a:spcPts val="0"/>
              </a:spcAft>
              <a:buNone/>
            </a:pPr>
            <a:r>
              <a:t/>
            </a:r>
            <a:endParaRPr sz="200">
              <a:solidFill>
                <a:srgbClr val="3F3F3F"/>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WHERE</a:t>
            </a:r>
            <a:r>
              <a:rPr lang="en-IN" sz="2000">
                <a:solidFill>
                  <a:srgbClr val="3F3F3F"/>
                </a:solidFill>
                <a:latin typeface="Arial"/>
                <a:ea typeface="Arial"/>
                <a:cs typeface="Arial"/>
                <a:sym typeface="Arial"/>
              </a:rPr>
              <a:t> </a:t>
            </a:r>
            <a:r>
              <a:rPr lang="en-IN" sz="2000">
                <a:solidFill>
                  <a:schemeClr val="dk1"/>
                </a:solidFill>
                <a:latin typeface="Arial"/>
                <a:ea typeface="Arial"/>
                <a:cs typeface="Arial"/>
                <a:sym typeface="Arial"/>
              </a:rPr>
              <a:t>state</a:t>
            </a:r>
            <a:r>
              <a:rPr lang="en-IN" sz="2000">
                <a:solidFill>
                  <a:srgbClr val="3F3F3F"/>
                </a:solidFill>
                <a:latin typeface="Arial"/>
                <a:ea typeface="Arial"/>
                <a:cs typeface="Arial"/>
                <a:sym typeface="Arial"/>
              </a:rPr>
              <a:t> </a:t>
            </a:r>
            <a:r>
              <a:rPr lang="en-IN" sz="2000">
                <a:solidFill>
                  <a:srgbClr val="A67F59"/>
                </a:solidFill>
                <a:latin typeface="Arial"/>
                <a:ea typeface="Arial"/>
                <a:cs typeface="Arial"/>
                <a:sym typeface="Arial"/>
              </a:rPr>
              <a:t>NOT</a:t>
            </a:r>
            <a:r>
              <a:rPr lang="en-IN" sz="2000">
                <a:solidFill>
                  <a:srgbClr val="3F3F3F"/>
                </a:solidFill>
                <a:latin typeface="Arial"/>
                <a:ea typeface="Arial"/>
                <a:cs typeface="Arial"/>
                <a:sym typeface="Arial"/>
              </a:rPr>
              <a:t> </a:t>
            </a:r>
            <a:r>
              <a:rPr lang="en-IN" sz="2000">
                <a:solidFill>
                  <a:srgbClr val="945D4A"/>
                </a:solidFill>
                <a:latin typeface="Arial"/>
                <a:ea typeface="Arial"/>
                <a:cs typeface="Arial"/>
                <a:sym typeface="Arial"/>
              </a:rPr>
              <a:t>=</a:t>
            </a:r>
            <a:r>
              <a:rPr lang="en-IN" sz="2000">
                <a:solidFill>
                  <a:srgbClr val="3F3F3F"/>
                </a:solidFill>
                <a:latin typeface="Arial"/>
                <a:ea typeface="Arial"/>
                <a:cs typeface="Arial"/>
                <a:sym typeface="Arial"/>
              </a:rPr>
              <a:t> </a:t>
            </a:r>
            <a:r>
              <a:rPr lang="en-IN" sz="2000">
                <a:solidFill>
                  <a:srgbClr val="669900"/>
                </a:solidFill>
                <a:latin typeface="Arial"/>
                <a:ea typeface="Arial"/>
                <a:cs typeface="Arial"/>
                <a:sym typeface="Arial"/>
              </a:rPr>
              <a:t>'CA'</a:t>
            </a:r>
            <a:r>
              <a:rPr lang="en-IN" sz="2000">
                <a:solidFill>
                  <a:srgbClr val="3F3F3F"/>
                </a:solidFill>
                <a:latin typeface="Arial"/>
                <a:ea typeface="Arial"/>
                <a:cs typeface="Arial"/>
                <a:sym typeface="Arial"/>
              </a:rPr>
              <a:t>     </a:t>
            </a:r>
            <a:r>
              <a:rPr lang="en-IN" sz="2000">
                <a:solidFill>
                  <a:srgbClr val="41C60C"/>
                </a:solidFill>
                <a:latin typeface="Arial"/>
                <a:ea typeface="Arial"/>
                <a:cs typeface="Arial"/>
                <a:sym typeface="Arial"/>
              </a:rPr>
              <a:t>--Illegal</a:t>
            </a:r>
            <a:endParaRPr sz="2000">
              <a:solidFill>
                <a:srgbClr val="41C60C"/>
              </a:solidFill>
              <a:latin typeface="Arial"/>
              <a:ea typeface="Arial"/>
              <a:cs typeface="Arial"/>
              <a:sym typeface="Aria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3" name="Shape 3553"/>
        <p:cNvGrpSpPr/>
        <p:nvPr/>
      </p:nvGrpSpPr>
      <p:grpSpPr>
        <a:xfrm>
          <a:off x="0" y="0"/>
          <a:ext cx="0" cy="0"/>
          <a:chOff x="0" y="0"/>
          <a:chExt cx="0" cy="0"/>
        </a:xfrm>
      </p:grpSpPr>
      <p:sp>
        <p:nvSpPr>
          <p:cNvPr id="3554" name="Google Shape;3554;p36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graphicFrame>
        <p:nvGraphicFramePr>
          <p:cNvPr id="3555" name="Google Shape;3555;p369"/>
          <p:cNvGraphicFramePr/>
          <p:nvPr/>
        </p:nvGraphicFramePr>
        <p:xfrm>
          <a:off x="335360" y="1605136"/>
          <a:ext cx="3000000" cy="3000000"/>
        </p:xfrm>
        <a:graphic>
          <a:graphicData uri="http://schemas.openxmlformats.org/drawingml/2006/table">
            <a:tbl>
              <a:tblPr bandRow="1" firstRow="1">
                <a:noFill/>
                <a:tableStyleId>{430BD905-2FF8-4F27-9AEB-2FC49726FF04}</a:tableStyleId>
              </a:tblPr>
              <a:tblGrid>
                <a:gridCol w="3168350"/>
                <a:gridCol w="8424925"/>
              </a:tblGrid>
              <a:tr h="370850">
                <a:tc gridSpan="2">
                  <a:txBody>
                    <a:bodyPr/>
                    <a:lstStyle/>
                    <a:p>
                      <a:pPr indent="0" lvl="0" marL="0" marR="0" rtl="0" algn="l">
                        <a:lnSpc>
                          <a:spcPct val="100000"/>
                        </a:lnSpc>
                        <a:spcBef>
                          <a:spcPts val="0"/>
                        </a:spcBef>
                        <a:spcAft>
                          <a:spcPts val="0"/>
                        </a:spcAft>
                        <a:buClr>
                          <a:srgbClr val="B7F7E2"/>
                        </a:buClr>
                        <a:buSzPts val="2000"/>
                        <a:buFont typeface="Arial"/>
                        <a:buNone/>
                      </a:pPr>
                      <a:r>
                        <a:rPr b="1" lang="en-IN" sz="2000">
                          <a:solidFill>
                            <a:srgbClr val="B7F7E2"/>
                          </a:solidFill>
                          <a:latin typeface="Arial"/>
                          <a:ea typeface="Arial"/>
                          <a:cs typeface="Arial"/>
                          <a:sym typeface="Arial"/>
                        </a:rPr>
                        <a:t>Comparison Functions and Operators</a:t>
                      </a:r>
                      <a:endParaRPr/>
                    </a:p>
                  </a:txBody>
                  <a:tcPr marT="45725" marB="45725" marR="91450" marL="91450">
                    <a:solidFill>
                      <a:srgbClr val="006C86"/>
                    </a:solidFill>
                  </a:tcPr>
                </a:tc>
                <a:tc hMerge="1"/>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LEAST(</a:t>
                      </a:r>
                      <a:r>
                        <a:rPr lang="en-IN" sz="1800">
                          <a:solidFill>
                            <a:srgbClr val="595959"/>
                          </a:solidFill>
                          <a:latin typeface="Arial"/>
                          <a:ea typeface="Arial"/>
                          <a:cs typeface="Arial"/>
                          <a:sym typeface="Arial"/>
                        </a:rPr>
                        <a:t>value1</a:t>
                      </a:r>
                      <a:r>
                        <a:rPr lang="en-IN" sz="1800">
                          <a:solidFill>
                            <a:schemeClr val="dk1"/>
                          </a:solidFill>
                          <a:latin typeface="Arial"/>
                          <a:ea typeface="Arial"/>
                          <a:cs typeface="Arial"/>
                          <a:sym typeface="Arial"/>
                        </a:rPr>
                        <a:t>, </a:t>
                      </a:r>
                      <a:r>
                        <a:rPr lang="en-IN" sz="1800">
                          <a:solidFill>
                            <a:srgbClr val="595959"/>
                          </a:solidFill>
                          <a:latin typeface="Arial"/>
                          <a:ea typeface="Arial"/>
                          <a:cs typeface="Arial"/>
                          <a:sym typeface="Arial"/>
                        </a:rPr>
                        <a:t>value2</a:t>
                      </a:r>
                      <a:r>
                        <a:rPr lang="en-IN" sz="1800">
                          <a:solidFill>
                            <a:schemeClr val="dk1"/>
                          </a:solidFill>
                          <a:latin typeface="Arial"/>
                          <a:ea typeface="Arial"/>
                          <a:cs typeface="Arial"/>
                          <a:sym typeface="Arial"/>
                        </a:rPr>
                        <a:t>,</a:t>
                      </a:r>
                      <a:r>
                        <a:rPr lang="en-IN" sz="1800">
                          <a:solidFill>
                            <a:srgbClr val="595959"/>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83A2"/>
                          </a:solidFill>
                          <a:latin typeface="Arial"/>
                          <a:ea typeface="Arial"/>
                          <a:cs typeface="Arial"/>
                          <a:sym typeface="Arial"/>
                        </a:rPr>
                        <a:t>)</a:t>
                      </a:r>
                      <a:endParaRPr/>
                    </a:p>
                  </a:txBody>
                  <a:tcPr marT="45725" marB="45725" marR="91450" marL="91450" anchor="ctr"/>
                </a:tc>
                <a:tc>
                  <a:txBody>
                    <a:bodyPr/>
                    <a:lstStyle/>
                    <a:p>
                      <a:pPr indent="0" lvl="0" marL="0" marR="0" rtl="0" algn="l">
                        <a:spcBef>
                          <a:spcPts val="0"/>
                        </a:spcBef>
                        <a:spcAft>
                          <a:spcPts val="0"/>
                        </a:spcAft>
                        <a:buNone/>
                      </a:pPr>
                      <a:r>
                        <a:rPr lang="en-IN" sz="1800">
                          <a:latin typeface="Arial"/>
                          <a:ea typeface="Arial"/>
                          <a:cs typeface="Arial"/>
                          <a:sym typeface="Arial"/>
                        </a:rPr>
                        <a:t>With two or more arguments, returns the smallest argument.</a:t>
                      </a:r>
                      <a:endParaRPr/>
                    </a:p>
                  </a:txBody>
                  <a:tcPr marT="45725" marB="45725" marR="91450" marL="91450" anchor="ctr"/>
                </a:tc>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GREATEST(</a:t>
                      </a:r>
                      <a:r>
                        <a:rPr lang="en-IN" sz="1800">
                          <a:solidFill>
                            <a:srgbClr val="595959"/>
                          </a:solidFill>
                          <a:latin typeface="Arial"/>
                          <a:ea typeface="Arial"/>
                          <a:cs typeface="Arial"/>
                          <a:sym typeface="Arial"/>
                        </a:rPr>
                        <a:t>value1</a:t>
                      </a:r>
                      <a:r>
                        <a:rPr lang="en-IN" sz="1800">
                          <a:solidFill>
                            <a:schemeClr val="dk1"/>
                          </a:solidFill>
                          <a:latin typeface="Arial"/>
                          <a:ea typeface="Arial"/>
                          <a:cs typeface="Arial"/>
                          <a:sym typeface="Arial"/>
                        </a:rPr>
                        <a:t>,</a:t>
                      </a:r>
                      <a:r>
                        <a:rPr lang="en-IN" sz="1800">
                          <a:solidFill>
                            <a:srgbClr val="595959"/>
                          </a:solidFill>
                          <a:latin typeface="Arial"/>
                          <a:ea typeface="Arial"/>
                          <a:cs typeface="Arial"/>
                          <a:sym typeface="Arial"/>
                        </a:rPr>
                        <a:t> value2</a:t>
                      </a:r>
                      <a:r>
                        <a:rPr lang="en-IN" sz="1800">
                          <a:solidFill>
                            <a:schemeClr val="dk1"/>
                          </a:solidFill>
                          <a:latin typeface="Arial"/>
                          <a:ea typeface="Arial"/>
                          <a:cs typeface="Arial"/>
                          <a:sym typeface="Arial"/>
                        </a:rPr>
                        <a:t>,</a:t>
                      </a:r>
                      <a:r>
                        <a:rPr lang="en-IN" sz="1800">
                          <a:solidFill>
                            <a:srgbClr val="595959"/>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83A2"/>
                          </a:solidFill>
                          <a:latin typeface="Arial"/>
                          <a:ea typeface="Arial"/>
                          <a:cs typeface="Arial"/>
                          <a:sym typeface="Arial"/>
                        </a:rPr>
                        <a:t>)</a:t>
                      </a:r>
                      <a:endParaRPr/>
                    </a:p>
                  </a:txBody>
                  <a:tcPr marT="45725" marB="45725" marR="91450" marL="91450" anchor="ctr"/>
                </a:tc>
                <a:tc>
                  <a:txBody>
                    <a:bodyPr/>
                    <a:lstStyle/>
                    <a:p>
                      <a:pPr indent="0" lvl="0" marL="0" marR="0" rtl="0" algn="l">
                        <a:spcBef>
                          <a:spcPts val="0"/>
                        </a:spcBef>
                        <a:spcAft>
                          <a:spcPts val="0"/>
                        </a:spcAft>
                        <a:buNone/>
                      </a:pPr>
                      <a:r>
                        <a:rPr lang="en-IN" sz="1800">
                          <a:latin typeface="Arial"/>
                          <a:ea typeface="Arial"/>
                          <a:cs typeface="Arial"/>
                          <a:sym typeface="Arial"/>
                        </a:rPr>
                        <a:t>With two or more arguments, returns the largest argument.</a:t>
                      </a:r>
                      <a:endParaRPr/>
                    </a:p>
                  </a:txBody>
                  <a:tcPr marT="45725" marB="45725" marR="91450" marL="91450" anchor="ctr"/>
                </a:tc>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a:t>
                      </a:r>
                      <a:r>
                        <a:rPr lang="en-IN" sz="1800">
                          <a:solidFill>
                            <a:srgbClr val="595959"/>
                          </a:solidFill>
                          <a:latin typeface="Arial"/>
                          <a:ea typeface="Arial"/>
                          <a:cs typeface="Arial"/>
                          <a:sym typeface="Arial"/>
                        </a:rPr>
                        <a:t>expr</a:t>
                      </a:r>
                      <a:r>
                        <a:rPr lang="en-IN" sz="1800">
                          <a:solidFill>
                            <a:srgbClr val="0083A2"/>
                          </a:solidFill>
                          <a:latin typeface="Arial"/>
                          <a:ea typeface="Arial"/>
                          <a:cs typeface="Arial"/>
                          <a:sym typeface="Arial"/>
                        </a:rPr>
                        <a:t>, [</a:t>
                      </a:r>
                      <a:r>
                        <a:rPr lang="en-IN" sz="1800">
                          <a:solidFill>
                            <a:srgbClr val="595959"/>
                          </a:solidFill>
                          <a:latin typeface="Arial"/>
                          <a:ea typeface="Arial"/>
                          <a:cs typeface="Arial"/>
                          <a:sym typeface="Arial"/>
                        </a:rPr>
                        <a:t>expr</a:t>
                      </a:r>
                      <a:r>
                        <a:rPr lang="en-IN" sz="1800">
                          <a:solidFill>
                            <a:srgbClr val="0083A2"/>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83A2"/>
                          </a:solidFill>
                          <a:latin typeface="Arial"/>
                          <a:ea typeface="Arial"/>
                          <a:cs typeface="Arial"/>
                          <a:sym typeface="Arial"/>
                        </a:rPr>
                        <a:t>)</a:t>
                      </a:r>
                      <a:endParaRPr/>
                    </a:p>
                  </a:txBody>
                  <a:tcPr marT="45725" marB="45725" marR="91450" marL="91450" anchor="ctr"/>
                </a:tc>
                <a:tc>
                  <a:txBody>
                    <a:bodyPr/>
                    <a:lstStyle/>
                    <a:p>
                      <a:pPr indent="0" lvl="0" marL="0" marR="0" rtl="0" algn="l">
                        <a:spcBef>
                          <a:spcPts val="0"/>
                        </a:spcBef>
                        <a:spcAft>
                          <a:spcPts val="0"/>
                        </a:spcAft>
                        <a:buNone/>
                      </a:pPr>
                      <a:r>
                        <a:rPr lang="en-IN" sz="1800">
                          <a:latin typeface="Arial"/>
                          <a:ea typeface="Arial"/>
                          <a:cs typeface="Arial"/>
                          <a:sym typeface="Arial"/>
                        </a:rPr>
                        <a:t>Multiple columns in expr. (sub-query returning multiple columns to compare)</a:t>
                      </a:r>
                      <a:endParaRPr sz="1800">
                        <a:latin typeface="Arial"/>
                        <a:ea typeface="Arial"/>
                        <a:cs typeface="Arial"/>
                        <a:sym typeface="Arial"/>
                      </a:endParaRPr>
                    </a:p>
                  </a:txBody>
                  <a:tcPr marT="45725" marB="45725" marR="91450" marL="91450" anchor="ctr"/>
                </a:tc>
              </a:tr>
              <a:tr h="370850">
                <a:tc>
                  <a:txBody>
                    <a:bodyPr/>
                    <a:lstStyle/>
                    <a:p>
                      <a:pPr indent="0" lvl="0" marL="0" marR="0" rtl="0" algn="l">
                        <a:spcBef>
                          <a:spcPts val="0"/>
                        </a:spcBef>
                        <a:spcAft>
                          <a:spcPts val="0"/>
                        </a:spcAft>
                        <a:buNone/>
                      </a:pPr>
                      <a:r>
                        <a:rPr lang="en-IN" sz="1800">
                          <a:solidFill>
                            <a:srgbClr val="0083A2"/>
                          </a:solidFill>
                          <a:latin typeface="Arial"/>
                          <a:ea typeface="Arial"/>
                          <a:cs typeface="Arial"/>
                          <a:sym typeface="Arial"/>
                        </a:rPr>
                        <a:t>  COALESCE(</a:t>
                      </a:r>
                      <a:r>
                        <a:rPr lang="en-IN" sz="1800">
                          <a:solidFill>
                            <a:srgbClr val="595959"/>
                          </a:solidFill>
                          <a:latin typeface="Arial"/>
                          <a:ea typeface="Arial"/>
                          <a:cs typeface="Arial"/>
                          <a:sym typeface="Arial"/>
                        </a:rPr>
                        <a:t>value</a:t>
                      </a:r>
                      <a:r>
                        <a:rPr lang="en-IN" sz="1800">
                          <a:solidFill>
                            <a:schemeClr val="dk1"/>
                          </a:solidFill>
                          <a:latin typeface="Arial"/>
                          <a:ea typeface="Arial"/>
                          <a:cs typeface="Arial"/>
                          <a:sym typeface="Arial"/>
                        </a:rPr>
                        <a:t>,</a:t>
                      </a:r>
                      <a:r>
                        <a:rPr lang="en-IN" sz="1800">
                          <a:solidFill>
                            <a:srgbClr val="0083A2"/>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83A2"/>
                          </a:solidFill>
                          <a:latin typeface="Arial"/>
                          <a:ea typeface="Arial"/>
                          <a:cs typeface="Arial"/>
                          <a:sym typeface="Arial"/>
                        </a:rPr>
                        <a:t>)</a:t>
                      </a:r>
                      <a:endParaRPr/>
                    </a:p>
                  </a:txBody>
                  <a:tcPr marT="45725" marB="45725" marR="91425" marL="91425" anchor="ctr"/>
                </a:tc>
                <a:tc>
                  <a:txBody>
                    <a:bodyPr/>
                    <a:lstStyle/>
                    <a:p>
                      <a:pPr indent="0" lvl="0" marL="0" marR="0" rtl="0" algn="l">
                        <a:spcBef>
                          <a:spcPts val="0"/>
                        </a:spcBef>
                        <a:spcAft>
                          <a:spcPts val="0"/>
                        </a:spcAft>
                        <a:buNone/>
                      </a:pPr>
                      <a:r>
                        <a:rPr lang="en-IN" sz="1900">
                          <a:latin typeface="Arial"/>
                          <a:ea typeface="Arial"/>
                          <a:cs typeface="Arial"/>
                          <a:sym typeface="Arial"/>
                        </a:rPr>
                        <a:t>Returns the first non-NULL value in the list, or NULL if there are no non-NULL values.</a:t>
                      </a:r>
                      <a:endParaRPr/>
                    </a:p>
                  </a:txBody>
                  <a:tcPr marT="45725" marB="45725" marR="91425" marL="91425" anchor="ctr"/>
                </a:tc>
              </a:tr>
            </a:tbl>
          </a:graphicData>
        </a:graphic>
      </p:graphicFrame>
      <p:sp>
        <p:nvSpPr>
          <p:cNvPr id="3556" name="Google Shape;3556;p369"/>
          <p:cNvSpPr/>
          <p:nvPr/>
        </p:nvSpPr>
        <p:spPr>
          <a:xfrm>
            <a:off x="334032" y="3784391"/>
            <a:ext cx="11449272" cy="2092881"/>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3F3F3F"/>
                </a:solidFill>
                <a:latin typeface="Arial"/>
                <a:ea typeface="Arial"/>
                <a:cs typeface="Arial"/>
                <a:sym typeface="Arial"/>
              </a:rPr>
              <a:t> GREATEST(</a:t>
            </a:r>
            <a:r>
              <a:rPr lang="en-IN" sz="1800">
                <a:solidFill>
                  <a:srgbClr val="990055"/>
                </a:solidFill>
                <a:latin typeface="Arial"/>
                <a:ea typeface="Arial"/>
                <a:cs typeface="Arial"/>
                <a:sym typeface="Arial"/>
              </a:rPr>
              <a:t>10</a:t>
            </a:r>
            <a:r>
              <a:rPr lang="en-IN" sz="1800">
                <a:solidFill>
                  <a:srgbClr val="3F3F3F"/>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3F3F3F"/>
                </a:solidFill>
                <a:latin typeface="Arial"/>
                <a:ea typeface="Arial"/>
                <a:cs typeface="Arial"/>
                <a:sym typeface="Arial"/>
              </a:rPr>
              <a:t>, </a:t>
            </a:r>
            <a:r>
              <a:rPr lang="en-IN" sz="1800">
                <a:solidFill>
                  <a:srgbClr val="990055"/>
                </a:solidFill>
                <a:latin typeface="Arial"/>
                <a:ea typeface="Arial"/>
                <a:cs typeface="Arial"/>
                <a:sym typeface="Arial"/>
              </a:rPr>
              <a:t>30</a:t>
            </a:r>
            <a:r>
              <a:rPr lang="en-IN" sz="1800">
                <a:solidFill>
                  <a:srgbClr val="3F3F3F"/>
                </a:solidFill>
                <a:latin typeface="Arial"/>
                <a:ea typeface="Arial"/>
                <a:cs typeface="Arial"/>
                <a:sym typeface="Arial"/>
              </a:rPr>
              <a:t>),          </a:t>
            </a:r>
            <a:r>
              <a:rPr lang="en-IN" sz="1800">
                <a:solidFill>
                  <a:srgbClr val="669900"/>
                </a:solidFill>
                <a:latin typeface="Arial"/>
                <a:ea typeface="Arial"/>
                <a:cs typeface="Arial"/>
                <a:sym typeface="Arial"/>
              </a:rPr>
              <a:t># 30</a:t>
            </a:r>
            <a:endParaRPr sz="2000">
              <a:solidFill>
                <a:srgbClr val="669900"/>
              </a:solidFill>
              <a:latin typeface="Arial"/>
              <a:ea typeface="Arial"/>
              <a:cs typeface="Arial"/>
              <a:sym typeface="Arial"/>
            </a:endParaRPr>
          </a:p>
          <a:p>
            <a:pPr indent="0" lvl="0" marL="0" marR="0" rtl="0" algn="l">
              <a:spcBef>
                <a:spcPts val="0"/>
              </a:spcBef>
              <a:spcAft>
                <a:spcPts val="0"/>
              </a:spcAft>
              <a:buNone/>
            </a:pPr>
            <a:r>
              <a:rPr lang="en-IN" sz="1800">
                <a:solidFill>
                  <a:srgbClr val="00B0F0"/>
                </a:solidFill>
                <a:latin typeface="Arial"/>
                <a:ea typeface="Arial"/>
                <a:cs typeface="Arial"/>
                <a:sym typeface="Arial"/>
              </a:rPr>
              <a:t>                    </a:t>
            </a:r>
            <a:r>
              <a:rPr lang="en-IN" sz="1800">
                <a:solidFill>
                  <a:srgbClr val="3F3F3F"/>
                </a:solidFill>
                <a:latin typeface="Arial"/>
                <a:ea typeface="Arial"/>
                <a:cs typeface="Arial"/>
                <a:sym typeface="Arial"/>
              </a:rPr>
              <a:t>LEAST(</a:t>
            </a:r>
            <a:r>
              <a:rPr lang="en-IN" sz="1800">
                <a:solidFill>
                  <a:srgbClr val="990055"/>
                </a:solidFill>
                <a:latin typeface="Arial"/>
                <a:ea typeface="Arial"/>
                <a:cs typeface="Arial"/>
                <a:sym typeface="Arial"/>
              </a:rPr>
              <a:t>10</a:t>
            </a:r>
            <a:r>
              <a:rPr lang="en-IN" sz="1800">
                <a:solidFill>
                  <a:srgbClr val="3F3F3F"/>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3F3F3F"/>
                </a:solidFill>
                <a:latin typeface="Arial"/>
                <a:ea typeface="Arial"/>
                <a:cs typeface="Arial"/>
                <a:sym typeface="Arial"/>
              </a:rPr>
              <a:t>, </a:t>
            </a:r>
            <a:r>
              <a:rPr lang="en-IN" sz="1800">
                <a:solidFill>
                  <a:srgbClr val="990055"/>
                </a:solidFill>
                <a:latin typeface="Arial"/>
                <a:ea typeface="Arial"/>
                <a:cs typeface="Arial"/>
                <a:sym typeface="Arial"/>
              </a:rPr>
              <a:t>30</a:t>
            </a:r>
            <a:r>
              <a:rPr lang="en-IN" sz="1800">
                <a:solidFill>
                  <a:srgbClr val="3F3F3F"/>
                </a:solidFill>
                <a:latin typeface="Arial"/>
                <a:ea typeface="Arial"/>
                <a:cs typeface="Arial"/>
                <a:sym typeface="Arial"/>
              </a:rPr>
              <a:t>); </a:t>
            </a:r>
            <a:r>
              <a:rPr lang="en-IN" sz="1800">
                <a:solidFill>
                  <a:srgbClr val="00B0F0"/>
                </a:solidFill>
                <a:latin typeface="Arial"/>
                <a:ea typeface="Arial"/>
                <a:cs typeface="Arial"/>
                <a:sym typeface="Arial"/>
              </a:rPr>
              <a:t>               </a:t>
            </a:r>
            <a:r>
              <a:rPr lang="en-IN" sz="1800">
                <a:solidFill>
                  <a:srgbClr val="669900"/>
                </a:solidFill>
                <a:latin typeface="Arial"/>
                <a:ea typeface="Arial"/>
                <a:cs typeface="Arial"/>
                <a:sym typeface="Arial"/>
              </a:rPr>
              <a:t># 10</a:t>
            </a:r>
            <a:endParaRPr sz="2000">
              <a:solidFill>
                <a:srgbClr val="669900"/>
              </a:solidFill>
              <a:latin typeface="Arial"/>
              <a:ea typeface="Arial"/>
              <a:cs typeface="Arial"/>
              <a:sym typeface="Arial"/>
            </a:endParaRPr>
          </a:p>
          <a:p>
            <a:pPr indent="0" lvl="0" marL="0" marR="0" rtl="0" algn="l">
              <a:spcBef>
                <a:spcPts val="0"/>
              </a:spcBef>
              <a:spcAft>
                <a:spcPts val="0"/>
              </a:spcAft>
              <a:buNone/>
            </a:pPr>
            <a:r>
              <a:rPr lang="en-IN" sz="1800">
                <a:solidFill>
                  <a:srgbClr val="00B0F0"/>
                </a:solidFill>
                <a:latin typeface="Arial"/>
                <a:ea typeface="Arial"/>
                <a:cs typeface="Arial"/>
                <a:sym typeface="Arial"/>
              </a:rPr>
              <a:t>  </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3F3F3F"/>
                </a:solidFill>
                <a:latin typeface="Arial"/>
                <a:ea typeface="Arial"/>
                <a:cs typeface="Arial"/>
                <a:sym typeface="Arial"/>
              </a:rPr>
              <a:t> GREATEST(</a:t>
            </a:r>
            <a:r>
              <a:rPr lang="en-IN" sz="1800">
                <a:solidFill>
                  <a:srgbClr val="990055"/>
                </a:solidFill>
                <a:latin typeface="Arial"/>
                <a:ea typeface="Arial"/>
                <a:cs typeface="Arial"/>
                <a:sym typeface="Arial"/>
              </a:rPr>
              <a:t>10</a:t>
            </a:r>
            <a:r>
              <a:rPr lang="en-IN" sz="1800">
                <a:solidFill>
                  <a:srgbClr val="3F3F3F"/>
                </a:solidFill>
                <a:latin typeface="Arial"/>
                <a:ea typeface="Arial"/>
                <a:cs typeface="Arial"/>
                <a:sym typeface="Arial"/>
              </a:rPr>
              <a:t>, null, </a:t>
            </a:r>
            <a:r>
              <a:rPr lang="en-IN" sz="1800">
                <a:solidFill>
                  <a:srgbClr val="990055"/>
                </a:solidFill>
                <a:latin typeface="Arial"/>
                <a:ea typeface="Arial"/>
                <a:cs typeface="Arial"/>
                <a:sym typeface="Arial"/>
              </a:rPr>
              <a:t>30</a:t>
            </a:r>
            <a:r>
              <a:rPr lang="en-IN" sz="1800">
                <a:solidFill>
                  <a:srgbClr val="3F3F3F"/>
                </a:solidFill>
                <a:latin typeface="Arial"/>
                <a:ea typeface="Arial"/>
                <a:cs typeface="Arial"/>
                <a:sym typeface="Arial"/>
              </a:rPr>
              <a:t>), </a:t>
            </a:r>
            <a:r>
              <a:rPr lang="en-IN" sz="1800">
                <a:solidFill>
                  <a:srgbClr val="00B0F0"/>
                </a:solidFill>
                <a:latin typeface="Arial"/>
                <a:ea typeface="Arial"/>
                <a:cs typeface="Arial"/>
                <a:sym typeface="Arial"/>
              </a:rPr>
              <a:t>       </a:t>
            </a:r>
            <a:r>
              <a:rPr lang="en-IN" sz="1800">
                <a:solidFill>
                  <a:srgbClr val="669900"/>
                </a:solidFill>
                <a:latin typeface="Arial"/>
                <a:ea typeface="Arial"/>
                <a:cs typeface="Arial"/>
                <a:sym typeface="Arial"/>
              </a:rPr>
              <a:t># null</a:t>
            </a:r>
            <a:endParaRPr sz="2000">
              <a:solidFill>
                <a:srgbClr val="669900"/>
              </a:solidFill>
              <a:latin typeface="Arial"/>
              <a:ea typeface="Arial"/>
              <a:cs typeface="Arial"/>
              <a:sym typeface="Arial"/>
            </a:endParaRPr>
          </a:p>
          <a:p>
            <a:pPr indent="0" lvl="0" marL="0" marR="0" rtl="0" algn="l">
              <a:spcBef>
                <a:spcPts val="0"/>
              </a:spcBef>
              <a:spcAft>
                <a:spcPts val="0"/>
              </a:spcAft>
              <a:buNone/>
            </a:pPr>
            <a:r>
              <a:rPr lang="en-IN" sz="1800">
                <a:solidFill>
                  <a:srgbClr val="3F3F3F"/>
                </a:solidFill>
                <a:latin typeface="Arial"/>
                <a:ea typeface="Arial"/>
                <a:cs typeface="Arial"/>
                <a:sym typeface="Arial"/>
              </a:rPr>
              <a:t>                   LEAST(</a:t>
            </a:r>
            <a:r>
              <a:rPr lang="en-IN" sz="1800">
                <a:solidFill>
                  <a:srgbClr val="990055"/>
                </a:solidFill>
                <a:latin typeface="Arial"/>
                <a:ea typeface="Arial"/>
                <a:cs typeface="Arial"/>
                <a:sym typeface="Arial"/>
              </a:rPr>
              <a:t>10</a:t>
            </a:r>
            <a:r>
              <a:rPr lang="en-IN" sz="1800">
                <a:solidFill>
                  <a:srgbClr val="3F3F3F"/>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3F3F3F"/>
                </a:solidFill>
                <a:latin typeface="Arial"/>
                <a:ea typeface="Arial"/>
                <a:cs typeface="Arial"/>
                <a:sym typeface="Arial"/>
              </a:rPr>
              <a:t> , </a:t>
            </a:r>
            <a:r>
              <a:rPr lang="en-IN" sz="1800">
                <a:solidFill>
                  <a:srgbClr val="990055"/>
                </a:solidFill>
                <a:latin typeface="Arial"/>
                <a:ea typeface="Arial"/>
                <a:cs typeface="Arial"/>
                <a:sym typeface="Arial"/>
              </a:rPr>
              <a:t>30</a:t>
            </a:r>
            <a:r>
              <a:rPr lang="en-IN" sz="1800">
                <a:solidFill>
                  <a:srgbClr val="3F3F3F"/>
                </a:solidFill>
                <a:latin typeface="Arial"/>
                <a:ea typeface="Arial"/>
                <a:cs typeface="Arial"/>
                <a:sym typeface="Arial"/>
              </a:rPr>
              <a:t>);            </a:t>
            </a:r>
            <a:r>
              <a:rPr lang="en-IN" sz="1800">
                <a:solidFill>
                  <a:srgbClr val="669900"/>
                </a:solidFill>
                <a:latin typeface="Arial"/>
                <a:ea typeface="Arial"/>
                <a:cs typeface="Arial"/>
                <a:sym typeface="Arial"/>
              </a:rPr>
              <a:t># null</a:t>
            </a:r>
            <a:endParaRPr/>
          </a:p>
          <a:p>
            <a:pPr indent="0" lvl="0" marL="0" marR="0" rtl="0" algn="l">
              <a:spcBef>
                <a:spcPts val="0"/>
              </a:spcBef>
              <a:spcAft>
                <a:spcPts val="0"/>
              </a:spcAft>
              <a:buNone/>
            </a:pPr>
            <a:r>
              <a:t/>
            </a:r>
            <a:endParaRPr sz="2000">
              <a:solidFill>
                <a:srgbClr val="669900"/>
              </a:solidFill>
              <a:latin typeface="Arial"/>
              <a:ea typeface="Arial"/>
              <a:cs typeface="Arial"/>
              <a:sym typeface="Arial"/>
            </a:endParaRPr>
          </a:p>
          <a:p>
            <a:pPr indent="-342900" lvl="0" marL="34290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SELECT </a:t>
            </a:r>
            <a:r>
              <a:rPr lang="en-IN" sz="2000">
                <a:solidFill>
                  <a:srgbClr val="A67F59"/>
                </a:solidFill>
                <a:latin typeface="Arial"/>
                <a:ea typeface="Arial"/>
                <a:cs typeface="Arial"/>
                <a:sym typeface="Arial"/>
              </a:rPr>
              <a:t>*</a:t>
            </a:r>
            <a:r>
              <a:rPr lang="en-IN" sz="2000">
                <a:solidFill>
                  <a:srgbClr val="0077AA"/>
                </a:solidFill>
                <a:latin typeface="Arial"/>
                <a:ea typeface="Arial"/>
                <a:cs typeface="Arial"/>
                <a:sym typeface="Arial"/>
              </a:rPr>
              <a:t> FROM </a:t>
            </a:r>
            <a:r>
              <a:rPr lang="en-IN" sz="2000">
                <a:solidFill>
                  <a:schemeClr val="dk1"/>
                </a:solidFill>
                <a:latin typeface="Arial"/>
                <a:ea typeface="Arial"/>
                <a:cs typeface="Arial"/>
                <a:sym typeface="Arial"/>
              </a:rPr>
              <a:t>emp </a:t>
            </a:r>
            <a:r>
              <a:rPr lang="en-IN" sz="2000">
                <a:solidFill>
                  <a:srgbClr val="0077AA"/>
                </a:solidFill>
                <a:latin typeface="Arial"/>
                <a:ea typeface="Arial"/>
                <a:cs typeface="Arial"/>
                <a:sym typeface="Arial"/>
              </a:rPr>
              <a:t>WHERE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deptno</a:t>
            </a:r>
            <a:r>
              <a:rPr lang="en-IN" sz="2000">
                <a:solidFill>
                  <a:srgbClr val="0077AA"/>
                </a:solidFill>
                <a:latin typeface="Arial"/>
                <a:ea typeface="Arial"/>
                <a:cs typeface="Arial"/>
                <a:sym typeface="Arial"/>
              </a:rPr>
              <a:t>,</a:t>
            </a:r>
            <a:r>
              <a:rPr lang="en-IN" sz="2000">
                <a:solidFill>
                  <a:srgbClr val="DD4A68"/>
                </a:solidFill>
                <a:latin typeface="Arial"/>
                <a:ea typeface="Arial"/>
                <a:cs typeface="Arial"/>
                <a:sym typeface="Arial"/>
              </a:rPr>
              <a:t> </a:t>
            </a:r>
            <a:r>
              <a:rPr lang="en-IN" sz="2000">
                <a:solidFill>
                  <a:schemeClr val="dk1"/>
                </a:solidFill>
                <a:latin typeface="Arial"/>
                <a:ea typeface="Arial"/>
                <a:cs typeface="Arial"/>
                <a:sym typeface="Arial"/>
              </a:rPr>
              <a:t>pwd</a:t>
            </a:r>
            <a:r>
              <a:rPr lang="en-IN" sz="2000">
                <a:solidFill>
                  <a:srgbClr val="A5A5A5"/>
                </a:solidFill>
                <a:latin typeface="Arial"/>
                <a:ea typeface="Arial"/>
                <a:cs typeface="Arial"/>
                <a:sym typeface="Arial"/>
              </a:rPr>
              <a:t>)</a:t>
            </a:r>
            <a:r>
              <a:rPr lang="en-IN" sz="2000">
                <a:solidFill>
                  <a:srgbClr val="DD4A68"/>
                </a:solidFill>
                <a:latin typeface="Arial"/>
                <a:ea typeface="Arial"/>
                <a:cs typeface="Arial"/>
                <a:sym typeface="Arial"/>
              </a:rPr>
              <a:t> </a:t>
            </a:r>
            <a:r>
              <a:rPr lang="en-IN" sz="2000">
                <a:solidFill>
                  <a:srgbClr val="945D4A"/>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rgbClr val="0077AA"/>
                </a:solidFill>
                <a:latin typeface="Arial"/>
                <a:ea typeface="Arial"/>
                <a:cs typeface="Arial"/>
                <a:sym typeface="Arial"/>
              </a:rPr>
              <a:t>SELECT </a:t>
            </a:r>
            <a:r>
              <a:rPr lang="en-IN" sz="2000">
                <a:solidFill>
                  <a:schemeClr val="dk1"/>
                </a:solidFill>
                <a:latin typeface="Arial"/>
                <a:ea typeface="Arial"/>
                <a:cs typeface="Arial"/>
                <a:sym typeface="Arial"/>
              </a:rPr>
              <a:t>deptno</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 pwd </a:t>
            </a:r>
            <a:r>
              <a:rPr lang="en-IN" sz="2000">
                <a:solidFill>
                  <a:srgbClr val="0077AA"/>
                </a:solidFill>
                <a:latin typeface="Arial"/>
                <a:ea typeface="Arial"/>
                <a:cs typeface="Arial"/>
                <a:sym typeface="Arial"/>
              </a:rPr>
              <a:t>FROM </a:t>
            </a:r>
            <a:r>
              <a:rPr lang="en-IN" sz="2000">
                <a:solidFill>
                  <a:schemeClr val="dk1"/>
                </a:solidFill>
                <a:latin typeface="Arial"/>
                <a:ea typeface="Arial"/>
                <a:cs typeface="Arial"/>
                <a:sym typeface="Arial"/>
              </a:rPr>
              <a:t>dept </a:t>
            </a:r>
            <a:r>
              <a:rPr lang="en-IN" sz="2000">
                <a:solidFill>
                  <a:srgbClr val="0077AA"/>
                </a:solidFill>
                <a:latin typeface="Arial"/>
                <a:ea typeface="Arial"/>
                <a:cs typeface="Arial"/>
                <a:sym typeface="Arial"/>
              </a:rPr>
              <a:t>WHERE </a:t>
            </a:r>
            <a:r>
              <a:rPr lang="en-IN" sz="2000">
                <a:solidFill>
                  <a:schemeClr val="dk1"/>
                </a:solidFill>
                <a:latin typeface="Arial"/>
                <a:ea typeface="Arial"/>
                <a:cs typeface="Arial"/>
                <a:sym typeface="Arial"/>
              </a:rPr>
              <a:t>deptno </a:t>
            </a:r>
            <a:r>
              <a:rPr lang="en-IN" sz="2000">
                <a:solidFill>
                  <a:srgbClr val="945D4A"/>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30</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a:t>
            </a:r>
            <a:endParaRPr/>
          </a:p>
        </p:txBody>
      </p:sp>
      <p:sp>
        <p:nvSpPr>
          <p:cNvPr id="3557" name="Google Shape;3557;p369"/>
          <p:cNvSpPr/>
          <p:nvPr/>
        </p:nvSpPr>
        <p:spPr>
          <a:xfrm>
            <a:off x="387116" y="618452"/>
            <a:ext cx="8715436"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P </a:t>
            </a:r>
            <a:r>
              <a:rPr lang="en-IN" sz="2000">
                <a:solidFill>
                  <a:srgbClr val="0077AA"/>
                </a:solidFill>
                <a:latin typeface="Arial"/>
                <a:ea typeface="Arial"/>
                <a:cs typeface="Arial"/>
                <a:sym typeface="Arial"/>
              </a:rPr>
              <a:t>]</a:t>
            </a:r>
            <a:endParaRPr/>
          </a:p>
        </p:txBody>
      </p:sp>
      <p:sp>
        <p:nvSpPr>
          <p:cNvPr id="3558" name="Google Shape;3558;p369"/>
          <p:cNvSpPr/>
          <p:nvPr/>
        </p:nvSpPr>
        <p:spPr>
          <a:xfrm>
            <a:off x="263352" y="5941149"/>
            <a:ext cx="11430936"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Remember:</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any argument is NULL, the both functions return NULLs immediately without doing any comparison..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 name="Shape 389"/>
        <p:cNvGrpSpPr/>
        <p:nvPr/>
      </p:nvGrpSpPr>
      <p:grpSpPr>
        <a:xfrm>
          <a:off x="0" y="0"/>
          <a:ext cx="0" cy="0"/>
          <a:chOff x="0" y="0"/>
          <a:chExt cx="0" cy="0"/>
        </a:xfrm>
      </p:grpSpPr>
      <p:sp>
        <p:nvSpPr>
          <p:cNvPr id="390" name="Google Shape;390;p3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Entity?</a:t>
            </a:r>
            <a:endParaRPr/>
          </a:p>
        </p:txBody>
      </p:sp>
      <p:sp>
        <p:nvSpPr>
          <p:cNvPr id="391" name="Google Shape;391;p37"/>
          <p:cNvSpPr/>
          <p:nvPr/>
        </p:nvSpPr>
        <p:spPr>
          <a:xfrm>
            <a:off x="335360" y="692696"/>
            <a:ext cx="8686800" cy="49244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600">
                <a:solidFill>
                  <a:srgbClr val="527E67"/>
                </a:solidFill>
                <a:latin typeface="Arial"/>
                <a:ea typeface="Arial"/>
                <a:cs typeface="Arial"/>
                <a:sym typeface="Arial"/>
              </a:rPr>
              <a:t>An entity can be a </a:t>
            </a:r>
            <a:r>
              <a:rPr b="1" lang="en-IN" sz="2600">
                <a:solidFill>
                  <a:srgbClr val="527E67"/>
                </a:solidFill>
                <a:latin typeface="Arial"/>
                <a:ea typeface="Arial"/>
                <a:cs typeface="Arial"/>
                <a:sym typeface="Arial"/>
              </a:rPr>
              <a:t>real-world object.</a:t>
            </a:r>
            <a:endParaRPr sz="2600">
              <a:solidFill>
                <a:srgbClr val="527E67"/>
              </a:solidFill>
              <a:latin typeface="Arial"/>
              <a:ea typeface="Arial"/>
              <a:cs typeface="Arial"/>
              <a:sym typeface="Arial"/>
            </a:endParaRPr>
          </a:p>
        </p:txBody>
      </p:sp>
      <p:pic>
        <p:nvPicPr>
          <p:cNvPr id="392" name="Google Shape;392;p37"/>
          <p:cNvPicPr preferRelativeResize="0"/>
          <p:nvPr/>
        </p:nvPicPr>
        <p:blipFill rotWithShape="1">
          <a:blip r:embed="rId3">
            <a:alphaModFix/>
          </a:blip>
          <a:srcRect b="0" l="0" r="0" t="0"/>
          <a:stretch/>
        </p:blipFill>
        <p:spPr>
          <a:xfrm>
            <a:off x="340002" y="3429000"/>
            <a:ext cx="8534400" cy="3271240"/>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62" name="Shape 3562"/>
        <p:cNvGrpSpPr/>
        <p:nvPr/>
      </p:nvGrpSpPr>
      <p:grpSpPr>
        <a:xfrm>
          <a:off x="0" y="0"/>
          <a:ext cx="0" cy="0"/>
          <a:chOff x="0" y="0"/>
          <a:chExt cx="0" cy="0"/>
        </a:xfrm>
      </p:grpSpPr>
      <p:sp>
        <p:nvSpPr>
          <p:cNvPr id="3563" name="Google Shape;3563;p37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sp>
        <p:nvSpPr>
          <p:cNvPr id="3564" name="Google Shape;3564;p370"/>
          <p:cNvSpPr/>
          <p:nvPr/>
        </p:nvSpPr>
        <p:spPr>
          <a:xfrm>
            <a:off x="551384" y="827420"/>
            <a:ext cx="9001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 </a:t>
            </a:r>
            <a:r>
              <a:rPr lang="en-IN" sz="1800">
                <a:solidFill>
                  <a:srgbClr val="A67F59"/>
                </a:solidFill>
                <a:latin typeface="Arial"/>
                <a:ea typeface="Arial"/>
                <a:cs typeface="Arial"/>
                <a:sym typeface="Arial"/>
              </a:rPr>
              <a:t>OR</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job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'SALESMAN'</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3565" name="Google Shape;3565;p370"/>
          <p:cNvGrpSpPr/>
          <p:nvPr/>
        </p:nvGrpSpPr>
        <p:grpSpPr>
          <a:xfrm>
            <a:off x="690629" y="1745011"/>
            <a:ext cx="11166011" cy="1502780"/>
            <a:chOff x="690629" y="1745011"/>
            <a:chExt cx="11166011" cy="1502780"/>
          </a:xfrm>
        </p:grpSpPr>
        <p:grpSp>
          <p:nvGrpSpPr>
            <p:cNvPr id="3566" name="Google Shape;3566;p370"/>
            <p:cNvGrpSpPr/>
            <p:nvPr/>
          </p:nvGrpSpPr>
          <p:grpSpPr>
            <a:xfrm>
              <a:off x="695400" y="1745011"/>
              <a:ext cx="11161240" cy="1502780"/>
              <a:chOff x="695400" y="1745011"/>
              <a:chExt cx="11161240" cy="1502780"/>
            </a:xfrm>
          </p:grpSpPr>
          <p:grpSp>
            <p:nvGrpSpPr>
              <p:cNvPr id="3567" name="Google Shape;3567;p370"/>
              <p:cNvGrpSpPr/>
              <p:nvPr/>
            </p:nvGrpSpPr>
            <p:grpSpPr>
              <a:xfrm>
                <a:off x="695400" y="1835990"/>
                <a:ext cx="9573875" cy="1304978"/>
                <a:chOff x="267703" y="1600839"/>
                <a:chExt cx="9573875" cy="1304978"/>
              </a:xfrm>
            </p:grpSpPr>
            <p:grpSp>
              <p:nvGrpSpPr>
                <p:cNvPr id="3568" name="Google Shape;3568;p370"/>
                <p:cNvGrpSpPr/>
                <p:nvPr/>
              </p:nvGrpSpPr>
              <p:grpSpPr>
                <a:xfrm>
                  <a:off x="1651832" y="1600839"/>
                  <a:ext cx="8189746" cy="1303315"/>
                  <a:chOff x="31591" y="1556792"/>
                  <a:chExt cx="8189746" cy="1303315"/>
                </a:xfrm>
              </p:grpSpPr>
              <p:grpSp>
                <p:nvGrpSpPr>
                  <p:cNvPr id="3569" name="Google Shape;3569;p370"/>
                  <p:cNvGrpSpPr/>
                  <p:nvPr/>
                </p:nvGrpSpPr>
                <p:grpSpPr>
                  <a:xfrm>
                    <a:off x="669976" y="1556792"/>
                    <a:ext cx="3286347" cy="1303315"/>
                    <a:chOff x="669976" y="1556792"/>
                    <a:chExt cx="3286347" cy="1303315"/>
                  </a:xfrm>
                </p:grpSpPr>
                <p:sp>
                  <p:nvSpPr>
                    <p:cNvPr id="3570" name="Google Shape;3570;p370"/>
                    <p:cNvSpPr/>
                    <p:nvPr/>
                  </p:nvSpPr>
                  <p:spPr>
                    <a:xfrm>
                      <a:off x="669976" y="1556792"/>
                      <a:ext cx="3286347"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1" name="Google Shape;3571;p370"/>
                    <p:cNvSpPr txBox="1"/>
                    <p:nvPr/>
                  </p:nvSpPr>
                  <p:spPr>
                    <a:xfrm>
                      <a:off x="697841" y="1620089"/>
                      <a:ext cx="325848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WHERE</a:t>
                      </a:r>
                      <a:endParaRPr sz="3200">
                        <a:solidFill>
                          <a:schemeClr val="dk1"/>
                        </a:solidFill>
                        <a:latin typeface="Gill Sans"/>
                        <a:ea typeface="Gill Sans"/>
                        <a:cs typeface="Gill Sans"/>
                        <a:sym typeface="Gill Sans"/>
                      </a:endParaRPr>
                    </a:p>
                  </p:txBody>
                </p:sp>
                <p:sp>
                  <p:nvSpPr>
                    <p:cNvPr id="3572" name="Google Shape;3572;p370"/>
                    <p:cNvSpPr txBox="1"/>
                    <p:nvPr/>
                  </p:nvSpPr>
                  <p:spPr>
                    <a:xfrm>
                      <a:off x="669977" y="2152221"/>
                      <a:ext cx="328634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 </a:t>
                      </a:r>
                      <a:r>
                        <a:rPr lang="en-IN" sz="2000">
                          <a:solidFill>
                            <a:srgbClr val="669900"/>
                          </a:solidFill>
                          <a:latin typeface="Arial"/>
                          <a:ea typeface="Arial"/>
                          <a:cs typeface="Arial"/>
                          <a:sym typeface="Arial"/>
                        </a:rPr>
                        <a:t>'MANAGER' </a:t>
                      </a:r>
                      <a:r>
                        <a:rPr lang="en-IN" sz="2000">
                          <a:solidFill>
                            <a:srgbClr val="945D4A"/>
                          </a:solidFill>
                          <a:latin typeface="Arial"/>
                          <a:ea typeface="Arial"/>
                          <a:cs typeface="Arial"/>
                          <a:sym typeface="Arial"/>
                        </a:rPr>
                        <a:t>or</a:t>
                      </a:r>
                      <a:r>
                        <a:rPr lang="en-IN" sz="2000">
                          <a:solidFill>
                            <a:srgbClr val="669900"/>
                          </a:solidFill>
                          <a:latin typeface="Arial"/>
                          <a:ea typeface="Arial"/>
                          <a:cs typeface="Arial"/>
                          <a:sym typeface="Arial"/>
                        </a:rPr>
                        <a:t>  </a:t>
                      </a: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 </a:t>
                      </a:r>
                      <a:r>
                        <a:rPr lang="en-IN" sz="2000">
                          <a:solidFill>
                            <a:srgbClr val="669900"/>
                          </a:solidFill>
                          <a:latin typeface="Arial"/>
                          <a:ea typeface="Arial"/>
                          <a:cs typeface="Arial"/>
                          <a:sym typeface="Arial"/>
                        </a:rPr>
                        <a:t>'SALESMAN' </a:t>
                      </a:r>
                      <a:endParaRPr/>
                    </a:p>
                  </p:txBody>
                </p:sp>
              </p:grpSp>
              <p:sp>
                <p:nvSpPr>
                  <p:cNvPr id="3573" name="Google Shape;3573;p370"/>
                  <p:cNvSpPr/>
                  <p:nvPr/>
                </p:nvSpPr>
                <p:spPr>
                  <a:xfrm>
                    <a:off x="4059030"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4" name="Google Shape;3574;p370"/>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5" name="Google Shape;3575;p370"/>
                  <p:cNvSpPr/>
                  <p:nvPr/>
                </p:nvSpPr>
                <p:spPr>
                  <a:xfrm>
                    <a:off x="761493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576" name="Google Shape;3576;p370"/>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7" name="Google Shape;3577;p370"/>
                <p:cNvSpPr/>
                <p:nvPr/>
              </p:nvSpPr>
              <p:spPr>
                <a:xfrm>
                  <a:off x="6388383"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78" name="Google Shape;3578;p370"/>
                <p:cNvSpPr txBox="1"/>
                <p:nvPr/>
              </p:nvSpPr>
              <p:spPr>
                <a:xfrm>
                  <a:off x="6432728" y="1672970"/>
                  <a:ext cx="271785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579" name="Google Shape;3579;p370"/>
                <p:cNvSpPr txBox="1"/>
                <p:nvPr/>
              </p:nvSpPr>
              <p:spPr>
                <a:xfrm>
                  <a:off x="6437499" y="2229960"/>
                  <a:ext cx="271308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rgbClr val="945D4A"/>
                      </a:solidFill>
                      <a:latin typeface="Arial"/>
                      <a:ea typeface="Arial"/>
                      <a:cs typeface="Arial"/>
                      <a:sym typeface="Arial"/>
                    </a:rPr>
                    <a:t>*</a:t>
                  </a:r>
                  <a:endParaRPr sz="2000">
                    <a:solidFill>
                      <a:srgbClr val="945D4A"/>
                    </a:solidFill>
                    <a:latin typeface="Gill Sans"/>
                    <a:ea typeface="Gill Sans"/>
                    <a:cs typeface="Gill Sans"/>
                    <a:sym typeface="Gill Sans"/>
                  </a:endParaRPr>
                </a:p>
              </p:txBody>
            </p:sp>
          </p:grpSp>
          <p:sp>
            <p:nvSpPr>
              <p:cNvPr id="3580" name="Google Shape;3580;p370"/>
              <p:cNvSpPr/>
              <p:nvPr/>
            </p:nvSpPr>
            <p:spPr>
              <a:xfrm>
                <a:off x="10353860"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81" name="Google Shape;3581;p370"/>
              <p:cNvSpPr txBox="1"/>
              <p:nvPr/>
            </p:nvSpPr>
            <p:spPr>
              <a:xfrm>
                <a:off x="10678472" y="2296346"/>
                <a:ext cx="92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582" name="Google Shape;3582;p370"/>
            <p:cNvSpPr txBox="1"/>
            <p:nvPr/>
          </p:nvSpPr>
          <p:spPr>
            <a:xfrm>
              <a:off x="695400" y="1765838"/>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583" name="Google Shape;3583;p370"/>
            <p:cNvSpPr txBox="1"/>
            <p:nvPr/>
          </p:nvSpPr>
          <p:spPr>
            <a:xfrm>
              <a:off x="690629" y="2586962"/>
              <a:ext cx="128586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pic>
        <p:nvPicPr>
          <p:cNvPr id="3584" name="Google Shape;3584;p370"/>
          <p:cNvPicPr preferRelativeResize="0"/>
          <p:nvPr/>
        </p:nvPicPr>
        <p:blipFill rotWithShape="1">
          <a:blip r:embed="rId3">
            <a:alphaModFix/>
          </a:blip>
          <a:srcRect b="0" l="0" r="0" t="0"/>
          <a:stretch/>
        </p:blipFill>
        <p:spPr>
          <a:xfrm>
            <a:off x="37498" y="3779922"/>
            <a:ext cx="11404472" cy="2817429"/>
          </a:xfrm>
          <a:prstGeom prst="rect">
            <a:avLst/>
          </a:prstGeom>
          <a:noFill/>
          <a:ln>
            <a:noFill/>
          </a:ln>
        </p:spPr>
      </p:pic>
      <p:sp>
        <p:nvSpPr>
          <p:cNvPr id="3585" name="Google Shape;3585;p370"/>
          <p:cNvSpPr/>
          <p:nvPr/>
        </p:nvSpPr>
        <p:spPr>
          <a:xfrm>
            <a:off x="1976497" y="3827496"/>
            <a:ext cx="951151" cy="2722279"/>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9" name="Shape 3589"/>
        <p:cNvGrpSpPr/>
        <p:nvPr/>
      </p:nvGrpSpPr>
      <p:grpSpPr>
        <a:xfrm>
          <a:off x="0" y="0"/>
          <a:ext cx="0" cy="0"/>
          <a:chOff x="0" y="0"/>
          <a:chExt cx="0" cy="0"/>
        </a:xfrm>
      </p:grpSpPr>
      <p:sp>
        <p:nvSpPr>
          <p:cNvPr id="3590" name="Google Shape;3590;p37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combining and &amp; or - where</a:t>
            </a:r>
            <a:endParaRPr i="1" sz="3200">
              <a:solidFill>
                <a:srgbClr val="FF9900"/>
              </a:solidFill>
              <a:latin typeface="Arial"/>
              <a:ea typeface="Arial"/>
              <a:cs typeface="Arial"/>
              <a:sym typeface="Arial"/>
            </a:endParaRPr>
          </a:p>
        </p:txBody>
      </p:sp>
      <p:sp>
        <p:nvSpPr>
          <p:cNvPr id="3591" name="Google Shape;3591;p371"/>
          <p:cNvSpPr/>
          <p:nvPr/>
        </p:nvSpPr>
        <p:spPr>
          <a:xfrm>
            <a:off x="565616" y="1988840"/>
            <a:ext cx="10642952" cy="169277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andor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city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'pune' </a:t>
            </a:r>
            <a:r>
              <a:rPr lang="en-IN" sz="1800">
                <a:solidFill>
                  <a:srgbClr val="A67F59"/>
                </a:solidFill>
                <a:latin typeface="Arial"/>
                <a:ea typeface="Arial"/>
                <a:cs typeface="Arial"/>
                <a:sym typeface="Arial"/>
              </a:rPr>
              <a:t>OR</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city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andor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city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'pune' </a:t>
            </a:r>
            <a:r>
              <a:rPr lang="en-IN" sz="1800">
                <a:solidFill>
                  <a:srgbClr val="A67F59"/>
                </a:solidFill>
                <a:latin typeface="Arial"/>
                <a:ea typeface="Arial"/>
                <a:cs typeface="Arial"/>
                <a:sym typeface="Arial"/>
              </a:rPr>
              <a:t>OR</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city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job, 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B3880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comm </a:t>
            </a:r>
            <a:r>
              <a:rPr lang="en-IN" sz="1800">
                <a:solidFill>
                  <a:srgbClr val="945D4A"/>
                </a:solidFill>
                <a:latin typeface="Arial"/>
                <a:ea typeface="Arial"/>
                <a:cs typeface="Arial"/>
                <a:sym typeface="Arial"/>
              </a:rPr>
              <a:t>IS NULL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job </a:t>
            </a:r>
            <a:r>
              <a:rPr lang="en-IN" sz="1800">
                <a:solidFill>
                  <a:srgbClr val="B38806"/>
                </a:solidFill>
                <a:latin typeface="Arial"/>
                <a:ea typeface="Arial"/>
                <a:cs typeface="Arial"/>
                <a:sym typeface="Arial"/>
              </a:rPr>
              <a:t>= </a:t>
            </a:r>
            <a:r>
              <a:rPr lang="en-IN" sz="1800">
                <a:solidFill>
                  <a:srgbClr val="669900"/>
                </a:solidFill>
                <a:latin typeface="Arial"/>
                <a:ea typeface="Arial"/>
                <a:cs typeface="Arial"/>
                <a:sym typeface="Arial"/>
              </a:rPr>
              <a:t>'CLERK'</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job, 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B3880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comm </a:t>
            </a:r>
            <a:r>
              <a:rPr lang="en-IN" sz="1800">
                <a:solidFill>
                  <a:srgbClr val="945D4A"/>
                </a:solidFill>
                <a:latin typeface="Arial"/>
                <a:ea typeface="Arial"/>
                <a:cs typeface="Arial"/>
                <a:sym typeface="Arial"/>
              </a:rPr>
              <a:t>IS 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job </a:t>
            </a:r>
            <a:r>
              <a:rPr lang="en-IN" sz="1800">
                <a:solidFill>
                  <a:srgbClr val="B38806"/>
                </a:solidFill>
                <a:latin typeface="Arial"/>
                <a:ea typeface="Arial"/>
                <a:cs typeface="Arial"/>
                <a:sym typeface="Arial"/>
              </a:rPr>
              <a:t>= </a:t>
            </a:r>
            <a:r>
              <a:rPr lang="en-IN" sz="1800">
                <a:solidFill>
                  <a:srgbClr val="669900"/>
                </a:solidFill>
                <a:latin typeface="Arial"/>
                <a:ea typeface="Arial"/>
                <a:cs typeface="Arial"/>
                <a:sym typeface="Arial"/>
              </a:rPr>
              <a:t>'CLERK'</a:t>
            </a:r>
            <a:r>
              <a:rPr lang="en-IN" sz="1800">
                <a:solidFill>
                  <a:schemeClr val="dk1"/>
                </a:solidFill>
                <a:latin typeface="Arial"/>
                <a:ea typeface="Arial"/>
                <a:cs typeface="Arial"/>
                <a:sym typeface="Arial"/>
              </a:rPr>
              <a:t>;</a:t>
            </a:r>
            <a:endParaRPr/>
          </a:p>
        </p:txBody>
      </p:sp>
      <p:sp>
        <p:nvSpPr>
          <p:cNvPr id="3592" name="Google Shape;3592;p371"/>
          <p:cNvSpPr/>
          <p:nvPr/>
        </p:nvSpPr>
        <p:spPr>
          <a:xfrm>
            <a:off x="565616" y="755241"/>
            <a:ext cx="11060767" cy="9848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b="1" lang="en-IN" sz="1800">
                <a:solidFill>
                  <a:srgbClr val="262626"/>
                </a:solidFill>
                <a:latin typeface="Arial"/>
                <a:ea typeface="Arial"/>
                <a:cs typeface="Arial"/>
                <a:sym typeface="Arial"/>
              </a:rPr>
              <a:t>AND</a:t>
            </a:r>
            <a:r>
              <a:rPr lang="en-IN" sz="1800">
                <a:solidFill>
                  <a:srgbClr val="262626"/>
                </a:solidFill>
                <a:latin typeface="Arial"/>
                <a:ea typeface="Arial"/>
                <a:cs typeface="Arial"/>
                <a:sym typeface="Arial"/>
              </a:rPr>
              <a:t> has higher precedence than </a:t>
            </a:r>
            <a:r>
              <a:rPr b="1" lang="en-IN" sz="1800">
                <a:solidFill>
                  <a:srgbClr val="262626"/>
                </a:solidFill>
                <a:latin typeface="Arial"/>
                <a:ea typeface="Arial"/>
                <a:cs typeface="Arial"/>
                <a:sym typeface="Arial"/>
              </a:rPr>
              <a:t>OR.</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p:txBody>
      </p:sp>
      <p:sp>
        <p:nvSpPr>
          <p:cNvPr id="3593" name="Google Shape;3593;p371"/>
          <p:cNvSpPr txBox="1"/>
          <p:nvPr/>
        </p:nvSpPr>
        <p:spPr>
          <a:xfrm>
            <a:off x="565616" y="4748543"/>
            <a:ext cx="1064295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EXPLAIN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ANALYZE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 </a:t>
            </a:r>
            <a:r>
              <a:rPr lang="en-IN" sz="1800">
                <a:solidFill>
                  <a:srgbClr val="669900"/>
                </a:solidFill>
                <a:latin typeface="Arial"/>
                <a:ea typeface="Arial"/>
                <a:cs typeface="Arial"/>
                <a:sym typeface="Arial"/>
              </a:rPr>
              <a:t>'salesman'</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job =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sal &gt; </a:t>
            </a:r>
            <a:r>
              <a:rPr lang="en-IN" sz="1800">
                <a:solidFill>
                  <a:srgbClr val="990055"/>
                </a:solidFill>
                <a:latin typeface="Arial"/>
                <a:ea typeface="Arial"/>
                <a:cs typeface="Arial"/>
                <a:sym typeface="Arial"/>
              </a:rPr>
              <a:t>2000</a:t>
            </a:r>
            <a:r>
              <a:rPr lang="en-IN" sz="1800">
                <a:solidFill>
                  <a:schemeClr val="dk1"/>
                </a:solidFill>
                <a:latin typeface="Arial"/>
                <a:ea typeface="Arial"/>
                <a:cs typeface="Arial"/>
                <a:sym typeface="Arial"/>
              </a:rPr>
              <a:t>;</a:t>
            </a:r>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7" name="Shape 3597"/>
        <p:cNvGrpSpPr/>
        <p:nvPr/>
      </p:nvGrpSpPr>
      <p:grpSpPr>
        <a:xfrm>
          <a:off x="0" y="0"/>
          <a:ext cx="0" cy="0"/>
          <a:chOff x="0" y="0"/>
          <a:chExt cx="0" cy="0"/>
        </a:xfrm>
      </p:grpSpPr>
      <p:sp>
        <p:nvSpPr>
          <p:cNvPr id="3598" name="Google Shape;3598;p372"/>
          <p:cNvSpPr/>
          <p:nvPr/>
        </p:nvSpPr>
        <p:spPr>
          <a:xfrm>
            <a:off x="191345" y="1772816"/>
            <a:ext cx="11809310" cy="337335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"Hello" </a:t>
            </a:r>
            <a:r>
              <a:rPr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"World "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a:t>
            </a:r>
            <a:endParaRPr sz="1800">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30</a:t>
            </a:r>
            <a:r>
              <a:rPr lang="en-IN" sz="1800">
                <a:solidFill>
                  <a:srgbClr val="000000"/>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000000"/>
                </a:solidFill>
                <a:latin typeface="Arial"/>
                <a:ea typeface="Arial"/>
                <a:cs typeface="Arial"/>
                <a:sym typeface="Arial"/>
              </a:rPr>
              <a:t> - '</a:t>
            </a:r>
            <a:r>
              <a:rPr lang="en-IN" sz="1800">
                <a:solidFill>
                  <a:srgbClr val="990055"/>
                </a:solidFill>
                <a:latin typeface="Arial"/>
                <a:ea typeface="Arial"/>
                <a:cs typeface="Arial"/>
                <a:sym typeface="Arial"/>
              </a:rPr>
              <a:t>-5</a:t>
            </a:r>
            <a:r>
              <a:rPr lang="en-IN" sz="1800">
                <a:solidFill>
                  <a:srgbClr val="000000"/>
                </a:solidFill>
                <a:latin typeface="Arial"/>
                <a:ea typeface="Arial"/>
                <a:cs typeface="Arial"/>
                <a:sym typeface="Arial"/>
              </a:rPr>
              <a:t>' as Result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dual;</a:t>
            </a:r>
            <a:endParaRPr sz="1800">
              <a:solidFill>
                <a:srgbClr val="000000"/>
              </a:solidFill>
              <a:latin typeface="Arial"/>
              <a:ea typeface="Arial"/>
              <a:cs typeface="Arial"/>
              <a:sym typeface="Arial"/>
            </a:endParaRPr>
          </a:p>
        </p:txBody>
      </p:sp>
      <p:sp>
        <p:nvSpPr>
          <p:cNvPr id="3599" name="Google Shape;3599;p37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where</a:t>
            </a:r>
            <a:endParaRPr i="1" sz="3200">
              <a:solidFill>
                <a:srgbClr val="FF9900"/>
              </a:solidFill>
              <a:latin typeface="Arial"/>
              <a:ea typeface="Arial"/>
              <a:cs typeface="Arial"/>
              <a:sym typeface="Arial"/>
            </a:endParaRPr>
          </a:p>
        </p:txBody>
      </p:sp>
      <p:sp>
        <p:nvSpPr>
          <p:cNvPr id="3600" name="Google Shape;3600;p372"/>
          <p:cNvSpPr/>
          <p:nvPr/>
        </p:nvSpPr>
        <p:spPr>
          <a:xfrm>
            <a:off x="387116" y="474436"/>
            <a:ext cx="8715436" cy="5062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0000"/>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P </a:t>
            </a:r>
            <a:r>
              <a:rPr lang="en-IN" sz="2000">
                <a:solidFill>
                  <a:srgbClr val="0077AA"/>
                </a:solidFill>
                <a:latin typeface="Arial"/>
                <a:ea typeface="Arial"/>
                <a:cs typeface="Arial"/>
                <a:sym typeface="Arial"/>
              </a:rPr>
              <a:t>]</a:t>
            </a:r>
            <a:endParaRPr/>
          </a:p>
        </p:txBody>
      </p:sp>
      <p:sp>
        <p:nvSpPr>
          <p:cNvPr id="3601" name="Google Shape;3601;p372"/>
          <p:cNvSpPr txBox="1"/>
          <p:nvPr/>
        </p:nvSpPr>
        <p:spPr>
          <a:xfrm>
            <a:off x="191345" y="1270497"/>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What will be the output of the following statement?</a:t>
            </a:r>
            <a:endParaRPr sz="1800">
              <a:solidFill>
                <a:schemeClr val="dk1"/>
              </a:solidFill>
              <a:latin typeface="Gill Sans"/>
              <a:ea typeface="Gill Sans"/>
              <a:cs typeface="Gill Sans"/>
              <a:sym typeface="Gill Sans"/>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5" name="Shape 3605"/>
        <p:cNvGrpSpPr/>
        <p:nvPr/>
      </p:nvGrpSpPr>
      <p:grpSpPr>
        <a:xfrm>
          <a:off x="0" y="0"/>
          <a:ext cx="0" cy="0"/>
          <a:chOff x="0" y="0"/>
          <a:chExt cx="0" cy="0"/>
        </a:xfrm>
      </p:grpSpPr>
      <p:sp>
        <p:nvSpPr>
          <p:cNvPr id="3606" name="Google Shape;3606;p37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is null / is not null</a:t>
            </a:r>
            <a:endParaRPr/>
          </a:p>
        </p:txBody>
      </p:sp>
      <p:sp>
        <p:nvSpPr>
          <p:cNvPr id="3607" name="Google Shape;3607;p373"/>
          <p:cNvSpPr/>
          <p:nvPr/>
        </p:nvSpPr>
        <p:spPr>
          <a:xfrm>
            <a:off x="191344" y="3319824"/>
            <a:ext cx="11737304" cy="146193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a:t>
            </a:r>
            <a:r>
              <a:rPr i="1" lang="en-IN" sz="2000">
                <a:solidFill>
                  <a:schemeClr val="dk1"/>
                </a:solidFill>
                <a:latin typeface="Palatino Linotype"/>
                <a:ea typeface="Palatino Linotype"/>
                <a:cs typeface="Palatino Linotype"/>
                <a:sym typeface="Palatino Linotype"/>
              </a:rPr>
              <a:t>IS NULL</a:t>
            </a:r>
            <a:r>
              <a:rPr lang="en-IN" sz="2000">
                <a:solidFill>
                  <a:schemeClr val="dk1"/>
                </a:solidFill>
                <a:latin typeface="Palatino Linotype"/>
                <a:ea typeface="Palatino Linotype"/>
                <a:cs typeface="Palatino Linotype"/>
                <a:sym typeface="Palatino Linotype"/>
              </a:rPr>
              <a:t>" is the keyword that performs the Boolean comparison. It returns true if the supplied value is NULL and false if the supplied value is not NULL.</a:t>
            </a:r>
            <a:endParaRPr/>
          </a:p>
          <a:p>
            <a:pPr indent="-234950" lvl="0" marL="285750" marR="0" rtl="0" algn="just">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a:t>
            </a:r>
            <a:r>
              <a:rPr i="1" lang="en-IN" sz="2000">
                <a:solidFill>
                  <a:schemeClr val="dk1"/>
                </a:solidFill>
                <a:latin typeface="Palatino Linotype"/>
                <a:ea typeface="Palatino Linotype"/>
                <a:cs typeface="Palatino Linotype"/>
                <a:sym typeface="Palatino Linotype"/>
              </a:rPr>
              <a:t>IS NOT NULL</a:t>
            </a:r>
            <a:r>
              <a:rPr lang="en-IN" sz="2000">
                <a:solidFill>
                  <a:schemeClr val="dk1"/>
                </a:solidFill>
                <a:latin typeface="Palatino Linotype"/>
                <a:ea typeface="Palatino Linotype"/>
                <a:cs typeface="Palatino Linotype"/>
                <a:sym typeface="Palatino Linotype"/>
              </a:rPr>
              <a:t>" is the keyword that performs the Boolean comparison. It returns true if the supplied value is not NULL and false if the supplied value is null.</a:t>
            </a:r>
            <a:endParaRPr/>
          </a:p>
        </p:txBody>
      </p:sp>
      <p:sp>
        <p:nvSpPr>
          <p:cNvPr id="3608" name="Google Shape;3608;p373"/>
          <p:cNvSpPr/>
          <p:nvPr/>
        </p:nvSpPr>
        <p:spPr>
          <a:xfrm>
            <a:off x="191344" y="165707"/>
            <a:ext cx="8352928" cy="88036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B38806"/>
                </a:solidFill>
                <a:latin typeface="Arial"/>
                <a:ea typeface="Arial"/>
                <a:cs typeface="Arial"/>
                <a:sym typeface="Arial"/>
              </a:rPr>
              <a:t>IS UNKNOWN</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B38806"/>
                </a:solidFill>
                <a:latin typeface="Arial"/>
                <a:ea typeface="Arial"/>
                <a:cs typeface="Arial"/>
                <a:sym typeface="Arial"/>
              </a:rPr>
              <a:t>IS NOT UNKNOWN</a:t>
            </a:r>
            <a:r>
              <a:rPr lang="en-IN" sz="1800">
                <a:solidFill>
                  <a:schemeClr val="dk1"/>
                </a:solidFill>
                <a:latin typeface="Arial"/>
                <a:ea typeface="Arial"/>
                <a:cs typeface="Arial"/>
                <a:sym typeface="Arial"/>
              </a:rPr>
              <a:t>;</a:t>
            </a:r>
            <a:endParaRPr/>
          </a:p>
        </p:txBody>
      </p:sp>
      <p:sp>
        <p:nvSpPr>
          <p:cNvPr id="3609" name="Google Shape;3609;p373"/>
          <p:cNvSpPr txBox="1"/>
          <p:nvPr/>
        </p:nvSpPr>
        <p:spPr>
          <a:xfrm>
            <a:off x="623392" y="5220930"/>
            <a:ext cx="11305256"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sz="2200">
              <a:solidFill>
                <a:srgbClr val="3E5D77"/>
              </a:solidFill>
              <a:latin typeface="Palatino Linotype"/>
              <a:ea typeface="Palatino Linotype"/>
              <a:cs typeface="Palatino Linotype"/>
              <a:sym typeface="Palatino Linotype"/>
            </a:endParaRPr>
          </a:p>
          <a:p>
            <a:pPr indent="-234950" lvl="0" marL="285750" marR="0" rtl="0" algn="l">
              <a:spcBef>
                <a:spcPts val="0"/>
              </a:spcBef>
              <a:spcAft>
                <a:spcPts val="0"/>
              </a:spcAft>
              <a:buClr>
                <a:schemeClr val="dk1"/>
              </a:buClr>
              <a:buSzPts val="800"/>
              <a:buFont typeface="Arial"/>
              <a:buNone/>
            </a:pPr>
            <a:r>
              <a:t/>
            </a:r>
            <a:endParaRPr sz="800">
              <a:solidFill>
                <a:srgbClr val="3E5D77"/>
              </a:solidFill>
              <a:latin typeface="Arial"/>
              <a:ea typeface="Arial"/>
              <a:cs typeface="Arial"/>
              <a:sym typeface="Arial"/>
            </a:endParaRPr>
          </a:p>
          <a:p>
            <a:pPr indent="-285750" lvl="0" marL="285750" marR="0" rtl="0" algn="l">
              <a:spcBef>
                <a:spcPts val="0"/>
              </a:spcBef>
              <a:spcAft>
                <a:spcPts val="0"/>
              </a:spcAft>
              <a:buClr>
                <a:srgbClr val="B38806"/>
              </a:buClr>
              <a:buSzPts val="1800"/>
              <a:buFont typeface="Arial"/>
              <a:buChar char="•"/>
            </a:pPr>
            <a:r>
              <a:rPr lang="en-IN" sz="1800">
                <a:solidFill>
                  <a:srgbClr val="B38806"/>
                </a:solidFill>
                <a:latin typeface="Arial"/>
                <a:ea typeface="Arial"/>
                <a:cs typeface="Arial"/>
                <a:sym typeface="Arial"/>
              </a:rPr>
              <a:t>IS</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UNKNOWN</a:t>
            </a:r>
            <a:r>
              <a:rPr lang="en-IN" sz="1800">
                <a:solidFill>
                  <a:schemeClr val="dk1"/>
                </a:solidFill>
                <a:latin typeface="Arial"/>
                <a:ea typeface="Arial"/>
                <a:cs typeface="Arial"/>
                <a:sym typeface="Arial"/>
              </a:rPr>
              <a:t> is synonym of </a:t>
            </a:r>
            <a:r>
              <a:rPr i="1" lang="en-IN" sz="1800">
                <a:solidFill>
                  <a:srgbClr val="B38806"/>
                </a:solidFill>
                <a:latin typeface="Arial"/>
                <a:ea typeface="Arial"/>
                <a:cs typeface="Arial"/>
                <a:sym typeface="Arial"/>
              </a:rPr>
              <a:t>IS NULL</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B38806"/>
              </a:buClr>
              <a:buSzPts val="1800"/>
              <a:buFont typeface="Arial"/>
              <a:buChar char="•"/>
            </a:pPr>
            <a:r>
              <a:rPr lang="en-IN" sz="1800">
                <a:solidFill>
                  <a:srgbClr val="B38806"/>
                </a:solidFill>
                <a:latin typeface="Arial"/>
                <a:ea typeface="Arial"/>
                <a:cs typeface="Arial"/>
                <a:sym typeface="Arial"/>
              </a:rPr>
              <a:t>IS</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NOT</a:t>
            </a:r>
            <a:r>
              <a:rPr b="1"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UNKNOWN</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is synonym of </a:t>
            </a:r>
            <a:r>
              <a:rPr i="1" lang="en-IN" sz="1800">
                <a:solidFill>
                  <a:srgbClr val="B38806"/>
                </a:solidFill>
                <a:latin typeface="Arial"/>
                <a:ea typeface="Arial"/>
                <a:cs typeface="Arial"/>
                <a:sym typeface="Arial"/>
              </a:rPr>
              <a:t>IS NOT NULL</a:t>
            </a:r>
            <a:r>
              <a:rPr lang="en-IN" sz="1800">
                <a:solidFill>
                  <a:schemeClr val="dk1"/>
                </a:solidFill>
                <a:latin typeface="Arial"/>
                <a:ea typeface="Arial"/>
                <a:cs typeface="Arial"/>
                <a:sym typeface="Arial"/>
              </a:rPr>
              <a:t>.</a:t>
            </a:r>
            <a:endParaRPr/>
          </a:p>
        </p:txBody>
      </p:sp>
      <p:sp>
        <p:nvSpPr>
          <p:cNvPr id="3610" name="Google Shape;3610;p373"/>
          <p:cNvSpPr txBox="1"/>
          <p:nvPr/>
        </p:nvSpPr>
        <p:spPr>
          <a:xfrm>
            <a:off x="191344" y="1212442"/>
            <a:ext cx="3456384" cy="12772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900">
              <a:solidFill>
                <a:srgbClr val="6A564F"/>
              </a:solidFill>
              <a:latin typeface="Arial"/>
              <a:ea typeface="Arial"/>
              <a:cs typeface="Arial"/>
              <a:sym typeface="Arial"/>
            </a:endParaRPr>
          </a:p>
          <a:p>
            <a:pPr indent="-450850" lvl="0" marL="450850" marR="0" rtl="0" algn="l">
              <a:spcBef>
                <a:spcPts val="0"/>
              </a:spcBef>
              <a:spcAft>
                <a:spcPts val="0"/>
              </a:spcAft>
              <a:buClr>
                <a:srgbClr val="6A564F"/>
              </a:buClr>
              <a:buSzPts val="2400"/>
              <a:buFont typeface="Bookman Old Style"/>
              <a:buAutoNum type="arabicPeriod" startAt="3"/>
            </a:pPr>
            <a:r>
              <a:rPr b="1" i="1" lang="en-IN" sz="2400">
                <a:solidFill>
                  <a:srgbClr val="6A564F"/>
                </a:solidFill>
                <a:latin typeface="Arial"/>
                <a:ea typeface="Arial"/>
                <a:cs typeface="Arial"/>
                <a:sym typeface="Arial"/>
              </a:rPr>
              <a:t>boolean_ predicate:</a:t>
            </a:r>
            <a:endParaRPr/>
          </a:p>
          <a:p>
            <a:pPr indent="0" lvl="0" marL="531813" marR="0" rtl="0" algn="l">
              <a:spcBef>
                <a:spcPts val="0"/>
              </a:spcBef>
              <a:spcAft>
                <a:spcPts val="0"/>
              </a:spcAft>
              <a:buNone/>
            </a:pPr>
            <a:r>
              <a:rPr b="0" i="0" lang="en-IN" sz="2200">
                <a:solidFill>
                  <a:srgbClr val="A67F59"/>
                </a:solidFill>
                <a:latin typeface="Arial"/>
                <a:ea typeface="Arial"/>
                <a:cs typeface="Arial"/>
                <a:sym typeface="Arial"/>
              </a:rPr>
              <a:t>IS</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b="0" i="0" lang="en-IN" sz="2200">
                <a:solidFill>
                  <a:srgbClr val="000000"/>
                </a:solidFill>
                <a:latin typeface="Arial"/>
                <a:ea typeface="Arial"/>
                <a:cs typeface="Arial"/>
                <a:sym typeface="Arial"/>
              </a:rPr>
              <a:t> </a:t>
            </a:r>
            <a:r>
              <a:rPr b="0" i="0" lang="en-IN" sz="2200">
                <a:solidFill>
                  <a:srgbClr val="990055"/>
                </a:solidFill>
                <a:latin typeface="Arial"/>
                <a:ea typeface="Arial"/>
                <a:cs typeface="Arial"/>
                <a:sym typeface="Arial"/>
              </a:rPr>
              <a:t>NULL</a:t>
            </a:r>
            <a:r>
              <a:rPr b="0" i="0" lang="en-IN" sz="2200">
                <a:solidFill>
                  <a:srgbClr val="000000"/>
                </a:solidFill>
                <a:latin typeface="Arial"/>
                <a:ea typeface="Arial"/>
                <a:cs typeface="Arial"/>
                <a:sym typeface="Arial"/>
              </a:rPr>
              <a:t> </a:t>
            </a:r>
            <a:endParaRPr/>
          </a:p>
          <a:p>
            <a:pPr indent="0" lvl="0" marL="723900" marR="0" rtl="0" algn="l">
              <a:spcBef>
                <a:spcPts val="0"/>
              </a:spcBef>
              <a:spcAft>
                <a:spcPts val="0"/>
              </a:spcAft>
              <a:buNone/>
            </a:pPr>
            <a:r>
              <a:rPr b="0" i="0" lang="en-IN" sz="2200">
                <a:solidFill>
                  <a:srgbClr val="A67F59"/>
                </a:solidFill>
                <a:latin typeface="Arial"/>
                <a:ea typeface="Arial"/>
                <a:cs typeface="Arial"/>
                <a:sym typeface="Arial"/>
              </a:rPr>
              <a:t>|</a:t>
            </a:r>
            <a:r>
              <a:rPr b="0" i="0" lang="en-IN" sz="2200">
                <a:solidFill>
                  <a:srgbClr val="000000"/>
                </a:solidFill>
                <a:latin typeface="Arial"/>
                <a:ea typeface="Arial"/>
                <a:cs typeface="Arial"/>
                <a:sym typeface="Arial"/>
              </a:rPr>
              <a:t> </a:t>
            </a: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A67F59"/>
                </a:solidFill>
                <a:latin typeface="Arial"/>
                <a:ea typeface="Arial"/>
                <a:cs typeface="Arial"/>
                <a:sym typeface="Arial"/>
              </a:rPr>
              <a:t>&lt;=&gt;</a:t>
            </a:r>
            <a:r>
              <a:rPr b="0" i="0" lang="en-IN" sz="2200">
                <a:solidFill>
                  <a:srgbClr val="000000"/>
                </a:solidFill>
                <a:latin typeface="Arial"/>
                <a:ea typeface="Arial"/>
                <a:cs typeface="Arial"/>
                <a:sym typeface="Arial"/>
              </a:rPr>
              <a:t> </a:t>
            </a:r>
            <a:r>
              <a:rPr b="0" i="1" lang="en-IN" sz="2200">
                <a:solidFill>
                  <a:srgbClr val="000000"/>
                </a:solidFill>
                <a:latin typeface="Arial"/>
                <a:ea typeface="Arial"/>
                <a:cs typeface="Arial"/>
                <a:sym typeface="Arial"/>
              </a:rPr>
              <a:t>null</a:t>
            </a:r>
            <a:endParaRPr sz="2200">
              <a:solidFill>
                <a:schemeClr val="dk1"/>
              </a:solidFill>
              <a:latin typeface="Gill Sans"/>
              <a:ea typeface="Gill Sans"/>
              <a:cs typeface="Gill Sans"/>
              <a:sym typeface="Gill Sans"/>
            </a:endParaRPr>
          </a:p>
        </p:txBody>
      </p:sp>
      <p:sp>
        <p:nvSpPr>
          <p:cNvPr id="3611" name="Google Shape;3611;p373"/>
          <p:cNvSpPr/>
          <p:nvPr/>
        </p:nvSpPr>
        <p:spPr>
          <a:xfrm>
            <a:off x="8510729" y="165707"/>
            <a:ext cx="3334311" cy="4616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2400"/>
              <a:buFont typeface="Arial"/>
              <a:buChar char="•"/>
            </a:pPr>
            <a:r>
              <a:rPr i="1" lang="en-IN" sz="2400">
                <a:solidFill>
                  <a:srgbClr val="000000"/>
                </a:solidFill>
                <a:latin typeface="Arial"/>
                <a:ea typeface="Arial"/>
                <a:cs typeface="Arial"/>
                <a:sym typeface="Arial"/>
              </a:rPr>
              <a:t>operand </a:t>
            </a:r>
            <a:r>
              <a:rPr lang="en-IN" sz="2400">
                <a:solidFill>
                  <a:srgbClr val="A67F59"/>
                </a:solidFill>
                <a:latin typeface="Arial"/>
                <a:ea typeface="Arial"/>
                <a:cs typeface="Arial"/>
                <a:sym typeface="Arial"/>
              </a:rPr>
              <a:t>IS</a:t>
            </a:r>
            <a:r>
              <a:rPr lang="en-IN" sz="2400">
                <a:solidFill>
                  <a:srgbClr val="999999"/>
                </a:solidFill>
                <a:latin typeface="Arial"/>
                <a:ea typeface="Arial"/>
                <a:cs typeface="Arial"/>
                <a:sym typeface="Arial"/>
              </a:rPr>
              <a:t> [</a:t>
            </a:r>
            <a:r>
              <a:rPr lang="en-IN" sz="2400">
                <a:solidFill>
                  <a:srgbClr val="A67F59"/>
                </a:solidFill>
                <a:latin typeface="Arial"/>
                <a:ea typeface="Arial"/>
                <a:cs typeface="Arial"/>
                <a:sym typeface="Arial"/>
              </a:rPr>
              <a:t>NOT</a:t>
            </a:r>
            <a:r>
              <a:rPr lang="en-IN" sz="2400">
                <a:solidFill>
                  <a:srgbClr val="999999"/>
                </a:solidFill>
                <a:latin typeface="Arial"/>
                <a:ea typeface="Arial"/>
                <a:cs typeface="Arial"/>
                <a:sym typeface="Arial"/>
              </a:rPr>
              <a:t>]</a:t>
            </a:r>
            <a:r>
              <a:rPr i="1" lang="en-IN" sz="2400">
                <a:solidFill>
                  <a:srgbClr val="000000"/>
                </a:solidFill>
                <a:latin typeface="Arial"/>
                <a:ea typeface="Arial"/>
                <a:cs typeface="Arial"/>
                <a:sym typeface="Arial"/>
              </a:rPr>
              <a:t> </a:t>
            </a:r>
            <a:r>
              <a:rPr i="1" lang="en-IN" sz="2400">
                <a:solidFill>
                  <a:srgbClr val="990055"/>
                </a:solidFill>
                <a:latin typeface="Arial"/>
                <a:ea typeface="Arial"/>
                <a:cs typeface="Arial"/>
                <a:sym typeface="Arial"/>
              </a:rPr>
              <a:t>NULL</a:t>
            </a:r>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5" name="Shape 3615"/>
        <p:cNvGrpSpPr/>
        <p:nvPr/>
      </p:nvGrpSpPr>
      <p:grpSpPr>
        <a:xfrm>
          <a:off x="0" y="0"/>
          <a:ext cx="0" cy="0"/>
          <a:chOff x="0" y="0"/>
          <a:chExt cx="0" cy="0"/>
        </a:xfrm>
      </p:grpSpPr>
      <p:sp>
        <p:nvSpPr>
          <p:cNvPr id="3616" name="Google Shape;3616;p37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is null / is not null</a:t>
            </a:r>
            <a:endParaRPr i="1" sz="3200">
              <a:solidFill>
                <a:srgbClr val="FF9900"/>
              </a:solidFill>
              <a:latin typeface="Arial"/>
              <a:ea typeface="Arial"/>
              <a:cs typeface="Arial"/>
              <a:sym typeface="Arial"/>
            </a:endParaRPr>
          </a:p>
        </p:txBody>
      </p:sp>
      <p:sp>
        <p:nvSpPr>
          <p:cNvPr id="3617" name="Google Shape;3617;p374"/>
          <p:cNvSpPr/>
          <p:nvPr/>
        </p:nvSpPr>
        <p:spPr>
          <a:xfrm>
            <a:off x="90308" y="73652"/>
            <a:ext cx="686978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sz="2200">
              <a:solidFill>
                <a:srgbClr val="0077AA"/>
              </a:solidFill>
              <a:latin typeface="Arial"/>
              <a:ea typeface="Arial"/>
              <a:cs typeface="Arial"/>
              <a:sym typeface="Arial"/>
            </a:endParaRPr>
          </a:p>
          <a:p>
            <a:pPr indent="0" lvl="0" marL="0" marR="0" rtl="0" algn="l">
              <a:spcBef>
                <a:spcPts val="0"/>
              </a:spcBef>
              <a:spcAft>
                <a:spcPts val="0"/>
              </a:spcAft>
              <a:buNone/>
            </a:pPr>
            <a:r>
              <a:t/>
            </a:r>
            <a:endParaRPr sz="2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 will return Empty set</a:t>
            </a:r>
            <a:endParaRPr sz="1800">
              <a:solidFill>
                <a:srgbClr val="669900"/>
              </a:solidFill>
              <a:latin typeface="Arial"/>
              <a:ea typeface="Arial"/>
              <a:cs typeface="Arial"/>
              <a:sym typeface="Arial"/>
            </a:endParaRPr>
          </a:p>
        </p:txBody>
      </p:sp>
      <p:sp>
        <p:nvSpPr>
          <p:cNvPr id="3618" name="Google Shape;3618;p374"/>
          <p:cNvSpPr/>
          <p:nvPr/>
        </p:nvSpPr>
        <p:spPr>
          <a:xfrm>
            <a:off x="191345" y="1332303"/>
            <a:ext cx="554461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sal, 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B38806"/>
                </a:solidFill>
                <a:latin typeface="Arial"/>
                <a:ea typeface="Arial"/>
                <a:cs typeface="Arial"/>
                <a:sym typeface="Arial"/>
              </a:rPr>
              <a:t>IS NOT NULL</a:t>
            </a:r>
            <a:r>
              <a:rPr lang="en-IN" sz="1800">
                <a:solidFill>
                  <a:schemeClr val="dk1"/>
                </a:solidFill>
                <a:latin typeface="Arial"/>
                <a:ea typeface="Arial"/>
                <a:cs typeface="Arial"/>
                <a:sym typeface="Arial"/>
              </a:rPr>
              <a:t>;</a:t>
            </a:r>
            <a:endParaRPr/>
          </a:p>
        </p:txBody>
      </p:sp>
      <p:sp>
        <p:nvSpPr>
          <p:cNvPr id="3619" name="Google Shape;3619;p374"/>
          <p:cNvSpPr/>
          <p:nvPr/>
        </p:nvSpPr>
        <p:spPr>
          <a:xfrm>
            <a:off x="153816" y="4624104"/>
            <a:ext cx="5582145"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sal, 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is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p:txBody>
      </p:sp>
      <p:pic>
        <p:nvPicPr>
          <p:cNvPr id="3620" name="Google Shape;3620;p374"/>
          <p:cNvPicPr preferRelativeResize="0"/>
          <p:nvPr/>
        </p:nvPicPr>
        <p:blipFill rotWithShape="1">
          <a:blip r:embed="rId3">
            <a:alphaModFix/>
          </a:blip>
          <a:srcRect b="0" l="0" r="0" t="0"/>
          <a:stretch/>
        </p:blipFill>
        <p:spPr>
          <a:xfrm>
            <a:off x="6088468" y="4041162"/>
            <a:ext cx="5734256" cy="2268694"/>
          </a:xfrm>
          <a:prstGeom prst="rect">
            <a:avLst/>
          </a:prstGeom>
          <a:noFill/>
          <a:ln>
            <a:noFill/>
          </a:ln>
        </p:spPr>
      </p:pic>
      <p:grpSp>
        <p:nvGrpSpPr>
          <p:cNvPr id="3621" name="Google Shape;3621;p374"/>
          <p:cNvGrpSpPr/>
          <p:nvPr/>
        </p:nvGrpSpPr>
        <p:grpSpPr>
          <a:xfrm>
            <a:off x="6096000" y="919944"/>
            <a:ext cx="5760639" cy="2725080"/>
            <a:chOff x="6689109" y="2892650"/>
            <a:chExt cx="4230634" cy="1864123"/>
          </a:xfrm>
        </p:grpSpPr>
        <p:pic>
          <p:nvPicPr>
            <p:cNvPr id="3622" name="Google Shape;3622;p374"/>
            <p:cNvPicPr preferRelativeResize="0"/>
            <p:nvPr/>
          </p:nvPicPr>
          <p:blipFill rotWithShape="1">
            <a:blip r:embed="rId4">
              <a:alphaModFix/>
            </a:blip>
            <a:srcRect b="0" l="0" r="0" t="0"/>
            <a:stretch/>
          </p:blipFill>
          <p:spPr>
            <a:xfrm>
              <a:off x="6689109" y="2892650"/>
              <a:ext cx="4230634" cy="1864123"/>
            </a:xfrm>
            <a:prstGeom prst="rect">
              <a:avLst/>
            </a:prstGeom>
            <a:noFill/>
            <a:ln>
              <a:noFill/>
            </a:ln>
          </p:spPr>
        </p:pic>
        <p:sp>
          <p:nvSpPr>
            <p:cNvPr id="3623" name="Google Shape;3623;p374"/>
            <p:cNvSpPr/>
            <p:nvPr/>
          </p:nvSpPr>
          <p:spPr>
            <a:xfrm>
              <a:off x="7080740" y="3824205"/>
              <a:ext cx="3814096" cy="28803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624" name="Google Shape;3624;p374"/>
          <p:cNvSpPr/>
          <p:nvPr/>
        </p:nvSpPr>
        <p:spPr>
          <a:xfrm>
            <a:off x="191345" y="2233896"/>
            <a:ext cx="554461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sal, 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comm </a:t>
            </a:r>
            <a:r>
              <a:rPr lang="en-IN" sz="1800">
                <a:solidFill>
                  <a:srgbClr val="B38806"/>
                </a:solidFill>
                <a:latin typeface="Arial"/>
                <a:ea typeface="Arial"/>
                <a:cs typeface="Arial"/>
                <a:sym typeface="Arial"/>
              </a:rPr>
              <a:t>IS NOT UNKNOWN</a:t>
            </a:r>
            <a:r>
              <a:rPr lang="en-IN" sz="1800">
                <a:solidFill>
                  <a:schemeClr val="dk1"/>
                </a:solidFill>
                <a:latin typeface="Arial"/>
                <a:ea typeface="Arial"/>
                <a:cs typeface="Arial"/>
                <a:sym typeface="Arial"/>
              </a:rPr>
              <a:t>;</a:t>
            </a:r>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28" name="Shape 3628"/>
        <p:cNvGrpSpPr/>
        <p:nvPr/>
      </p:nvGrpSpPr>
      <p:grpSpPr>
        <a:xfrm>
          <a:off x="0" y="0"/>
          <a:ext cx="0" cy="0"/>
          <a:chOff x="0" y="0"/>
          <a:chExt cx="0" cy="0"/>
        </a:xfrm>
      </p:grpSpPr>
      <p:sp>
        <p:nvSpPr>
          <p:cNvPr id="3629" name="Google Shape;3629;p37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boolean</a:t>
            </a:r>
            <a:endParaRPr/>
          </a:p>
        </p:txBody>
      </p:sp>
      <p:sp>
        <p:nvSpPr>
          <p:cNvPr id="3630" name="Google Shape;3630;p375"/>
          <p:cNvSpPr/>
          <p:nvPr/>
        </p:nvSpPr>
        <p:spPr>
          <a:xfrm>
            <a:off x="407368" y="637627"/>
            <a:ext cx="10184432" cy="369332"/>
          </a:xfrm>
          <a:prstGeom prst="rect">
            <a:avLst/>
          </a:prstGeom>
          <a:solidFill>
            <a:srgbClr val="F0E5E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BOOL and BOOLEAN are synonym of TINYINT(1)</a:t>
            </a:r>
            <a:endParaRPr/>
          </a:p>
        </p:txBody>
      </p:sp>
      <p:sp>
        <p:nvSpPr>
          <p:cNvPr id="3631" name="Google Shape;3631;p375"/>
          <p:cNvSpPr/>
          <p:nvPr/>
        </p:nvSpPr>
        <p:spPr>
          <a:xfrm>
            <a:off x="407368" y="1762962"/>
            <a:ext cx="89571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Source Code Pro"/>
                <a:ea typeface="Source Code Pro"/>
                <a:cs typeface="Source Code Pro"/>
                <a:sym typeface="Source Code Pro"/>
              </a:rPr>
              <a:t>SELECT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endParaRPr sz="1800">
              <a:solidFill>
                <a:schemeClr val="dk1"/>
              </a:solidFill>
              <a:latin typeface="Gill Sans"/>
              <a:ea typeface="Gill Sans"/>
              <a:cs typeface="Gill Sans"/>
              <a:sym typeface="Gill Sans"/>
            </a:endParaRPr>
          </a:p>
        </p:txBody>
      </p:sp>
      <p:sp>
        <p:nvSpPr>
          <p:cNvPr id="3632" name="Google Shape;3632;p375"/>
          <p:cNvSpPr/>
          <p:nvPr/>
        </p:nvSpPr>
        <p:spPr>
          <a:xfrm>
            <a:off x="407368" y="1191577"/>
            <a:ext cx="10184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A value of </a:t>
            </a:r>
            <a:r>
              <a:rPr lang="en-IN" sz="2800">
                <a:solidFill>
                  <a:srgbClr val="2658E6"/>
                </a:solidFill>
                <a:latin typeface="Arial"/>
                <a:ea typeface="Arial"/>
                <a:cs typeface="Arial"/>
                <a:sym typeface="Arial"/>
              </a:rPr>
              <a:t>zero</a:t>
            </a:r>
            <a:r>
              <a:rPr lang="en-IN" sz="2400">
                <a:solidFill>
                  <a:schemeClr val="dk1"/>
                </a:solidFill>
                <a:latin typeface="Arial"/>
                <a:ea typeface="Arial"/>
                <a:cs typeface="Arial"/>
                <a:sym typeface="Arial"/>
              </a:rPr>
              <a:t> is considered </a:t>
            </a:r>
            <a:r>
              <a:rPr lang="en-IN" sz="2800">
                <a:solidFill>
                  <a:srgbClr val="2658E6"/>
                </a:solidFill>
                <a:latin typeface="Arial"/>
                <a:ea typeface="Arial"/>
                <a:cs typeface="Arial"/>
                <a:sym typeface="Arial"/>
              </a:rPr>
              <a:t>false</a:t>
            </a:r>
            <a:r>
              <a:rPr lang="en-IN" sz="2400">
                <a:solidFill>
                  <a:schemeClr val="dk1"/>
                </a:solidFill>
                <a:latin typeface="Arial"/>
                <a:ea typeface="Arial"/>
                <a:cs typeface="Arial"/>
                <a:sym typeface="Arial"/>
              </a:rPr>
              <a:t>. </a:t>
            </a:r>
            <a:r>
              <a:rPr lang="en-IN" sz="2800">
                <a:solidFill>
                  <a:srgbClr val="2658E6"/>
                </a:solidFill>
                <a:latin typeface="Arial"/>
                <a:ea typeface="Arial"/>
                <a:cs typeface="Arial"/>
                <a:sym typeface="Arial"/>
              </a:rPr>
              <a:t>Nonzero</a:t>
            </a:r>
            <a:r>
              <a:rPr lang="en-IN" sz="2400">
                <a:solidFill>
                  <a:schemeClr val="dk1"/>
                </a:solidFill>
                <a:latin typeface="Arial"/>
                <a:ea typeface="Arial"/>
                <a:cs typeface="Arial"/>
                <a:sym typeface="Arial"/>
              </a:rPr>
              <a:t> values are considered </a:t>
            </a:r>
            <a:r>
              <a:rPr lang="en-IN" sz="2800">
                <a:solidFill>
                  <a:srgbClr val="2658E6"/>
                </a:solidFill>
                <a:latin typeface="Arial"/>
                <a:ea typeface="Arial"/>
                <a:cs typeface="Arial"/>
                <a:sym typeface="Arial"/>
              </a:rPr>
              <a:t>true</a:t>
            </a:r>
            <a:r>
              <a:rPr lang="en-IN" sz="2400">
                <a:solidFill>
                  <a:schemeClr val="dk1"/>
                </a:solidFill>
                <a:latin typeface="Arial"/>
                <a:ea typeface="Arial"/>
                <a:cs typeface="Arial"/>
                <a:sym typeface="Arial"/>
              </a:rPr>
              <a:t>.</a:t>
            </a:r>
            <a:endParaRPr/>
          </a:p>
        </p:txBody>
      </p:sp>
      <p:grpSp>
        <p:nvGrpSpPr>
          <p:cNvPr id="3633" name="Google Shape;3633;p375"/>
          <p:cNvGrpSpPr/>
          <p:nvPr/>
        </p:nvGrpSpPr>
        <p:grpSpPr>
          <a:xfrm>
            <a:off x="391297" y="4973397"/>
            <a:ext cx="9736418" cy="1753720"/>
            <a:chOff x="391297" y="4973397"/>
            <a:chExt cx="9736418" cy="1753720"/>
          </a:xfrm>
        </p:grpSpPr>
        <p:sp>
          <p:nvSpPr>
            <p:cNvPr id="3634" name="Google Shape;3634;p375"/>
            <p:cNvSpPr/>
            <p:nvPr/>
          </p:nvSpPr>
          <p:spPr>
            <a:xfrm>
              <a:off x="391297" y="4973397"/>
              <a:ext cx="5832648" cy="171136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NOT</a:t>
              </a:r>
              <a:r>
                <a:rPr lang="en-IN" sz="1800">
                  <a:solidFill>
                    <a:schemeClr val="dk1"/>
                  </a:solidFill>
                  <a:latin typeface="Arial"/>
                  <a:ea typeface="Arial"/>
                  <a:cs typeface="Arial"/>
                  <a:sym typeface="Arial"/>
                </a:rPr>
                <a:t> completed;</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is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p:txBody>
        </p:sp>
        <p:pic>
          <p:nvPicPr>
            <p:cNvPr id="3635" name="Google Shape;3635;p375"/>
            <p:cNvPicPr preferRelativeResize="0"/>
            <p:nvPr/>
          </p:nvPicPr>
          <p:blipFill rotWithShape="1">
            <a:blip r:embed="rId3">
              <a:alphaModFix/>
            </a:blip>
            <a:srcRect b="0" l="0" r="0" t="0"/>
            <a:stretch/>
          </p:blipFill>
          <p:spPr>
            <a:xfrm>
              <a:off x="6456040" y="4973397"/>
              <a:ext cx="3671675" cy="1753720"/>
            </a:xfrm>
            <a:prstGeom prst="rect">
              <a:avLst/>
            </a:prstGeom>
            <a:noFill/>
            <a:ln>
              <a:noFill/>
            </a:ln>
          </p:spPr>
        </p:pic>
      </p:grpSp>
      <p:grpSp>
        <p:nvGrpSpPr>
          <p:cNvPr id="3636" name="Google Shape;3636;p375"/>
          <p:cNvGrpSpPr/>
          <p:nvPr/>
        </p:nvGrpSpPr>
        <p:grpSpPr>
          <a:xfrm>
            <a:off x="407367" y="2276872"/>
            <a:ext cx="11521281" cy="2516288"/>
            <a:chOff x="407367" y="2280864"/>
            <a:chExt cx="11521281" cy="2516288"/>
          </a:xfrm>
        </p:grpSpPr>
        <p:sp>
          <p:nvSpPr>
            <p:cNvPr id="3637" name="Google Shape;3637;p375"/>
            <p:cNvSpPr/>
            <p:nvPr/>
          </p:nvSpPr>
          <p:spPr>
            <a:xfrm>
              <a:off x="407367" y="2357492"/>
              <a:ext cx="5947233" cy="171136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is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tasks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completed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p:txBody>
        </p:sp>
        <p:grpSp>
          <p:nvGrpSpPr>
            <p:cNvPr id="3638" name="Google Shape;3638;p375"/>
            <p:cNvGrpSpPr/>
            <p:nvPr/>
          </p:nvGrpSpPr>
          <p:grpSpPr>
            <a:xfrm>
              <a:off x="6452934" y="2280864"/>
              <a:ext cx="5475714" cy="2516288"/>
              <a:chOff x="6859051" y="2564904"/>
              <a:chExt cx="5056094" cy="2024225"/>
            </a:xfrm>
          </p:grpSpPr>
          <p:pic>
            <p:nvPicPr>
              <p:cNvPr id="3639" name="Google Shape;3639;p375"/>
              <p:cNvPicPr preferRelativeResize="0"/>
              <p:nvPr/>
            </p:nvPicPr>
            <p:blipFill rotWithShape="1">
              <a:blip r:embed="rId4">
                <a:alphaModFix/>
              </a:blip>
              <a:srcRect b="0" l="0" r="0" t="0"/>
              <a:stretch/>
            </p:blipFill>
            <p:spPr>
              <a:xfrm>
                <a:off x="6859051" y="2564904"/>
                <a:ext cx="2401410" cy="2024225"/>
              </a:xfrm>
              <a:prstGeom prst="rect">
                <a:avLst/>
              </a:prstGeom>
              <a:noFill/>
              <a:ln>
                <a:noFill/>
              </a:ln>
            </p:spPr>
          </p:pic>
          <p:pic>
            <p:nvPicPr>
              <p:cNvPr id="3640" name="Google Shape;3640;p375"/>
              <p:cNvPicPr preferRelativeResize="0"/>
              <p:nvPr/>
            </p:nvPicPr>
            <p:blipFill rotWithShape="1">
              <a:blip r:embed="rId5">
                <a:alphaModFix/>
              </a:blip>
              <a:srcRect b="0" l="0" r="0" t="0"/>
              <a:stretch/>
            </p:blipFill>
            <p:spPr>
              <a:xfrm>
                <a:off x="9351258" y="2570195"/>
                <a:ext cx="2563887" cy="1722824"/>
              </a:xfrm>
              <a:prstGeom prst="rect">
                <a:avLst/>
              </a:prstGeom>
              <a:noFill/>
              <a:ln>
                <a:noFill/>
              </a:ln>
            </p:spPr>
          </p:pic>
          <p:sp>
            <p:nvSpPr>
              <p:cNvPr id="3641" name="Google Shape;3641;p375"/>
              <p:cNvSpPr/>
              <p:nvPr/>
            </p:nvSpPr>
            <p:spPr>
              <a:xfrm>
                <a:off x="6895911" y="3492501"/>
                <a:ext cx="2324345" cy="445148"/>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cxnSp>
          <p:nvCxnSpPr>
            <p:cNvPr id="3642" name="Google Shape;3642;p375"/>
            <p:cNvCxnSpPr/>
            <p:nvPr/>
          </p:nvCxnSpPr>
          <p:spPr>
            <a:xfrm>
              <a:off x="4727848" y="2636912"/>
              <a:ext cx="1725086" cy="1008112"/>
            </a:xfrm>
            <a:prstGeom prst="bentConnector3">
              <a:avLst>
                <a:gd fmla="val 70570" name="adj1"/>
              </a:avLst>
            </a:prstGeom>
            <a:noFill/>
            <a:ln cap="flat" cmpd="sng" w="28575">
              <a:solidFill>
                <a:schemeClr val="dk1"/>
              </a:solidFill>
              <a:prstDash val="dash"/>
              <a:round/>
              <a:headEnd len="med" w="med" type="triangle"/>
              <a:tailEnd len="med" w="med" type="triangle"/>
            </a:ln>
          </p:spPr>
        </p:cxnSp>
        <p:cxnSp>
          <p:nvCxnSpPr>
            <p:cNvPr id="3643" name="Google Shape;3643;p375"/>
            <p:cNvCxnSpPr/>
            <p:nvPr/>
          </p:nvCxnSpPr>
          <p:spPr>
            <a:xfrm>
              <a:off x="5303912" y="3097426"/>
              <a:ext cx="576064" cy="0"/>
            </a:xfrm>
            <a:prstGeom prst="straightConnector1">
              <a:avLst/>
            </a:prstGeom>
            <a:noFill/>
            <a:ln cap="flat" cmpd="sng" w="28575">
              <a:solidFill>
                <a:schemeClr val="dk1"/>
              </a:solidFill>
              <a:prstDash val="dash"/>
              <a:round/>
              <a:headEnd len="sm" w="sm" type="none"/>
              <a:tailEnd len="med" w="med" type="triangle"/>
            </a:ln>
          </p:spPr>
        </p:cxnSp>
        <p:cxnSp>
          <p:nvCxnSpPr>
            <p:cNvPr id="3644" name="Google Shape;3644;p375"/>
            <p:cNvCxnSpPr/>
            <p:nvPr/>
          </p:nvCxnSpPr>
          <p:spPr>
            <a:xfrm>
              <a:off x="5303912" y="3894068"/>
              <a:ext cx="360040" cy="0"/>
            </a:xfrm>
            <a:prstGeom prst="straightConnector1">
              <a:avLst/>
            </a:prstGeom>
            <a:noFill/>
            <a:ln cap="flat" cmpd="sng" w="28575">
              <a:solidFill>
                <a:schemeClr val="dk1"/>
              </a:solidFill>
              <a:prstDash val="dash"/>
              <a:round/>
              <a:headEnd len="sm" w="sm" type="none"/>
              <a:tailEnd len="med" w="med" type="triangle"/>
            </a:ln>
          </p:spPr>
        </p:cxnSp>
      </p:grpSp>
      <p:cxnSp>
        <p:nvCxnSpPr>
          <p:cNvPr id="3645" name="Google Shape;3645;p375"/>
          <p:cNvCxnSpPr/>
          <p:nvPr/>
        </p:nvCxnSpPr>
        <p:spPr>
          <a:xfrm>
            <a:off x="5117319" y="3435231"/>
            <a:ext cx="6019200" cy="1364100"/>
          </a:xfrm>
          <a:prstGeom prst="bentConnector3">
            <a:avLst>
              <a:gd fmla="val 10213" name="adj1"/>
            </a:avLst>
          </a:prstGeom>
          <a:noFill/>
          <a:ln cap="flat" cmpd="sng" w="28575">
            <a:solidFill>
              <a:schemeClr val="dk1"/>
            </a:solidFill>
            <a:prstDash val="dash"/>
            <a:round/>
            <a:headEnd len="med" w="med" type="triangle"/>
            <a:tailEnd len="med" w="med" type="triangle"/>
          </a:ln>
        </p:spPr>
      </p:cxnSp>
      <p:cxnSp>
        <p:nvCxnSpPr>
          <p:cNvPr id="3646" name="Google Shape;3646;p375"/>
          <p:cNvCxnSpPr/>
          <p:nvPr/>
        </p:nvCxnSpPr>
        <p:spPr>
          <a:xfrm rot="10800000">
            <a:off x="11136560" y="4361112"/>
            <a:ext cx="0" cy="364032"/>
          </a:xfrm>
          <a:prstGeom prst="straightConnector1">
            <a:avLst/>
          </a:prstGeom>
          <a:noFill/>
          <a:ln cap="flat" cmpd="sng" w="28575">
            <a:solidFill>
              <a:schemeClr val="dk1"/>
            </a:solidFill>
            <a:prstDash val="dash"/>
            <a:round/>
            <a:headEnd len="sm" w="sm" type="none"/>
            <a:tailEnd len="med" w="med" type="triangle"/>
          </a:ln>
        </p:spPr>
      </p:cxnSp>
      <p:sp>
        <p:nvSpPr>
          <p:cNvPr id="3647" name="Google Shape;3647;p375"/>
          <p:cNvSpPr/>
          <p:nvPr/>
        </p:nvSpPr>
        <p:spPr>
          <a:xfrm rot="-5400000">
            <a:off x="10188369" y="3219602"/>
            <a:ext cx="1729661" cy="553358"/>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648" name="Google Shape;3648;p375"/>
          <p:cNvGrpSpPr/>
          <p:nvPr/>
        </p:nvGrpSpPr>
        <p:grpSpPr>
          <a:xfrm>
            <a:off x="5162809" y="5041642"/>
            <a:ext cx="1223205" cy="1686663"/>
            <a:chOff x="5191837" y="4998100"/>
            <a:chExt cx="1223205" cy="1686663"/>
          </a:xfrm>
        </p:grpSpPr>
        <p:cxnSp>
          <p:nvCxnSpPr>
            <p:cNvPr id="3649" name="Google Shape;3649;p375"/>
            <p:cNvCxnSpPr/>
            <p:nvPr/>
          </p:nvCxnSpPr>
          <p:spPr>
            <a:xfrm rot="10800000">
              <a:off x="5191837" y="6684763"/>
              <a:ext cx="398554" cy="0"/>
            </a:xfrm>
            <a:prstGeom prst="straightConnector1">
              <a:avLst/>
            </a:prstGeom>
            <a:noFill/>
            <a:ln cap="flat" cmpd="sng" w="28575">
              <a:solidFill>
                <a:schemeClr val="dk1"/>
              </a:solidFill>
              <a:prstDash val="dash"/>
              <a:round/>
              <a:headEnd len="sm" w="sm" type="none"/>
              <a:tailEnd len="med" w="med" type="triangle"/>
            </a:ln>
          </p:spPr>
        </p:cxnSp>
        <p:cxnSp>
          <p:nvCxnSpPr>
            <p:cNvPr id="3650" name="Google Shape;3650;p375"/>
            <p:cNvCxnSpPr/>
            <p:nvPr/>
          </p:nvCxnSpPr>
          <p:spPr>
            <a:xfrm>
              <a:off x="5591944" y="5085184"/>
              <a:ext cx="0" cy="1599579"/>
            </a:xfrm>
            <a:prstGeom prst="straightConnector1">
              <a:avLst/>
            </a:prstGeom>
            <a:noFill/>
            <a:ln cap="flat" cmpd="sng" w="28575">
              <a:solidFill>
                <a:schemeClr val="dk1"/>
              </a:solidFill>
              <a:prstDash val="dash"/>
              <a:round/>
              <a:headEnd len="sm" w="sm" type="none"/>
              <a:tailEnd len="sm" w="sm" type="none"/>
            </a:ln>
          </p:spPr>
        </p:cxnSp>
        <p:cxnSp>
          <p:nvCxnSpPr>
            <p:cNvPr id="3651" name="Google Shape;3651;p375"/>
            <p:cNvCxnSpPr/>
            <p:nvPr/>
          </p:nvCxnSpPr>
          <p:spPr>
            <a:xfrm>
              <a:off x="5763864" y="5884973"/>
              <a:ext cx="651178" cy="0"/>
            </a:xfrm>
            <a:prstGeom prst="straightConnector1">
              <a:avLst/>
            </a:prstGeom>
            <a:noFill/>
            <a:ln cap="flat" cmpd="sng" w="28575">
              <a:solidFill>
                <a:schemeClr val="dk1"/>
              </a:solidFill>
              <a:prstDash val="dash"/>
              <a:round/>
              <a:headEnd len="sm" w="sm" type="none"/>
              <a:tailEnd len="med" w="med" type="triangle"/>
            </a:ln>
          </p:spPr>
        </p:cxnSp>
        <p:cxnSp>
          <p:nvCxnSpPr>
            <p:cNvPr id="3652" name="Google Shape;3652;p375"/>
            <p:cNvCxnSpPr/>
            <p:nvPr/>
          </p:nvCxnSpPr>
          <p:spPr>
            <a:xfrm rot="10800000">
              <a:off x="5191837" y="4998100"/>
              <a:ext cx="398554" cy="0"/>
            </a:xfrm>
            <a:prstGeom prst="straightConnector1">
              <a:avLst/>
            </a:prstGeom>
            <a:noFill/>
            <a:ln cap="flat" cmpd="sng" w="28575">
              <a:solidFill>
                <a:schemeClr val="dk1"/>
              </a:solidFill>
              <a:prstDash val="dash"/>
              <a:round/>
              <a:headEnd len="sm" w="sm" type="none"/>
              <a:tailEnd len="med" w="med" type="triangle"/>
            </a:ln>
          </p:spPr>
        </p:cxnSp>
      </p:gr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56" name="Shape 3656"/>
        <p:cNvGrpSpPr/>
        <p:nvPr/>
      </p:nvGrpSpPr>
      <p:grpSpPr>
        <a:xfrm>
          <a:off x="0" y="0"/>
          <a:ext cx="0" cy="0"/>
          <a:chOff x="0" y="0"/>
          <a:chExt cx="0" cy="0"/>
        </a:xfrm>
      </p:grpSpPr>
      <p:sp>
        <p:nvSpPr>
          <p:cNvPr id="3657" name="Google Shape;3657;p376"/>
          <p:cNvSpPr/>
          <p:nvPr/>
        </p:nvSpPr>
        <p:spPr>
          <a:xfrm>
            <a:off x="407369" y="2944296"/>
            <a:ext cx="11377264" cy="295786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ename</a:t>
            </a:r>
            <a:r>
              <a:rPr lang="en-IN" sz="1800">
                <a:solidFill>
                  <a:srgbClr val="006C86"/>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ename</a:t>
            </a:r>
            <a:r>
              <a:rPr lang="en-IN" sz="1800">
                <a:solidFill>
                  <a:srgbClr val="006C86"/>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6C86"/>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006C86"/>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006C86"/>
                </a:solidFill>
                <a:latin typeface="Arial"/>
                <a:ea typeface="Arial"/>
                <a:cs typeface="Arial"/>
                <a:sym typeface="Arial"/>
              </a:rPr>
              <a:t> </a:t>
            </a:r>
            <a:r>
              <a:rPr lang="en-IN" sz="1800">
                <a:solidFill>
                  <a:schemeClr val="dk1"/>
                </a:solidFill>
                <a:latin typeface="Arial"/>
                <a:ea typeface="Arial"/>
                <a:cs typeface="Arial"/>
                <a:sym typeface="Arial"/>
              </a:rPr>
              <a:t>ename</a:t>
            </a:r>
            <a:r>
              <a:rPr lang="en-IN" sz="1800">
                <a:solidFill>
                  <a:srgbClr val="006C86"/>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006C86"/>
                </a:solidFill>
                <a:latin typeface="Arial"/>
                <a:ea typeface="Arial"/>
                <a:cs typeface="Arial"/>
                <a:sym typeface="Arial"/>
              </a:rPr>
              <a:t> </a:t>
            </a:r>
            <a:r>
              <a:rPr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p:txBody>
      </p:sp>
      <p:sp>
        <p:nvSpPr>
          <p:cNvPr id="3658" name="Google Shape;3658;p37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boolean</a:t>
            </a:r>
            <a:endParaRPr/>
          </a:p>
        </p:txBody>
      </p:sp>
      <p:sp>
        <p:nvSpPr>
          <p:cNvPr id="3659" name="Google Shape;3659;p376"/>
          <p:cNvSpPr/>
          <p:nvPr/>
        </p:nvSpPr>
        <p:spPr>
          <a:xfrm>
            <a:off x="407368" y="637627"/>
            <a:ext cx="10184432" cy="369332"/>
          </a:xfrm>
          <a:prstGeom prst="rect">
            <a:avLst/>
          </a:prstGeom>
          <a:solidFill>
            <a:srgbClr val="F0E5E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BOOL and BOOLEAN are synonym of TINYINT(1)</a:t>
            </a:r>
            <a:endParaRPr/>
          </a:p>
        </p:txBody>
      </p:sp>
      <p:sp>
        <p:nvSpPr>
          <p:cNvPr id="3660" name="Google Shape;3660;p376"/>
          <p:cNvSpPr/>
          <p:nvPr/>
        </p:nvSpPr>
        <p:spPr>
          <a:xfrm>
            <a:off x="407368" y="2389935"/>
            <a:ext cx="1137726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2060"/>
                </a:solidFill>
                <a:latin typeface="Gill Sans"/>
                <a:ea typeface="Gill Sans"/>
                <a:cs typeface="Gill Sans"/>
                <a:sym typeface="Gill Sans"/>
              </a:rPr>
              <a:t>What will be the result of the query below?</a:t>
            </a:r>
            <a:endParaRPr sz="2200">
              <a:solidFill>
                <a:srgbClr val="002060"/>
              </a:solidFill>
              <a:latin typeface="Gill Sans"/>
              <a:ea typeface="Gill Sans"/>
              <a:cs typeface="Gill Sans"/>
              <a:sym typeface="Gill Sans"/>
            </a:endParaRPr>
          </a:p>
        </p:txBody>
      </p:sp>
      <p:sp>
        <p:nvSpPr>
          <p:cNvPr id="3661" name="Google Shape;3661;p376"/>
          <p:cNvSpPr txBox="1"/>
          <p:nvPr/>
        </p:nvSpPr>
        <p:spPr>
          <a:xfrm>
            <a:off x="6168008" y="2944296"/>
            <a:ext cx="5723203" cy="25423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IN</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945D4A"/>
                </a:solidFill>
                <a:latin typeface="Arial"/>
                <a:ea typeface="Arial"/>
                <a:cs typeface="Arial"/>
                <a:sym typeface="Arial"/>
              </a:rPr>
              <a:t>IN</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'smith'</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3662" name="Google Shape;3662;p376"/>
          <p:cNvSpPr/>
          <p:nvPr/>
        </p:nvSpPr>
        <p:spPr>
          <a:xfrm>
            <a:off x="407368" y="1762962"/>
            <a:ext cx="89571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Source Code Pro"/>
                <a:ea typeface="Source Code Pro"/>
                <a:cs typeface="Source Code Pro"/>
                <a:sym typeface="Source Code Pro"/>
              </a:rPr>
              <a:t>SELECT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True</a:t>
            </a:r>
            <a:r>
              <a:rPr lang="en-IN" sz="1800">
                <a:solidFill>
                  <a:srgbClr val="445870"/>
                </a:solidFill>
                <a:latin typeface="Source Code Pro"/>
                <a:ea typeface="Source Code Pro"/>
                <a:cs typeface="Source Code Pro"/>
                <a:sym typeface="Source Code Pro"/>
              </a:rPr>
              <a:t>,</a:t>
            </a:r>
            <a:r>
              <a:rPr lang="en-IN" sz="1800">
                <a:solidFill>
                  <a:srgbClr val="006FE0"/>
                </a:solidFill>
                <a:latin typeface="Source Code Pro"/>
                <a:ea typeface="Source Code Pro"/>
                <a:cs typeface="Source Code Pro"/>
                <a:sym typeface="Source Code Pro"/>
              </a:rPr>
              <a:t> </a:t>
            </a:r>
            <a:r>
              <a:rPr lang="en-IN" sz="1800">
                <a:solidFill>
                  <a:srgbClr val="0077AA"/>
                </a:solidFill>
                <a:latin typeface="Source Code Pro"/>
                <a:ea typeface="Source Code Pro"/>
                <a:cs typeface="Source Code Pro"/>
                <a:sym typeface="Source Code Pro"/>
              </a:rPr>
              <a:t>False</a:t>
            </a:r>
            <a:r>
              <a:rPr lang="en-IN" sz="1800">
                <a:solidFill>
                  <a:srgbClr val="445870"/>
                </a:solidFill>
                <a:latin typeface="Source Code Pro"/>
                <a:ea typeface="Source Code Pro"/>
                <a:cs typeface="Source Code Pro"/>
                <a:sym typeface="Source Code Pro"/>
              </a:rPr>
              <a:t>;</a:t>
            </a:r>
            <a:endParaRPr sz="1800">
              <a:solidFill>
                <a:schemeClr val="dk1"/>
              </a:solidFill>
              <a:latin typeface="Gill Sans"/>
              <a:ea typeface="Gill Sans"/>
              <a:cs typeface="Gill Sans"/>
              <a:sym typeface="Gill Sans"/>
            </a:endParaRPr>
          </a:p>
        </p:txBody>
      </p:sp>
      <p:sp>
        <p:nvSpPr>
          <p:cNvPr id="3663" name="Google Shape;3663;p376"/>
          <p:cNvSpPr/>
          <p:nvPr/>
        </p:nvSpPr>
        <p:spPr>
          <a:xfrm>
            <a:off x="407368" y="1191577"/>
            <a:ext cx="1018443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A value of </a:t>
            </a:r>
            <a:r>
              <a:rPr lang="en-IN" sz="2800">
                <a:solidFill>
                  <a:srgbClr val="2658E6"/>
                </a:solidFill>
                <a:latin typeface="Arial"/>
                <a:ea typeface="Arial"/>
                <a:cs typeface="Arial"/>
                <a:sym typeface="Arial"/>
              </a:rPr>
              <a:t>zero</a:t>
            </a:r>
            <a:r>
              <a:rPr lang="en-IN" sz="2400">
                <a:solidFill>
                  <a:schemeClr val="dk1"/>
                </a:solidFill>
                <a:latin typeface="Arial"/>
                <a:ea typeface="Arial"/>
                <a:cs typeface="Arial"/>
                <a:sym typeface="Arial"/>
              </a:rPr>
              <a:t> is considered </a:t>
            </a:r>
            <a:r>
              <a:rPr lang="en-IN" sz="2800">
                <a:solidFill>
                  <a:srgbClr val="2658E6"/>
                </a:solidFill>
                <a:latin typeface="Arial"/>
                <a:ea typeface="Arial"/>
                <a:cs typeface="Arial"/>
                <a:sym typeface="Arial"/>
              </a:rPr>
              <a:t>false</a:t>
            </a:r>
            <a:r>
              <a:rPr lang="en-IN" sz="2400">
                <a:solidFill>
                  <a:schemeClr val="dk1"/>
                </a:solidFill>
                <a:latin typeface="Arial"/>
                <a:ea typeface="Arial"/>
                <a:cs typeface="Arial"/>
                <a:sym typeface="Arial"/>
              </a:rPr>
              <a:t>. </a:t>
            </a:r>
            <a:r>
              <a:rPr lang="en-IN" sz="2800">
                <a:solidFill>
                  <a:srgbClr val="2658E6"/>
                </a:solidFill>
                <a:latin typeface="Arial"/>
                <a:ea typeface="Arial"/>
                <a:cs typeface="Arial"/>
                <a:sym typeface="Arial"/>
              </a:rPr>
              <a:t>Nonzero</a:t>
            </a:r>
            <a:r>
              <a:rPr lang="en-IN" sz="2400">
                <a:solidFill>
                  <a:schemeClr val="dk1"/>
                </a:solidFill>
                <a:latin typeface="Arial"/>
                <a:ea typeface="Arial"/>
                <a:cs typeface="Arial"/>
                <a:sym typeface="Arial"/>
              </a:rPr>
              <a:t> values are considered </a:t>
            </a:r>
            <a:r>
              <a:rPr lang="en-IN" sz="2800">
                <a:solidFill>
                  <a:srgbClr val="2658E6"/>
                </a:solidFill>
                <a:latin typeface="Arial"/>
                <a:ea typeface="Arial"/>
                <a:cs typeface="Arial"/>
                <a:sym typeface="Arial"/>
              </a:rPr>
              <a:t>true</a:t>
            </a:r>
            <a:r>
              <a:rPr lang="en-IN" sz="2400">
                <a:solidFill>
                  <a:schemeClr val="dk1"/>
                </a:solidFill>
                <a:latin typeface="Arial"/>
                <a:ea typeface="Arial"/>
                <a:cs typeface="Arial"/>
                <a:sym typeface="Arial"/>
              </a:rPr>
              <a:t>.</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67" name="Shape 3667"/>
        <p:cNvGrpSpPr/>
        <p:nvPr/>
      </p:nvGrpSpPr>
      <p:grpSpPr>
        <a:xfrm>
          <a:off x="0" y="0"/>
          <a:ext cx="0" cy="0"/>
          <a:chOff x="0" y="0"/>
          <a:chExt cx="0" cy="0"/>
        </a:xfrm>
      </p:grpSpPr>
      <p:sp>
        <p:nvSpPr>
          <p:cNvPr id="3668" name="Google Shape;3668;p37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a:t>
            </a:r>
            <a:endParaRPr/>
          </a:p>
        </p:txBody>
      </p:sp>
      <p:sp>
        <p:nvSpPr>
          <p:cNvPr id="3669" name="Google Shape;3669;p377"/>
          <p:cNvSpPr txBox="1"/>
          <p:nvPr/>
        </p:nvSpPr>
        <p:spPr>
          <a:xfrm>
            <a:off x="407368" y="4289028"/>
            <a:ext cx="324036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 </a:t>
            </a:r>
            <a:r>
              <a:rPr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b="1" lang="en-IN" sz="1800">
                <a:solidFill>
                  <a:srgbClr val="0077AA"/>
                </a:solidFill>
                <a:latin typeface="Arial"/>
                <a:ea typeface="Arial"/>
                <a:cs typeface="Arial"/>
                <a:sym typeface="Arial"/>
              </a:rPr>
              <a:t>r</a:t>
            </a:r>
            <a:r>
              <a:rPr baseline="-25000" i="1" lang="en-IN" sz="1800">
                <a:solidFill>
                  <a:srgbClr val="0077AA"/>
                </a:solidFill>
                <a:latin typeface="Arial"/>
                <a:ea typeface="Arial"/>
                <a:cs typeface="Arial"/>
                <a:sym typeface="Arial"/>
              </a:rPr>
              <a:t>1</a:t>
            </a:r>
            <a:r>
              <a:rPr lang="en-IN" sz="1800">
                <a:solidFill>
                  <a:srgbClr val="0077AA"/>
                </a:solidFill>
                <a:latin typeface="Arial"/>
                <a:ea typeface="Arial"/>
                <a:cs typeface="Arial"/>
                <a:sym typeface="Arial"/>
              </a:rPr>
              <a:t> WHERE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'VT'  </a:t>
            </a:r>
            <a:r>
              <a:rPr lang="en-IN" sz="1800">
                <a:solidFill>
                  <a:srgbClr val="A67F59"/>
                </a:solidFill>
                <a:latin typeface="Arial"/>
                <a:ea typeface="Arial"/>
                <a:cs typeface="Arial"/>
                <a:sym typeface="Arial"/>
              </a:rPr>
              <a:t>OR</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'NH'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'ME'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'MA'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state = </a:t>
            </a:r>
            <a:r>
              <a:rPr lang="en-IN" sz="1800">
                <a:solidFill>
                  <a:srgbClr val="669900"/>
                </a:solidFill>
                <a:latin typeface="Arial"/>
                <a:ea typeface="Arial"/>
                <a:cs typeface="Arial"/>
                <a:sym typeface="Arial"/>
              </a:rPr>
              <a:t>'RI'</a:t>
            </a:r>
            <a:endParaRPr sz="1800">
              <a:solidFill>
                <a:srgbClr val="669900"/>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670" name="Google Shape;3670;p377"/>
          <p:cNvSpPr txBox="1"/>
          <p:nvPr/>
        </p:nvSpPr>
        <p:spPr>
          <a:xfrm>
            <a:off x="4439816" y="5085184"/>
            <a:ext cx="7330302"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 FROM </a:t>
            </a:r>
            <a:r>
              <a:rPr b="1" lang="en-IN" sz="1800">
                <a:solidFill>
                  <a:srgbClr val="0077AA"/>
                </a:solidFill>
                <a:latin typeface="Arial"/>
                <a:ea typeface="Arial"/>
                <a:cs typeface="Arial"/>
                <a:sym typeface="Arial"/>
              </a:rPr>
              <a:t>r</a:t>
            </a:r>
            <a:r>
              <a:rPr baseline="-25000" i="1" lang="en-IN" sz="1800">
                <a:solidFill>
                  <a:srgbClr val="0077AA"/>
                </a:solidFill>
                <a:latin typeface="Arial"/>
                <a:ea typeface="Arial"/>
                <a:cs typeface="Arial"/>
                <a:sym typeface="Arial"/>
              </a:rPr>
              <a:t>1</a:t>
            </a:r>
            <a:r>
              <a:rPr lang="en-IN" sz="1800">
                <a:solidFill>
                  <a:srgbClr val="0077AA"/>
                </a:solidFill>
                <a:latin typeface="Arial"/>
                <a:ea typeface="Arial"/>
                <a:cs typeface="Arial"/>
                <a:sym typeface="Arial"/>
              </a:rPr>
              <a:t> WHERE</a:t>
            </a:r>
            <a:r>
              <a:rPr lang="en-IN" sz="1800">
                <a:solidFill>
                  <a:schemeClr val="dk1"/>
                </a:solidFill>
                <a:latin typeface="Arial"/>
                <a:ea typeface="Arial"/>
                <a:cs typeface="Arial"/>
                <a:sym typeface="Arial"/>
              </a:rPr>
              <a:t> state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'VT'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'NH'</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'RI'</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 FROM </a:t>
            </a:r>
            <a:r>
              <a:rPr b="1" lang="en-IN" sz="1800">
                <a:solidFill>
                  <a:srgbClr val="0077AA"/>
                </a:solidFill>
                <a:latin typeface="Arial"/>
                <a:ea typeface="Arial"/>
                <a:cs typeface="Arial"/>
                <a:sym typeface="Arial"/>
              </a:rPr>
              <a:t>r</a:t>
            </a:r>
            <a:r>
              <a:rPr baseline="-25000" i="1" lang="en-IN" sz="1800">
                <a:solidFill>
                  <a:srgbClr val="0077AA"/>
                </a:solidFill>
                <a:latin typeface="Arial"/>
                <a:ea typeface="Arial"/>
                <a:cs typeface="Arial"/>
                <a:sym typeface="Arial"/>
              </a:rPr>
              <a:t>1</a:t>
            </a:r>
            <a:r>
              <a:rPr lang="en-IN" sz="1800">
                <a:solidFill>
                  <a:srgbClr val="0077AA"/>
                </a:solidFill>
                <a:latin typeface="Arial"/>
                <a:ea typeface="Arial"/>
                <a:cs typeface="Arial"/>
                <a:sym typeface="Arial"/>
              </a:rPr>
              <a:t> WHERE</a:t>
            </a:r>
            <a:r>
              <a:rPr lang="en-IN" sz="1800">
                <a:solidFill>
                  <a:schemeClr val="dk1"/>
                </a:solidFill>
                <a:latin typeface="Arial"/>
                <a:ea typeface="Arial"/>
                <a:cs typeface="Arial"/>
                <a:sym typeface="Arial"/>
              </a:rPr>
              <a:t> state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p:txBody>
      </p:sp>
      <p:sp>
        <p:nvSpPr>
          <p:cNvPr id="3671" name="Google Shape;3671;p377"/>
          <p:cNvSpPr txBox="1"/>
          <p:nvPr/>
        </p:nvSpPr>
        <p:spPr>
          <a:xfrm>
            <a:off x="263352" y="3228945"/>
            <a:ext cx="1159328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IN statement is used in a WHERE clause to choose items from a set. The IN  operator allows you to determine if a specified value matches any value in a set of values or value returned by a subquery. </a:t>
            </a:r>
            <a:endParaRPr sz="2000">
              <a:solidFill>
                <a:schemeClr val="dk1"/>
              </a:solidFill>
              <a:latin typeface="Palatino Linotype"/>
              <a:ea typeface="Palatino Linotype"/>
              <a:cs typeface="Palatino Linotype"/>
              <a:sym typeface="Palatino Linotype"/>
            </a:endParaRPr>
          </a:p>
        </p:txBody>
      </p:sp>
      <p:sp>
        <p:nvSpPr>
          <p:cNvPr id="3672" name="Google Shape;3672;p377"/>
          <p:cNvSpPr/>
          <p:nvPr/>
        </p:nvSpPr>
        <p:spPr>
          <a:xfrm>
            <a:off x="2423592" y="5107612"/>
            <a:ext cx="1860508" cy="335578"/>
          </a:xfrm>
          <a:prstGeom prst="rightArrow">
            <a:avLst>
              <a:gd fmla="val 50000" name="adj1"/>
              <a:gd fmla="val 50000" name="adj2"/>
            </a:avLst>
          </a:prstGeom>
          <a:noFill/>
          <a:ln cap="flat" cmpd="sng" w="9525">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673" name="Google Shape;3673;p377"/>
          <p:cNvGrpSpPr/>
          <p:nvPr/>
        </p:nvGrpSpPr>
        <p:grpSpPr>
          <a:xfrm>
            <a:off x="781056" y="260648"/>
            <a:ext cx="10548697" cy="1502780"/>
            <a:chOff x="781056" y="404664"/>
            <a:chExt cx="10548697" cy="1502780"/>
          </a:xfrm>
        </p:grpSpPr>
        <p:grpSp>
          <p:nvGrpSpPr>
            <p:cNvPr id="3674" name="Google Shape;3674;p377"/>
            <p:cNvGrpSpPr/>
            <p:nvPr/>
          </p:nvGrpSpPr>
          <p:grpSpPr>
            <a:xfrm>
              <a:off x="781056" y="404664"/>
              <a:ext cx="10548697" cy="1502780"/>
              <a:chOff x="781056" y="404664"/>
              <a:chExt cx="10548697" cy="1502780"/>
            </a:xfrm>
          </p:grpSpPr>
          <p:grpSp>
            <p:nvGrpSpPr>
              <p:cNvPr id="3675" name="Google Shape;3675;p377"/>
              <p:cNvGrpSpPr/>
              <p:nvPr/>
            </p:nvGrpSpPr>
            <p:grpSpPr>
              <a:xfrm>
                <a:off x="790238" y="404664"/>
                <a:ext cx="10539515" cy="1502780"/>
                <a:chOff x="695400" y="1745011"/>
                <a:chExt cx="10539515" cy="1502780"/>
              </a:xfrm>
            </p:grpSpPr>
            <p:grpSp>
              <p:nvGrpSpPr>
                <p:cNvPr id="3676" name="Google Shape;3676;p377"/>
                <p:cNvGrpSpPr/>
                <p:nvPr/>
              </p:nvGrpSpPr>
              <p:grpSpPr>
                <a:xfrm>
                  <a:off x="695400" y="1835990"/>
                  <a:ext cx="8952150" cy="1304978"/>
                  <a:chOff x="267703" y="1600839"/>
                  <a:chExt cx="8952150" cy="1304978"/>
                </a:xfrm>
              </p:grpSpPr>
              <p:grpSp>
                <p:nvGrpSpPr>
                  <p:cNvPr id="3677" name="Google Shape;3677;p377"/>
                  <p:cNvGrpSpPr/>
                  <p:nvPr/>
                </p:nvGrpSpPr>
                <p:grpSpPr>
                  <a:xfrm>
                    <a:off x="1651832" y="1600839"/>
                    <a:ext cx="7568021" cy="1303315"/>
                    <a:chOff x="31591" y="1556792"/>
                    <a:chExt cx="7568021" cy="1303315"/>
                  </a:xfrm>
                </p:grpSpPr>
                <p:grpSp>
                  <p:nvGrpSpPr>
                    <p:cNvPr id="3678" name="Google Shape;3678;p377"/>
                    <p:cNvGrpSpPr/>
                    <p:nvPr/>
                  </p:nvGrpSpPr>
                  <p:grpSpPr>
                    <a:xfrm>
                      <a:off x="665207" y="1556792"/>
                      <a:ext cx="2741074" cy="1303315"/>
                      <a:chOff x="665207" y="1556792"/>
                      <a:chExt cx="2741074" cy="1303315"/>
                    </a:xfrm>
                  </p:grpSpPr>
                  <p:sp>
                    <p:nvSpPr>
                      <p:cNvPr id="3679" name="Google Shape;3679;p377"/>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80" name="Google Shape;3680;p377"/>
                      <p:cNvSpPr txBox="1"/>
                      <p:nvPr/>
                    </p:nvSpPr>
                    <p:spPr>
                      <a:xfrm>
                        <a:off x="679660" y="1620089"/>
                        <a:ext cx="27266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WHERE</a:t>
                        </a:r>
                        <a:endParaRPr sz="3200">
                          <a:solidFill>
                            <a:schemeClr val="dk1"/>
                          </a:solidFill>
                          <a:latin typeface="Gill Sans"/>
                          <a:ea typeface="Gill Sans"/>
                          <a:cs typeface="Gill Sans"/>
                          <a:sym typeface="Gill Sans"/>
                        </a:endParaRPr>
                      </a:p>
                    </p:txBody>
                  </p:sp>
                  <p:sp>
                    <p:nvSpPr>
                      <p:cNvPr id="3681" name="Google Shape;3681;p377"/>
                      <p:cNvSpPr txBox="1"/>
                      <p:nvPr/>
                    </p:nvSpPr>
                    <p:spPr>
                      <a:xfrm>
                        <a:off x="665207" y="2152221"/>
                        <a:ext cx="274107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state IN </a:t>
                        </a:r>
                        <a:r>
                          <a:rPr lang="en-IN" sz="2000">
                            <a:solidFill>
                              <a:srgbClr val="A5A5A5"/>
                            </a:solidFill>
                            <a:latin typeface="Arial"/>
                            <a:ea typeface="Arial"/>
                            <a:cs typeface="Arial"/>
                            <a:sym typeface="Arial"/>
                          </a:rPr>
                          <a:t>(</a:t>
                        </a:r>
                        <a:r>
                          <a:rPr lang="en-IN" sz="2000">
                            <a:solidFill>
                              <a:srgbClr val="669900"/>
                            </a:solidFill>
                            <a:latin typeface="Arial"/>
                            <a:ea typeface="Arial"/>
                            <a:cs typeface="Arial"/>
                            <a:sym typeface="Arial"/>
                          </a:rPr>
                          <a:t>'VT'</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'NH'</a:t>
                        </a:r>
                        <a:r>
                          <a:rPr lang="en-IN" sz="2000">
                            <a:solidFill>
                              <a:schemeClr val="dk1"/>
                            </a:solidFill>
                            <a:latin typeface="Arial"/>
                            <a:ea typeface="Arial"/>
                            <a:cs typeface="Arial"/>
                            <a:sym typeface="Arial"/>
                          </a:rPr>
                          <a:t>, . . .</a:t>
                        </a:r>
                        <a:r>
                          <a:rPr lang="en-IN" sz="2000">
                            <a:solidFill>
                              <a:srgbClr val="A5A5A5"/>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3682" name="Google Shape;3682;p377"/>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83" name="Google Shape;3683;p377"/>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84" name="Google Shape;3684;p377"/>
                    <p:cNvSpPr/>
                    <p:nvPr/>
                  </p:nvSpPr>
                  <p:spPr>
                    <a:xfrm>
                      <a:off x="699320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685" name="Google Shape;3685;p377"/>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86" name="Google Shape;3686;p377"/>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87" name="Google Shape;3687;p377"/>
                  <p:cNvSpPr txBox="1"/>
                  <p:nvPr/>
                </p:nvSpPr>
                <p:spPr>
                  <a:xfrm>
                    <a:off x="5797326" y="1672970"/>
                    <a:ext cx="273153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688" name="Google Shape;3688;p377"/>
                  <p:cNvSpPr txBox="1"/>
                  <p:nvPr/>
                </p:nvSpPr>
                <p:spPr>
                  <a:xfrm>
                    <a:off x="5815774" y="2229960"/>
                    <a:ext cx="271308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3689" name="Google Shape;3689;p377"/>
                <p:cNvSpPr/>
                <p:nvPr/>
              </p:nvSpPr>
              <p:spPr>
                <a:xfrm>
                  <a:off x="9732135"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90" name="Google Shape;3690;p377"/>
                <p:cNvSpPr txBox="1"/>
                <p:nvPr/>
              </p:nvSpPr>
              <p:spPr>
                <a:xfrm>
                  <a:off x="10056747" y="2296346"/>
                  <a:ext cx="9291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691" name="Google Shape;3691;p377"/>
              <p:cNvSpPr txBox="1"/>
              <p:nvPr/>
            </p:nvSpPr>
            <p:spPr>
              <a:xfrm>
                <a:off x="781056" y="434862"/>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grpSp>
        <p:sp>
          <p:nvSpPr>
            <p:cNvPr id="3692" name="Google Shape;3692;p377"/>
            <p:cNvSpPr txBox="1"/>
            <p:nvPr/>
          </p:nvSpPr>
          <p:spPr>
            <a:xfrm>
              <a:off x="790237" y="1255986"/>
              <a:ext cx="129614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states</a:t>
              </a:r>
              <a:endParaRPr sz="2000">
                <a:solidFill>
                  <a:schemeClr val="dk1"/>
                </a:solidFill>
                <a:latin typeface="Gill Sans"/>
                <a:ea typeface="Gill Sans"/>
                <a:cs typeface="Gill Sans"/>
                <a:sym typeface="Gill Sans"/>
              </a:endParaRPr>
            </a:p>
          </p:txBody>
        </p:sp>
      </p:grpSp>
      <p:sp>
        <p:nvSpPr>
          <p:cNvPr id="3693" name="Google Shape;3693;p377"/>
          <p:cNvSpPr txBox="1"/>
          <p:nvPr/>
        </p:nvSpPr>
        <p:spPr>
          <a:xfrm>
            <a:off x="226839" y="1916832"/>
            <a:ext cx="5425250" cy="120032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6A564F"/>
              </a:buClr>
              <a:buSzPts val="2400"/>
              <a:buFont typeface="Bookman Old Style"/>
              <a:buAutoNum type="arabicPeriod" startAt="4"/>
            </a:pPr>
            <a:r>
              <a:rPr b="1" i="1" lang="en-IN" sz="2400">
                <a:solidFill>
                  <a:srgbClr val="6A564F"/>
                </a:solidFill>
                <a:latin typeface="Arial"/>
                <a:ea typeface="Arial"/>
                <a:cs typeface="Arial"/>
                <a:sym typeface="Arial"/>
              </a:rPr>
              <a:t>predicate</a:t>
            </a:r>
            <a:r>
              <a:rPr b="1" i="0" lang="en-IN" sz="2400">
                <a:solidFill>
                  <a:srgbClr val="6A564F"/>
                </a:solidFill>
                <a:latin typeface="Arial"/>
                <a:ea typeface="Arial"/>
                <a:cs typeface="Arial"/>
                <a:sym typeface="Arial"/>
              </a:rPr>
              <a:t>: </a:t>
            </a:r>
            <a:endParaRPr/>
          </a:p>
          <a:p>
            <a:pPr indent="0" lvl="0" marL="531813" marR="0" rtl="0" algn="l">
              <a:spcBef>
                <a:spcPts val="0"/>
              </a:spcBef>
              <a:spcAft>
                <a:spcPts val="0"/>
              </a:spcAft>
              <a:buNone/>
            </a:pP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b="0" i="0" lang="en-IN" sz="2200">
                <a:solidFill>
                  <a:srgbClr val="000000"/>
                </a:solidFill>
                <a:latin typeface="Arial"/>
                <a:ea typeface="Arial"/>
                <a:cs typeface="Arial"/>
                <a:sym typeface="Arial"/>
              </a:rPr>
              <a:t> </a:t>
            </a:r>
            <a:r>
              <a:rPr b="0" i="0" lang="en-IN" sz="2200">
                <a:solidFill>
                  <a:srgbClr val="945D4A"/>
                </a:solidFill>
                <a:latin typeface="Arial"/>
                <a:ea typeface="Arial"/>
                <a:cs typeface="Arial"/>
                <a:sym typeface="Arial"/>
              </a:rPr>
              <a:t>IN</a:t>
            </a:r>
            <a:r>
              <a:rPr b="0" i="0" lang="en-IN" sz="2200">
                <a:solidFill>
                  <a:srgbClr val="0077AA"/>
                </a:solidFill>
                <a:latin typeface="Arial"/>
                <a:ea typeface="Arial"/>
                <a:cs typeface="Arial"/>
                <a:sym typeface="Arial"/>
              </a:rPr>
              <a:t> </a:t>
            </a:r>
            <a:r>
              <a:rPr lang="en-IN" sz="2200">
                <a:solidFill>
                  <a:srgbClr val="999999"/>
                </a:solidFill>
                <a:latin typeface="Arial"/>
                <a:ea typeface="Arial"/>
                <a:cs typeface="Arial"/>
                <a:sym typeface="Arial"/>
              </a:rPr>
              <a:t>(</a:t>
            </a:r>
            <a:r>
              <a:rPr b="0" i="1" lang="en-IN" sz="2200">
                <a:solidFill>
                  <a:srgbClr val="000000"/>
                </a:solidFill>
                <a:latin typeface="Arial"/>
                <a:ea typeface="Arial"/>
                <a:cs typeface="Arial"/>
                <a:sym typeface="Arial"/>
              </a:rPr>
              <a:t>expr1, expr2, </a:t>
            </a:r>
            <a:r>
              <a:rPr b="0" i="1" lang="en-IN" sz="2200">
                <a:solidFill>
                  <a:srgbClr val="7F7F7F"/>
                </a:solidFill>
                <a:latin typeface="Arial"/>
                <a:ea typeface="Arial"/>
                <a:cs typeface="Arial"/>
                <a:sym typeface="Arial"/>
              </a:rPr>
              <a:t>. . .</a:t>
            </a:r>
            <a:r>
              <a:rPr b="0" i="0" lang="en-IN" sz="2200">
                <a:solidFill>
                  <a:srgbClr val="999999"/>
                </a:solidFill>
                <a:latin typeface="Arial"/>
                <a:ea typeface="Arial"/>
                <a:cs typeface="Arial"/>
                <a:sym typeface="Arial"/>
              </a:rPr>
              <a:t> )</a:t>
            </a:r>
            <a:endParaRPr sz="2200">
              <a:solidFill>
                <a:srgbClr val="000000"/>
              </a:solidFill>
              <a:latin typeface="Arial"/>
              <a:ea typeface="Arial"/>
              <a:cs typeface="Arial"/>
              <a:sym typeface="Arial"/>
            </a:endParaRPr>
          </a:p>
          <a:p>
            <a:pPr indent="0" lvl="0" marL="723900" marR="0" rtl="0" algn="l">
              <a:spcBef>
                <a:spcPts val="0"/>
              </a:spcBef>
              <a:spcAft>
                <a:spcPts val="0"/>
              </a:spcAft>
              <a:buNone/>
            </a:pPr>
            <a:r>
              <a:rPr b="0" i="0" lang="en-IN" sz="2200">
                <a:solidFill>
                  <a:srgbClr val="A67F59"/>
                </a:solidFill>
                <a:latin typeface="Arial"/>
                <a:ea typeface="Arial"/>
                <a:cs typeface="Arial"/>
                <a:sym typeface="Arial"/>
              </a:rPr>
              <a:t>| </a:t>
            </a: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b="0" i="0" lang="en-IN" sz="2200">
                <a:solidFill>
                  <a:srgbClr val="000000"/>
                </a:solidFill>
                <a:latin typeface="Arial"/>
                <a:ea typeface="Arial"/>
                <a:cs typeface="Arial"/>
                <a:sym typeface="Arial"/>
              </a:rPr>
              <a:t> </a:t>
            </a:r>
            <a:r>
              <a:rPr b="0" i="0" lang="en-IN" sz="2200">
                <a:solidFill>
                  <a:srgbClr val="945D4A"/>
                </a:solidFill>
                <a:latin typeface="Arial"/>
                <a:ea typeface="Arial"/>
                <a:cs typeface="Arial"/>
                <a:sym typeface="Arial"/>
              </a:rPr>
              <a:t>IN</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1" lang="en-IN" sz="2200">
                <a:solidFill>
                  <a:srgbClr val="000000"/>
                </a:solidFill>
                <a:latin typeface="Arial"/>
                <a:ea typeface="Arial"/>
                <a:cs typeface="Arial"/>
                <a:sym typeface="Arial"/>
              </a:rPr>
              <a:t>subquery</a:t>
            </a:r>
            <a:r>
              <a:rPr b="0" i="0" lang="en-IN" sz="2400">
                <a:solidFill>
                  <a:srgbClr val="999999"/>
                </a:solidFill>
                <a:latin typeface="Arial"/>
                <a:ea typeface="Arial"/>
                <a:cs typeface="Arial"/>
                <a:sym typeface="Arial"/>
              </a:rPr>
              <a:t>)</a:t>
            </a:r>
            <a:endParaRPr sz="2400">
              <a:solidFill>
                <a:srgbClr val="999999"/>
              </a:solidFill>
              <a:latin typeface="Arial"/>
              <a:ea typeface="Arial"/>
              <a:cs typeface="Arial"/>
              <a:sym typeface="Arial"/>
            </a:endParaRPr>
          </a:p>
        </p:txBody>
      </p:sp>
      <p:graphicFrame>
        <p:nvGraphicFramePr>
          <p:cNvPr id="3694" name="Google Shape;3694;p377"/>
          <p:cNvGraphicFramePr/>
          <p:nvPr/>
        </p:nvGraphicFramePr>
        <p:xfrm>
          <a:off x="4867268" y="6237312"/>
          <a:ext cx="3000000" cy="3000000"/>
        </p:xfrm>
        <a:graphic>
          <a:graphicData uri="http://schemas.openxmlformats.org/drawingml/2006/table">
            <a:tbl>
              <a:tblPr>
                <a:noFill/>
                <a:tableStyleId>{B947A643-7587-48E1-AA32-99A9501B46E2}</a:tableStyleId>
              </a:tblPr>
              <a:tblGrid>
                <a:gridCol w="2506900"/>
                <a:gridCol w="3546375"/>
              </a:tblGrid>
              <a:tr h="318625">
                <a:tc>
                  <a:txBody>
                    <a:bodyPr/>
                    <a:lstStyle/>
                    <a:p>
                      <a:pPr indent="0" lvl="0" marL="0" marR="0" rtl="0" algn="l">
                        <a:spcBef>
                          <a:spcPts val="0"/>
                        </a:spcBef>
                        <a:spcAft>
                          <a:spcPts val="0"/>
                        </a:spcAft>
                        <a:buNone/>
                      </a:pPr>
                      <a:r>
                        <a:rPr b="1" lang="en-IN" sz="1800">
                          <a:latin typeface="Palatino Linotype"/>
                          <a:ea typeface="Palatino Linotype"/>
                          <a:cs typeface="Palatino Linotype"/>
                          <a:sym typeface="Palatino Linotype"/>
                        </a:rPr>
                        <a:t>A</a:t>
                      </a:r>
                      <a:r>
                        <a:rPr lang="en-IN" sz="1800">
                          <a:latin typeface="Palatino Linotype"/>
                          <a:ea typeface="Palatino Linotype"/>
                          <a:cs typeface="Palatino Linotype"/>
                          <a:sym typeface="Palatino Linotype"/>
                        </a:rPr>
                        <a:t> IN (</a:t>
                      </a:r>
                      <a:r>
                        <a:rPr b="1" i="1" lang="en-IN" sz="1800">
                          <a:latin typeface="Palatino Linotype"/>
                          <a:ea typeface="Palatino Linotype"/>
                          <a:cs typeface="Palatino Linotype"/>
                          <a:sym typeface="Palatino Linotype"/>
                        </a:rPr>
                        <a:t>B1</a:t>
                      </a:r>
                      <a:r>
                        <a:rPr lang="en-IN" sz="1800">
                          <a:latin typeface="Palatino Linotype"/>
                          <a:ea typeface="Palatino Linotype"/>
                          <a:cs typeface="Palatino Linotype"/>
                          <a:sym typeface="Palatino Linotype"/>
                        </a:rPr>
                        <a:t>, </a:t>
                      </a:r>
                      <a:r>
                        <a:rPr b="1" i="1" lang="en-IN" sz="1800">
                          <a:latin typeface="Palatino Linotype"/>
                          <a:ea typeface="Palatino Linotype"/>
                          <a:cs typeface="Palatino Linotype"/>
                          <a:sym typeface="Palatino Linotype"/>
                        </a:rPr>
                        <a:t>B2</a:t>
                      </a:r>
                      <a:r>
                        <a:rPr lang="en-IN" sz="1800">
                          <a:latin typeface="Palatino Linotype"/>
                          <a:ea typeface="Palatino Linotype"/>
                          <a:cs typeface="Palatino Linotype"/>
                          <a:sym typeface="Palatino Linotype"/>
                        </a:rPr>
                        <a:t>, </a:t>
                      </a:r>
                      <a:r>
                        <a:rPr b="1" i="1" lang="en-IN" sz="1800">
                          <a:latin typeface="Palatino Linotype"/>
                          <a:ea typeface="Palatino Linotype"/>
                          <a:cs typeface="Palatino Linotype"/>
                          <a:sym typeface="Palatino Linotype"/>
                        </a:rPr>
                        <a:t>B3</a:t>
                      </a:r>
                      <a:r>
                        <a:rPr lang="en-IN" sz="1800">
                          <a:latin typeface="Palatino Linotype"/>
                          <a:ea typeface="Palatino Linotype"/>
                          <a:cs typeface="Palatino Linotype"/>
                          <a:sym typeface="Palatino Linotype"/>
                        </a:rPr>
                        <a:t>, etc.)</a:t>
                      </a:r>
                      <a:endParaRPr/>
                    </a:p>
                  </a:txBody>
                  <a:tcPr marT="76200" marB="762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CDC5"/>
                    </a:solidFill>
                  </a:tcP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A is found in the list (B1, B2, etc.)</a:t>
                      </a:r>
                      <a:endParaRPr/>
                    </a:p>
                  </a:txBody>
                  <a:tcPr marT="76200" marB="762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CDC5"/>
                    </a:solidFill>
                  </a:tcPr>
                </a:tc>
              </a:tr>
            </a:tbl>
          </a:graphicData>
        </a:graphic>
      </p:graphicFrame>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98" name="Shape 3698"/>
        <p:cNvGrpSpPr/>
        <p:nvPr/>
      </p:nvGrpSpPr>
      <p:grpSpPr>
        <a:xfrm>
          <a:off x="0" y="0"/>
          <a:ext cx="0" cy="0"/>
          <a:chOff x="0" y="0"/>
          <a:chExt cx="0" cy="0"/>
        </a:xfrm>
      </p:grpSpPr>
      <p:sp>
        <p:nvSpPr>
          <p:cNvPr id="3699" name="Google Shape;3699;p378"/>
          <p:cNvSpPr/>
          <p:nvPr/>
        </p:nvSpPr>
        <p:spPr>
          <a:xfrm>
            <a:off x="1548000"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a:t>
            </a:r>
            <a:endParaRPr i="1" sz="3200">
              <a:solidFill>
                <a:srgbClr val="FF9900"/>
              </a:solidFill>
              <a:latin typeface="Arial"/>
              <a:ea typeface="Arial"/>
              <a:cs typeface="Arial"/>
              <a:sym typeface="Arial"/>
            </a:endParaRPr>
          </a:p>
        </p:txBody>
      </p:sp>
      <p:sp>
        <p:nvSpPr>
          <p:cNvPr id="3700" name="Google Shape;3700;p378"/>
          <p:cNvSpPr/>
          <p:nvPr/>
        </p:nvSpPr>
        <p:spPr>
          <a:xfrm>
            <a:off x="335361" y="910361"/>
            <a:ext cx="864095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column | expression IN ( </a:t>
            </a:r>
            <a:r>
              <a:rPr lang="en-IN" sz="2000">
                <a:solidFill>
                  <a:srgbClr val="595959"/>
                </a:solidFill>
                <a:latin typeface="Arial"/>
                <a:ea typeface="Arial"/>
                <a:cs typeface="Arial"/>
                <a:sym typeface="Arial"/>
              </a:rPr>
              <a:t>v1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595959"/>
                </a:solidFill>
                <a:latin typeface="Arial"/>
                <a:ea typeface="Arial"/>
                <a:cs typeface="Arial"/>
                <a:sym typeface="Arial"/>
              </a:rPr>
              <a:t>v2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595959"/>
                </a:solidFill>
                <a:latin typeface="Arial"/>
                <a:ea typeface="Arial"/>
                <a:cs typeface="Arial"/>
                <a:sym typeface="Arial"/>
              </a:rPr>
              <a:t>v3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column | expression IN (</a:t>
            </a:r>
            <a:r>
              <a:rPr lang="en-IN" sz="2000">
                <a:solidFill>
                  <a:srgbClr val="595959"/>
                </a:solidFill>
                <a:latin typeface="Arial"/>
                <a:ea typeface="Arial"/>
                <a:cs typeface="Arial"/>
                <a:sym typeface="Arial"/>
              </a:rPr>
              <a:t>subquery</a:t>
            </a:r>
            <a:r>
              <a:rPr lang="en-IN" sz="2000">
                <a:solidFill>
                  <a:srgbClr val="0077AA"/>
                </a:solidFill>
                <a:latin typeface="Arial"/>
                <a:ea typeface="Arial"/>
                <a:cs typeface="Arial"/>
                <a:sym typeface="Arial"/>
              </a:rPr>
              <a:t>)</a:t>
            </a:r>
            <a:endParaRPr/>
          </a:p>
        </p:txBody>
      </p:sp>
      <p:sp>
        <p:nvSpPr>
          <p:cNvPr id="3701" name="Google Shape;3701;p378"/>
          <p:cNvSpPr/>
          <p:nvPr/>
        </p:nvSpPr>
        <p:spPr>
          <a:xfrm>
            <a:off x="335359" y="1598503"/>
            <a:ext cx="11665297" cy="177997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 value in the column or the expression is equal to any value in the list, the result of the IN operator is TRUE.</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IN operator is equivalent to multiple </a:t>
            </a:r>
            <a:r>
              <a:rPr lang="en-IN" sz="1800">
                <a:solidFill>
                  <a:srgbClr val="B38806"/>
                </a:solidFill>
                <a:latin typeface="Arial"/>
                <a:ea typeface="Arial"/>
                <a:cs typeface="Arial"/>
                <a:sym typeface="Arial"/>
              </a:rPr>
              <a:t>OR</a:t>
            </a:r>
            <a:r>
              <a:rPr lang="en-IN" sz="1800">
                <a:solidFill>
                  <a:schemeClr val="dk1"/>
                </a:solidFill>
                <a:latin typeface="Arial"/>
                <a:ea typeface="Arial"/>
                <a:cs typeface="Arial"/>
                <a:sym typeface="Arial"/>
              </a:rPr>
              <a:t> operators.</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To negate the IN operator, you use the </a:t>
            </a:r>
            <a:r>
              <a:rPr lang="en-IN" sz="1800">
                <a:solidFill>
                  <a:srgbClr val="B38806"/>
                </a:solidFill>
                <a:latin typeface="Arial"/>
                <a:ea typeface="Arial"/>
                <a:cs typeface="Arial"/>
                <a:sym typeface="Arial"/>
              </a:rPr>
              <a:t>NOT IN </a:t>
            </a:r>
            <a:r>
              <a:rPr lang="en-IN" sz="1800">
                <a:solidFill>
                  <a:schemeClr val="dk1"/>
                </a:solidFill>
                <a:latin typeface="Arial"/>
                <a:ea typeface="Arial"/>
                <a:cs typeface="Arial"/>
                <a:sym typeface="Arial"/>
              </a:rPr>
              <a:t>operator.</a:t>
            </a:r>
            <a:endParaRPr sz="1800">
              <a:solidFill>
                <a:schemeClr val="dk1"/>
              </a:solidFill>
              <a:latin typeface="Arial"/>
              <a:ea typeface="Arial"/>
              <a:cs typeface="Arial"/>
              <a:sym typeface="Arial"/>
            </a:endParaRPr>
          </a:p>
        </p:txBody>
      </p:sp>
      <p:pic>
        <p:nvPicPr>
          <p:cNvPr id="3702" name="Google Shape;3702;p378"/>
          <p:cNvPicPr preferRelativeResize="0"/>
          <p:nvPr/>
        </p:nvPicPr>
        <p:blipFill rotWithShape="1">
          <a:blip r:embed="rId3">
            <a:alphaModFix/>
          </a:blip>
          <a:srcRect b="0" l="0" r="0" t="0"/>
          <a:stretch/>
        </p:blipFill>
        <p:spPr>
          <a:xfrm>
            <a:off x="314782" y="4365104"/>
            <a:ext cx="8013465" cy="2236191"/>
          </a:xfrm>
          <a:prstGeom prst="rect">
            <a:avLst/>
          </a:prstGeom>
          <a:noFill/>
          <a:ln>
            <a:noFill/>
          </a:ln>
        </p:spPr>
      </p:pic>
      <p:grpSp>
        <p:nvGrpSpPr>
          <p:cNvPr id="3703" name="Google Shape;3703;p378"/>
          <p:cNvGrpSpPr/>
          <p:nvPr/>
        </p:nvGrpSpPr>
        <p:grpSpPr>
          <a:xfrm>
            <a:off x="364741" y="3624170"/>
            <a:ext cx="11305256" cy="596918"/>
            <a:chOff x="364741" y="3861048"/>
            <a:chExt cx="11305256" cy="596918"/>
          </a:xfrm>
        </p:grpSpPr>
        <p:cxnSp>
          <p:nvCxnSpPr>
            <p:cNvPr id="3704" name="Google Shape;3704;p378"/>
            <p:cNvCxnSpPr/>
            <p:nvPr/>
          </p:nvCxnSpPr>
          <p:spPr>
            <a:xfrm>
              <a:off x="392936" y="3861048"/>
              <a:ext cx="11269633" cy="0"/>
            </a:xfrm>
            <a:prstGeom prst="straightConnector1">
              <a:avLst/>
            </a:prstGeom>
            <a:noFill/>
            <a:ln cap="flat" cmpd="sng" w="9525">
              <a:solidFill>
                <a:schemeClr val="accent1"/>
              </a:solidFill>
              <a:prstDash val="solid"/>
              <a:round/>
              <a:headEnd len="sm" w="sm" type="none"/>
              <a:tailEnd len="sm" w="sm" type="none"/>
            </a:ln>
          </p:spPr>
        </p:cxnSp>
        <p:sp>
          <p:nvSpPr>
            <p:cNvPr id="3705" name="Google Shape;3705;p378"/>
            <p:cNvSpPr/>
            <p:nvPr/>
          </p:nvSpPr>
          <p:spPr>
            <a:xfrm>
              <a:off x="364741" y="4005065"/>
              <a:ext cx="1130525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hiredate, sal, comm, deptno, isactive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'salesman'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'manager'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3706" name="Google Shape;3706;p378"/>
            <p:cNvSpPr/>
            <p:nvPr/>
          </p:nvSpPr>
          <p:spPr>
            <a:xfrm>
              <a:off x="8626555" y="3913878"/>
              <a:ext cx="2870045" cy="544088"/>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707" name="Google Shape;3707;p378"/>
          <p:cNvSpPr/>
          <p:nvPr/>
        </p:nvSpPr>
        <p:spPr>
          <a:xfrm>
            <a:off x="370984" y="404664"/>
            <a:ext cx="92525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000">
                <a:solidFill>
                  <a:srgbClr val="525A7D"/>
                </a:solidFill>
                <a:latin typeface="Arial"/>
                <a:ea typeface="Arial"/>
                <a:cs typeface="Arial"/>
                <a:sym typeface="Arial"/>
              </a:rPr>
              <a:t>syntax</a:t>
            </a:r>
            <a:endParaRPr i="1" sz="2800">
              <a:solidFill>
                <a:srgbClr val="525A7D"/>
              </a:solidFill>
              <a:latin typeface="Arial"/>
              <a:ea typeface="Arial"/>
              <a:cs typeface="Arial"/>
              <a:sym typeface="Arial"/>
            </a:endParaRPr>
          </a:p>
        </p:txBody>
      </p:sp>
      <p:sp>
        <p:nvSpPr>
          <p:cNvPr id="3708" name="Google Shape;3708;p378"/>
          <p:cNvSpPr/>
          <p:nvPr/>
        </p:nvSpPr>
        <p:spPr>
          <a:xfrm>
            <a:off x="2423592" y="4293096"/>
            <a:ext cx="1152128" cy="2402614"/>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379"/>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a:t>
            </a:r>
            <a:endParaRPr i="1" sz="3200">
              <a:solidFill>
                <a:srgbClr val="FF9900"/>
              </a:solidFill>
              <a:latin typeface="Arial"/>
              <a:ea typeface="Arial"/>
              <a:cs typeface="Arial"/>
              <a:sym typeface="Arial"/>
            </a:endParaRPr>
          </a:p>
        </p:txBody>
      </p:sp>
      <p:sp>
        <p:nvSpPr>
          <p:cNvPr id="3714" name="Google Shape;3714;p379"/>
          <p:cNvSpPr/>
          <p:nvPr/>
        </p:nvSpPr>
        <p:spPr>
          <a:xfrm>
            <a:off x="374665" y="32229"/>
            <a:ext cx="11305256" cy="53739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200">
                <a:solidFill>
                  <a:srgbClr val="FF0000"/>
                </a:solidFill>
                <a:latin typeface="Arial"/>
                <a:ea typeface="Arial"/>
                <a:cs typeface="Arial"/>
                <a:sym typeface="Arial"/>
              </a:rPr>
              <a:t>Problem with NOT IN:</a:t>
            </a:r>
            <a:endParaRPr/>
          </a:p>
        </p:txBody>
      </p:sp>
      <p:sp>
        <p:nvSpPr>
          <p:cNvPr id="3715" name="Google Shape;3715;p379"/>
          <p:cNvSpPr txBox="1"/>
          <p:nvPr/>
        </p:nvSpPr>
        <p:spPr>
          <a:xfrm>
            <a:off x="302498" y="3429000"/>
            <a:ext cx="11881319" cy="104644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c1 </a:t>
            </a:r>
            <a:r>
              <a:rPr lang="en-IN" sz="1800">
                <a:solidFill>
                  <a:srgbClr val="945D4A"/>
                </a:solidFill>
                <a:latin typeface="Arial"/>
                <a:ea typeface="Arial"/>
                <a:cs typeface="Arial"/>
                <a:sym typeface="Arial"/>
              </a:rPr>
              <a:t>NOT 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92100" lvl="0" marL="342900" marR="0" rtl="0" algn="l">
              <a:lnSpc>
                <a:spcPct val="100000"/>
              </a:lnSpc>
              <a:spcBef>
                <a:spcPts val="0"/>
              </a:spcBef>
              <a:spcAft>
                <a:spcPts val="0"/>
              </a:spcAft>
              <a:buClr>
                <a:srgbClr val="0077AA"/>
              </a:buClr>
              <a:buSzPts val="800"/>
              <a:buFont typeface="Arial"/>
              <a:buNone/>
            </a:pPr>
            <a:r>
              <a:t/>
            </a:r>
            <a:endParaRPr sz="800">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a</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NOT IN</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c1</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b</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Arial"/>
              <a:buNone/>
            </a:pP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Empty set (0.00 sec)</a:t>
            </a:r>
            <a:endParaRPr/>
          </a:p>
        </p:txBody>
      </p:sp>
      <p:sp>
        <p:nvSpPr>
          <p:cNvPr id="3716" name="Google Shape;3716;p379"/>
          <p:cNvSpPr/>
          <p:nvPr/>
        </p:nvSpPr>
        <p:spPr>
          <a:xfrm>
            <a:off x="1548000" y="0"/>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not in</a:t>
            </a:r>
            <a:endParaRPr i="1" sz="3200">
              <a:solidFill>
                <a:srgbClr val="FF9900"/>
              </a:solidFill>
              <a:latin typeface="Arial"/>
              <a:ea typeface="Arial"/>
              <a:cs typeface="Arial"/>
              <a:sym typeface="Arial"/>
            </a:endParaRPr>
          </a:p>
        </p:txBody>
      </p:sp>
      <p:graphicFrame>
        <p:nvGraphicFramePr>
          <p:cNvPr id="3717" name="Google Shape;3717;p379"/>
          <p:cNvGraphicFramePr/>
          <p:nvPr/>
        </p:nvGraphicFramePr>
        <p:xfrm>
          <a:off x="302498" y="874399"/>
          <a:ext cx="3000000" cy="3000000"/>
        </p:xfrm>
        <a:graphic>
          <a:graphicData uri="http://schemas.openxmlformats.org/drawingml/2006/table">
            <a:tbl>
              <a:tblPr bandRow="1" firstRow="1">
                <a:noFill/>
                <a:tableStyleId>{929609C1-8A00-4330-9E14-D2BBF970845E}</a:tableStyleId>
              </a:tblPr>
              <a:tblGrid>
                <a:gridCol w="1456600"/>
                <a:gridCol w="1456600"/>
              </a:tblGrid>
              <a:tr h="370850">
                <a:tc>
                  <a:txBody>
                    <a:bodyPr/>
                    <a:lstStyle/>
                    <a:p>
                      <a:pPr indent="0" lvl="0" marL="0" marR="0" rtl="0" algn="ctr">
                        <a:spcBef>
                          <a:spcPts val="0"/>
                        </a:spcBef>
                        <a:spcAft>
                          <a:spcPts val="0"/>
                        </a:spcAft>
                        <a:buNone/>
                      </a:pPr>
                      <a:r>
                        <a:rPr b="1" lang="en-IN" sz="1800">
                          <a:latin typeface="Arial"/>
                          <a:ea typeface="Arial"/>
                          <a:cs typeface="Arial"/>
                          <a:sym typeface="Arial"/>
                        </a:rPr>
                        <a:t>c1</a:t>
                      </a:r>
                      <a:endParaRPr b="1"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1" lang="en-IN" sz="1800">
                          <a:latin typeface="Arial"/>
                          <a:ea typeface="Arial"/>
                          <a:cs typeface="Arial"/>
                          <a:sym typeface="Arial"/>
                        </a:rPr>
                        <a:t>c2</a:t>
                      </a:r>
                      <a:endParaRPr b="1"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2</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3</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4</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5</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r>
            </a:tbl>
          </a:graphicData>
        </a:graphic>
      </p:graphicFrame>
      <p:graphicFrame>
        <p:nvGraphicFramePr>
          <p:cNvPr id="3718" name="Google Shape;3718;p379"/>
          <p:cNvGraphicFramePr/>
          <p:nvPr/>
        </p:nvGraphicFramePr>
        <p:xfrm>
          <a:off x="4135527" y="874399"/>
          <a:ext cx="3000000" cy="3000000"/>
        </p:xfrm>
        <a:graphic>
          <a:graphicData uri="http://schemas.openxmlformats.org/drawingml/2006/table">
            <a:tbl>
              <a:tblPr bandRow="1" firstRow="1">
                <a:noFill/>
                <a:tableStyleId>{929609C1-8A00-4330-9E14-D2BBF970845E}</a:tableStyleId>
              </a:tblPr>
              <a:tblGrid>
                <a:gridCol w="1456600"/>
                <a:gridCol w="1456600"/>
              </a:tblGrid>
              <a:tr h="370850">
                <a:tc>
                  <a:txBody>
                    <a:bodyPr/>
                    <a:lstStyle/>
                    <a:p>
                      <a:pPr indent="0" lvl="0" marL="0" marR="0" rtl="0" algn="ctr">
                        <a:spcBef>
                          <a:spcPts val="0"/>
                        </a:spcBef>
                        <a:spcAft>
                          <a:spcPts val="0"/>
                        </a:spcAft>
                        <a:buNone/>
                      </a:pPr>
                      <a:r>
                        <a:rPr b="1" lang="en-IN" sz="1800">
                          <a:latin typeface="Arial"/>
                          <a:ea typeface="Arial"/>
                          <a:cs typeface="Arial"/>
                          <a:sym typeface="Arial"/>
                        </a:rPr>
                        <a:t>c1</a:t>
                      </a:r>
                      <a:endParaRPr b="1"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1" lang="en-IN" sz="1800">
                          <a:latin typeface="Arial"/>
                          <a:ea typeface="Arial"/>
                          <a:cs typeface="Arial"/>
                          <a:sym typeface="Arial"/>
                        </a:rPr>
                        <a:t>c2</a:t>
                      </a:r>
                      <a:endParaRPr b="1"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1</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7</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NULL</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7</a:t>
                      </a:r>
                      <a:endParaRPr sz="1800">
                        <a:latin typeface="Arial"/>
                        <a:ea typeface="Arial"/>
                        <a:cs typeface="Arial"/>
                        <a:sym typeface="Arial"/>
                      </a:endParaRPr>
                    </a:p>
                  </a:txBody>
                  <a:tcPr marT="45725" marB="45725" marR="91450" marL="91450"/>
                </a:tc>
              </a:tr>
              <a:tr h="370850">
                <a:tc>
                  <a:txBody>
                    <a:bodyPr/>
                    <a:lstStyle/>
                    <a:p>
                      <a:pPr indent="0" lvl="0" marL="0" marR="0" rtl="0" algn="ctr">
                        <a:spcBef>
                          <a:spcPts val="0"/>
                        </a:spcBef>
                        <a:spcAft>
                          <a:spcPts val="0"/>
                        </a:spcAft>
                        <a:buNone/>
                      </a:pPr>
                      <a:r>
                        <a:rPr lang="en-IN" sz="1800">
                          <a:latin typeface="Arial"/>
                          <a:ea typeface="Arial"/>
                          <a:cs typeface="Arial"/>
                          <a:sym typeface="Arial"/>
                        </a:rPr>
                        <a:t>3</a:t>
                      </a:r>
                      <a:endParaRPr sz="1800">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IN" sz="1800">
                          <a:latin typeface="Arial"/>
                          <a:ea typeface="Arial"/>
                          <a:cs typeface="Arial"/>
                          <a:sym typeface="Arial"/>
                        </a:rPr>
                        <a:t>7</a:t>
                      </a:r>
                      <a:endParaRPr sz="1800">
                        <a:latin typeface="Arial"/>
                        <a:ea typeface="Arial"/>
                        <a:cs typeface="Arial"/>
                        <a:sym typeface="Arial"/>
                      </a:endParaRPr>
                    </a:p>
                  </a:txBody>
                  <a:tcPr marT="45725" marB="45725" marR="91450" marL="91450"/>
                </a:tc>
              </a:tr>
            </a:tbl>
          </a:graphicData>
        </a:graphic>
      </p:graphicFrame>
      <p:sp>
        <p:nvSpPr>
          <p:cNvPr id="3719" name="Google Shape;3719;p379"/>
          <p:cNvSpPr txBox="1"/>
          <p:nvPr/>
        </p:nvSpPr>
        <p:spPr>
          <a:xfrm>
            <a:off x="374664" y="5085184"/>
            <a:ext cx="109059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a:solidFill>
                  <a:srgbClr val="000000"/>
                </a:solidFill>
                <a:latin typeface="Arial"/>
                <a:ea typeface="Arial"/>
                <a:cs typeface="Arial"/>
                <a:sym typeface="Arial"/>
              </a:rPr>
              <a:t>"</a:t>
            </a:r>
            <a:r>
              <a:rPr lang="en-IN" sz="1800">
                <a:solidFill>
                  <a:schemeClr val="dk1"/>
                </a:solidFill>
                <a:latin typeface="Arial"/>
                <a:ea typeface="Arial"/>
                <a:cs typeface="Arial"/>
                <a:sym typeface="Arial"/>
              </a:rPr>
              <a:t>color</a:t>
            </a:r>
            <a:r>
              <a:rPr b="0" i="0" lang="en-IN" sz="1800">
                <a:solidFill>
                  <a:srgbClr val="006FE0"/>
                </a:solidFill>
                <a:latin typeface="Arial"/>
                <a:ea typeface="Arial"/>
                <a:cs typeface="Arial"/>
                <a:sym typeface="Arial"/>
              </a:rPr>
              <a:t> </a:t>
            </a:r>
            <a:r>
              <a:rPr lang="en-IN" sz="1800">
                <a:solidFill>
                  <a:srgbClr val="0077AA"/>
                </a:solidFill>
                <a:latin typeface="Arial"/>
                <a:ea typeface="Arial"/>
                <a:cs typeface="Arial"/>
                <a:sym typeface="Arial"/>
              </a:rPr>
              <a:t>NOT</a:t>
            </a:r>
            <a:r>
              <a:rPr b="0" i="0" lang="en-IN" sz="1800">
                <a:solidFill>
                  <a:srgbClr val="006FE0"/>
                </a:solidFill>
                <a:latin typeface="Arial"/>
                <a:ea typeface="Arial"/>
                <a:cs typeface="Arial"/>
                <a:sym typeface="Arial"/>
              </a:rPr>
              <a:t> </a:t>
            </a:r>
            <a:r>
              <a:rPr b="0" i="0" lang="en-IN" sz="1800">
                <a:solidFill>
                  <a:srgbClr val="3215EB"/>
                </a:solidFill>
                <a:latin typeface="Arial"/>
                <a:ea typeface="Arial"/>
                <a:cs typeface="Arial"/>
                <a:sym typeface="Arial"/>
              </a:rPr>
              <a:t>IN</a:t>
            </a:r>
            <a:r>
              <a:rPr b="0" i="0" lang="en-IN" sz="1800">
                <a:solidFill>
                  <a:srgbClr val="006FE0"/>
                </a:solidFill>
                <a:latin typeface="Arial"/>
                <a:ea typeface="Arial"/>
                <a:cs typeface="Arial"/>
                <a:sym typeface="Arial"/>
              </a:rPr>
              <a:t> </a:t>
            </a:r>
            <a:r>
              <a:rPr b="0" i="0" lang="en-IN" sz="1800">
                <a:solidFill>
                  <a:srgbClr val="333333"/>
                </a:solidFill>
                <a:latin typeface="Arial"/>
                <a:ea typeface="Arial"/>
                <a:cs typeface="Arial"/>
                <a:sym typeface="Arial"/>
              </a:rPr>
              <a:t>(</a:t>
            </a:r>
            <a:r>
              <a:rPr lang="en-IN" sz="1800">
                <a:solidFill>
                  <a:schemeClr val="dk1"/>
                </a:solidFill>
                <a:latin typeface="Arial"/>
                <a:ea typeface="Arial"/>
                <a:cs typeface="Arial"/>
                <a:sym typeface="Arial"/>
              </a:rPr>
              <a:t>Red</a:t>
            </a:r>
            <a:r>
              <a:rPr b="0" i="0" lang="en-IN" sz="1800">
                <a:solidFill>
                  <a:srgbClr val="333333"/>
                </a:solidFill>
                <a:latin typeface="Arial"/>
                <a:ea typeface="Arial"/>
                <a:cs typeface="Arial"/>
                <a:sym typeface="Arial"/>
              </a:rPr>
              <a:t>,</a:t>
            </a:r>
            <a:r>
              <a:rPr b="0" i="0" lang="en-IN" sz="1800">
                <a:solidFill>
                  <a:srgbClr val="006FE0"/>
                </a:solidFill>
                <a:latin typeface="Arial"/>
                <a:ea typeface="Arial"/>
                <a:cs typeface="Arial"/>
                <a:sym typeface="Arial"/>
              </a:rPr>
              <a:t> </a:t>
            </a:r>
            <a:r>
              <a:rPr lang="en-IN" sz="1800">
                <a:solidFill>
                  <a:schemeClr val="dk1"/>
                </a:solidFill>
                <a:latin typeface="Arial"/>
                <a:ea typeface="Arial"/>
                <a:cs typeface="Arial"/>
                <a:sym typeface="Arial"/>
              </a:rPr>
              <a:t>Blue</a:t>
            </a:r>
            <a:r>
              <a:rPr b="0" i="0" lang="en-IN" sz="1800">
                <a:solidFill>
                  <a:srgbClr val="333333"/>
                </a:solidFill>
                <a:latin typeface="Arial"/>
                <a:ea typeface="Arial"/>
                <a:cs typeface="Arial"/>
                <a:sym typeface="Arial"/>
              </a:rPr>
              <a:t>,</a:t>
            </a:r>
            <a:r>
              <a:rPr b="0" i="0" lang="en-IN" sz="1800">
                <a:solidFill>
                  <a:srgbClr val="006FE0"/>
                </a:solidFill>
                <a:latin typeface="Arial"/>
                <a:ea typeface="Arial"/>
                <a:cs typeface="Arial"/>
                <a:sym typeface="Arial"/>
              </a:rPr>
              <a:t> </a:t>
            </a:r>
            <a:r>
              <a:rPr b="0" i="0" lang="en-IN" sz="1800">
                <a:solidFill>
                  <a:srgbClr val="3215EB"/>
                </a:solidFill>
                <a:latin typeface="Arial"/>
                <a:ea typeface="Arial"/>
                <a:cs typeface="Arial"/>
                <a:sym typeface="Arial"/>
              </a:rPr>
              <a:t>NULL</a:t>
            </a:r>
            <a:r>
              <a:rPr b="0" i="0" lang="en-IN" sz="1800">
                <a:solidFill>
                  <a:srgbClr val="333333"/>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373737"/>
                </a:solidFill>
                <a:latin typeface="Roboto"/>
                <a:ea typeface="Roboto"/>
                <a:cs typeface="Roboto"/>
                <a:sym typeface="Roboto"/>
              </a:rPr>
              <a:t>This is equivalent to:  </a:t>
            </a:r>
            <a:r>
              <a:rPr b="0" i="0" lang="en-IN" sz="1800">
                <a:solidFill>
                  <a:srgbClr val="000000"/>
                </a:solidFill>
                <a:latin typeface="Arial"/>
                <a:ea typeface="Arial"/>
                <a:cs typeface="Arial"/>
                <a:sym typeface="Arial"/>
              </a:rPr>
              <a:t>"</a:t>
            </a:r>
            <a:r>
              <a:rPr lang="en-IN" sz="1800">
                <a:solidFill>
                  <a:srgbClr val="0077AA"/>
                </a:solidFill>
                <a:latin typeface="Arial"/>
                <a:ea typeface="Arial"/>
                <a:cs typeface="Arial"/>
                <a:sym typeface="Arial"/>
              </a:rPr>
              <a:t>NOT</a:t>
            </a:r>
            <a:r>
              <a:rPr b="0" i="0" lang="en-IN" sz="1800">
                <a:solidFill>
                  <a:srgbClr val="333333"/>
                </a:solidFill>
                <a:latin typeface="Arial"/>
                <a:ea typeface="Arial"/>
                <a:cs typeface="Arial"/>
                <a:sym typeface="Arial"/>
              </a:rPr>
              <a:t>(</a:t>
            </a:r>
            <a:r>
              <a:rPr lang="en-IN" sz="1800">
                <a:solidFill>
                  <a:schemeClr val="dk1"/>
                </a:solidFill>
                <a:latin typeface="Arial"/>
                <a:ea typeface="Arial"/>
                <a:cs typeface="Arial"/>
                <a:sym typeface="Arial"/>
              </a:rPr>
              <a:t>color</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Red</a:t>
            </a:r>
            <a:r>
              <a:rPr b="0" i="0" lang="en-IN" sz="1800">
                <a:solidFill>
                  <a:srgbClr val="006FE0"/>
                </a:solidFill>
                <a:latin typeface="Arial"/>
                <a:ea typeface="Arial"/>
                <a:cs typeface="Arial"/>
                <a:sym typeface="Arial"/>
              </a:rPr>
              <a:t> </a:t>
            </a:r>
            <a:r>
              <a:rPr lang="en-IN" sz="1800">
                <a:solidFill>
                  <a:srgbClr val="A67F59"/>
                </a:solidFill>
                <a:latin typeface="Arial"/>
                <a:ea typeface="Arial"/>
                <a:cs typeface="Arial"/>
                <a:sym typeface="Arial"/>
              </a:rPr>
              <a:t>OR</a:t>
            </a:r>
            <a:r>
              <a:rPr b="0" i="0" lang="en-IN" sz="1800">
                <a:solidFill>
                  <a:srgbClr val="006FE0"/>
                </a:solidFill>
                <a:latin typeface="Arial"/>
                <a:ea typeface="Arial"/>
                <a:cs typeface="Arial"/>
                <a:sym typeface="Arial"/>
              </a:rPr>
              <a:t> </a:t>
            </a:r>
            <a:r>
              <a:rPr lang="en-IN" sz="1800">
                <a:solidFill>
                  <a:schemeClr val="dk1"/>
                </a:solidFill>
                <a:latin typeface="Arial"/>
                <a:ea typeface="Arial"/>
                <a:cs typeface="Arial"/>
                <a:sym typeface="Arial"/>
              </a:rPr>
              <a:t>color</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Blue</a:t>
            </a:r>
            <a:r>
              <a:rPr b="0" i="0" lang="en-IN" sz="1800">
                <a:solidFill>
                  <a:srgbClr val="006FE0"/>
                </a:solidFill>
                <a:latin typeface="Arial"/>
                <a:ea typeface="Arial"/>
                <a:cs typeface="Arial"/>
                <a:sym typeface="Arial"/>
              </a:rPr>
              <a:t> </a:t>
            </a:r>
            <a:r>
              <a:rPr lang="en-IN" sz="1800">
                <a:solidFill>
                  <a:srgbClr val="A67F59"/>
                </a:solidFill>
                <a:latin typeface="Arial"/>
                <a:ea typeface="Arial"/>
                <a:cs typeface="Arial"/>
                <a:sym typeface="Arial"/>
              </a:rPr>
              <a:t>OR</a:t>
            </a:r>
            <a:r>
              <a:rPr b="0" i="0" lang="en-IN" sz="1800">
                <a:solidFill>
                  <a:srgbClr val="006FE0"/>
                </a:solidFill>
                <a:latin typeface="Arial"/>
                <a:ea typeface="Arial"/>
                <a:cs typeface="Arial"/>
                <a:sym typeface="Arial"/>
              </a:rPr>
              <a:t> </a:t>
            </a:r>
            <a:r>
              <a:rPr lang="en-IN" sz="1800">
                <a:solidFill>
                  <a:schemeClr val="dk1"/>
                </a:solidFill>
                <a:latin typeface="Arial"/>
                <a:ea typeface="Arial"/>
                <a:cs typeface="Arial"/>
                <a:sym typeface="Arial"/>
              </a:rPr>
              <a:t>color</a:t>
            </a:r>
            <a:r>
              <a:rPr lang="en-IN" sz="1800">
                <a:solidFill>
                  <a:srgbClr val="945D4A"/>
                </a:solidFill>
                <a:latin typeface="Arial"/>
                <a:ea typeface="Arial"/>
                <a:cs typeface="Arial"/>
                <a:sym typeface="Arial"/>
              </a:rPr>
              <a:t>=</a:t>
            </a:r>
            <a:r>
              <a:rPr b="0" i="0" lang="en-IN" sz="1800">
                <a:solidFill>
                  <a:srgbClr val="3215EB"/>
                </a:solidFill>
                <a:latin typeface="Arial"/>
                <a:ea typeface="Arial"/>
                <a:cs typeface="Arial"/>
                <a:sym typeface="Arial"/>
              </a:rPr>
              <a:t>NULL</a:t>
            </a:r>
            <a:r>
              <a:rPr b="0" i="0" lang="en-IN" sz="1800">
                <a:solidFill>
                  <a:srgbClr val="333333"/>
                </a:solidFill>
                <a:latin typeface="Arial"/>
                <a:ea typeface="Arial"/>
                <a:cs typeface="Arial"/>
                <a:sym typeface="Arial"/>
              </a:rPr>
              <a:t>)</a:t>
            </a:r>
            <a:r>
              <a:rPr b="0" i="0" lang="en-IN" sz="1800">
                <a:solidFill>
                  <a:srgbClr val="000000"/>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3720" name="Google Shape;3720;p379"/>
          <p:cNvSpPr txBox="1"/>
          <p:nvPr/>
        </p:nvSpPr>
        <p:spPr>
          <a:xfrm>
            <a:off x="263352" y="469307"/>
            <a:ext cx="3600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IN" sz="2400">
                <a:solidFill>
                  <a:srgbClr val="3215EB"/>
                </a:solidFill>
                <a:latin typeface="Arial"/>
                <a:ea typeface="Arial"/>
                <a:cs typeface="Arial"/>
                <a:sym typeface="Arial"/>
              </a:rPr>
              <a:t>a</a:t>
            </a:r>
            <a:endParaRPr i="1" sz="1800">
              <a:solidFill>
                <a:schemeClr val="dk1"/>
              </a:solidFill>
              <a:latin typeface="Gill Sans"/>
              <a:ea typeface="Gill Sans"/>
              <a:cs typeface="Gill Sans"/>
              <a:sym typeface="Gill Sans"/>
            </a:endParaRPr>
          </a:p>
        </p:txBody>
      </p:sp>
      <p:sp>
        <p:nvSpPr>
          <p:cNvPr id="3721" name="Google Shape;3721;p379"/>
          <p:cNvSpPr txBox="1"/>
          <p:nvPr/>
        </p:nvSpPr>
        <p:spPr>
          <a:xfrm>
            <a:off x="4096521" y="467823"/>
            <a:ext cx="3600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400">
                <a:solidFill>
                  <a:srgbClr val="3215EB"/>
                </a:solidFill>
                <a:latin typeface="Arial"/>
                <a:ea typeface="Arial"/>
                <a:cs typeface="Arial"/>
                <a:sym typeface="Arial"/>
              </a:rPr>
              <a:t>b</a:t>
            </a:r>
            <a:endParaRPr i="1" sz="1800">
              <a:solidFill>
                <a:schemeClr val="dk1"/>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8"/>
          <p:cNvSpPr/>
          <p:nvPr/>
        </p:nvSpPr>
        <p:spPr>
          <a:xfrm>
            <a:off x="3205844" y="5508521"/>
            <a:ext cx="8686800" cy="58477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i="1" lang="en-IN" sz="3200">
                <a:solidFill>
                  <a:schemeClr val="dk1"/>
                </a:solidFill>
                <a:latin typeface="Arial"/>
                <a:ea typeface="Arial"/>
                <a:cs typeface="Arial"/>
                <a:sym typeface="Arial"/>
              </a:rPr>
              <a:t>Every entity has its own characteristics.</a:t>
            </a:r>
            <a:endParaRPr/>
          </a:p>
        </p:txBody>
      </p:sp>
      <p:sp>
        <p:nvSpPr>
          <p:cNvPr id="398" name="Google Shape;398;p38"/>
          <p:cNvSpPr/>
          <p:nvPr/>
        </p:nvSpPr>
        <p:spPr>
          <a:xfrm>
            <a:off x="299356" y="950480"/>
            <a:ext cx="11593288" cy="37240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600">
                <a:solidFill>
                  <a:schemeClr val="dk1"/>
                </a:solidFill>
                <a:latin typeface="Palatino Linotype"/>
                <a:ea typeface="Palatino Linotype"/>
                <a:cs typeface="Palatino Linotype"/>
                <a:sym typeface="Palatino Linotype"/>
              </a:rPr>
              <a:t>In relation to a database , an entity is a </a:t>
            </a:r>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342900" lvl="0" marL="342900" marR="0" rtl="0" algn="l">
              <a:lnSpc>
                <a:spcPct val="150000"/>
              </a:lnSpc>
              <a:spcBef>
                <a:spcPts val="0"/>
              </a:spcBef>
              <a:spcAft>
                <a:spcPts val="0"/>
              </a:spcAft>
              <a:buClr>
                <a:srgbClr val="284249"/>
              </a:buClr>
              <a:buSzPts val="2200"/>
              <a:buFont typeface="Arial"/>
              <a:buChar char="•"/>
            </a:pPr>
            <a:r>
              <a:rPr lang="en-IN" sz="2200">
                <a:solidFill>
                  <a:srgbClr val="284249"/>
                </a:solidFill>
                <a:latin typeface="Palatino Linotype"/>
                <a:ea typeface="Palatino Linotype"/>
                <a:cs typeface="Palatino Linotype"/>
                <a:sym typeface="Palatino Linotype"/>
              </a:rPr>
              <a:t>Person(</a:t>
            </a:r>
            <a:r>
              <a:rPr lang="en-IN" sz="2200">
                <a:solidFill>
                  <a:srgbClr val="262626"/>
                </a:solidFill>
                <a:latin typeface="Palatino Linotype"/>
                <a:ea typeface="Palatino Linotype"/>
                <a:cs typeface="Palatino Linotype"/>
                <a:sym typeface="Palatino Linotype"/>
              </a:rPr>
              <a:t>student, teacher, employee, department, …</a:t>
            </a:r>
            <a:r>
              <a:rPr lang="en-IN" sz="2200">
                <a:solidFill>
                  <a:srgbClr val="284249"/>
                </a:solidFill>
                <a:latin typeface="Palatino Linotype"/>
                <a:ea typeface="Palatino Linotype"/>
                <a:cs typeface="Palatino Linotype"/>
                <a:sym typeface="Palatino Linotype"/>
              </a:rPr>
              <a:t>)</a:t>
            </a:r>
            <a:endParaRPr/>
          </a:p>
          <a:p>
            <a:pPr indent="-342900" lvl="0" marL="342900" marR="0" rtl="0" algn="l">
              <a:lnSpc>
                <a:spcPct val="150000"/>
              </a:lnSpc>
              <a:spcBef>
                <a:spcPts val="0"/>
              </a:spcBef>
              <a:spcAft>
                <a:spcPts val="0"/>
              </a:spcAft>
              <a:buClr>
                <a:srgbClr val="284249"/>
              </a:buClr>
              <a:buSzPts val="2200"/>
              <a:buFont typeface="Arial"/>
              <a:buChar char="•"/>
            </a:pPr>
            <a:r>
              <a:rPr lang="en-IN" sz="2200">
                <a:solidFill>
                  <a:srgbClr val="284249"/>
                </a:solidFill>
                <a:latin typeface="Palatino Linotype"/>
                <a:ea typeface="Palatino Linotype"/>
                <a:cs typeface="Palatino Linotype"/>
                <a:sym typeface="Palatino Linotype"/>
              </a:rPr>
              <a:t>Place(</a:t>
            </a:r>
            <a:r>
              <a:rPr lang="en-IN" sz="2200">
                <a:solidFill>
                  <a:srgbClr val="262626"/>
                </a:solidFill>
                <a:latin typeface="Palatino Linotype"/>
                <a:ea typeface="Palatino Linotype"/>
                <a:cs typeface="Palatino Linotype"/>
                <a:sym typeface="Palatino Linotype"/>
              </a:rPr>
              <a:t>classroom, building, …</a:t>
            </a:r>
            <a:r>
              <a:rPr lang="en-IN" sz="2200">
                <a:solidFill>
                  <a:srgbClr val="284249"/>
                </a:solidFill>
                <a:latin typeface="Palatino Linotype"/>
                <a:ea typeface="Palatino Linotype"/>
                <a:cs typeface="Palatino Linotype"/>
                <a:sym typeface="Palatino Linotype"/>
              </a:rPr>
              <a:t>) --</a:t>
            </a:r>
            <a:r>
              <a:rPr b="0" i="0" lang="en-IN" sz="2200">
                <a:solidFill>
                  <a:srgbClr val="202124"/>
                </a:solidFill>
                <a:latin typeface="Palatino Linotype"/>
                <a:ea typeface="Palatino Linotype"/>
                <a:cs typeface="Palatino Linotype"/>
                <a:sym typeface="Palatino Linotype"/>
              </a:rPr>
              <a:t>a particular position or area</a:t>
            </a:r>
            <a:endParaRPr sz="2200">
              <a:solidFill>
                <a:srgbClr val="284249"/>
              </a:solidFill>
              <a:latin typeface="Palatino Linotype"/>
              <a:ea typeface="Palatino Linotype"/>
              <a:cs typeface="Palatino Linotype"/>
              <a:sym typeface="Palatino Linotype"/>
            </a:endParaRPr>
          </a:p>
          <a:p>
            <a:pPr indent="-342900" lvl="0" marL="342900" marR="0" rtl="0" algn="l">
              <a:lnSpc>
                <a:spcPct val="150000"/>
              </a:lnSpc>
              <a:spcBef>
                <a:spcPts val="0"/>
              </a:spcBef>
              <a:spcAft>
                <a:spcPts val="0"/>
              </a:spcAft>
              <a:buClr>
                <a:srgbClr val="284249"/>
              </a:buClr>
              <a:buSzPts val="2200"/>
              <a:buFont typeface="Arial"/>
              <a:buChar char="•"/>
            </a:pPr>
            <a:r>
              <a:rPr lang="en-IN" sz="2200">
                <a:solidFill>
                  <a:srgbClr val="284249"/>
                </a:solidFill>
                <a:latin typeface="Palatino Linotype"/>
                <a:ea typeface="Palatino Linotype"/>
                <a:cs typeface="Palatino Linotype"/>
                <a:sym typeface="Palatino Linotype"/>
              </a:rPr>
              <a:t>Thing(</a:t>
            </a:r>
            <a:r>
              <a:rPr lang="en-IN" sz="2200">
                <a:solidFill>
                  <a:srgbClr val="262626"/>
                </a:solidFill>
                <a:latin typeface="Palatino Linotype"/>
                <a:ea typeface="Palatino Linotype"/>
                <a:cs typeface="Palatino Linotype"/>
                <a:sym typeface="Palatino Linotype"/>
              </a:rPr>
              <a:t>computer, lab equipment, …</a:t>
            </a:r>
            <a:r>
              <a:rPr lang="en-IN" sz="2200">
                <a:solidFill>
                  <a:srgbClr val="284249"/>
                </a:solidFill>
                <a:latin typeface="Palatino Linotype"/>
                <a:ea typeface="Palatino Linotype"/>
                <a:cs typeface="Palatino Linotype"/>
                <a:sym typeface="Palatino Linotype"/>
              </a:rPr>
              <a:t>) --</a:t>
            </a:r>
            <a:r>
              <a:rPr b="0" i="0" lang="en-IN" sz="2200">
                <a:solidFill>
                  <a:srgbClr val="202124"/>
                </a:solidFill>
                <a:latin typeface="Palatino Linotype"/>
                <a:ea typeface="Palatino Linotype"/>
                <a:cs typeface="Palatino Linotype"/>
                <a:sym typeface="Palatino Linotype"/>
              </a:rPr>
              <a:t>an object that is not named</a:t>
            </a:r>
            <a:endParaRPr sz="2200">
              <a:solidFill>
                <a:srgbClr val="284249"/>
              </a:solidFill>
              <a:latin typeface="Palatino Linotype"/>
              <a:ea typeface="Palatino Linotype"/>
              <a:cs typeface="Palatino Linotype"/>
              <a:sym typeface="Palatino Linotype"/>
            </a:endParaRPr>
          </a:p>
          <a:p>
            <a:pPr indent="-342900" lvl="0" marL="342900" marR="0" rtl="0" algn="l">
              <a:lnSpc>
                <a:spcPct val="150000"/>
              </a:lnSpc>
              <a:spcBef>
                <a:spcPts val="0"/>
              </a:spcBef>
              <a:spcAft>
                <a:spcPts val="0"/>
              </a:spcAft>
              <a:buClr>
                <a:srgbClr val="284249"/>
              </a:buClr>
              <a:buSzPts val="2200"/>
              <a:buFont typeface="Arial"/>
              <a:buChar char="•"/>
            </a:pPr>
            <a:r>
              <a:rPr lang="en-IN" sz="2200">
                <a:solidFill>
                  <a:srgbClr val="284249"/>
                </a:solidFill>
                <a:latin typeface="Palatino Linotype"/>
                <a:ea typeface="Palatino Linotype"/>
                <a:cs typeface="Palatino Linotype"/>
                <a:sym typeface="Palatino Linotype"/>
              </a:rPr>
              <a:t>Concept(</a:t>
            </a:r>
            <a:r>
              <a:rPr lang="en-IN" sz="2200">
                <a:solidFill>
                  <a:srgbClr val="262626"/>
                </a:solidFill>
                <a:latin typeface="Palatino Linotype"/>
                <a:ea typeface="Palatino Linotype"/>
                <a:cs typeface="Palatino Linotype"/>
                <a:sym typeface="Palatino Linotype"/>
              </a:rPr>
              <a:t>course, batch, student’s attendance, …</a:t>
            </a:r>
            <a:r>
              <a:rPr lang="en-IN" sz="2200">
                <a:solidFill>
                  <a:srgbClr val="284249"/>
                </a:solidFill>
                <a:latin typeface="Palatino Linotype"/>
                <a:ea typeface="Palatino Linotype"/>
                <a:cs typeface="Palatino Linotype"/>
                <a:sym typeface="Palatino Linotype"/>
              </a:rPr>
              <a:t>) --</a:t>
            </a:r>
            <a:r>
              <a:rPr b="0" i="0" lang="en-IN" sz="2200">
                <a:solidFill>
                  <a:srgbClr val="202124"/>
                </a:solidFill>
                <a:latin typeface="Palatino Linotype"/>
                <a:ea typeface="Palatino Linotype"/>
                <a:cs typeface="Palatino Linotype"/>
                <a:sym typeface="Palatino Linotype"/>
              </a:rPr>
              <a:t> an idea</a:t>
            </a:r>
            <a:r>
              <a:rPr lang="en-IN" sz="2200">
                <a:solidFill>
                  <a:schemeClr val="dk1"/>
                </a:solidFill>
                <a:latin typeface="Palatino Linotype"/>
                <a:ea typeface="Palatino Linotype"/>
                <a:cs typeface="Palatino Linotype"/>
                <a:sym typeface="Palatino Linotype"/>
              </a:rPr>
              <a:t>,  </a:t>
            </a:r>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400">
                <a:solidFill>
                  <a:schemeClr val="dk1"/>
                </a:solidFill>
                <a:latin typeface="Palatino Linotype"/>
                <a:ea typeface="Palatino Linotype"/>
                <a:cs typeface="Palatino Linotype"/>
                <a:sym typeface="Palatino Linotype"/>
              </a:rPr>
              <a:t>about which data can be stored. All these entities have some</a:t>
            </a:r>
            <a:r>
              <a:rPr b="1" lang="en-IN" sz="2400">
                <a:solidFill>
                  <a:schemeClr val="dk1"/>
                </a:solidFill>
                <a:latin typeface="Palatino Linotype"/>
                <a:ea typeface="Palatino Linotype"/>
                <a:cs typeface="Palatino Linotype"/>
                <a:sym typeface="Palatino Linotype"/>
              </a:rPr>
              <a:t> </a:t>
            </a:r>
            <a:r>
              <a:rPr b="1" lang="en-IN" sz="2400">
                <a:solidFill>
                  <a:srgbClr val="C00000"/>
                </a:solidFill>
                <a:latin typeface="Palatino Linotype"/>
                <a:ea typeface="Palatino Linotype"/>
                <a:cs typeface="Palatino Linotype"/>
                <a:sym typeface="Palatino Linotype"/>
              </a:rPr>
              <a:t>attributes</a:t>
            </a:r>
            <a:r>
              <a:rPr b="1" lang="en-IN" sz="2400">
                <a:solidFill>
                  <a:schemeClr val="dk1"/>
                </a:solidFill>
                <a:latin typeface="Palatino Linotype"/>
                <a:ea typeface="Palatino Linotype"/>
                <a:cs typeface="Palatino Linotype"/>
                <a:sym typeface="Palatino Linotype"/>
              </a:rPr>
              <a:t> </a:t>
            </a:r>
            <a:r>
              <a:rPr lang="en-IN" sz="2400">
                <a:solidFill>
                  <a:schemeClr val="dk1"/>
                </a:solidFill>
                <a:latin typeface="Palatino Linotype"/>
                <a:ea typeface="Palatino Linotype"/>
                <a:cs typeface="Palatino Linotype"/>
                <a:sym typeface="Palatino Linotype"/>
              </a:rPr>
              <a:t>or</a:t>
            </a:r>
            <a:r>
              <a:rPr b="1" lang="en-IN" sz="2400">
                <a:solidFill>
                  <a:schemeClr val="dk1"/>
                </a:solidFill>
                <a:latin typeface="Palatino Linotype"/>
                <a:ea typeface="Palatino Linotype"/>
                <a:cs typeface="Palatino Linotype"/>
                <a:sym typeface="Palatino Linotype"/>
              </a:rPr>
              <a:t> </a:t>
            </a:r>
            <a:r>
              <a:rPr b="1" lang="en-IN" sz="2400">
                <a:solidFill>
                  <a:srgbClr val="C00000"/>
                </a:solidFill>
                <a:latin typeface="Palatino Linotype"/>
                <a:ea typeface="Palatino Linotype"/>
                <a:cs typeface="Palatino Linotype"/>
                <a:sym typeface="Palatino Linotype"/>
              </a:rPr>
              <a:t>properties</a:t>
            </a:r>
            <a:r>
              <a:rPr lang="en-IN" sz="2400">
                <a:solidFill>
                  <a:srgbClr val="C00000"/>
                </a:solidFill>
                <a:latin typeface="Palatino Linotype"/>
                <a:ea typeface="Palatino Linotype"/>
                <a:cs typeface="Palatino Linotype"/>
                <a:sym typeface="Palatino Linotype"/>
              </a:rPr>
              <a:t> </a:t>
            </a:r>
            <a:r>
              <a:rPr lang="en-IN" sz="2400">
                <a:solidFill>
                  <a:schemeClr val="dk1"/>
                </a:solidFill>
                <a:latin typeface="Palatino Linotype"/>
                <a:ea typeface="Palatino Linotype"/>
                <a:cs typeface="Palatino Linotype"/>
                <a:sym typeface="Palatino Linotype"/>
              </a:rPr>
              <a:t>that give them their </a:t>
            </a:r>
            <a:r>
              <a:rPr b="1" lang="en-IN" sz="2400">
                <a:solidFill>
                  <a:schemeClr val="dk1"/>
                </a:solidFill>
                <a:latin typeface="Palatino Linotype"/>
                <a:ea typeface="Palatino Linotype"/>
                <a:cs typeface="Palatino Linotype"/>
                <a:sym typeface="Palatino Linotype"/>
              </a:rPr>
              <a:t>identity</a:t>
            </a:r>
            <a:r>
              <a:rPr lang="en-IN" sz="2400">
                <a:solidFill>
                  <a:schemeClr val="dk1"/>
                </a:solidFill>
                <a:latin typeface="Palatino Linotype"/>
                <a:ea typeface="Palatino Linotype"/>
                <a:cs typeface="Palatino Linotype"/>
                <a:sym typeface="Palatino Linotype"/>
              </a:rPr>
              <a:t>.</a:t>
            </a:r>
            <a:endParaRPr sz="2400">
              <a:solidFill>
                <a:schemeClr val="dk1"/>
              </a:solidFill>
              <a:latin typeface="Palatino Linotype"/>
              <a:ea typeface="Palatino Linotype"/>
              <a:cs typeface="Palatino Linotype"/>
              <a:sym typeface="Palatino Linotype"/>
            </a:endParaRPr>
          </a:p>
        </p:txBody>
      </p:sp>
      <p:sp>
        <p:nvSpPr>
          <p:cNvPr id="399" name="Google Shape;399;p3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entity</a:t>
            </a:r>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25" name="Shape 3725"/>
        <p:cNvGrpSpPr/>
        <p:nvPr/>
      </p:nvGrpSpPr>
      <p:grpSpPr>
        <a:xfrm>
          <a:off x="0" y="0"/>
          <a:ext cx="0" cy="0"/>
          <a:chOff x="0" y="0"/>
          <a:chExt cx="0" cy="0"/>
        </a:xfrm>
      </p:grpSpPr>
      <p:sp>
        <p:nvSpPr>
          <p:cNvPr id="3726" name="Google Shape;3726;p380"/>
          <p:cNvSpPr/>
          <p:nvPr/>
        </p:nvSpPr>
        <p:spPr>
          <a:xfrm>
            <a:off x="191344" y="1340768"/>
            <a:ext cx="1188131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2060"/>
                </a:solidFill>
                <a:latin typeface="Gill Sans"/>
                <a:ea typeface="Gill Sans"/>
                <a:cs typeface="Gill Sans"/>
                <a:sym typeface="Gill Sans"/>
              </a:rPr>
              <a:t>What will be the result of the query below?</a:t>
            </a:r>
            <a:endParaRPr sz="2200">
              <a:solidFill>
                <a:srgbClr val="002060"/>
              </a:solidFill>
              <a:latin typeface="Gill Sans"/>
              <a:ea typeface="Gill Sans"/>
              <a:cs typeface="Gill Sans"/>
              <a:sym typeface="Gill Sans"/>
            </a:endParaRPr>
          </a:p>
        </p:txBody>
      </p:sp>
      <p:sp>
        <p:nvSpPr>
          <p:cNvPr id="3727" name="Google Shape;3727;p380"/>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a:t>
            </a:r>
            <a:endParaRPr i="1" sz="3200">
              <a:solidFill>
                <a:srgbClr val="FF9900"/>
              </a:solidFill>
              <a:latin typeface="Arial"/>
              <a:ea typeface="Arial"/>
              <a:cs typeface="Arial"/>
              <a:sym typeface="Arial"/>
            </a:endParaRPr>
          </a:p>
        </p:txBody>
      </p:sp>
      <p:sp>
        <p:nvSpPr>
          <p:cNvPr id="3728" name="Google Shape;3728;p380"/>
          <p:cNvSpPr/>
          <p:nvPr/>
        </p:nvSpPr>
        <p:spPr>
          <a:xfrm>
            <a:off x="374665" y="32229"/>
            <a:ext cx="11305256" cy="127727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On the left side of the IN() predicate, the row constructor contains only column references.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On the right side of the IN() predicate, there is more than one row constructor.</a:t>
            </a:r>
            <a:endParaRPr sz="1800">
              <a:solidFill>
                <a:schemeClr val="dk1"/>
              </a:solidFill>
              <a:latin typeface="Arial"/>
              <a:ea typeface="Arial"/>
              <a:cs typeface="Arial"/>
              <a:sym typeface="Arial"/>
            </a:endParaRPr>
          </a:p>
        </p:txBody>
      </p:sp>
      <p:sp>
        <p:nvSpPr>
          <p:cNvPr id="3729" name="Google Shape;3729;p380"/>
          <p:cNvSpPr txBox="1"/>
          <p:nvPr/>
        </p:nvSpPr>
        <p:spPr>
          <a:xfrm>
            <a:off x="191344" y="1761474"/>
            <a:ext cx="11881319" cy="51738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deptno</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deptno</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False</a:t>
            </a:r>
            <a:r>
              <a:rPr lang="en-IN" sz="1800">
                <a:solidFill>
                  <a:srgbClr val="0077AA"/>
                </a:solidFill>
                <a:latin typeface="Arial"/>
                <a:ea typeface="Arial"/>
                <a:cs typeface="Arial"/>
                <a:sym typeface="Arial"/>
              </a:rPr>
              <a:t> </a:t>
            </a:r>
            <a:r>
              <a:rPr lang="en-IN" sz="1800">
                <a:solidFill>
                  <a:srgbClr val="A67F59"/>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True</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990055"/>
                </a:solidFill>
                <a:latin typeface="Arial"/>
                <a:ea typeface="Arial"/>
                <a:cs typeface="Arial"/>
                <a:sym typeface="Arial"/>
              </a:rPr>
              <a:t>10</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990055"/>
                </a:solidFill>
                <a:latin typeface="Arial"/>
                <a:ea typeface="Arial"/>
                <a:cs typeface="Arial"/>
                <a:sym typeface="Arial"/>
              </a:rPr>
              <a:t>7788</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empno, mgr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D8603"/>
                </a:solidFill>
                <a:latin typeface="Arial"/>
                <a:ea typeface="Arial"/>
                <a:cs typeface="Arial"/>
                <a:sym typeface="Arial"/>
              </a:rPr>
              <a:t>🡨</a:t>
            </a:r>
            <a:endParaRPr b="1" sz="1800">
              <a:solidFill>
                <a:srgbClr val="FD8603"/>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990055"/>
                </a:solidFill>
                <a:latin typeface="Arial"/>
                <a:ea typeface="Arial"/>
                <a:cs typeface="Arial"/>
                <a:sym typeface="Arial"/>
              </a:rPr>
              <a:t>1</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deptno</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deptno</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dname=</a:t>
            </a:r>
            <a:r>
              <a:rPr lang="en-IN" sz="1800">
                <a:solidFill>
                  <a:srgbClr val="669900"/>
                </a:solidFill>
                <a:latin typeface="Arial"/>
                <a:ea typeface="Arial"/>
                <a:cs typeface="Arial"/>
                <a:sym typeface="Arial"/>
              </a:rPr>
              <a:t>'accounting'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deptno); </a:t>
            </a:r>
            <a:r>
              <a:rPr lang="en-IN" sz="1800">
                <a:solidFill>
                  <a:srgbClr val="FF0000"/>
                </a:solidFill>
                <a:latin typeface="Arial"/>
                <a:ea typeface="Arial"/>
                <a:cs typeface="Arial"/>
                <a:sym typeface="Arial"/>
              </a:rPr>
              <a:t># ERROR 1241 (21000): Operand should contain 1 column(s)</a:t>
            </a:r>
            <a:endParaRPr sz="1800">
              <a:solidFill>
                <a:srgbClr val="FF0000"/>
              </a:solidFill>
              <a:latin typeface="Arial"/>
              <a:ea typeface="Arial"/>
              <a:cs typeface="Arial"/>
              <a:sym typeface="Arial"/>
            </a:endParaRPr>
          </a:p>
        </p:txBody>
      </p:sp>
      <p:sp>
        <p:nvSpPr>
          <p:cNvPr id="3730" name="Google Shape;3730;p380"/>
          <p:cNvSpPr/>
          <p:nvPr/>
        </p:nvSpPr>
        <p:spPr>
          <a:xfrm>
            <a:off x="1548000" y="0"/>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a:t>
            </a:r>
            <a:endParaRPr i="1" sz="3200">
              <a:solidFill>
                <a:srgbClr val="FF9900"/>
              </a:solidFill>
              <a:latin typeface="Arial"/>
              <a:ea typeface="Arial"/>
              <a:cs typeface="Arial"/>
              <a:sym typeface="Arial"/>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34" name="Shape 3734"/>
        <p:cNvGrpSpPr/>
        <p:nvPr/>
      </p:nvGrpSpPr>
      <p:grpSpPr>
        <a:xfrm>
          <a:off x="0" y="0"/>
          <a:ext cx="0" cy="0"/>
          <a:chOff x="0" y="0"/>
          <a:chExt cx="0" cy="0"/>
        </a:xfrm>
      </p:grpSpPr>
      <p:sp>
        <p:nvSpPr>
          <p:cNvPr id="3735" name="Google Shape;3735;p38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between</a:t>
            </a:r>
            <a:endParaRPr/>
          </a:p>
        </p:txBody>
      </p:sp>
      <p:sp>
        <p:nvSpPr>
          <p:cNvPr id="3736" name="Google Shape;3736;p381"/>
          <p:cNvSpPr txBox="1"/>
          <p:nvPr/>
        </p:nvSpPr>
        <p:spPr>
          <a:xfrm>
            <a:off x="1109446" y="3212976"/>
            <a:ext cx="99731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BETWEEN operator is a logical operator that allows you to specify a range to test.</a:t>
            </a:r>
            <a:endParaRPr sz="2000">
              <a:solidFill>
                <a:schemeClr val="dk1"/>
              </a:solidFill>
              <a:latin typeface="Palatino Linotype"/>
              <a:ea typeface="Palatino Linotype"/>
              <a:cs typeface="Palatino Linotype"/>
              <a:sym typeface="Palatino Linotype"/>
            </a:endParaRPr>
          </a:p>
        </p:txBody>
      </p:sp>
      <p:grpSp>
        <p:nvGrpSpPr>
          <p:cNvPr id="3737" name="Google Shape;3737;p381"/>
          <p:cNvGrpSpPr/>
          <p:nvPr/>
        </p:nvGrpSpPr>
        <p:grpSpPr>
          <a:xfrm>
            <a:off x="844498" y="259200"/>
            <a:ext cx="10539515" cy="1502780"/>
            <a:chOff x="844498" y="423911"/>
            <a:chExt cx="10539515" cy="1502780"/>
          </a:xfrm>
        </p:grpSpPr>
        <p:grpSp>
          <p:nvGrpSpPr>
            <p:cNvPr id="3738" name="Google Shape;3738;p381"/>
            <p:cNvGrpSpPr/>
            <p:nvPr/>
          </p:nvGrpSpPr>
          <p:grpSpPr>
            <a:xfrm>
              <a:off x="844498" y="423911"/>
              <a:ext cx="10539515" cy="1502780"/>
              <a:chOff x="695400" y="1745011"/>
              <a:chExt cx="10539515" cy="1502780"/>
            </a:xfrm>
          </p:grpSpPr>
          <p:grpSp>
            <p:nvGrpSpPr>
              <p:cNvPr id="3739" name="Google Shape;3739;p381"/>
              <p:cNvGrpSpPr/>
              <p:nvPr/>
            </p:nvGrpSpPr>
            <p:grpSpPr>
              <a:xfrm>
                <a:off x="695400" y="1835990"/>
                <a:ext cx="8952150" cy="1329934"/>
                <a:chOff x="267703" y="1600839"/>
                <a:chExt cx="8952150" cy="1329934"/>
              </a:xfrm>
            </p:grpSpPr>
            <p:grpSp>
              <p:nvGrpSpPr>
                <p:cNvPr id="3740" name="Google Shape;3740;p381"/>
                <p:cNvGrpSpPr/>
                <p:nvPr/>
              </p:nvGrpSpPr>
              <p:grpSpPr>
                <a:xfrm>
                  <a:off x="1651832" y="1600839"/>
                  <a:ext cx="7568021" cy="1329934"/>
                  <a:chOff x="31591" y="1556792"/>
                  <a:chExt cx="7568021" cy="1329934"/>
                </a:xfrm>
              </p:grpSpPr>
              <p:grpSp>
                <p:nvGrpSpPr>
                  <p:cNvPr id="3741" name="Google Shape;3741;p381"/>
                  <p:cNvGrpSpPr/>
                  <p:nvPr/>
                </p:nvGrpSpPr>
                <p:grpSpPr>
                  <a:xfrm>
                    <a:off x="669977" y="1556792"/>
                    <a:ext cx="2736304" cy="1329934"/>
                    <a:chOff x="669977" y="1556792"/>
                    <a:chExt cx="2736304" cy="1329934"/>
                  </a:xfrm>
                </p:grpSpPr>
                <p:sp>
                  <p:nvSpPr>
                    <p:cNvPr id="3742" name="Google Shape;3742;p381"/>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43" name="Google Shape;3743;p381"/>
                    <p:cNvSpPr txBox="1"/>
                    <p:nvPr/>
                  </p:nvSpPr>
                  <p:spPr>
                    <a:xfrm>
                      <a:off x="699365" y="1620089"/>
                      <a:ext cx="270691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WHERE</a:t>
                      </a:r>
                      <a:endParaRPr sz="3200">
                        <a:solidFill>
                          <a:schemeClr val="dk1"/>
                        </a:solidFill>
                        <a:latin typeface="Gill Sans"/>
                        <a:ea typeface="Gill Sans"/>
                        <a:cs typeface="Gill Sans"/>
                        <a:sym typeface="Gill Sans"/>
                      </a:endParaRPr>
                    </a:p>
                  </p:txBody>
                </p:sp>
                <p:sp>
                  <p:nvSpPr>
                    <p:cNvPr id="3744" name="Google Shape;3744;p381"/>
                    <p:cNvSpPr txBox="1"/>
                    <p:nvPr/>
                  </p:nvSpPr>
                  <p:spPr>
                    <a:xfrm>
                      <a:off x="689275" y="2178840"/>
                      <a:ext cx="271700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sal BETWEEN</a:t>
                      </a:r>
                      <a:endParaRPr/>
                    </a:p>
                    <a:p>
                      <a:pPr indent="0" lvl="0" marL="0" marR="0" rtl="0" algn="ctr">
                        <a:spcBef>
                          <a:spcPts val="0"/>
                        </a:spcBef>
                        <a:spcAft>
                          <a:spcPts val="0"/>
                        </a:spcAft>
                        <a:buNone/>
                      </a:pPr>
                      <a:r>
                        <a:rPr lang="en-IN" sz="2000">
                          <a:solidFill>
                            <a:schemeClr val="dk1"/>
                          </a:solidFill>
                          <a:latin typeface="Arial"/>
                          <a:ea typeface="Arial"/>
                          <a:cs typeface="Arial"/>
                          <a:sym typeface="Arial"/>
                        </a:rPr>
                        <a:t>1000 </a:t>
                      </a:r>
                      <a:r>
                        <a:rPr lang="en-IN" sz="2000">
                          <a:solidFill>
                            <a:srgbClr val="945D4A"/>
                          </a:solidFill>
                          <a:latin typeface="Arial"/>
                          <a:ea typeface="Arial"/>
                          <a:cs typeface="Arial"/>
                          <a:sym typeface="Arial"/>
                        </a:rPr>
                        <a:t>and</a:t>
                      </a:r>
                      <a:r>
                        <a:rPr lang="en-IN" sz="2000">
                          <a:solidFill>
                            <a:schemeClr val="dk1"/>
                          </a:solidFill>
                          <a:latin typeface="Arial"/>
                          <a:ea typeface="Arial"/>
                          <a:cs typeface="Arial"/>
                          <a:sym typeface="Arial"/>
                        </a:rPr>
                        <a:t> 3000</a:t>
                      </a:r>
                      <a:endParaRPr sz="2000">
                        <a:solidFill>
                          <a:schemeClr val="dk1"/>
                        </a:solidFill>
                        <a:latin typeface="Gill Sans"/>
                        <a:ea typeface="Gill Sans"/>
                        <a:cs typeface="Gill Sans"/>
                        <a:sym typeface="Gill Sans"/>
                      </a:endParaRPr>
                    </a:p>
                  </p:txBody>
                </p:sp>
              </p:grpSp>
              <p:sp>
                <p:nvSpPr>
                  <p:cNvPr id="3745" name="Google Shape;3745;p381"/>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46" name="Google Shape;3746;p381"/>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47" name="Google Shape;3747;p381"/>
                  <p:cNvSpPr/>
                  <p:nvPr/>
                </p:nvSpPr>
                <p:spPr>
                  <a:xfrm>
                    <a:off x="699320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748" name="Google Shape;3748;p381"/>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49" name="Google Shape;3749;p381"/>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50" name="Google Shape;3750;p381"/>
                <p:cNvSpPr txBox="1"/>
                <p:nvPr/>
              </p:nvSpPr>
              <p:spPr>
                <a:xfrm>
                  <a:off x="5838992" y="1672970"/>
                  <a:ext cx="268987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751" name="Google Shape;3751;p381"/>
                <p:cNvSpPr txBox="1"/>
                <p:nvPr/>
              </p:nvSpPr>
              <p:spPr>
                <a:xfrm>
                  <a:off x="5834222" y="2229960"/>
                  <a:ext cx="268987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3752" name="Google Shape;3752;p381"/>
              <p:cNvSpPr/>
              <p:nvPr/>
            </p:nvSpPr>
            <p:spPr>
              <a:xfrm>
                <a:off x="9732135"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53" name="Google Shape;3753;p381"/>
              <p:cNvSpPr txBox="1"/>
              <p:nvPr/>
            </p:nvSpPr>
            <p:spPr>
              <a:xfrm>
                <a:off x="9732135" y="2296346"/>
                <a:ext cx="150278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754" name="Google Shape;3754;p381"/>
            <p:cNvSpPr txBox="1"/>
            <p:nvPr/>
          </p:nvSpPr>
          <p:spPr>
            <a:xfrm>
              <a:off x="853064" y="445608"/>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755" name="Google Shape;3755;p381"/>
            <p:cNvSpPr txBox="1"/>
            <p:nvPr/>
          </p:nvSpPr>
          <p:spPr>
            <a:xfrm>
              <a:off x="848294" y="1266732"/>
              <a:ext cx="127730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sp>
        <p:nvSpPr>
          <p:cNvPr id="3756" name="Google Shape;3756;p381"/>
          <p:cNvSpPr txBox="1"/>
          <p:nvPr/>
        </p:nvSpPr>
        <p:spPr>
          <a:xfrm>
            <a:off x="28037" y="1772816"/>
            <a:ext cx="5878272" cy="830997"/>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6A564F"/>
              </a:buClr>
              <a:buSzPts val="2400"/>
              <a:buFont typeface="Bookman Old Style"/>
              <a:buAutoNum type="arabicPeriod" startAt="4"/>
            </a:pPr>
            <a:r>
              <a:rPr b="1" i="1" lang="en-IN" sz="2400">
                <a:solidFill>
                  <a:srgbClr val="6A564F"/>
                </a:solidFill>
                <a:latin typeface="Arial"/>
                <a:ea typeface="Arial"/>
                <a:cs typeface="Arial"/>
                <a:sym typeface="Arial"/>
              </a:rPr>
              <a:t>predicate</a:t>
            </a:r>
            <a:r>
              <a:rPr b="1" i="0" lang="en-IN" sz="2400">
                <a:solidFill>
                  <a:srgbClr val="6A564F"/>
                </a:solidFill>
                <a:latin typeface="Arial"/>
                <a:ea typeface="Arial"/>
                <a:cs typeface="Arial"/>
                <a:sym typeface="Arial"/>
              </a:rPr>
              <a:t>: </a:t>
            </a:r>
            <a:endParaRPr/>
          </a:p>
          <a:p>
            <a:pPr indent="0" lvl="0" marL="531813" marR="0" rtl="0" algn="l">
              <a:spcBef>
                <a:spcPts val="0"/>
              </a:spcBef>
              <a:spcAft>
                <a:spcPts val="0"/>
              </a:spcAft>
              <a:buNone/>
            </a:pP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b="0" i="0" lang="en-IN" sz="2200">
                <a:solidFill>
                  <a:srgbClr val="000000"/>
                </a:solidFill>
                <a:latin typeface="Arial"/>
                <a:ea typeface="Arial"/>
                <a:cs typeface="Arial"/>
                <a:sym typeface="Arial"/>
              </a:rPr>
              <a:t> </a:t>
            </a:r>
            <a:r>
              <a:rPr lang="en-IN" sz="2200">
                <a:solidFill>
                  <a:srgbClr val="0077AA"/>
                </a:solidFill>
                <a:latin typeface="Arial"/>
                <a:ea typeface="Arial"/>
                <a:cs typeface="Arial"/>
                <a:sym typeface="Arial"/>
              </a:rPr>
              <a:t>BETWEEN</a:t>
            </a:r>
            <a:r>
              <a:rPr b="0" i="0" lang="en-IN" sz="2200">
                <a:solidFill>
                  <a:srgbClr val="000000"/>
                </a:solidFill>
                <a:latin typeface="Arial"/>
                <a:ea typeface="Arial"/>
                <a:cs typeface="Arial"/>
                <a:sym typeface="Arial"/>
              </a:rPr>
              <a:t> </a:t>
            </a:r>
            <a:r>
              <a:rPr b="0" i="1" lang="en-IN" sz="2200">
                <a:solidFill>
                  <a:srgbClr val="000000"/>
                </a:solidFill>
                <a:latin typeface="Arial"/>
                <a:ea typeface="Arial"/>
                <a:cs typeface="Arial"/>
                <a:sym typeface="Arial"/>
              </a:rPr>
              <a:t>expr1 </a:t>
            </a:r>
            <a:r>
              <a:rPr lang="en-IN" sz="2200">
                <a:solidFill>
                  <a:srgbClr val="0077AA"/>
                </a:solidFill>
                <a:latin typeface="Arial"/>
                <a:ea typeface="Arial"/>
                <a:cs typeface="Arial"/>
                <a:sym typeface="Arial"/>
              </a:rPr>
              <a:t>AND</a:t>
            </a:r>
            <a:r>
              <a:rPr b="0" i="1" lang="en-IN" sz="2200">
                <a:solidFill>
                  <a:srgbClr val="000000"/>
                </a:solidFill>
                <a:latin typeface="Arial"/>
                <a:ea typeface="Arial"/>
                <a:cs typeface="Arial"/>
                <a:sym typeface="Arial"/>
              </a:rPr>
              <a:t> expr2</a:t>
            </a:r>
            <a:endParaRPr sz="2200">
              <a:solidFill>
                <a:schemeClr val="dk1"/>
              </a:solidFill>
              <a:latin typeface="Gill Sans"/>
              <a:ea typeface="Gill Sans"/>
              <a:cs typeface="Gill Sans"/>
              <a:sym typeface="Gill Sans"/>
            </a:endParaRPr>
          </a:p>
        </p:txBody>
      </p:sp>
      <p:graphicFrame>
        <p:nvGraphicFramePr>
          <p:cNvPr id="3757" name="Google Shape;3757;p381"/>
          <p:cNvGraphicFramePr/>
          <p:nvPr/>
        </p:nvGraphicFramePr>
        <p:xfrm>
          <a:off x="1208531" y="3945159"/>
          <a:ext cx="3000000" cy="3000000"/>
        </p:xfrm>
        <a:graphic>
          <a:graphicData uri="http://schemas.openxmlformats.org/drawingml/2006/table">
            <a:tbl>
              <a:tblPr>
                <a:noFill/>
                <a:tableStyleId>{B947A643-7587-48E1-AA32-99A9501B46E2}</a:tableStyleId>
              </a:tblPr>
              <a:tblGrid>
                <a:gridCol w="2740900"/>
                <a:gridCol w="3312375"/>
              </a:tblGrid>
              <a:tr h="318625">
                <a:tc>
                  <a:txBody>
                    <a:bodyPr/>
                    <a:lstStyle/>
                    <a:p>
                      <a:pPr indent="0" lvl="0" marL="0" marR="0" rtl="0" algn="l">
                        <a:spcBef>
                          <a:spcPts val="0"/>
                        </a:spcBef>
                        <a:spcAft>
                          <a:spcPts val="0"/>
                        </a:spcAft>
                        <a:buNone/>
                      </a:pPr>
                      <a:r>
                        <a:rPr b="1" lang="en-IN" sz="1800">
                          <a:latin typeface="Palatino Linotype"/>
                          <a:ea typeface="Palatino Linotype"/>
                          <a:cs typeface="Palatino Linotype"/>
                          <a:sym typeface="Palatino Linotype"/>
                        </a:rPr>
                        <a:t>A</a:t>
                      </a:r>
                      <a:r>
                        <a:rPr lang="en-IN" sz="1800">
                          <a:latin typeface="Palatino Linotype"/>
                          <a:ea typeface="Palatino Linotype"/>
                          <a:cs typeface="Palatino Linotype"/>
                          <a:sym typeface="Palatino Linotype"/>
                        </a:rPr>
                        <a:t> BETWEEN </a:t>
                      </a:r>
                      <a:r>
                        <a:rPr b="1" i="1" lang="en-IN" sz="1800">
                          <a:latin typeface="Palatino Linotype"/>
                          <a:ea typeface="Palatino Linotype"/>
                          <a:cs typeface="Palatino Linotype"/>
                          <a:sym typeface="Palatino Linotype"/>
                        </a:rPr>
                        <a:t>B</a:t>
                      </a:r>
                      <a:r>
                        <a:rPr lang="en-IN" sz="1800">
                          <a:latin typeface="Palatino Linotype"/>
                          <a:ea typeface="Palatino Linotype"/>
                          <a:cs typeface="Palatino Linotype"/>
                          <a:sym typeface="Palatino Linotype"/>
                        </a:rPr>
                        <a:t> AND </a:t>
                      </a:r>
                      <a:r>
                        <a:rPr b="1" i="1" lang="en-IN" sz="1800">
                          <a:latin typeface="Palatino Linotype"/>
                          <a:ea typeface="Palatino Linotype"/>
                          <a:cs typeface="Palatino Linotype"/>
                          <a:sym typeface="Palatino Linotype"/>
                        </a:rPr>
                        <a:t>C</a:t>
                      </a:r>
                      <a:endParaRPr/>
                    </a:p>
                  </a:txBody>
                  <a:tcPr marT="76200" marB="762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CDC5"/>
                    </a:solidFill>
                  </a:tcP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A is between B and C</a:t>
                      </a:r>
                      <a:endParaRPr/>
                    </a:p>
                  </a:txBody>
                  <a:tcPr marT="76200" marB="76200" marR="76200" marL="762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2CDC5"/>
                    </a:solidFill>
                  </a:tcPr>
                </a:tc>
              </a:tr>
            </a:tbl>
          </a:graphicData>
        </a:graphic>
      </p:graphicFrame>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1" name="Shape 3761"/>
        <p:cNvGrpSpPr/>
        <p:nvPr/>
      </p:nvGrpSpPr>
      <p:grpSpPr>
        <a:xfrm>
          <a:off x="0" y="0"/>
          <a:ext cx="0" cy="0"/>
          <a:chOff x="0" y="0"/>
          <a:chExt cx="0" cy="0"/>
        </a:xfrm>
      </p:grpSpPr>
      <p:sp>
        <p:nvSpPr>
          <p:cNvPr id="3762" name="Google Shape;3762;p382"/>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between</a:t>
            </a:r>
            <a:endParaRPr i="1" sz="3200">
              <a:solidFill>
                <a:srgbClr val="FF9900"/>
              </a:solidFill>
              <a:latin typeface="Arial"/>
              <a:ea typeface="Arial"/>
              <a:cs typeface="Arial"/>
              <a:sym typeface="Arial"/>
            </a:endParaRPr>
          </a:p>
        </p:txBody>
      </p:sp>
      <p:sp>
        <p:nvSpPr>
          <p:cNvPr id="3763" name="Google Shape;3763;p382"/>
          <p:cNvSpPr/>
          <p:nvPr/>
        </p:nvSpPr>
        <p:spPr>
          <a:xfrm>
            <a:off x="370984" y="600225"/>
            <a:ext cx="9972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000">
                <a:solidFill>
                  <a:srgbClr val="525A7D"/>
                </a:solidFill>
                <a:latin typeface="Arial"/>
                <a:ea typeface="Arial"/>
                <a:cs typeface="Arial"/>
                <a:sym typeface="Arial"/>
              </a:rPr>
              <a:t>syntax</a:t>
            </a:r>
            <a:endParaRPr i="1" sz="2000">
              <a:solidFill>
                <a:srgbClr val="525A7D"/>
              </a:solidFill>
              <a:latin typeface="Arial"/>
              <a:ea typeface="Arial"/>
              <a:cs typeface="Arial"/>
              <a:sym typeface="Arial"/>
            </a:endParaRPr>
          </a:p>
        </p:txBody>
      </p:sp>
      <p:sp>
        <p:nvSpPr>
          <p:cNvPr id="3764" name="Google Shape;3764;p382"/>
          <p:cNvSpPr/>
          <p:nvPr/>
        </p:nvSpPr>
        <p:spPr>
          <a:xfrm>
            <a:off x="335360" y="1628800"/>
            <a:ext cx="11305256" cy="18928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BETWEEN operator returns TRUE if the expression to test is greater than or equal to the value of the start_expression and less than or equal to the value of the end_expression.</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 use the greater than or equal to (</a:t>
            </a:r>
            <a:r>
              <a:rPr b="1" lang="en-IN" sz="1800">
                <a:solidFill>
                  <a:schemeClr val="dk1"/>
                </a:solidFill>
                <a:latin typeface="Arial"/>
                <a:ea typeface="Arial"/>
                <a:cs typeface="Arial"/>
                <a:sym typeface="Arial"/>
              </a:rPr>
              <a:t>&gt;=</a:t>
            </a:r>
            <a:r>
              <a:rPr lang="en-IN" sz="1800">
                <a:solidFill>
                  <a:schemeClr val="dk1"/>
                </a:solidFill>
                <a:latin typeface="Arial"/>
                <a:ea typeface="Arial"/>
                <a:cs typeface="Arial"/>
                <a:sym typeface="Arial"/>
              </a:rPr>
              <a:t>) and less than or equal to (</a:t>
            </a:r>
            <a:r>
              <a:rPr b="1" lang="en-IN" sz="1800">
                <a:solidFill>
                  <a:schemeClr val="dk1"/>
                </a:solidFill>
                <a:latin typeface="Arial"/>
                <a:ea typeface="Arial"/>
                <a:cs typeface="Arial"/>
                <a:sym typeface="Arial"/>
              </a:rPr>
              <a:t>&lt;=</a:t>
            </a:r>
            <a:r>
              <a:rPr lang="en-IN" sz="1800">
                <a:solidFill>
                  <a:schemeClr val="dk1"/>
                </a:solidFill>
                <a:latin typeface="Arial"/>
                <a:ea typeface="Arial"/>
                <a:cs typeface="Arial"/>
                <a:sym typeface="Arial"/>
              </a:rPr>
              <a:t>) to substitute the BETWEEN operator.</a:t>
            </a:r>
            <a:endParaRPr sz="1800">
              <a:solidFill>
                <a:schemeClr val="dk1"/>
              </a:solidFill>
              <a:latin typeface="Arial"/>
              <a:ea typeface="Arial"/>
              <a:cs typeface="Arial"/>
              <a:sym typeface="Arial"/>
            </a:endParaRPr>
          </a:p>
        </p:txBody>
      </p:sp>
      <p:cxnSp>
        <p:nvCxnSpPr>
          <p:cNvPr id="3765" name="Google Shape;3765;p382"/>
          <p:cNvCxnSpPr/>
          <p:nvPr/>
        </p:nvCxnSpPr>
        <p:spPr>
          <a:xfrm>
            <a:off x="392936" y="3717032"/>
            <a:ext cx="11269633" cy="0"/>
          </a:xfrm>
          <a:prstGeom prst="straightConnector1">
            <a:avLst/>
          </a:prstGeom>
          <a:noFill/>
          <a:ln cap="flat" cmpd="sng" w="9525">
            <a:solidFill>
              <a:schemeClr val="accent1"/>
            </a:solidFill>
            <a:prstDash val="solid"/>
            <a:round/>
            <a:headEnd len="sm" w="sm" type="none"/>
            <a:tailEnd len="sm" w="sm" type="none"/>
          </a:ln>
        </p:spPr>
      </p:cxnSp>
      <p:cxnSp>
        <p:nvCxnSpPr>
          <p:cNvPr id="3766" name="Google Shape;3766;p382"/>
          <p:cNvCxnSpPr/>
          <p:nvPr/>
        </p:nvCxnSpPr>
        <p:spPr>
          <a:xfrm>
            <a:off x="370984" y="6021288"/>
            <a:ext cx="11269633" cy="0"/>
          </a:xfrm>
          <a:prstGeom prst="straightConnector1">
            <a:avLst/>
          </a:prstGeom>
          <a:noFill/>
          <a:ln cap="flat" cmpd="sng" w="9525">
            <a:solidFill>
              <a:schemeClr val="accent1"/>
            </a:solidFill>
            <a:prstDash val="solid"/>
            <a:round/>
            <a:headEnd len="sm" w="sm" type="none"/>
            <a:tailEnd len="sm" w="sm" type="none"/>
          </a:ln>
        </p:spPr>
      </p:cxnSp>
      <p:sp>
        <p:nvSpPr>
          <p:cNvPr id="3767" name="Google Shape;3767;p382"/>
          <p:cNvSpPr/>
          <p:nvPr/>
        </p:nvSpPr>
        <p:spPr>
          <a:xfrm>
            <a:off x="335361" y="1084674"/>
            <a:ext cx="86409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column | expression BETWEEN </a:t>
            </a:r>
            <a:r>
              <a:rPr lang="en-IN" sz="2000">
                <a:solidFill>
                  <a:srgbClr val="595959"/>
                </a:solidFill>
                <a:latin typeface="Arial"/>
                <a:ea typeface="Arial"/>
                <a:cs typeface="Arial"/>
                <a:sym typeface="Arial"/>
              </a:rPr>
              <a:t>start</a:t>
            </a:r>
            <a:r>
              <a:rPr lang="en-IN" sz="2000">
                <a:solidFill>
                  <a:schemeClr val="dk2"/>
                </a:solidFill>
                <a:latin typeface="Arial"/>
                <a:ea typeface="Arial"/>
                <a:cs typeface="Arial"/>
                <a:sym typeface="Arial"/>
              </a:rPr>
              <a:t>_expression</a:t>
            </a:r>
            <a:r>
              <a:rPr lang="en-IN" sz="2000">
                <a:solidFill>
                  <a:srgbClr val="0077AA"/>
                </a:solidFill>
                <a:latin typeface="Arial"/>
                <a:ea typeface="Arial"/>
                <a:cs typeface="Arial"/>
                <a:sym typeface="Arial"/>
              </a:rPr>
              <a:t> AND </a:t>
            </a:r>
            <a:r>
              <a:rPr lang="en-IN" sz="2000">
                <a:solidFill>
                  <a:schemeClr val="dk2"/>
                </a:solidFill>
                <a:latin typeface="Arial"/>
                <a:ea typeface="Arial"/>
                <a:cs typeface="Arial"/>
                <a:sym typeface="Arial"/>
              </a:rPr>
              <a:t>end_expression</a:t>
            </a:r>
            <a:endParaRPr/>
          </a:p>
        </p:txBody>
      </p:sp>
      <p:grpSp>
        <p:nvGrpSpPr>
          <p:cNvPr id="3768" name="Google Shape;3768;p382"/>
          <p:cNvGrpSpPr/>
          <p:nvPr/>
        </p:nvGrpSpPr>
        <p:grpSpPr>
          <a:xfrm>
            <a:off x="335360" y="4005064"/>
            <a:ext cx="11665296" cy="1624208"/>
            <a:chOff x="335360" y="4005064"/>
            <a:chExt cx="11665296" cy="1624208"/>
          </a:xfrm>
        </p:grpSpPr>
        <p:sp>
          <p:nvSpPr>
            <p:cNvPr id="3769" name="Google Shape;3769;p382"/>
            <p:cNvSpPr/>
            <p:nvPr/>
          </p:nvSpPr>
          <p:spPr>
            <a:xfrm>
              <a:off x="335360" y="4005064"/>
              <a:ext cx="11665296" cy="153888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005E74"/>
                </a:solidFill>
                <a:latin typeface="Gill Sans"/>
                <a:ea typeface="Gill Sans"/>
                <a:cs typeface="Gill Sans"/>
                <a:sym typeface="Gill Sans"/>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any input to the BETWEEN or NOT BETWEEN is NULL, then the result is UNKNOWN.</a:t>
              </a:r>
              <a:endParaRPr/>
            </a:p>
            <a:p>
              <a:pPr indent="-234950" lvl="0" marL="285750" marR="0" rtl="0" algn="l">
                <a:spcBef>
                  <a:spcPts val="0"/>
                </a:spcBef>
                <a:spcAft>
                  <a:spcPts val="0"/>
                </a:spcAft>
                <a:buClr>
                  <a:schemeClr val="dk1"/>
                </a:buClr>
                <a:buSzPts val="800"/>
                <a:buFont typeface="Arial"/>
                <a:buNone/>
              </a:pPr>
              <a:r>
                <a:t/>
              </a:r>
              <a:endParaRPr sz="800">
                <a:solidFill>
                  <a:srgbClr val="FE1212"/>
                </a:solidFill>
                <a:latin typeface="Arial"/>
                <a:ea typeface="Arial"/>
                <a:cs typeface="Arial"/>
                <a:sym typeface="Arial"/>
              </a:endParaRPr>
            </a:p>
            <a:p>
              <a:pPr indent="0" lvl="0" marL="0" marR="0" rtl="0" algn="l">
                <a:spcBef>
                  <a:spcPts val="0"/>
                </a:spcBef>
                <a:spcAft>
                  <a:spcPts val="0"/>
                </a:spcAft>
                <a:buNone/>
              </a:pPr>
              <a:r>
                <a:rPr lang="en-IN" sz="1800">
                  <a:solidFill>
                    <a:srgbClr val="FE1212"/>
                  </a:solidFill>
                  <a:latin typeface="Arial"/>
                  <a:ea typeface="Arial"/>
                  <a:cs typeface="Arial"/>
                  <a:sym typeface="Arial"/>
                </a:rPr>
                <a:t>    e.g.</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SELET</a:t>
              </a:r>
              <a:r>
                <a:rPr lang="en-IN" sz="1800">
                  <a:solidFill>
                    <a:schemeClr val="dk1"/>
                  </a:solidFill>
                  <a:latin typeface="Arial"/>
                  <a:ea typeface="Arial"/>
                  <a:cs typeface="Arial"/>
                  <a:sym typeface="Arial"/>
                </a:rPr>
                <a:t> empno, ename, job, hiredate, sal, comm, deptno, isactive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BETWEEN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NULL</a:t>
              </a:r>
              <a:r>
                <a:rPr lang="en-IN" sz="1800">
                  <a:solidFill>
                    <a:schemeClr val="dk1"/>
                  </a:solidFill>
                  <a:latin typeface="Arial"/>
                  <a:ea typeface="Arial"/>
                  <a:cs typeface="Arial"/>
                  <a:sym typeface="Arial"/>
                </a:rPr>
                <a:t>;</a:t>
              </a:r>
              <a:endParaRPr/>
            </a:p>
          </p:txBody>
        </p:sp>
        <p:sp>
          <p:nvSpPr>
            <p:cNvPr id="3770" name="Google Shape;3770;p382"/>
            <p:cNvSpPr/>
            <p:nvPr/>
          </p:nvSpPr>
          <p:spPr>
            <a:xfrm>
              <a:off x="7867734" y="5085184"/>
              <a:ext cx="3772882" cy="544088"/>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771" name="Google Shape;3771;p382"/>
          <p:cNvSpPr txBox="1"/>
          <p:nvPr/>
        </p:nvSpPr>
        <p:spPr>
          <a:xfrm>
            <a:off x="311696" y="6165304"/>
            <a:ext cx="1130525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salespeople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FORMAT</a:t>
            </a:r>
            <a:r>
              <a:rPr lang="en-IN" sz="1800">
                <a:solidFill>
                  <a:schemeClr val="dk1"/>
                </a:solidFill>
                <a:latin typeface="Arial"/>
                <a:ea typeface="Arial"/>
                <a:cs typeface="Arial"/>
                <a:sym typeface="Arial"/>
              </a:rPr>
              <a:t>(comm,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0.1</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FORMAT</a:t>
            </a:r>
            <a:r>
              <a:rPr lang="en-IN" sz="1800">
                <a:solidFill>
                  <a:schemeClr val="dk1"/>
                </a:solidFill>
                <a:latin typeface="Arial"/>
                <a:ea typeface="Arial"/>
                <a:cs typeface="Arial"/>
                <a:sym typeface="Arial"/>
              </a:rPr>
              <a:t>(comm,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0.26</a:t>
            </a:r>
            <a:r>
              <a:rPr lang="en-IN" sz="1800">
                <a:solidFill>
                  <a:schemeClr val="dk1"/>
                </a:solidFill>
                <a:latin typeface="Arial"/>
                <a:ea typeface="Arial"/>
                <a:cs typeface="Arial"/>
                <a:sym typeface="Arial"/>
              </a:rPr>
              <a:t>;</a:t>
            </a:r>
            <a:endParaRPr/>
          </a:p>
        </p:txBody>
      </p:sp>
      <p:sp>
        <p:nvSpPr>
          <p:cNvPr id="3772" name="Google Shape;3772;p382"/>
          <p:cNvSpPr txBox="1"/>
          <p:nvPr/>
        </p:nvSpPr>
        <p:spPr>
          <a:xfrm>
            <a:off x="6384031" y="547200"/>
            <a:ext cx="58079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WHERE</a:t>
            </a:r>
            <a:r>
              <a:rPr lang="en-IN" sz="2000">
                <a:solidFill>
                  <a:schemeClr val="dk1"/>
                </a:solidFill>
                <a:latin typeface="Arial"/>
                <a:ea typeface="Arial"/>
                <a:cs typeface="Arial"/>
                <a:sym typeface="Arial"/>
              </a:rPr>
              <a:t> salary </a:t>
            </a:r>
            <a:r>
              <a:rPr lang="en-IN" sz="2000">
                <a:solidFill>
                  <a:srgbClr val="945D4A"/>
                </a:solidFill>
                <a:latin typeface="Arial"/>
                <a:ea typeface="Arial"/>
                <a:cs typeface="Arial"/>
                <a:sym typeface="Arial"/>
              </a:rPr>
              <a:t>BETWEEN</a:t>
            </a:r>
            <a:r>
              <a:rPr lang="en-IN" sz="2000">
                <a:solidFill>
                  <a:schemeClr val="dk1"/>
                </a:solidFill>
                <a:latin typeface="Arial"/>
                <a:ea typeface="Arial"/>
                <a:cs typeface="Arial"/>
                <a:sym typeface="Arial"/>
              </a:rPr>
              <a:t> </a:t>
            </a:r>
            <a:r>
              <a:rPr lang="en-IN" sz="2000">
                <a:solidFill>
                  <a:srgbClr val="A5A5A5"/>
                </a:solidFill>
                <a:latin typeface="Arial"/>
                <a:ea typeface="Arial"/>
                <a:cs typeface="Arial"/>
                <a:sym typeface="Arial"/>
              </a:rPr>
              <a:t>( </a:t>
            </a:r>
            <a:r>
              <a:rPr lang="en-IN" sz="2000">
                <a:solidFill>
                  <a:srgbClr val="990055"/>
                </a:solidFill>
                <a:latin typeface="Arial"/>
                <a:ea typeface="Arial"/>
                <a:cs typeface="Arial"/>
                <a:sym typeface="Arial"/>
              </a:rPr>
              <a:t>20000</a:t>
            </a:r>
            <a:r>
              <a:rPr lang="en-IN" sz="2000">
                <a:solidFill>
                  <a:schemeClr val="dk1"/>
                </a:solidFill>
                <a:latin typeface="Arial"/>
                <a:ea typeface="Arial"/>
                <a:cs typeface="Arial"/>
                <a:sym typeface="Arial"/>
              </a:rPr>
              <a:t> </a:t>
            </a:r>
            <a:r>
              <a:rPr lang="en-IN" sz="2000">
                <a:solidFill>
                  <a:srgbClr val="A67F59"/>
                </a:solidFill>
                <a:latin typeface="Arial"/>
                <a:ea typeface="Arial"/>
                <a:cs typeface="Arial"/>
                <a:sym typeface="Arial"/>
              </a:rPr>
              <a:t>AND</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30000</a:t>
            </a:r>
            <a:r>
              <a:rPr lang="en-IN" sz="2000">
                <a:solidFill>
                  <a:schemeClr val="dk1"/>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41C60C"/>
                </a:solidFill>
                <a:latin typeface="Arial"/>
                <a:ea typeface="Arial"/>
                <a:cs typeface="Arial"/>
                <a:sym typeface="Arial"/>
              </a:rPr>
              <a:t>– Illegal</a:t>
            </a:r>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76" name="Shape 3776"/>
        <p:cNvGrpSpPr/>
        <p:nvPr/>
      </p:nvGrpSpPr>
      <p:grpSpPr>
        <a:xfrm>
          <a:off x="0" y="0"/>
          <a:ext cx="0" cy="0"/>
          <a:chOff x="0" y="0"/>
          <a:chExt cx="0" cy="0"/>
        </a:xfrm>
      </p:grpSpPr>
      <p:sp>
        <p:nvSpPr>
          <p:cNvPr id="3777" name="Google Shape;3777;p383"/>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between</a:t>
            </a:r>
            <a:endParaRPr i="1" sz="3200">
              <a:solidFill>
                <a:srgbClr val="FF9900"/>
              </a:solidFill>
              <a:latin typeface="Arial"/>
              <a:ea typeface="Arial"/>
              <a:cs typeface="Arial"/>
              <a:sym typeface="Arial"/>
            </a:endParaRPr>
          </a:p>
        </p:txBody>
      </p:sp>
      <p:sp>
        <p:nvSpPr>
          <p:cNvPr id="3778" name="Google Shape;3778;p383"/>
          <p:cNvSpPr/>
          <p:nvPr/>
        </p:nvSpPr>
        <p:spPr>
          <a:xfrm>
            <a:off x="329862" y="899428"/>
            <a:ext cx="1130525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hiredate, sal, comm, deptno, isactive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BETWEEN</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3000</a:t>
            </a:r>
            <a:r>
              <a:rPr lang="en-IN" sz="1800">
                <a:solidFill>
                  <a:schemeClr val="dk1"/>
                </a:solidFill>
                <a:latin typeface="Arial"/>
                <a:ea typeface="Arial"/>
                <a:cs typeface="Arial"/>
                <a:sym typeface="Arial"/>
              </a:rPr>
              <a:t>;</a:t>
            </a:r>
            <a:endParaRPr/>
          </a:p>
        </p:txBody>
      </p:sp>
      <p:pic>
        <p:nvPicPr>
          <p:cNvPr id="3779" name="Google Shape;3779;p383"/>
          <p:cNvPicPr preferRelativeResize="0"/>
          <p:nvPr/>
        </p:nvPicPr>
        <p:blipFill rotWithShape="1">
          <a:blip r:embed="rId3">
            <a:alphaModFix/>
          </a:blip>
          <a:srcRect b="0" l="0" r="0" t="0"/>
          <a:stretch/>
        </p:blipFill>
        <p:spPr>
          <a:xfrm>
            <a:off x="370984" y="1635047"/>
            <a:ext cx="8640000" cy="3954193"/>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83" name="Shape 3783"/>
        <p:cNvGrpSpPr/>
        <p:nvPr/>
      </p:nvGrpSpPr>
      <p:grpSpPr>
        <a:xfrm>
          <a:off x="0" y="0"/>
          <a:ext cx="0" cy="0"/>
          <a:chOff x="0" y="0"/>
          <a:chExt cx="0" cy="0"/>
        </a:xfrm>
      </p:grpSpPr>
      <p:sp>
        <p:nvSpPr>
          <p:cNvPr id="3784" name="Google Shape;3784;p38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like</a:t>
            </a:r>
            <a:endParaRPr/>
          </a:p>
        </p:txBody>
      </p:sp>
      <p:sp>
        <p:nvSpPr>
          <p:cNvPr id="3785" name="Google Shape;3785;p384"/>
          <p:cNvSpPr txBox="1"/>
          <p:nvPr/>
        </p:nvSpPr>
        <p:spPr>
          <a:xfrm>
            <a:off x="299356" y="3276600"/>
            <a:ext cx="115932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LIKE operator is a logical operator that tests whether a string contains a specified pattern or not.</a:t>
            </a:r>
            <a:endParaRPr sz="2000">
              <a:solidFill>
                <a:schemeClr val="dk1"/>
              </a:solidFill>
              <a:latin typeface="Palatino Linotype"/>
              <a:ea typeface="Palatino Linotype"/>
              <a:cs typeface="Palatino Linotype"/>
              <a:sym typeface="Palatino Linotype"/>
            </a:endParaRPr>
          </a:p>
        </p:txBody>
      </p:sp>
      <p:grpSp>
        <p:nvGrpSpPr>
          <p:cNvPr id="3786" name="Google Shape;3786;p384"/>
          <p:cNvGrpSpPr/>
          <p:nvPr/>
        </p:nvGrpSpPr>
        <p:grpSpPr>
          <a:xfrm>
            <a:off x="844498" y="259200"/>
            <a:ext cx="11012142" cy="1502780"/>
            <a:chOff x="844498" y="423911"/>
            <a:chExt cx="11012142" cy="1502780"/>
          </a:xfrm>
        </p:grpSpPr>
        <p:grpSp>
          <p:nvGrpSpPr>
            <p:cNvPr id="3787" name="Google Shape;3787;p384"/>
            <p:cNvGrpSpPr/>
            <p:nvPr/>
          </p:nvGrpSpPr>
          <p:grpSpPr>
            <a:xfrm>
              <a:off x="844498" y="423911"/>
              <a:ext cx="11012142" cy="1502780"/>
              <a:chOff x="695400" y="1745011"/>
              <a:chExt cx="11012142" cy="1502780"/>
            </a:xfrm>
          </p:grpSpPr>
          <p:grpSp>
            <p:nvGrpSpPr>
              <p:cNvPr id="3788" name="Google Shape;3788;p384"/>
              <p:cNvGrpSpPr/>
              <p:nvPr/>
            </p:nvGrpSpPr>
            <p:grpSpPr>
              <a:xfrm>
                <a:off x="695400" y="1835990"/>
                <a:ext cx="9424777" cy="1304978"/>
                <a:chOff x="267703" y="1600839"/>
                <a:chExt cx="9424777" cy="1304978"/>
              </a:xfrm>
            </p:grpSpPr>
            <p:grpSp>
              <p:nvGrpSpPr>
                <p:cNvPr id="3789" name="Google Shape;3789;p384"/>
                <p:cNvGrpSpPr/>
                <p:nvPr/>
              </p:nvGrpSpPr>
              <p:grpSpPr>
                <a:xfrm>
                  <a:off x="1651832" y="1600839"/>
                  <a:ext cx="8040648" cy="1296144"/>
                  <a:chOff x="31591" y="1556792"/>
                  <a:chExt cx="8040648" cy="1296144"/>
                </a:xfrm>
              </p:grpSpPr>
              <p:grpSp>
                <p:nvGrpSpPr>
                  <p:cNvPr id="3790" name="Google Shape;3790;p384"/>
                  <p:cNvGrpSpPr/>
                  <p:nvPr/>
                </p:nvGrpSpPr>
                <p:grpSpPr>
                  <a:xfrm>
                    <a:off x="669977" y="1556792"/>
                    <a:ext cx="3227378" cy="1296144"/>
                    <a:chOff x="669977" y="1556792"/>
                    <a:chExt cx="3227378" cy="1296144"/>
                  </a:xfrm>
                </p:grpSpPr>
                <p:sp>
                  <p:nvSpPr>
                    <p:cNvPr id="3791" name="Google Shape;3791;p384"/>
                    <p:cNvSpPr/>
                    <p:nvPr/>
                  </p:nvSpPr>
                  <p:spPr>
                    <a:xfrm>
                      <a:off x="669977" y="1556792"/>
                      <a:ext cx="3227378"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2" name="Google Shape;3792;p384"/>
                    <p:cNvSpPr txBox="1"/>
                    <p:nvPr/>
                  </p:nvSpPr>
                  <p:spPr>
                    <a:xfrm>
                      <a:off x="699364" y="1620089"/>
                      <a:ext cx="3179543"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WHERE</a:t>
                      </a:r>
                      <a:endParaRPr sz="3200">
                        <a:solidFill>
                          <a:schemeClr val="dk1"/>
                        </a:solidFill>
                        <a:latin typeface="Gill Sans"/>
                        <a:ea typeface="Gill Sans"/>
                        <a:cs typeface="Gill Sans"/>
                        <a:sym typeface="Gill Sans"/>
                      </a:endParaRPr>
                    </a:p>
                  </p:txBody>
                </p:sp>
                <p:sp>
                  <p:nvSpPr>
                    <p:cNvPr id="3793" name="Google Shape;3793;p384"/>
                    <p:cNvSpPr txBox="1"/>
                    <p:nvPr/>
                  </p:nvSpPr>
                  <p:spPr>
                    <a:xfrm>
                      <a:off x="690120" y="2166646"/>
                      <a:ext cx="317954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ename LIKE </a:t>
                      </a:r>
                      <a:r>
                        <a:rPr lang="en-IN" sz="2000">
                          <a:solidFill>
                            <a:srgbClr val="669900"/>
                          </a:solidFill>
                          <a:latin typeface="Arial"/>
                          <a:ea typeface="Arial"/>
                          <a:cs typeface="Arial"/>
                          <a:sym typeface="Arial"/>
                        </a:rPr>
                        <a:t>'a%'</a:t>
                      </a:r>
                      <a:endParaRPr/>
                    </a:p>
                  </p:txBody>
                </p:sp>
              </p:grpSp>
              <p:sp>
                <p:nvSpPr>
                  <p:cNvPr id="3794" name="Google Shape;3794;p384"/>
                  <p:cNvSpPr/>
                  <p:nvPr/>
                </p:nvSpPr>
                <p:spPr>
                  <a:xfrm>
                    <a:off x="3981940"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5" name="Google Shape;3795;p384"/>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6" name="Google Shape;3796;p384"/>
                  <p:cNvSpPr/>
                  <p:nvPr/>
                </p:nvSpPr>
                <p:spPr>
                  <a:xfrm>
                    <a:off x="746583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797" name="Google Shape;3797;p384"/>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8" name="Google Shape;3798;p384"/>
                <p:cNvSpPr/>
                <p:nvPr/>
              </p:nvSpPr>
              <p:spPr>
                <a:xfrm>
                  <a:off x="6269955"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799" name="Google Shape;3799;p384"/>
                <p:cNvSpPr txBox="1"/>
                <p:nvPr/>
              </p:nvSpPr>
              <p:spPr>
                <a:xfrm>
                  <a:off x="6314388" y="1672970"/>
                  <a:ext cx="268709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sp>
              <p:nvSpPr>
                <p:cNvPr id="3800" name="Google Shape;3800;p384"/>
                <p:cNvSpPr txBox="1"/>
                <p:nvPr/>
              </p:nvSpPr>
              <p:spPr>
                <a:xfrm>
                  <a:off x="6314389" y="2229960"/>
                  <a:ext cx="268709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3801" name="Google Shape;3801;p384"/>
              <p:cNvSpPr/>
              <p:nvPr/>
            </p:nvSpPr>
            <p:spPr>
              <a:xfrm>
                <a:off x="10204762" y="1745011"/>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02" name="Google Shape;3802;p384"/>
              <p:cNvSpPr txBox="1"/>
              <p:nvPr/>
            </p:nvSpPr>
            <p:spPr>
              <a:xfrm>
                <a:off x="10286902" y="2296346"/>
                <a:ext cx="137640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803" name="Google Shape;3803;p384"/>
            <p:cNvSpPr txBox="1"/>
            <p:nvPr/>
          </p:nvSpPr>
          <p:spPr>
            <a:xfrm>
              <a:off x="852219" y="452278"/>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804" name="Google Shape;3804;p384"/>
            <p:cNvSpPr txBox="1"/>
            <p:nvPr/>
          </p:nvSpPr>
          <p:spPr>
            <a:xfrm>
              <a:off x="847447" y="1273402"/>
              <a:ext cx="12689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sp>
        <p:nvSpPr>
          <p:cNvPr id="3805" name="Google Shape;3805;p384"/>
          <p:cNvSpPr txBox="1"/>
          <p:nvPr/>
        </p:nvSpPr>
        <p:spPr>
          <a:xfrm>
            <a:off x="299355" y="2192538"/>
            <a:ext cx="5303961" cy="830997"/>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6A564F"/>
              </a:buClr>
              <a:buSzPts val="2400"/>
              <a:buFont typeface="Bookman Old Style"/>
              <a:buAutoNum type="arabicPeriod" startAt="4"/>
            </a:pPr>
            <a:r>
              <a:rPr b="1" i="1" lang="en-IN" sz="2400">
                <a:solidFill>
                  <a:srgbClr val="6A564F"/>
                </a:solidFill>
                <a:latin typeface="Arial"/>
                <a:ea typeface="Arial"/>
                <a:cs typeface="Arial"/>
                <a:sym typeface="Arial"/>
              </a:rPr>
              <a:t>predicate</a:t>
            </a:r>
            <a:r>
              <a:rPr b="1" i="0" lang="en-IN" sz="2400">
                <a:solidFill>
                  <a:srgbClr val="6A564F"/>
                </a:solidFill>
                <a:latin typeface="Arial"/>
                <a:ea typeface="Arial"/>
                <a:cs typeface="Arial"/>
                <a:sym typeface="Arial"/>
              </a:rPr>
              <a:t>: </a:t>
            </a:r>
            <a:endParaRPr/>
          </a:p>
          <a:p>
            <a:pPr indent="0" lvl="0" marL="531813" marR="0" rtl="0" algn="l">
              <a:spcBef>
                <a:spcPts val="0"/>
              </a:spcBef>
              <a:spcAft>
                <a:spcPts val="0"/>
              </a:spcAft>
              <a:buNone/>
            </a:pP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A67F59"/>
                </a:solidFill>
                <a:latin typeface="Arial"/>
                <a:ea typeface="Arial"/>
                <a:cs typeface="Arial"/>
                <a:sym typeface="Arial"/>
              </a:rPr>
              <a:t>NOT</a:t>
            </a:r>
            <a:r>
              <a:rPr b="0" i="0" lang="en-IN" sz="2200">
                <a:solidFill>
                  <a:srgbClr val="999999"/>
                </a:solidFill>
                <a:latin typeface="Arial"/>
                <a:ea typeface="Arial"/>
                <a:cs typeface="Arial"/>
                <a:sym typeface="Arial"/>
              </a:rPr>
              <a:t>]</a:t>
            </a:r>
            <a:r>
              <a:rPr b="0" i="0" lang="en-IN" sz="2200">
                <a:solidFill>
                  <a:srgbClr val="000000"/>
                </a:solidFill>
                <a:latin typeface="Arial"/>
                <a:ea typeface="Arial"/>
                <a:cs typeface="Arial"/>
                <a:sym typeface="Arial"/>
              </a:rPr>
              <a:t> </a:t>
            </a:r>
            <a:r>
              <a:rPr lang="en-IN" sz="2200">
                <a:solidFill>
                  <a:srgbClr val="0077AA"/>
                </a:solidFill>
                <a:latin typeface="Arial"/>
                <a:ea typeface="Arial"/>
                <a:cs typeface="Arial"/>
                <a:sym typeface="Arial"/>
              </a:rPr>
              <a:t>LIKE </a:t>
            </a:r>
            <a:r>
              <a:rPr b="0" i="1" lang="en-IN" sz="2200">
                <a:solidFill>
                  <a:srgbClr val="000000"/>
                </a:solidFill>
                <a:latin typeface="Arial"/>
                <a:ea typeface="Arial"/>
                <a:cs typeface="Arial"/>
                <a:sym typeface="Arial"/>
              </a:rPr>
              <a:t>expr</a:t>
            </a:r>
            <a:r>
              <a:rPr b="0" i="0" lang="en-IN" sz="2200">
                <a:solidFill>
                  <a:srgbClr val="000000"/>
                </a:solidFill>
                <a:latin typeface="Arial"/>
                <a:ea typeface="Arial"/>
                <a:cs typeface="Arial"/>
                <a:sym typeface="Arial"/>
              </a:rPr>
              <a:t> </a:t>
            </a:r>
            <a:r>
              <a:rPr b="0" i="0" lang="en-IN" sz="2200">
                <a:solidFill>
                  <a:srgbClr val="999999"/>
                </a:solidFill>
                <a:latin typeface="Arial"/>
                <a:ea typeface="Arial"/>
                <a:cs typeface="Arial"/>
                <a:sym typeface="Arial"/>
              </a:rPr>
              <a:t>[</a:t>
            </a:r>
            <a:r>
              <a:rPr b="0" i="0" lang="en-IN" sz="2200">
                <a:solidFill>
                  <a:srgbClr val="0077AA"/>
                </a:solidFill>
                <a:latin typeface="Arial"/>
                <a:ea typeface="Arial"/>
                <a:cs typeface="Arial"/>
                <a:sym typeface="Arial"/>
              </a:rPr>
              <a:t>ESCAPE</a:t>
            </a:r>
            <a:r>
              <a:rPr b="0" i="0" lang="en-IN" sz="2200">
                <a:solidFill>
                  <a:srgbClr val="000000"/>
                </a:solidFill>
                <a:latin typeface="Arial"/>
                <a:ea typeface="Arial"/>
                <a:cs typeface="Arial"/>
                <a:sym typeface="Arial"/>
              </a:rPr>
              <a:t> </a:t>
            </a:r>
            <a:r>
              <a:rPr b="0" i="1" lang="en-IN" sz="2200">
                <a:solidFill>
                  <a:srgbClr val="000000"/>
                </a:solidFill>
                <a:latin typeface="Arial"/>
                <a:ea typeface="Arial"/>
                <a:cs typeface="Arial"/>
                <a:sym typeface="Arial"/>
              </a:rPr>
              <a:t>char</a:t>
            </a:r>
            <a:r>
              <a:rPr b="0" i="0" lang="en-IN" sz="2200">
                <a:solidFill>
                  <a:srgbClr val="999999"/>
                </a:solidFill>
                <a:latin typeface="Arial"/>
                <a:ea typeface="Arial"/>
                <a:cs typeface="Arial"/>
                <a:sym typeface="Arial"/>
              </a:rPr>
              <a:t>]</a:t>
            </a:r>
            <a:r>
              <a:rPr lang="en-IN" sz="2200">
                <a:solidFill>
                  <a:srgbClr val="999999"/>
                </a:solidFill>
                <a:latin typeface="Arial"/>
                <a:ea typeface="Arial"/>
                <a:cs typeface="Arial"/>
                <a:sym typeface="Arial"/>
              </a:rPr>
              <a:t> </a:t>
            </a:r>
            <a:endParaRPr sz="2200">
              <a:solidFill>
                <a:schemeClr val="dk1"/>
              </a:solidFill>
              <a:latin typeface="Gill Sans"/>
              <a:ea typeface="Gill Sans"/>
              <a:cs typeface="Gill Sans"/>
              <a:sym typeface="Gill Sans"/>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09" name="Shape 3809"/>
        <p:cNvGrpSpPr/>
        <p:nvPr/>
      </p:nvGrpSpPr>
      <p:grpSpPr>
        <a:xfrm>
          <a:off x="0" y="0"/>
          <a:ext cx="0" cy="0"/>
          <a:chOff x="0" y="0"/>
          <a:chExt cx="0" cy="0"/>
        </a:xfrm>
      </p:grpSpPr>
      <p:sp>
        <p:nvSpPr>
          <p:cNvPr id="3810" name="Google Shape;3810;p385"/>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like - string comparison functions</a:t>
            </a:r>
            <a:endParaRPr/>
          </a:p>
        </p:txBody>
      </p:sp>
      <p:sp>
        <p:nvSpPr>
          <p:cNvPr id="3811" name="Google Shape;3811;p385"/>
          <p:cNvSpPr/>
          <p:nvPr/>
        </p:nvSpPr>
        <p:spPr>
          <a:xfrm>
            <a:off x="370984" y="600225"/>
            <a:ext cx="9972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000">
                <a:solidFill>
                  <a:srgbClr val="525A7D"/>
                </a:solidFill>
                <a:latin typeface="Arial"/>
                <a:ea typeface="Arial"/>
                <a:cs typeface="Arial"/>
                <a:sym typeface="Arial"/>
              </a:rPr>
              <a:t>syntax</a:t>
            </a:r>
            <a:endParaRPr i="1" sz="2000">
              <a:solidFill>
                <a:srgbClr val="525A7D"/>
              </a:solidFill>
              <a:latin typeface="Arial"/>
              <a:ea typeface="Arial"/>
              <a:cs typeface="Arial"/>
              <a:sym typeface="Arial"/>
            </a:endParaRPr>
          </a:p>
        </p:txBody>
      </p:sp>
      <p:sp>
        <p:nvSpPr>
          <p:cNvPr id="3812" name="Google Shape;3812;p385"/>
          <p:cNvSpPr/>
          <p:nvPr/>
        </p:nvSpPr>
        <p:spPr>
          <a:xfrm>
            <a:off x="335360" y="1772816"/>
            <a:ext cx="11305256" cy="138499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matches any number of characters, even zero characters.</a:t>
            </a:r>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_</a:t>
            </a:r>
            <a:r>
              <a:rPr lang="en-IN" sz="1800">
                <a:solidFill>
                  <a:schemeClr val="dk1"/>
                </a:solidFill>
                <a:latin typeface="Arial"/>
                <a:ea typeface="Arial"/>
                <a:cs typeface="Arial"/>
                <a:sym typeface="Arial"/>
              </a:rPr>
              <a:t> matches exactly one character.</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we use default escape character '\',  then don’t use ESCAPE keyword.</a:t>
            </a:r>
            <a:endParaRPr/>
          </a:p>
        </p:txBody>
      </p:sp>
      <p:sp>
        <p:nvSpPr>
          <p:cNvPr id="3813" name="Google Shape;3813;p385"/>
          <p:cNvSpPr/>
          <p:nvPr/>
        </p:nvSpPr>
        <p:spPr>
          <a:xfrm>
            <a:off x="335360" y="3573016"/>
            <a:ext cx="11305256"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005E74"/>
              </a:solidFill>
              <a:latin typeface="Gill Sans"/>
              <a:ea typeface="Gill Sans"/>
              <a:cs typeface="Gill Sans"/>
              <a:sym typeface="Gill Sans"/>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ESCAPE keyword is used to escape pattern matching characters such as the (%) percentage and underscore (_) if they form part of the data.</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do not specify the ESCAPE character, \ is assumed.</a:t>
            </a:r>
            <a:endParaRPr/>
          </a:p>
        </p:txBody>
      </p:sp>
      <p:cxnSp>
        <p:nvCxnSpPr>
          <p:cNvPr id="3814" name="Google Shape;3814;p385"/>
          <p:cNvCxnSpPr/>
          <p:nvPr/>
        </p:nvCxnSpPr>
        <p:spPr>
          <a:xfrm>
            <a:off x="392936" y="3356992"/>
            <a:ext cx="11269633" cy="0"/>
          </a:xfrm>
          <a:prstGeom prst="straightConnector1">
            <a:avLst/>
          </a:prstGeom>
          <a:noFill/>
          <a:ln cap="flat" cmpd="sng" w="9525">
            <a:solidFill>
              <a:schemeClr val="accent1"/>
            </a:solidFill>
            <a:prstDash val="solid"/>
            <a:round/>
            <a:headEnd len="sm" w="sm" type="none"/>
            <a:tailEnd len="sm" w="sm" type="none"/>
          </a:ln>
        </p:spPr>
      </p:cxnSp>
      <p:cxnSp>
        <p:nvCxnSpPr>
          <p:cNvPr id="3815" name="Google Shape;3815;p385"/>
          <p:cNvCxnSpPr/>
          <p:nvPr/>
        </p:nvCxnSpPr>
        <p:spPr>
          <a:xfrm>
            <a:off x="370984" y="5229200"/>
            <a:ext cx="11269633" cy="0"/>
          </a:xfrm>
          <a:prstGeom prst="straightConnector1">
            <a:avLst/>
          </a:prstGeom>
          <a:noFill/>
          <a:ln cap="flat" cmpd="sng" w="9525">
            <a:solidFill>
              <a:schemeClr val="accent1"/>
            </a:solidFill>
            <a:prstDash val="solid"/>
            <a:round/>
            <a:headEnd len="sm" w="sm" type="none"/>
            <a:tailEnd len="sm" w="sm" type="none"/>
          </a:ln>
        </p:spPr>
      </p:cxnSp>
      <p:sp>
        <p:nvSpPr>
          <p:cNvPr id="3816" name="Google Shape;3816;p385"/>
          <p:cNvSpPr/>
          <p:nvPr/>
        </p:nvSpPr>
        <p:spPr>
          <a:xfrm>
            <a:off x="335361" y="1084674"/>
            <a:ext cx="86409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column | expression LIKE </a:t>
            </a:r>
            <a:r>
              <a:rPr lang="en-IN" sz="2000">
                <a:solidFill>
                  <a:srgbClr val="669900"/>
                </a:solidFill>
                <a:latin typeface="Arial"/>
                <a:ea typeface="Arial"/>
                <a:cs typeface="Arial"/>
                <a:sym typeface="Arial"/>
              </a:rPr>
              <a:t>'pattern'</a:t>
            </a:r>
            <a:r>
              <a:rPr lang="en-IN" sz="2000">
                <a:solidFill>
                  <a:srgbClr val="0077AA"/>
                </a:solidFill>
                <a:latin typeface="Arial"/>
                <a:ea typeface="Arial"/>
                <a:cs typeface="Arial"/>
                <a:sym typeface="Arial"/>
              </a:rPr>
              <a:t> [ESCAPE </a:t>
            </a:r>
            <a:r>
              <a:rPr lang="en-IN" sz="2000">
                <a:solidFill>
                  <a:schemeClr val="dk2"/>
                </a:solidFill>
                <a:latin typeface="Arial"/>
                <a:ea typeface="Arial"/>
                <a:cs typeface="Arial"/>
                <a:sym typeface="Arial"/>
              </a:rPr>
              <a:t>escape_character</a:t>
            </a:r>
            <a:r>
              <a:rPr lang="en-IN" sz="2000">
                <a:solidFill>
                  <a:srgbClr val="0077AA"/>
                </a:solidFill>
                <a:latin typeface="Arial"/>
                <a:ea typeface="Arial"/>
                <a:cs typeface="Arial"/>
                <a:sym typeface="Arial"/>
              </a:rPr>
              <a:t>]</a:t>
            </a:r>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20" name="Shape 3820"/>
        <p:cNvGrpSpPr/>
        <p:nvPr/>
      </p:nvGrpSpPr>
      <p:grpSpPr>
        <a:xfrm>
          <a:off x="0" y="0"/>
          <a:ext cx="0" cy="0"/>
          <a:chOff x="0" y="0"/>
          <a:chExt cx="0" cy="0"/>
        </a:xfrm>
      </p:grpSpPr>
      <p:sp>
        <p:nvSpPr>
          <p:cNvPr id="3821" name="Google Shape;3821;p386"/>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like</a:t>
            </a:r>
            <a:endParaRPr i="1" sz="3200">
              <a:solidFill>
                <a:srgbClr val="FF9900"/>
              </a:solidFill>
              <a:latin typeface="Arial"/>
              <a:ea typeface="Arial"/>
              <a:cs typeface="Arial"/>
              <a:sym typeface="Arial"/>
            </a:endParaRPr>
          </a:p>
        </p:txBody>
      </p:sp>
      <p:sp>
        <p:nvSpPr>
          <p:cNvPr id="3822" name="Google Shape;3822;p386"/>
          <p:cNvSpPr/>
          <p:nvPr/>
        </p:nvSpPr>
        <p:spPr>
          <a:xfrm>
            <a:off x="329862" y="827420"/>
            <a:ext cx="1130525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job, hiredate, sal, comm, deptno, isactive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ename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a:t>
            </a:r>
            <a:r>
              <a:rPr lang="en-IN" sz="1800">
                <a:solidFill>
                  <a:schemeClr val="dk1"/>
                </a:solidFill>
                <a:latin typeface="Arial"/>
                <a:ea typeface="Arial"/>
                <a:cs typeface="Arial"/>
                <a:sym typeface="Arial"/>
              </a:rPr>
              <a:t>;</a:t>
            </a:r>
            <a:endParaRPr/>
          </a:p>
        </p:txBody>
      </p:sp>
      <p:pic>
        <p:nvPicPr>
          <p:cNvPr id="3823" name="Google Shape;3823;p386"/>
          <p:cNvPicPr preferRelativeResize="0"/>
          <p:nvPr/>
        </p:nvPicPr>
        <p:blipFill rotWithShape="1">
          <a:blip r:embed="rId3">
            <a:alphaModFix/>
          </a:blip>
          <a:srcRect b="0" l="0" r="0" t="0"/>
          <a:stretch/>
        </p:blipFill>
        <p:spPr>
          <a:xfrm>
            <a:off x="329861" y="1540093"/>
            <a:ext cx="8640000" cy="1888907"/>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27" name="Shape 3827"/>
        <p:cNvGrpSpPr/>
        <p:nvPr/>
      </p:nvGrpSpPr>
      <p:grpSpPr>
        <a:xfrm>
          <a:off x="0" y="0"/>
          <a:ext cx="0" cy="0"/>
          <a:chOff x="0" y="0"/>
          <a:chExt cx="0" cy="0"/>
        </a:xfrm>
      </p:grpSpPr>
      <p:sp>
        <p:nvSpPr>
          <p:cNvPr id="3828" name="Google Shape;3828;p387"/>
          <p:cNvSpPr/>
          <p:nvPr/>
        </p:nvSpPr>
        <p:spPr>
          <a:xfrm>
            <a:off x="407368" y="692696"/>
            <a:ext cx="1137726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2060"/>
                </a:solidFill>
                <a:latin typeface="Gill Sans"/>
                <a:ea typeface="Gill Sans"/>
                <a:cs typeface="Gill Sans"/>
                <a:sym typeface="Gill Sans"/>
              </a:rPr>
              <a:t>What will be the result of the query below?</a:t>
            </a:r>
            <a:endParaRPr sz="2200">
              <a:solidFill>
                <a:srgbClr val="002060"/>
              </a:solidFill>
              <a:latin typeface="Gill Sans"/>
              <a:ea typeface="Gill Sans"/>
              <a:cs typeface="Gill Sans"/>
              <a:sym typeface="Gill Sans"/>
            </a:endParaRPr>
          </a:p>
        </p:txBody>
      </p:sp>
      <p:sp>
        <p:nvSpPr>
          <p:cNvPr id="3829" name="Google Shape;3829;p387"/>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like</a:t>
            </a:r>
            <a:endParaRPr i="1" sz="3200">
              <a:solidFill>
                <a:srgbClr val="FF9900"/>
              </a:solidFill>
              <a:latin typeface="Arial"/>
              <a:ea typeface="Arial"/>
              <a:cs typeface="Arial"/>
              <a:sym typeface="Arial"/>
            </a:endParaRPr>
          </a:p>
        </p:txBody>
      </p:sp>
      <p:sp>
        <p:nvSpPr>
          <p:cNvPr id="3830" name="Google Shape;3830;p387"/>
          <p:cNvSpPr txBox="1"/>
          <p:nvPr/>
        </p:nvSpPr>
        <p:spPr>
          <a:xfrm>
            <a:off x="393687" y="1303073"/>
            <a:ext cx="11286234" cy="337335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chemeClr val="dk1"/>
                </a:solidFill>
                <a:latin typeface="Arial"/>
                <a:ea typeface="Arial"/>
                <a:cs typeface="Arial"/>
                <a:sym typeface="Arial"/>
              </a:rPr>
              <a:t>ename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669900"/>
                </a:solidFill>
                <a:latin typeface="Arial"/>
                <a:ea typeface="Arial"/>
                <a:cs typeface="Arial"/>
                <a:sym typeface="Arial"/>
              </a:rPr>
              <a:t>'saleel'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001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WHERE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LIKE</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34" name="Shape 3834"/>
        <p:cNvGrpSpPr/>
        <p:nvPr/>
      </p:nvGrpSpPr>
      <p:grpSpPr>
        <a:xfrm>
          <a:off x="0" y="0"/>
          <a:ext cx="0" cy="0"/>
          <a:chOff x="0" y="0"/>
          <a:chExt cx="0" cy="0"/>
        </a:xfrm>
      </p:grpSpPr>
      <p:sp>
        <p:nvSpPr>
          <p:cNvPr id="3835" name="Google Shape;3835;p388"/>
          <p:cNvSpPr txBox="1"/>
          <p:nvPr/>
        </p:nvSpPr>
        <p:spPr>
          <a:xfrm>
            <a:off x="1676977" y="1633323"/>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400">
                <a:solidFill>
                  <a:srgbClr val="DC525C"/>
                </a:solidFill>
                <a:latin typeface="Quattrocento Sans"/>
                <a:ea typeface="Quattrocento Sans"/>
                <a:cs typeface="Quattrocento Sans"/>
                <a:sym typeface="Quattrocento Sans"/>
              </a:rPr>
              <a:t>aggregate functions</a:t>
            </a:r>
            <a:endParaRPr b="1" i="1" sz="4400">
              <a:solidFill>
                <a:srgbClr val="DC525C"/>
              </a:solidFill>
              <a:latin typeface="Quattrocento Sans"/>
              <a:ea typeface="Quattrocento Sans"/>
              <a:cs typeface="Quattrocento Sans"/>
              <a:sym typeface="Quattrocento Sans"/>
            </a:endParaRPr>
          </a:p>
        </p:txBody>
      </p:sp>
      <p:sp>
        <p:nvSpPr>
          <p:cNvPr id="3836" name="Google Shape;3836;p388"/>
          <p:cNvSpPr/>
          <p:nvPr/>
        </p:nvSpPr>
        <p:spPr>
          <a:xfrm>
            <a:off x="164208" y="3821058"/>
            <a:ext cx="4328300"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262626"/>
                </a:solidFill>
                <a:latin typeface="Palatino Linotype"/>
                <a:ea typeface="Palatino Linotype"/>
                <a:cs typeface="Palatino Linotype"/>
                <a:sym typeface="Palatino Linotype"/>
              </a:rPr>
              <a:t>' ';</a:t>
            </a:r>
            <a:r>
              <a:rPr lang="en-IN" sz="1800">
                <a:solidFill>
                  <a:srgbClr val="00B050"/>
                </a:solidFill>
                <a:latin typeface="Palatino Linotype"/>
                <a:ea typeface="Palatino Linotype"/>
                <a:cs typeface="Palatino Linotype"/>
                <a:sym typeface="Palatino Linotype"/>
              </a:rPr>
              <a:t> </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669900"/>
                </a:solidFill>
                <a:latin typeface="Palatino Linotype"/>
                <a:ea typeface="Palatino Linotype"/>
                <a:cs typeface="Palatino Linotype"/>
                <a:sym typeface="Palatino Linotype"/>
              </a:rPr>
              <a:t>IGNORE_SPACE</a:t>
            </a:r>
            <a:r>
              <a:rPr lang="en-IN" sz="1800">
                <a:solidFill>
                  <a:srgbClr val="262626"/>
                </a:solidFill>
                <a:latin typeface="Palatino Linotype"/>
                <a:ea typeface="Palatino Linotype"/>
                <a:cs typeface="Palatino Linotype"/>
                <a:sym typeface="Palatino Linotype"/>
              </a:rPr>
              <a:t>;</a:t>
            </a:r>
            <a:endParaRPr/>
          </a:p>
        </p:txBody>
      </p:sp>
      <p:sp>
        <p:nvSpPr>
          <p:cNvPr id="3837" name="Google Shape;3837;p388"/>
          <p:cNvSpPr txBox="1"/>
          <p:nvPr/>
        </p:nvSpPr>
        <p:spPr>
          <a:xfrm>
            <a:off x="171826" y="4894709"/>
            <a:ext cx="1182883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200">
                <a:solidFill>
                  <a:srgbClr val="FF0000"/>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chemeClr val="dk1"/>
                </a:solidFill>
                <a:latin typeface="Arial"/>
                <a:ea typeface="Arial"/>
                <a:cs typeface="Arial"/>
                <a:sym typeface="Arial"/>
              </a:rPr>
              <a:t>None of the below two queries get executed successfully. The reason is that a condition in a WHERE clause cannot contain any aggregate function (or group function) without a subquery! </a:t>
            </a:r>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sal,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 </a:t>
            </a:r>
            <a:r>
              <a:rPr lang="en-IN" sz="1800" u="sng">
                <a:solidFill>
                  <a:srgbClr val="DD4A68"/>
                </a:solidFill>
                <a:latin typeface="Arial"/>
                <a:ea typeface="Arial"/>
                <a:cs typeface="Arial"/>
                <a:sym typeface="Arial"/>
              </a:rPr>
              <a:t>MAX</a:t>
            </a:r>
            <a:r>
              <a:rPr lang="en-IN" sz="1800" u="sng">
                <a:solidFill>
                  <a:srgbClr val="A5A5A5"/>
                </a:solidFill>
                <a:latin typeface="Arial"/>
                <a:ea typeface="Arial"/>
                <a:cs typeface="Arial"/>
                <a:sym typeface="Arial"/>
              </a:rPr>
              <a:t>(</a:t>
            </a:r>
            <a:r>
              <a:rPr lang="en-IN" sz="1800" u="sng">
                <a:solidFill>
                  <a:schemeClr val="dk1"/>
                </a:solidFill>
                <a:latin typeface="Arial"/>
                <a:ea typeface="Arial"/>
                <a:cs typeface="Arial"/>
                <a:sym typeface="Arial"/>
              </a:rPr>
              <a:t>sal</a:t>
            </a:r>
            <a:r>
              <a:rPr lang="en-IN" sz="1800" u="sng">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#error</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sal,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u="sng">
                <a:solidFill>
                  <a:srgbClr val="DD4A68"/>
                </a:solidFill>
                <a:latin typeface="Arial"/>
                <a:ea typeface="Arial"/>
                <a:cs typeface="Arial"/>
                <a:sym typeface="Arial"/>
              </a:rPr>
              <a:t>MAX</a:t>
            </a:r>
            <a:r>
              <a:rPr lang="en-IN" sz="1800" u="sng">
                <a:solidFill>
                  <a:srgbClr val="A5A5A5"/>
                </a:solidFill>
                <a:latin typeface="Arial"/>
                <a:ea typeface="Arial"/>
                <a:cs typeface="Arial"/>
                <a:sym typeface="Arial"/>
              </a:rPr>
              <a:t>(</a:t>
            </a:r>
            <a:r>
              <a:rPr lang="en-IN" sz="1800" u="sng">
                <a:solidFill>
                  <a:schemeClr val="dk1"/>
                </a:solidFill>
                <a:latin typeface="Arial"/>
                <a:ea typeface="Arial"/>
                <a:cs typeface="Arial"/>
                <a:sym typeface="Arial"/>
              </a:rPr>
              <a:t>sal</a:t>
            </a:r>
            <a:r>
              <a:rPr lang="en-IN" sz="1800" u="sng">
                <a:solidFill>
                  <a:srgbClr val="A5A5A5"/>
                </a:solidFill>
                <a:latin typeface="Arial"/>
                <a:ea typeface="Arial"/>
                <a:cs typeface="Arial"/>
                <a:sym typeface="Arial"/>
              </a:rPr>
              <a:t>)</a:t>
            </a:r>
            <a:r>
              <a:rPr lang="en-IN" sz="1800">
                <a:solidFill>
                  <a:schemeClr val="dk1"/>
                </a:solidFill>
                <a:latin typeface="Arial"/>
                <a:ea typeface="Arial"/>
                <a:cs typeface="Arial"/>
                <a:sym typeface="Arial"/>
              </a:rPr>
              <a:t> = sal;  </a:t>
            </a:r>
            <a:r>
              <a:rPr lang="en-IN" sz="2000">
                <a:solidFill>
                  <a:srgbClr val="669900"/>
                </a:solidFill>
                <a:latin typeface="Arial"/>
                <a:ea typeface="Arial"/>
                <a:cs typeface="Arial"/>
                <a:sym typeface="Arial"/>
              </a:rPr>
              <a:t>#error</a:t>
            </a:r>
            <a:endParaRPr/>
          </a:p>
        </p:txBody>
      </p:sp>
      <p:grpSp>
        <p:nvGrpSpPr>
          <p:cNvPr id="3838" name="Google Shape;3838;p388"/>
          <p:cNvGrpSpPr/>
          <p:nvPr/>
        </p:nvGrpSpPr>
        <p:grpSpPr>
          <a:xfrm>
            <a:off x="502403" y="198028"/>
            <a:ext cx="11209427" cy="1502780"/>
            <a:chOff x="407368" y="3356992"/>
            <a:chExt cx="11209427" cy="1502780"/>
          </a:xfrm>
        </p:grpSpPr>
        <p:grpSp>
          <p:nvGrpSpPr>
            <p:cNvPr id="3839" name="Google Shape;3839;p388"/>
            <p:cNvGrpSpPr/>
            <p:nvPr/>
          </p:nvGrpSpPr>
          <p:grpSpPr>
            <a:xfrm>
              <a:off x="412526" y="3356992"/>
              <a:ext cx="11204269" cy="1502780"/>
              <a:chOff x="412526" y="3406524"/>
              <a:chExt cx="11204269" cy="1502780"/>
            </a:xfrm>
          </p:grpSpPr>
          <p:grpSp>
            <p:nvGrpSpPr>
              <p:cNvPr id="3840" name="Google Shape;3840;p388"/>
              <p:cNvGrpSpPr/>
              <p:nvPr/>
            </p:nvGrpSpPr>
            <p:grpSpPr>
              <a:xfrm>
                <a:off x="412526" y="3501008"/>
                <a:ext cx="9607515" cy="1310984"/>
                <a:chOff x="267703" y="1600839"/>
                <a:chExt cx="9607515" cy="1310984"/>
              </a:xfrm>
            </p:grpSpPr>
            <p:sp>
              <p:nvSpPr>
                <p:cNvPr id="3841" name="Google Shape;3841;p388"/>
                <p:cNvSpPr/>
                <p:nvPr/>
              </p:nvSpPr>
              <p:spPr>
                <a:xfrm>
                  <a:off x="5797328" y="1609673"/>
                  <a:ext cx="3377510"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842" name="Google Shape;3842;p388"/>
                <p:cNvGrpSpPr/>
                <p:nvPr/>
              </p:nvGrpSpPr>
              <p:grpSpPr>
                <a:xfrm>
                  <a:off x="1651832" y="1600839"/>
                  <a:ext cx="8223386" cy="1310984"/>
                  <a:chOff x="31591" y="1556792"/>
                  <a:chExt cx="8223386" cy="1310984"/>
                </a:xfrm>
              </p:grpSpPr>
              <p:grpSp>
                <p:nvGrpSpPr>
                  <p:cNvPr id="3843" name="Google Shape;3843;p388"/>
                  <p:cNvGrpSpPr/>
                  <p:nvPr/>
                </p:nvGrpSpPr>
                <p:grpSpPr>
                  <a:xfrm>
                    <a:off x="669977" y="1556792"/>
                    <a:ext cx="6884620" cy="1310984"/>
                    <a:chOff x="669977" y="1556792"/>
                    <a:chExt cx="6884620" cy="1310984"/>
                  </a:xfrm>
                </p:grpSpPr>
                <p:sp>
                  <p:nvSpPr>
                    <p:cNvPr id="3844" name="Google Shape;3844;p388"/>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45" name="Google Shape;3845;p388"/>
                    <p:cNvSpPr txBox="1"/>
                    <p:nvPr/>
                  </p:nvSpPr>
                  <p:spPr>
                    <a:xfrm>
                      <a:off x="692960" y="1634625"/>
                      <a:ext cx="269663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GROUP BY</a:t>
                      </a:r>
                      <a:endParaRPr sz="3200">
                        <a:solidFill>
                          <a:schemeClr val="dk1"/>
                        </a:solidFill>
                        <a:latin typeface="Gill Sans"/>
                        <a:ea typeface="Gill Sans"/>
                        <a:cs typeface="Gill Sans"/>
                        <a:sym typeface="Gill Sans"/>
                      </a:endParaRPr>
                    </a:p>
                  </p:txBody>
                </p:sp>
                <p:sp>
                  <p:nvSpPr>
                    <p:cNvPr id="3846" name="Google Shape;3846;p388"/>
                    <p:cNvSpPr txBox="1"/>
                    <p:nvPr/>
                  </p:nvSpPr>
                  <p:spPr>
                    <a:xfrm>
                      <a:off x="754077" y="2159890"/>
                      <a:ext cx="26355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a:t>
                      </a:r>
                      <a:endParaRPr sz="2000">
                        <a:solidFill>
                          <a:schemeClr val="dk1"/>
                        </a:solidFill>
                        <a:latin typeface="Gill Sans"/>
                        <a:ea typeface="Gill Sans"/>
                        <a:cs typeface="Gill Sans"/>
                        <a:sym typeface="Gill Sans"/>
                      </a:endParaRPr>
                    </a:p>
                  </p:txBody>
                </p:sp>
                <p:sp>
                  <p:nvSpPr>
                    <p:cNvPr id="3847" name="Google Shape;3847;p388"/>
                    <p:cNvSpPr txBox="1"/>
                    <p:nvPr/>
                  </p:nvSpPr>
                  <p:spPr>
                    <a:xfrm>
                      <a:off x="4202827" y="2159890"/>
                      <a:ext cx="335177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AVG(sal), SUM(sal), MAX(sal), MIN(sal), COUNT(*) </a:t>
                      </a:r>
                      <a:endParaRPr sz="2000">
                        <a:solidFill>
                          <a:schemeClr val="dk1"/>
                        </a:solidFill>
                        <a:latin typeface="Gill Sans"/>
                        <a:ea typeface="Gill Sans"/>
                        <a:cs typeface="Gill Sans"/>
                        <a:sym typeface="Gill Sans"/>
                      </a:endParaRPr>
                    </a:p>
                  </p:txBody>
                </p:sp>
              </p:grpSp>
              <p:sp>
                <p:nvSpPr>
                  <p:cNvPr id="3848" name="Google Shape;3848;p388"/>
                  <p:cNvSpPr/>
                  <p:nvPr/>
                </p:nvSpPr>
                <p:spPr>
                  <a:xfrm>
                    <a:off x="3509313" y="1857396"/>
                    <a:ext cx="606406" cy="694935"/>
                  </a:xfrm>
                  <a:prstGeom prst="rightArrow">
                    <a:avLst>
                      <a:gd fmla="val 50000" name="adj1"/>
                      <a:gd fmla="val 50000" name="adj2"/>
                    </a:avLst>
                  </a:prstGeom>
                  <a:solidFill>
                    <a:srgbClr val="FFC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49" name="Google Shape;3849;p388"/>
                  <p:cNvSpPr/>
                  <p:nvPr/>
                </p:nvSpPr>
                <p:spPr>
                  <a:xfrm>
                    <a:off x="31591" y="1857396"/>
                    <a:ext cx="606406" cy="694935"/>
                  </a:xfrm>
                  <a:prstGeom prst="rightArrow">
                    <a:avLst>
                      <a:gd fmla="val 50000" name="adj1"/>
                      <a:gd fmla="val 50000" name="adj2"/>
                    </a:avLst>
                  </a:prstGeom>
                  <a:solidFill>
                    <a:srgbClr val="FFC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50" name="Google Shape;3850;p388"/>
                  <p:cNvSpPr/>
                  <p:nvPr/>
                </p:nvSpPr>
                <p:spPr>
                  <a:xfrm>
                    <a:off x="7648571" y="1857396"/>
                    <a:ext cx="606406" cy="694935"/>
                  </a:xfrm>
                  <a:prstGeom prst="rightArrow">
                    <a:avLst>
                      <a:gd fmla="val 50000" name="adj1"/>
                      <a:gd fmla="val 50000" name="adj2"/>
                    </a:avLst>
                  </a:prstGeom>
                  <a:solidFill>
                    <a:srgbClr val="FFC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851" name="Google Shape;3851;p388"/>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52" name="Google Shape;3852;p388"/>
                <p:cNvSpPr txBox="1"/>
                <p:nvPr/>
              </p:nvSpPr>
              <p:spPr>
                <a:xfrm>
                  <a:off x="5797328" y="1672970"/>
                  <a:ext cx="272943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grpSp>
          <p:sp>
            <p:nvSpPr>
              <p:cNvPr id="3853" name="Google Shape;3853;p388"/>
              <p:cNvSpPr/>
              <p:nvPr/>
            </p:nvSpPr>
            <p:spPr>
              <a:xfrm>
                <a:off x="10114015" y="3406524"/>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854" name="Google Shape;3854;p388"/>
              <p:cNvSpPr txBox="1"/>
              <p:nvPr/>
            </p:nvSpPr>
            <p:spPr>
              <a:xfrm>
                <a:off x="10136999" y="3957859"/>
                <a:ext cx="14797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855" name="Google Shape;3855;p388"/>
            <p:cNvSpPr txBox="1"/>
            <p:nvPr/>
          </p:nvSpPr>
          <p:spPr>
            <a:xfrm>
              <a:off x="407368" y="3397936"/>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856" name="Google Shape;3856;p388"/>
            <p:cNvSpPr txBox="1"/>
            <p:nvPr/>
          </p:nvSpPr>
          <p:spPr>
            <a:xfrm>
              <a:off x="412526" y="4219060"/>
              <a:ext cx="12517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sp>
        <p:nvSpPr>
          <p:cNvPr id="3857" name="Google Shape;3857;p388"/>
          <p:cNvSpPr txBox="1"/>
          <p:nvPr/>
        </p:nvSpPr>
        <p:spPr>
          <a:xfrm>
            <a:off x="2629857" y="2463279"/>
            <a:ext cx="69127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610B38"/>
                </a:solidFill>
                <a:latin typeface="Arial"/>
                <a:ea typeface="Arial"/>
                <a:cs typeface="Arial"/>
                <a:sym typeface="Arial"/>
              </a:rPr>
              <a:t>SUM, AVG, MAX, MIN, COUNT,  and </a:t>
            </a:r>
            <a:r>
              <a:rPr b="0" i="0" lang="en-IN" sz="2400">
                <a:solidFill>
                  <a:srgbClr val="610B38"/>
                </a:solidFill>
                <a:latin typeface="Arial"/>
                <a:ea typeface="Arial"/>
                <a:cs typeface="Arial"/>
                <a:sym typeface="Arial"/>
              </a:rPr>
              <a:t>GROUP_CONCAT</a:t>
            </a:r>
            <a:endParaRPr/>
          </a:p>
        </p:txBody>
      </p:sp>
      <p:grpSp>
        <p:nvGrpSpPr>
          <p:cNvPr id="3858" name="Google Shape;3858;p388"/>
          <p:cNvGrpSpPr/>
          <p:nvPr/>
        </p:nvGrpSpPr>
        <p:grpSpPr>
          <a:xfrm>
            <a:off x="3034132" y="2979529"/>
            <a:ext cx="8822508" cy="1543543"/>
            <a:chOff x="1699040" y="3121804"/>
            <a:chExt cx="9653544" cy="1543543"/>
          </a:xfrm>
        </p:grpSpPr>
        <p:sp>
          <p:nvSpPr>
            <p:cNvPr id="3859" name="Google Shape;3859;p388"/>
            <p:cNvSpPr txBox="1"/>
            <p:nvPr/>
          </p:nvSpPr>
          <p:spPr>
            <a:xfrm>
              <a:off x="1699040" y="3121804"/>
              <a:ext cx="96535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 . </a:t>
              </a:r>
              <a:r>
                <a:rPr lang="en-IN" sz="2000">
                  <a:solidFill>
                    <a:srgbClr val="0077AA"/>
                  </a:solidFill>
                  <a:latin typeface="Arial"/>
                  <a:ea typeface="Arial"/>
                  <a:cs typeface="Arial"/>
                  <a:sym typeface="Arial"/>
                </a:rPr>
                <a:t>FROM</a:t>
              </a:r>
              <a:r>
                <a:rPr lang="en-IN" sz="2000">
                  <a:solidFill>
                    <a:schemeClr val="dk1"/>
                  </a:solidFill>
                  <a:latin typeface="Arial"/>
                  <a:ea typeface="Arial"/>
                  <a:cs typeface="Arial"/>
                  <a:sym typeface="Arial"/>
                </a:rPr>
                <a:t> table_name </a:t>
              </a:r>
              <a:r>
                <a:rPr lang="en-IN" sz="2000">
                  <a:solidFill>
                    <a:srgbClr val="0077AA"/>
                  </a:solidFill>
                  <a:latin typeface="Arial"/>
                  <a:ea typeface="Arial"/>
                  <a:cs typeface="Arial"/>
                  <a:sym typeface="Arial"/>
                </a:rPr>
                <a:t>WHERE </a:t>
              </a:r>
              <a:r>
                <a:rPr lang="en-IN" sz="2000">
                  <a:solidFill>
                    <a:srgbClr val="A5A5A5"/>
                  </a:solidFill>
                  <a:latin typeface="Arial"/>
                  <a:ea typeface="Arial"/>
                  <a:cs typeface="Arial"/>
                  <a:sym typeface="Arial"/>
                </a:rPr>
                <a:t>&lt;</a:t>
              </a:r>
              <a:r>
                <a:rPr lang="en-IN" sz="2000">
                  <a:solidFill>
                    <a:schemeClr val="dk1"/>
                  </a:solidFill>
                  <a:latin typeface="Arial"/>
                  <a:ea typeface="Arial"/>
                  <a:cs typeface="Arial"/>
                  <a:sym typeface="Arial"/>
                </a:rPr>
                <a:t>condition</a:t>
              </a:r>
              <a:r>
                <a:rPr lang="en-IN" sz="2000">
                  <a:solidFill>
                    <a:srgbClr val="A5A5A5"/>
                  </a:solidFill>
                  <a:latin typeface="Arial"/>
                  <a:ea typeface="Arial"/>
                  <a:cs typeface="Arial"/>
                  <a:sym typeface="Arial"/>
                </a:rPr>
                <a:t>&gt;</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GROUP</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BY </a:t>
              </a:r>
              <a:r>
                <a:rPr lang="en-IN" sz="2000">
                  <a:solidFill>
                    <a:schemeClr val="dk1"/>
                  </a:solidFill>
                  <a:latin typeface="Arial"/>
                  <a:ea typeface="Arial"/>
                  <a:cs typeface="Arial"/>
                  <a:sym typeface="Arial"/>
                </a:rPr>
                <a:t>column_name</a:t>
              </a:r>
              <a:endParaRPr sz="2000">
                <a:solidFill>
                  <a:schemeClr val="dk1"/>
                </a:solidFill>
                <a:latin typeface="Arial"/>
                <a:ea typeface="Arial"/>
                <a:cs typeface="Arial"/>
                <a:sym typeface="Arial"/>
              </a:endParaRPr>
            </a:p>
          </p:txBody>
        </p:sp>
        <p:sp>
          <p:nvSpPr>
            <p:cNvPr id="3860" name="Google Shape;3860;p388"/>
            <p:cNvSpPr txBox="1"/>
            <p:nvPr/>
          </p:nvSpPr>
          <p:spPr>
            <a:xfrm>
              <a:off x="6222627" y="4019016"/>
              <a:ext cx="47360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610B38"/>
                  </a:solidFill>
                  <a:latin typeface="Arial"/>
                  <a:ea typeface="Arial"/>
                  <a:cs typeface="Arial"/>
                  <a:sym typeface="Arial"/>
                </a:rPr>
                <a:t>SUM</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colNM</a:t>
              </a:r>
              <a:r>
                <a:rPr b="1" lang="en-IN" sz="1800">
                  <a:solidFill>
                    <a:srgbClr val="A5A5A5"/>
                  </a:solidFill>
                  <a:latin typeface="Arial"/>
                  <a:ea typeface="Arial"/>
                  <a:cs typeface="Arial"/>
                  <a:sym typeface="Arial"/>
                </a:rPr>
                <a:t>) / </a:t>
              </a:r>
              <a:r>
                <a:rPr b="1" lang="en-IN" sz="1800">
                  <a:solidFill>
                    <a:srgbClr val="610B38"/>
                  </a:solidFill>
                  <a:latin typeface="Arial"/>
                  <a:ea typeface="Arial"/>
                  <a:cs typeface="Arial"/>
                  <a:sym typeface="Arial"/>
                </a:rPr>
                <a:t>AVG</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colNM</a:t>
              </a:r>
              <a:r>
                <a:rPr b="1" lang="en-IN" sz="1800">
                  <a:solidFill>
                    <a:srgbClr val="A5A5A5"/>
                  </a:solidFill>
                  <a:latin typeface="Arial"/>
                  <a:ea typeface="Arial"/>
                  <a:cs typeface="Arial"/>
                  <a:sym typeface="Arial"/>
                </a:rPr>
                <a:t>) / </a:t>
              </a:r>
              <a:r>
                <a:rPr b="1" lang="en-IN" sz="1800">
                  <a:solidFill>
                    <a:srgbClr val="610B38"/>
                  </a:solidFill>
                  <a:latin typeface="Arial"/>
                  <a:ea typeface="Arial"/>
                  <a:cs typeface="Arial"/>
                  <a:sym typeface="Arial"/>
                </a:rPr>
                <a:t>MAX</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colNM</a:t>
              </a:r>
              <a:r>
                <a:rPr b="1" lang="en-IN" sz="1800">
                  <a:solidFill>
                    <a:srgbClr val="A5A5A5"/>
                  </a:solidFill>
                  <a:latin typeface="Arial"/>
                  <a:ea typeface="Arial"/>
                  <a:cs typeface="Arial"/>
                  <a:sym typeface="Arial"/>
                </a:rPr>
                <a:t>) </a:t>
              </a:r>
              <a:endParaRPr/>
            </a:p>
            <a:p>
              <a:pPr indent="0" lvl="0" marL="0" marR="0" rtl="0" algn="l">
                <a:spcBef>
                  <a:spcPts val="0"/>
                </a:spcBef>
                <a:spcAft>
                  <a:spcPts val="0"/>
                </a:spcAft>
                <a:buNone/>
              </a:pPr>
              <a:r>
                <a:rPr b="1" lang="en-IN" sz="1800">
                  <a:solidFill>
                    <a:srgbClr val="610B38"/>
                  </a:solidFill>
                  <a:latin typeface="Arial"/>
                  <a:ea typeface="Arial"/>
                  <a:cs typeface="Arial"/>
                  <a:sym typeface="Arial"/>
                </a:rPr>
                <a:t>MIN</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colNM</a:t>
              </a:r>
              <a:r>
                <a:rPr b="1" lang="en-IN" sz="1800">
                  <a:solidFill>
                    <a:srgbClr val="A5A5A5"/>
                  </a:solidFill>
                  <a:latin typeface="Arial"/>
                  <a:ea typeface="Arial"/>
                  <a:cs typeface="Arial"/>
                  <a:sym typeface="Arial"/>
                </a:rPr>
                <a:t>) / </a:t>
              </a:r>
              <a:r>
                <a:rPr b="1" lang="en-IN" sz="1800">
                  <a:solidFill>
                    <a:srgbClr val="610B38"/>
                  </a:solidFill>
                  <a:latin typeface="Arial"/>
                  <a:ea typeface="Arial"/>
                  <a:cs typeface="Arial"/>
                  <a:sym typeface="Arial"/>
                </a:rPr>
                <a:t>COUNT</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a:t>
              </a:r>
              <a:r>
                <a:rPr b="1" lang="en-IN" sz="1800">
                  <a:solidFill>
                    <a:srgbClr val="A5A5A5"/>
                  </a:solidFill>
                  <a:latin typeface="Arial"/>
                  <a:ea typeface="Arial"/>
                  <a:cs typeface="Arial"/>
                  <a:sym typeface="Arial"/>
                </a:rPr>
                <a:t>) / </a:t>
              </a:r>
              <a:r>
                <a:rPr b="1" lang="en-IN" sz="1800">
                  <a:solidFill>
                    <a:srgbClr val="610B38"/>
                  </a:solidFill>
                  <a:latin typeface="Arial"/>
                  <a:ea typeface="Arial"/>
                  <a:cs typeface="Arial"/>
                  <a:sym typeface="Arial"/>
                </a:rPr>
                <a:t>COUNT</a:t>
              </a:r>
              <a:r>
                <a:rPr b="1" lang="en-IN" sz="1800">
                  <a:solidFill>
                    <a:srgbClr val="A5A5A5"/>
                  </a:solidFill>
                  <a:latin typeface="Arial"/>
                  <a:ea typeface="Arial"/>
                  <a:cs typeface="Arial"/>
                  <a:sym typeface="Arial"/>
                </a:rPr>
                <a:t>(</a:t>
              </a:r>
              <a:r>
                <a:rPr b="1" lang="en-IN" sz="1800">
                  <a:solidFill>
                    <a:schemeClr val="dk1"/>
                  </a:solidFill>
                  <a:latin typeface="Arial"/>
                  <a:ea typeface="Arial"/>
                  <a:cs typeface="Arial"/>
                  <a:sym typeface="Arial"/>
                </a:rPr>
                <a:t>colNM</a:t>
              </a:r>
              <a:r>
                <a:rPr b="1" lang="en-IN" sz="1800">
                  <a:solidFill>
                    <a:srgbClr val="A5A5A5"/>
                  </a:solidFill>
                  <a:latin typeface="Arial"/>
                  <a:ea typeface="Arial"/>
                  <a:cs typeface="Arial"/>
                  <a:sym typeface="Arial"/>
                </a:rPr>
                <a:t>)</a:t>
              </a:r>
              <a:endParaRPr b="1" sz="1800">
                <a:solidFill>
                  <a:schemeClr val="dk1"/>
                </a:solidFill>
                <a:latin typeface="Gill Sans"/>
                <a:ea typeface="Gill Sans"/>
                <a:cs typeface="Gill Sans"/>
                <a:sym typeface="Gill Sans"/>
              </a:endParaRPr>
            </a:p>
          </p:txBody>
        </p:sp>
        <p:cxnSp>
          <p:nvCxnSpPr>
            <p:cNvPr id="3861" name="Google Shape;3861;p388"/>
            <p:cNvCxnSpPr/>
            <p:nvPr/>
          </p:nvCxnSpPr>
          <p:spPr>
            <a:xfrm>
              <a:off x="6861509" y="3547718"/>
              <a:ext cx="0" cy="439065"/>
            </a:xfrm>
            <a:prstGeom prst="straightConnector1">
              <a:avLst/>
            </a:prstGeom>
            <a:noFill/>
            <a:ln cap="flat" cmpd="sng" w="57150">
              <a:solidFill>
                <a:srgbClr val="C00000"/>
              </a:solidFill>
              <a:prstDash val="solid"/>
              <a:round/>
              <a:headEnd len="sm" w="sm" type="none"/>
              <a:tailEnd len="med" w="med" type="triangle"/>
            </a:ln>
          </p:spPr>
        </p:cxnSp>
        <p:cxnSp>
          <p:nvCxnSpPr>
            <p:cNvPr id="3862" name="Google Shape;3862;p388"/>
            <p:cNvCxnSpPr/>
            <p:nvPr/>
          </p:nvCxnSpPr>
          <p:spPr>
            <a:xfrm>
              <a:off x="9934350" y="3547718"/>
              <a:ext cx="0" cy="439065"/>
            </a:xfrm>
            <a:prstGeom prst="straightConnector1">
              <a:avLst/>
            </a:prstGeom>
            <a:noFill/>
            <a:ln cap="flat" cmpd="sng" w="57150">
              <a:solidFill>
                <a:srgbClr val="C00000"/>
              </a:solidFill>
              <a:prstDash val="solid"/>
              <a:round/>
              <a:headEnd len="sm" w="sm" type="none"/>
              <a:tailEnd len="med" w="med" type="triangle"/>
            </a:ln>
          </p:spPr>
        </p:cxnSp>
        <p:sp>
          <p:nvSpPr>
            <p:cNvPr id="3863" name="Google Shape;3863;p388"/>
            <p:cNvSpPr txBox="1"/>
            <p:nvPr/>
          </p:nvSpPr>
          <p:spPr>
            <a:xfrm>
              <a:off x="7484361" y="3573016"/>
              <a:ext cx="17408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669900"/>
                  </a:solidFill>
                  <a:latin typeface="Arial"/>
                  <a:ea typeface="Arial"/>
                  <a:cs typeface="Arial"/>
                  <a:sym typeface="Arial"/>
                </a:rPr>
                <a:t>this is invalid</a:t>
              </a:r>
              <a:endParaRPr b="1" sz="2000">
                <a:solidFill>
                  <a:schemeClr val="dk1"/>
                </a:solidFill>
                <a:latin typeface="Gill Sans"/>
                <a:ea typeface="Gill Sans"/>
                <a:cs typeface="Gill Sans"/>
                <a:sym typeface="Gill Sans"/>
              </a:endParaRPr>
            </a:p>
          </p:txBody>
        </p:sp>
      </p:gr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67" name="Shape 3867"/>
        <p:cNvGrpSpPr/>
        <p:nvPr/>
      </p:nvGrpSpPr>
      <p:grpSpPr>
        <a:xfrm>
          <a:off x="0" y="0"/>
          <a:ext cx="0" cy="0"/>
          <a:chOff x="0" y="0"/>
          <a:chExt cx="0" cy="0"/>
        </a:xfrm>
      </p:grpSpPr>
      <p:sp>
        <p:nvSpPr>
          <p:cNvPr id="3868" name="Google Shape;3868;p389"/>
          <p:cNvSpPr/>
          <p:nvPr/>
        </p:nvSpPr>
        <p:spPr>
          <a:xfrm>
            <a:off x="319314" y="527769"/>
            <a:ext cx="1116124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b="1" lang="en-IN" sz="2000">
                <a:solidFill>
                  <a:schemeClr val="dk1"/>
                </a:solidFill>
                <a:latin typeface="Arial"/>
                <a:ea typeface="Arial"/>
                <a:cs typeface="Arial"/>
                <a:sym typeface="Arial"/>
              </a:rPr>
              <a:t>There are 3 places where aggregate functions can appear in a query.</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 the </a:t>
            </a:r>
            <a:r>
              <a:rPr lang="en-IN" sz="1800">
                <a:solidFill>
                  <a:srgbClr val="00B0F0"/>
                </a:solidFill>
                <a:latin typeface="Arial"/>
                <a:ea typeface="Arial"/>
                <a:cs typeface="Arial"/>
                <a:sym typeface="Arial"/>
              </a:rPr>
              <a:t>SELECT-LIST/FIELD-LIST </a:t>
            </a:r>
            <a:r>
              <a:rPr lang="en-IN" sz="1800">
                <a:solidFill>
                  <a:schemeClr val="dk1"/>
                </a:solidFill>
                <a:latin typeface="Arial"/>
                <a:ea typeface="Arial"/>
                <a:cs typeface="Arial"/>
                <a:sym typeface="Arial"/>
              </a:rPr>
              <a:t>(the items before the FROM clause).</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 the </a:t>
            </a:r>
            <a:r>
              <a:rPr lang="en-IN" sz="1800">
                <a:solidFill>
                  <a:srgbClr val="00B0F0"/>
                </a:solidFill>
                <a:latin typeface="Arial"/>
                <a:ea typeface="Arial"/>
                <a:cs typeface="Arial"/>
                <a:sym typeface="Arial"/>
              </a:rPr>
              <a:t>ORDER BY</a:t>
            </a:r>
            <a:r>
              <a:rPr lang="en-IN" sz="1800">
                <a:solidFill>
                  <a:srgbClr val="A40052"/>
                </a:solidFill>
                <a:latin typeface="Arial"/>
                <a:ea typeface="Arial"/>
                <a:cs typeface="Arial"/>
                <a:sym typeface="Arial"/>
              </a:rPr>
              <a:t> </a:t>
            </a:r>
            <a:r>
              <a:rPr lang="en-IN" sz="1800">
                <a:solidFill>
                  <a:schemeClr val="dk1"/>
                </a:solidFill>
                <a:latin typeface="Arial"/>
                <a:ea typeface="Arial"/>
                <a:cs typeface="Arial"/>
                <a:sym typeface="Arial"/>
              </a:rPr>
              <a:t>clause.</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 the </a:t>
            </a:r>
            <a:r>
              <a:rPr lang="en-IN" sz="1800">
                <a:solidFill>
                  <a:srgbClr val="00B0F0"/>
                </a:solidFill>
                <a:latin typeface="Arial"/>
                <a:ea typeface="Arial"/>
                <a:cs typeface="Arial"/>
                <a:sym typeface="Arial"/>
              </a:rPr>
              <a:t>HAVING</a:t>
            </a:r>
            <a:r>
              <a:rPr lang="en-IN" sz="1800">
                <a:solidFill>
                  <a:schemeClr val="dk1"/>
                </a:solidFill>
                <a:latin typeface="Arial"/>
                <a:ea typeface="Arial"/>
                <a:cs typeface="Arial"/>
                <a:sym typeface="Arial"/>
              </a:rPr>
              <a:t> clause.</a:t>
            </a:r>
            <a:endParaRPr/>
          </a:p>
        </p:txBody>
      </p:sp>
      <p:sp>
        <p:nvSpPr>
          <p:cNvPr id="3869" name="Google Shape;3869;p38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870" name="Google Shape;3870;p389"/>
          <p:cNvSpPr/>
          <p:nvPr/>
        </p:nvSpPr>
        <p:spPr>
          <a:xfrm>
            <a:off x="319314" y="2636912"/>
            <a:ext cx="11608540" cy="40626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200">
                <a:solidFill>
                  <a:srgbClr val="FF0000"/>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sz="800">
              <a:solidFill>
                <a:srgbClr val="262626"/>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The aggregate functions allow you to perform the calculation of a set of rows and </a:t>
            </a:r>
            <a:r>
              <a:rPr b="1" lang="en-IN" sz="1800">
                <a:solidFill>
                  <a:schemeClr val="dk1"/>
                </a:solidFill>
                <a:latin typeface="Palatino Linotype"/>
                <a:ea typeface="Palatino Linotype"/>
                <a:cs typeface="Palatino Linotype"/>
                <a:sym typeface="Palatino Linotype"/>
              </a:rPr>
              <a:t>return a </a:t>
            </a:r>
            <a:r>
              <a:rPr b="1" i="1" lang="en-IN" sz="1800">
                <a:solidFill>
                  <a:srgbClr val="C00000"/>
                </a:solidFill>
                <a:latin typeface="Palatino Linotype"/>
                <a:ea typeface="Palatino Linotype"/>
                <a:cs typeface="Palatino Linotype"/>
                <a:sym typeface="Palatino Linotype"/>
              </a:rPr>
              <a:t>single</a:t>
            </a:r>
            <a:r>
              <a:rPr lang="en-IN" sz="1800">
                <a:solidFill>
                  <a:schemeClr val="dk1"/>
                </a:solidFill>
                <a:latin typeface="Palatino Linotype"/>
                <a:ea typeface="Palatino Linotype"/>
                <a:cs typeface="Palatino Linotype"/>
                <a:sym typeface="Palatino Linotype"/>
              </a:rPr>
              <a:t> </a:t>
            </a:r>
            <a:r>
              <a:rPr b="1" lang="en-IN" sz="1800">
                <a:solidFill>
                  <a:schemeClr val="dk1"/>
                </a:solidFill>
                <a:latin typeface="Palatino Linotype"/>
                <a:ea typeface="Palatino Linotype"/>
                <a:cs typeface="Palatino Linotype"/>
                <a:sym typeface="Palatino Linotype"/>
              </a:rPr>
              <a:t>value</a:t>
            </a:r>
            <a:r>
              <a:rPr lang="en-IN" sz="1800">
                <a:solidFill>
                  <a:schemeClr val="dk1"/>
                </a:solidFill>
                <a:latin typeface="Palatino Linotype"/>
                <a:ea typeface="Palatino Linotype"/>
                <a:cs typeface="Palatino Linotype"/>
                <a:sym typeface="Palatino Linotype"/>
              </a:rPr>
              <a:t>.</a:t>
            </a:r>
            <a:endParaRPr/>
          </a:p>
          <a:p>
            <a:pPr indent="-247650" lvl="0" marL="285750" marR="0" rtl="0" algn="l">
              <a:spcBef>
                <a:spcPts val="0"/>
              </a:spcBef>
              <a:spcAft>
                <a:spcPts val="0"/>
              </a:spcAft>
              <a:buClr>
                <a:schemeClr val="dk1"/>
              </a:buClr>
              <a:buSzPts val="600"/>
              <a:buFont typeface="Arial"/>
              <a:buNone/>
            </a:pPr>
            <a:r>
              <a:t/>
            </a:r>
            <a:endParaRPr sz="600">
              <a:solidFill>
                <a:srgbClr val="26262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The </a:t>
            </a:r>
            <a:r>
              <a:rPr lang="en-IN" sz="1800">
                <a:solidFill>
                  <a:srgbClr val="A40052"/>
                </a:solidFill>
                <a:latin typeface="Palatino Linotype"/>
                <a:ea typeface="Palatino Linotype"/>
                <a:cs typeface="Palatino Linotype"/>
                <a:sym typeface="Palatino Linotype"/>
              </a:rPr>
              <a:t>WHERE</a:t>
            </a:r>
            <a:r>
              <a:rPr lang="en-IN" sz="1800">
                <a:solidFill>
                  <a:srgbClr val="262626"/>
                </a:solidFill>
                <a:latin typeface="Palatino Linotype"/>
                <a:ea typeface="Palatino Linotype"/>
                <a:cs typeface="Palatino Linotype"/>
                <a:sym typeface="Palatino Linotype"/>
              </a:rPr>
              <a:t> clause cannot refer to aggregate functions. </a:t>
            </a:r>
            <a:r>
              <a:rPr lang="en-IN" sz="1800">
                <a:solidFill>
                  <a:srgbClr val="FF0000"/>
                </a:solidFill>
                <a:latin typeface="Palatino Linotype"/>
                <a:ea typeface="Palatino Linotype"/>
                <a:cs typeface="Palatino Linotype"/>
                <a:sym typeface="Palatino Linotype"/>
              </a:rPr>
              <a:t>e.g.</a:t>
            </a:r>
            <a:r>
              <a:rPr lang="en-IN" sz="1800">
                <a:solidFill>
                  <a:srgbClr val="262626"/>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WHERE</a:t>
            </a:r>
            <a:r>
              <a:rPr lang="en-IN" sz="1800">
                <a:solidFill>
                  <a:schemeClr val="accent2"/>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SUM</a:t>
            </a:r>
            <a:r>
              <a:rPr lang="en-IN" sz="1800">
                <a:solidFill>
                  <a:srgbClr val="262626"/>
                </a:solidFill>
                <a:latin typeface="Palatino Linotype"/>
                <a:ea typeface="Palatino Linotype"/>
                <a:cs typeface="Palatino Linotype"/>
                <a:sym typeface="Palatino Linotype"/>
              </a:rPr>
              <a:t>(sal) = 5000</a:t>
            </a:r>
            <a:r>
              <a:rPr lang="en-IN" sz="1800">
                <a:solidFill>
                  <a:srgbClr val="E75C0F"/>
                </a:solidFill>
                <a:latin typeface="Palatino Linotype"/>
                <a:ea typeface="Palatino Linotype"/>
                <a:cs typeface="Palatino Linotype"/>
                <a:sym typeface="Palatino Linotype"/>
              </a:rPr>
              <a:t>     </a:t>
            </a:r>
            <a:r>
              <a:rPr lang="en-IN" sz="1800">
                <a:solidFill>
                  <a:srgbClr val="00B050"/>
                </a:solidFill>
                <a:latin typeface="Palatino Linotype"/>
                <a:ea typeface="Palatino Linotype"/>
                <a:cs typeface="Palatino Linotype"/>
                <a:sym typeface="Palatino Linotype"/>
              </a:rPr>
              <a:t># Invalid, Error</a:t>
            </a:r>
            <a:endParaRPr/>
          </a:p>
          <a:p>
            <a:pPr indent="-247650" lvl="0" marL="285750" marR="0" rtl="0" algn="l">
              <a:spcBef>
                <a:spcPts val="0"/>
              </a:spcBef>
              <a:spcAft>
                <a:spcPts val="0"/>
              </a:spcAft>
              <a:buClr>
                <a:schemeClr val="dk1"/>
              </a:buClr>
              <a:buSzPts val="600"/>
              <a:buFont typeface="Arial"/>
              <a:buNone/>
            </a:pPr>
            <a:r>
              <a:t/>
            </a:r>
            <a:endParaRPr sz="600">
              <a:solidFill>
                <a:srgbClr val="26262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The </a:t>
            </a:r>
            <a:r>
              <a:rPr lang="en-IN" sz="1800">
                <a:solidFill>
                  <a:srgbClr val="A40052"/>
                </a:solidFill>
                <a:latin typeface="Palatino Linotype"/>
                <a:ea typeface="Palatino Linotype"/>
                <a:cs typeface="Palatino Linotype"/>
                <a:sym typeface="Palatino Linotype"/>
              </a:rPr>
              <a:t>HAVING</a:t>
            </a:r>
            <a:r>
              <a:rPr lang="en-IN" sz="1800">
                <a:solidFill>
                  <a:srgbClr val="262626"/>
                </a:solidFill>
                <a:latin typeface="Palatino Linotype"/>
                <a:ea typeface="Palatino Linotype"/>
                <a:cs typeface="Palatino Linotype"/>
                <a:sym typeface="Palatino Linotype"/>
              </a:rPr>
              <a:t> clause can refer to aggregate functions.     </a:t>
            </a:r>
            <a:r>
              <a:rPr lang="en-IN" sz="1800">
                <a:solidFill>
                  <a:srgbClr val="FF0000"/>
                </a:solidFill>
                <a:latin typeface="Palatino Linotype"/>
                <a:ea typeface="Palatino Linotype"/>
                <a:cs typeface="Palatino Linotype"/>
                <a:sym typeface="Palatino Linotype"/>
              </a:rPr>
              <a:t>e.g. </a:t>
            </a:r>
            <a:r>
              <a:rPr lang="en-IN" sz="1800">
                <a:solidFill>
                  <a:srgbClr val="262626"/>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HAVING</a:t>
            </a:r>
            <a:r>
              <a:rPr lang="en-IN" sz="1800">
                <a:solidFill>
                  <a:schemeClr val="accent2"/>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SUM</a:t>
            </a:r>
            <a:r>
              <a:rPr lang="en-IN" sz="1800">
                <a:solidFill>
                  <a:srgbClr val="262626"/>
                </a:solidFill>
                <a:latin typeface="Palatino Linotype"/>
                <a:ea typeface="Palatino Linotype"/>
                <a:cs typeface="Palatino Linotype"/>
                <a:sym typeface="Palatino Linotype"/>
              </a:rPr>
              <a:t>(sal) = 5000</a:t>
            </a:r>
            <a:r>
              <a:rPr lang="en-IN" sz="1800">
                <a:solidFill>
                  <a:srgbClr val="E75C0F"/>
                </a:solidFill>
                <a:latin typeface="Palatino Linotype"/>
                <a:ea typeface="Palatino Linotype"/>
                <a:cs typeface="Palatino Linotype"/>
                <a:sym typeface="Palatino Linotype"/>
              </a:rPr>
              <a:t>  </a:t>
            </a:r>
            <a:r>
              <a:rPr lang="en-IN" sz="1800">
                <a:solidFill>
                  <a:srgbClr val="00B050"/>
                </a:solidFill>
                <a:latin typeface="Palatino Linotype"/>
                <a:ea typeface="Palatino Linotype"/>
                <a:cs typeface="Palatino Linotype"/>
                <a:sym typeface="Palatino Linotype"/>
              </a:rPr>
              <a:t># Valid,  No Error</a:t>
            </a:r>
            <a:endParaRPr/>
          </a:p>
          <a:p>
            <a:pPr indent="-247650" lvl="0" marL="285750" marR="0" rtl="0" algn="l">
              <a:spcBef>
                <a:spcPts val="0"/>
              </a:spcBef>
              <a:spcAft>
                <a:spcPts val="0"/>
              </a:spcAft>
              <a:buClr>
                <a:schemeClr val="dk1"/>
              </a:buClr>
              <a:buSzPts val="600"/>
              <a:buFont typeface="Arial"/>
              <a:buNone/>
            </a:pPr>
            <a:r>
              <a:t/>
            </a:r>
            <a:endParaRPr sz="600">
              <a:solidFill>
                <a:srgbClr val="26262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42729"/>
              </a:buClr>
              <a:buSzPts val="1800"/>
              <a:buFont typeface="Arial"/>
              <a:buChar char="•"/>
            </a:pPr>
            <a:r>
              <a:rPr lang="en-IN" sz="1800">
                <a:solidFill>
                  <a:srgbClr val="242729"/>
                </a:solidFill>
                <a:latin typeface="Palatino Linotype"/>
                <a:ea typeface="Palatino Linotype"/>
                <a:cs typeface="Palatino Linotype"/>
                <a:sym typeface="Palatino Linotype"/>
              </a:rPr>
              <a:t>Nesting of aggregate functions are not allowed.</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     e.g.</a:t>
            </a:r>
            <a:endParaRPr/>
          </a:p>
          <a:p>
            <a:pPr indent="0" lvl="0" marL="0" marR="0" rtl="0" algn="l">
              <a:spcBef>
                <a:spcPts val="0"/>
              </a:spcBef>
              <a:spcAft>
                <a:spcPts val="0"/>
              </a:spcAft>
              <a:buNone/>
            </a:pPr>
            <a:r>
              <a:rPr lang="en-IN" sz="1800">
                <a:solidFill>
                  <a:srgbClr val="0077AA"/>
                </a:solidFill>
                <a:latin typeface="Palatino Linotype"/>
                <a:ea typeface="Palatino Linotype"/>
                <a:cs typeface="Palatino Linotype"/>
                <a:sym typeface="Palatino Linotype"/>
              </a:rPr>
              <a:t>          SELECT</a:t>
            </a:r>
            <a:r>
              <a:rPr lang="en-IN" sz="1800">
                <a:solidFill>
                  <a:schemeClr val="dk1"/>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MAX</a:t>
            </a:r>
            <a:r>
              <a:rPr lang="en-IN" sz="1800">
                <a:solidFill>
                  <a:srgbClr val="A5A5A5"/>
                </a:solidFill>
                <a:latin typeface="Palatino Linotype"/>
                <a:ea typeface="Palatino Linotype"/>
                <a:cs typeface="Palatino Linotype"/>
                <a:sym typeface="Palatino Linotype"/>
              </a:rPr>
              <a:t>(</a:t>
            </a:r>
            <a:r>
              <a:rPr lang="en-IN" sz="1800">
                <a:solidFill>
                  <a:srgbClr val="DD4A68"/>
                </a:solidFill>
                <a:latin typeface="Palatino Linotype"/>
                <a:ea typeface="Palatino Linotype"/>
                <a:cs typeface="Palatino Linotype"/>
                <a:sym typeface="Palatino Linotype"/>
              </a:rPr>
              <a:t>COUNT</a:t>
            </a:r>
            <a:r>
              <a:rPr lang="en-IN" sz="1800">
                <a:solidFill>
                  <a:srgbClr val="A5A5A5"/>
                </a:solidFill>
                <a:latin typeface="Palatino Linotype"/>
                <a:ea typeface="Palatino Linotype"/>
                <a:cs typeface="Palatino Linotype"/>
                <a:sym typeface="Palatino Linotype"/>
              </a:rPr>
              <a:t>(</a:t>
            </a:r>
            <a:r>
              <a:rPr lang="en-IN" sz="1800">
                <a:solidFill>
                  <a:srgbClr val="A67F59"/>
                </a:solidFill>
                <a:latin typeface="Palatino Linotype"/>
                <a:ea typeface="Palatino Linotype"/>
                <a:cs typeface="Palatino Linotype"/>
                <a:sym typeface="Palatino Linotype"/>
              </a:rPr>
              <a:t>*</a:t>
            </a:r>
            <a:r>
              <a:rPr lang="en-IN" sz="1800">
                <a:solidFill>
                  <a:srgbClr val="A5A5A5"/>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FROM</a:t>
            </a:r>
            <a:r>
              <a:rPr lang="en-IN" sz="1800">
                <a:solidFill>
                  <a:schemeClr val="dk1"/>
                </a:solidFill>
                <a:latin typeface="Palatino Linotype"/>
                <a:ea typeface="Palatino Linotype"/>
                <a:cs typeface="Palatino Linotype"/>
                <a:sym typeface="Palatino Linotype"/>
              </a:rPr>
              <a:t> emp </a:t>
            </a:r>
            <a:r>
              <a:rPr lang="en-IN" sz="1800">
                <a:solidFill>
                  <a:srgbClr val="0077AA"/>
                </a:solidFill>
                <a:latin typeface="Palatino Linotype"/>
                <a:ea typeface="Palatino Linotype"/>
                <a:cs typeface="Palatino Linotype"/>
                <a:sym typeface="Palatino Linotype"/>
              </a:rPr>
              <a:t>GROUP</a:t>
            </a:r>
            <a:r>
              <a:rPr lang="en-IN" sz="1800">
                <a:solidFill>
                  <a:schemeClr val="dk1"/>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BY</a:t>
            </a:r>
            <a:r>
              <a:rPr lang="en-IN" sz="1800">
                <a:solidFill>
                  <a:schemeClr val="dk1"/>
                </a:solidFill>
                <a:latin typeface="Palatino Linotype"/>
                <a:ea typeface="Palatino Linotype"/>
                <a:cs typeface="Palatino Linotype"/>
                <a:sym typeface="Palatino Linotype"/>
              </a:rPr>
              <a:t> deptno;</a:t>
            </a:r>
            <a:endParaRPr/>
          </a:p>
          <a:p>
            <a:pPr indent="0" lvl="0" marL="0" marR="0" rtl="0" algn="l">
              <a:spcBef>
                <a:spcPts val="0"/>
              </a:spcBef>
              <a:spcAft>
                <a:spcPts val="0"/>
              </a:spcAft>
              <a:buNone/>
            </a:pPr>
            <a:r>
              <a:t/>
            </a:r>
            <a:endParaRPr sz="6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42729"/>
              </a:buClr>
              <a:buSzPts val="1800"/>
              <a:buFont typeface="Arial"/>
              <a:buChar char="•"/>
            </a:pPr>
            <a:r>
              <a:rPr lang="en-IN" sz="1800">
                <a:solidFill>
                  <a:srgbClr val="242729"/>
                </a:solidFill>
                <a:latin typeface="Palatino Linotype"/>
                <a:ea typeface="Palatino Linotype"/>
                <a:cs typeface="Palatino Linotype"/>
                <a:sym typeface="Palatino Linotype"/>
              </a:rPr>
              <a:t>Blank space between aggregate functions like (</a:t>
            </a:r>
            <a:r>
              <a:rPr lang="en-IN" sz="1800">
                <a:solidFill>
                  <a:srgbClr val="DD4A68"/>
                </a:solidFill>
                <a:latin typeface="Palatino Linotype"/>
                <a:ea typeface="Palatino Linotype"/>
                <a:cs typeface="Palatino Linotype"/>
                <a:sym typeface="Palatino Linotype"/>
              </a:rPr>
              <a:t>SUM</a:t>
            </a:r>
            <a:r>
              <a:rPr lang="en-IN" sz="1800">
                <a:solidFill>
                  <a:srgbClr val="242729"/>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MIN</a:t>
            </a:r>
            <a:r>
              <a:rPr lang="en-IN" sz="1800">
                <a:solidFill>
                  <a:srgbClr val="242729"/>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MAX</a:t>
            </a:r>
            <a:r>
              <a:rPr lang="en-IN" sz="1800">
                <a:solidFill>
                  <a:srgbClr val="242729"/>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COUNT</a:t>
            </a:r>
            <a:r>
              <a:rPr lang="en-IN" sz="1800">
                <a:solidFill>
                  <a:srgbClr val="242729"/>
                </a:solidFill>
                <a:latin typeface="Palatino Linotype"/>
                <a:ea typeface="Palatino Linotype"/>
                <a:cs typeface="Palatino Linotype"/>
                <a:sym typeface="Palatino Linotype"/>
              </a:rPr>
              <a:t>) are not allowed. </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     e.g.</a:t>
            </a:r>
            <a:endParaRPr sz="1800">
              <a:solidFill>
                <a:srgbClr val="242729"/>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242729"/>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SELECT</a:t>
            </a:r>
            <a:r>
              <a:rPr lang="en-IN" sz="1800">
                <a:solidFill>
                  <a:srgbClr val="242729"/>
                </a:solidFill>
                <a:latin typeface="Palatino Linotype"/>
                <a:ea typeface="Palatino Linotype"/>
                <a:cs typeface="Palatino Linotype"/>
                <a:sym typeface="Palatino Linotype"/>
              </a:rPr>
              <a:t> </a:t>
            </a:r>
            <a:r>
              <a:rPr lang="en-IN" sz="1800">
                <a:solidFill>
                  <a:srgbClr val="DD4A68"/>
                </a:solidFill>
                <a:latin typeface="Palatino Linotype"/>
                <a:ea typeface="Palatino Linotype"/>
                <a:cs typeface="Palatino Linotype"/>
                <a:sym typeface="Palatino Linotype"/>
              </a:rPr>
              <a:t>SUM</a:t>
            </a:r>
            <a:r>
              <a:rPr lang="en-IN" sz="1800">
                <a:solidFill>
                  <a:srgbClr val="242729"/>
                </a:solidFill>
                <a:latin typeface="Palatino Linotype"/>
                <a:ea typeface="Palatino Linotype"/>
                <a:cs typeface="Palatino Linotype"/>
                <a:sym typeface="Palatino Linotype"/>
              </a:rPr>
              <a:t> </a:t>
            </a:r>
            <a:r>
              <a:rPr lang="en-IN" sz="1800">
                <a:solidFill>
                  <a:srgbClr val="A5A5A5"/>
                </a:solidFill>
                <a:latin typeface="Palatino Linotype"/>
                <a:ea typeface="Palatino Linotype"/>
                <a:cs typeface="Palatino Linotype"/>
                <a:sym typeface="Palatino Linotype"/>
              </a:rPr>
              <a:t>(</a:t>
            </a:r>
            <a:r>
              <a:rPr lang="en-IN" sz="1800">
                <a:solidFill>
                  <a:srgbClr val="242729"/>
                </a:solidFill>
                <a:latin typeface="Palatino Linotype"/>
                <a:ea typeface="Palatino Linotype"/>
                <a:cs typeface="Palatino Linotype"/>
                <a:sym typeface="Palatino Linotype"/>
              </a:rPr>
              <a:t>sal</a:t>
            </a:r>
            <a:r>
              <a:rPr lang="en-IN" sz="1800">
                <a:solidFill>
                  <a:srgbClr val="A5A5A5"/>
                </a:solidFill>
                <a:latin typeface="Palatino Linotype"/>
                <a:ea typeface="Palatino Linotype"/>
                <a:cs typeface="Palatino Linotype"/>
                <a:sym typeface="Palatino Linotype"/>
              </a:rPr>
              <a:t>)</a:t>
            </a:r>
            <a:r>
              <a:rPr lang="en-IN" sz="1800">
                <a:solidFill>
                  <a:srgbClr val="242729"/>
                </a:solidFill>
                <a:latin typeface="Palatino Linotype"/>
                <a:ea typeface="Palatino Linotype"/>
                <a:cs typeface="Palatino Linotype"/>
                <a:sym typeface="Palatino Linotype"/>
              </a:rPr>
              <a:t> </a:t>
            </a:r>
            <a:r>
              <a:rPr lang="en-IN" sz="1800">
                <a:solidFill>
                  <a:srgbClr val="0077AA"/>
                </a:solidFill>
                <a:latin typeface="Palatino Linotype"/>
                <a:ea typeface="Palatino Linotype"/>
                <a:cs typeface="Palatino Linotype"/>
                <a:sym typeface="Palatino Linotype"/>
              </a:rPr>
              <a:t>FROM</a:t>
            </a:r>
            <a:r>
              <a:rPr lang="en-IN" sz="1800">
                <a:solidFill>
                  <a:srgbClr val="242729"/>
                </a:solidFill>
                <a:latin typeface="Palatino Linotype"/>
                <a:ea typeface="Palatino Linotype"/>
                <a:cs typeface="Palatino Linotype"/>
                <a:sym typeface="Palatino Linotype"/>
              </a:rPr>
              <a:t> emp;</a:t>
            </a:r>
            <a:endParaRPr/>
          </a:p>
          <a:p>
            <a:pPr indent="0" lvl="0" marL="0" marR="0" rtl="0" algn="l">
              <a:spcBef>
                <a:spcPts val="0"/>
              </a:spcBef>
              <a:spcAft>
                <a:spcPts val="0"/>
              </a:spcAft>
              <a:buNone/>
            </a:pPr>
            <a:r>
              <a:t/>
            </a:r>
            <a:endParaRPr sz="600">
              <a:solidFill>
                <a:srgbClr val="242729"/>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The GROUP BY clause is often used with an aggregate function to perform calculation and </a:t>
            </a:r>
            <a:r>
              <a:rPr b="1" lang="en-IN" sz="1800">
                <a:solidFill>
                  <a:schemeClr val="dk1"/>
                </a:solidFill>
                <a:latin typeface="Palatino Linotype"/>
                <a:ea typeface="Palatino Linotype"/>
                <a:cs typeface="Palatino Linotype"/>
                <a:sym typeface="Palatino Linotype"/>
              </a:rPr>
              <a:t>return a single  value for each subgroup</a:t>
            </a:r>
            <a:r>
              <a:rPr lang="en-IN" sz="1800">
                <a:solidFill>
                  <a:schemeClr val="dk1"/>
                </a:solidFill>
                <a:latin typeface="Palatino Linotype"/>
                <a:ea typeface="Palatino Linotype"/>
                <a:cs typeface="Palatino Linotype"/>
                <a:sym typeface="Palatino Linotype"/>
              </a:rPr>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03" name="Shape 403"/>
        <p:cNvGrpSpPr/>
        <p:nvPr/>
      </p:nvGrpSpPr>
      <p:grpSpPr>
        <a:xfrm>
          <a:off x="0" y="0"/>
          <a:ext cx="0" cy="0"/>
          <a:chOff x="0" y="0"/>
          <a:chExt cx="0" cy="0"/>
        </a:xfrm>
      </p:grpSpPr>
      <p:sp>
        <p:nvSpPr>
          <p:cNvPr id="404" name="Google Shape;404;p3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Entity Type?</a:t>
            </a:r>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75" name="Shape 3875"/>
        <p:cNvGrpSpPr/>
        <p:nvPr/>
      </p:nvGrpSpPr>
      <p:grpSpPr>
        <a:xfrm>
          <a:off x="0" y="0"/>
          <a:ext cx="0" cy="0"/>
          <a:chOff x="0" y="0"/>
          <a:chExt cx="0" cy="0"/>
        </a:xfrm>
      </p:grpSpPr>
      <p:sp>
        <p:nvSpPr>
          <p:cNvPr id="3876" name="Google Shape;3876;p390"/>
          <p:cNvSpPr/>
          <p:nvPr/>
        </p:nvSpPr>
        <p:spPr>
          <a:xfrm>
            <a:off x="108000" y="1260000"/>
            <a:ext cx="11953328" cy="49122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AVG(</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there are no matching rows, AVG() </a:t>
            </a:r>
            <a:r>
              <a:rPr b="1" lang="en-IN" sz="1800">
                <a:solidFill>
                  <a:schemeClr val="dk1"/>
                </a:solidFill>
                <a:latin typeface="Palatino Linotype"/>
                <a:ea typeface="Palatino Linotype"/>
                <a:cs typeface="Palatino Linotype"/>
                <a:sym typeface="Palatino Linotype"/>
              </a:rPr>
              <a:t>returns NULL.</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AVG() may </a:t>
            </a:r>
            <a:r>
              <a:rPr lang="en-IN" sz="1800">
                <a:solidFill>
                  <a:schemeClr val="dk1"/>
                </a:solidFill>
                <a:latin typeface="Palatino Linotype"/>
                <a:ea typeface="Palatino Linotype"/>
                <a:cs typeface="Palatino Linotype"/>
                <a:sym typeface="Palatino Linotype"/>
              </a:rPr>
              <a:t>take a numeric argument, and it returns a average of non-NULL values.</a:t>
            </a:r>
            <a:endParaRPr/>
          </a:p>
          <a:p>
            <a:pPr indent="0" lvl="0" marL="0" marR="0" rtl="0" algn="l">
              <a:spcBef>
                <a:spcPts val="0"/>
              </a:spcBef>
              <a:spcAft>
                <a:spcPts val="0"/>
              </a:spcAft>
              <a:buNone/>
            </a:pPr>
            <a:r>
              <a:t/>
            </a:r>
            <a:endParaRPr sz="1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"Avg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669900"/>
                </a:solidFill>
                <a:latin typeface="Arial"/>
                <a:ea typeface="Arial"/>
                <a:cs typeface="Arial"/>
                <a:sym typeface="Arial"/>
              </a:rPr>
              <a:t>"Avg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3877" name="Google Shape;3877;p390"/>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878" name="Google Shape;3878;p39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879" name="Google Shape;3879;p390"/>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4" name="Shape 3884"/>
        <p:cNvGrpSpPr/>
        <p:nvPr/>
      </p:nvGrpSpPr>
      <p:grpSpPr>
        <a:xfrm>
          <a:off x="0" y="0"/>
          <a:ext cx="0" cy="0"/>
          <a:chOff x="0" y="0"/>
          <a:chExt cx="0" cy="0"/>
        </a:xfrm>
      </p:grpSpPr>
      <p:sp>
        <p:nvSpPr>
          <p:cNvPr id="3885" name="Google Shape;3885;p391"/>
          <p:cNvSpPr/>
          <p:nvPr/>
        </p:nvSpPr>
        <p:spPr>
          <a:xfrm>
            <a:off x="108000" y="1260000"/>
            <a:ext cx="11953328" cy="53277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SUM(</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If there are no matching rows</a:t>
            </a:r>
            <a:r>
              <a:rPr lang="en-IN" sz="1800">
                <a:solidFill>
                  <a:schemeClr val="dk1"/>
                </a:solidFill>
                <a:latin typeface="Palatino Linotype"/>
                <a:ea typeface="Palatino Linotype"/>
                <a:cs typeface="Palatino Linotype"/>
                <a:sym typeface="Palatino Linotype"/>
              </a:rPr>
              <a:t>, SUM() </a:t>
            </a:r>
            <a:r>
              <a:rPr b="1" lang="en-IN" sz="1800">
                <a:solidFill>
                  <a:schemeClr val="dk1"/>
                </a:solidFill>
                <a:latin typeface="Palatino Linotype"/>
                <a:ea typeface="Palatino Linotype"/>
                <a:cs typeface="Palatino Linotype"/>
                <a:sym typeface="Palatino Linotype"/>
              </a:rPr>
              <a:t>returns NULL.</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SUM() may </a:t>
            </a:r>
            <a:r>
              <a:rPr lang="en-IN" sz="1800">
                <a:solidFill>
                  <a:schemeClr val="dk1"/>
                </a:solidFill>
                <a:latin typeface="Palatino Linotype"/>
                <a:ea typeface="Palatino Linotype"/>
                <a:cs typeface="Palatino Linotype"/>
                <a:sym typeface="Palatino Linotype"/>
              </a:rPr>
              <a:t>take a numeric argument , and it returns a sum of non-NULL values.</a:t>
            </a:r>
            <a:endParaRPr/>
          </a:p>
          <a:p>
            <a:pPr indent="0" lvl="0" marL="0" marR="0" rtl="0" algn="l">
              <a:spcBef>
                <a:spcPts val="0"/>
              </a:spcBef>
              <a:spcAft>
                <a:spcPts val="0"/>
              </a:spcAft>
              <a:buNone/>
            </a:pPr>
            <a:r>
              <a:t/>
            </a:r>
            <a:endParaRPr sz="1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"Total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"Total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3886" name="Google Shape;3886;p391"/>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887" name="Google Shape;3887;p39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888" name="Google Shape;3888;p391"/>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93" name="Shape 3893"/>
        <p:cNvGrpSpPr/>
        <p:nvPr/>
      </p:nvGrpSpPr>
      <p:grpSpPr>
        <a:xfrm>
          <a:off x="0" y="0"/>
          <a:ext cx="0" cy="0"/>
          <a:chOff x="0" y="0"/>
          <a:chExt cx="0" cy="0"/>
        </a:xfrm>
      </p:grpSpPr>
      <p:sp>
        <p:nvSpPr>
          <p:cNvPr id="3894" name="Google Shape;3894;p392"/>
          <p:cNvSpPr/>
          <p:nvPr/>
        </p:nvSpPr>
        <p:spPr>
          <a:xfrm>
            <a:off x="108000" y="1260000"/>
            <a:ext cx="11953328" cy="107721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SUM(</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If there are no matching rows</a:t>
            </a:r>
            <a:r>
              <a:rPr lang="en-IN" sz="1800">
                <a:solidFill>
                  <a:schemeClr val="dk1"/>
                </a:solidFill>
                <a:latin typeface="Palatino Linotype"/>
                <a:ea typeface="Palatino Linotype"/>
                <a:cs typeface="Palatino Linotype"/>
                <a:sym typeface="Palatino Linotype"/>
              </a:rPr>
              <a:t>, SUM() </a:t>
            </a:r>
            <a:r>
              <a:rPr b="1" lang="en-IN" sz="1800">
                <a:solidFill>
                  <a:schemeClr val="dk1"/>
                </a:solidFill>
                <a:latin typeface="Palatino Linotype"/>
                <a:ea typeface="Palatino Linotype"/>
                <a:cs typeface="Palatino Linotype"/>
                <a:sym typeface="Palatino Linotype"/>
              </a:rPr>
              <a:t>returns NULL.</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SUM() may </a:t>
            </a:r>
            <a:r>
              <a:rPr lang="en-IN" sz="1800">
                <a:solidFill>
                  <a:schemeClr val="dk1"/>
                </a:solidFill>
                <a:latin typeface="Palatino Linotype"/>
                <a:ea typeface="Palatino Linotype"/>
                <a:cs typeface="Palatino Linotype"/>
                <a:sym typeface="Palatino Linotype"/>
              </a:rPr>
              <a:t>take a numeric argument , and it returns a sum of non-NULL values.</a:t>
            </a:r>
            <a:endParaRPr/>
          </a:p>
        </p:txBody>
      </p:sp>
      <p:sp>
        <p:nvSpPr>
          <p:cNvPr id="3895" name="Google Shape;3895;p392"/>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896" name="Google Shape;3896;p39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897" name="Google Shape;3897;p392"/>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
        <p:nvSpPr>
          <p:cNvPr id="3898" name="Google Shape;3898;p392"/>
          <p:cNvSpPr txBox="1"/>
          <p:nvPr/>
        </p:nvSpPr>
        <p:spPr>
          <a:xfrm>
            <a:off x="108000" y="2634200"/>
            <a:ext cx="11820646" cy="1723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E75C0F"/>
                </a:solidFill>
                <a:latin typeface="Arial"/>
                <a:ea typeface="Arial"/>
                <a:cs typeface="Arial"/>
                <a:sym typeface="Arial"/>
              </a:rPr>
              <a:t>r = { -2, 1, 2, -1, 3, -2, 1, 2, 1 }</a:t>
            </a:r>
            <a:endParaRPr/>
          </a:p>
          <a:p>
            <a:pPr indent="0" lvl="0" marL="0" marR="0" rtl="0" algn="l">
              <a:spcBef>
                <a:spcPts val="0"/>
              </a:spcBef>
              <a:spcAft>
                <a:spcPts val="0"/>
              </a:spcAft>
              <a:buNone/>
            </a:pPr>
            <a:r>
              <a:t/>
            </a:r>
            <a:endParaRPr sz="800">
              <a:solidFill>
                <a:srgbClr val="E75C0F"/>
              </a:solidFill>
              <a:latin typeface="Arial"/>
              <a:ea typeface="Arial"/>
              <a:cs typeface="Arial"/>
              <a:sym typeface="Arial"/>
            </a:endParaRPr>
          </a:p>
          <a:p>
            <a:pPr indent="0" lvl="0" marL="0" marR="0" rtl="0" algn="l">
              <a:spcBef>
                <a:spcPts val="0"/>
              </a:spcBef>
              <a:spcAft>
                <a:spcPts val="0"/>
              </a:spcAft>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c1, </a:t>
            </a:r>
            <a:r>
              <a:rPr lang="en-IN" sz="1800">
                <a:solidFill>
                  <a:srgbClr val="B38806"/>
                </a:solidFill>
                <a:latin typeface="Arial"/>
                <a:ea typeface="Arial"/>
                <a:cs typeface="Arial"/>
                <a:sym typeface="Arial"/>
              </a:rPr>
              <a:t>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IF</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 c1, </a:t>
            </a:r>
            <a:r>
              <a:rPr lang="en-IN" sz="1800">
                <a:solidFill>
                  <a:srgbClr val="B38806"/>
                </a:solidFill>
                <a:latin typeface="Arial"/>
                <a:ea typeface="Arial"/>
                <a:cs typeface="Arial"/>
                <a:sym typeface="Arial"/>
              </a:rPr>
              <a:t>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r;</a:t>
            </a:r>
            <a:endParaRPr sz="1800">
              <a:solidFill>
                <a:schemeClr val="dk1"/>
              </a:solidFill>
              <a:latin typeface="Arial"/>
              <a:ea typeface="Arial"/>
              <a:cs typeface="Arial"/>
              <a:sym typeface="Arial"/>
            </a:endParaRPr>
          </a:p>
        </p:txBody>
      </p:sp>
      <p:sp>
        <p:nvSpPr>
          <p:cNvPr id="3899" name="Google Shape;3899;p392"/>
          <p:cNvSpPr txBox="1"/>
          <p:nvPr/>
        </p:nvSpPr>
        <p:spPr>
          <a:xfrm>
            <a:off x="107999" y="5230941"/>
            <a:ext cx="1182064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custId, type, amount, </a:t>
            </a:r>
            <a:r>
              <a:rPr lang="en-IN" sz="1800">
                <a:solidFill>
                  <a:srgbClr val="0077AA"/>
                </a:solidFill>
                <a:latin typeface="Arial"/>
                <a:ea typeface="Arial"/>
                <a:cs typeface="Arial"/>
                <a:sym typeface="Arial"/>
              </a:rPr>
              <a:t>CASE</a:t>
            </a:r>
            <a:r>
              <a:rPr lang="en-IN" sz="1800">
                <a:solidFill>
                  <a:schemeClr val="dk1"/>
                </a:solidFill>
                <a:latin typeface="Arial"/>
                <a:ea typeface="Arial"/>
                <a:cs typeface="Arial"/>
                <a:sym typeface="Arial"/>
              </a:rPr>
              <a:t> type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END</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transactions;</a:t>
            </a:r>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4" name="Shape 3904"/>
        <p:cNvGrpSpPr/>
        <p:nvPr/>
      </p:nvGrpSpPr>
      <p:grpSpPr>
        <a:xfrm>
          <a:off x="0" y="0"/>
          <a:ext cx="0" cy="0"/>
          <a:chOff x="0" y="0"/>
          <a:chExt cx="0" cy="0"/>
        </a:xfrm>
      </p:grpSpPr>
      <p:sp>
        <p:nvSpPr>
          <p:cNvPr id="3905" name="Google Shape;3905;p393"/>
          <p:cNvSpPr/>
          <p:nvPr/>
        </p:nvSpPr>
        <p:spPr>
          <a:xfrm>
            <a:off x="119336" y="1260000"/>
            <a:ext cx="11953328" cy="53277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MAX(</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If there are no matching rows, MAX() </a:t>
            </a:r>
            <a:r>
              <a:rPr b="1" lang="en-IN" sz="1800">
                <a:solidFill>
                  <a:srgbClr val="262626"/>
                </a:solidFill>
                <a:latin typeface="Palatino Linotype"/>
                <a:ea typeface="Palatino Linotype"/>
                <a:cs typeface="Palatino Linotype"/>
                <a:sym typeface="Palatino Linotype"/>
              </a:rPr>
              <a:t>returns NULL</a:t>
            </a:r>
            <a:r>
              <a:rPr lang="en-IN" sz="1800">
                <a:solidFill>
                  <a:srgbClr val="262626"/>
                </a:solidFill>
                <a:latin typeface="Palatino Linotype"/>
                <a:ea typeface="Palatino Linotype"/>
                <a:cs typeface="Palatino Linotype"/>
                <a:sym typeface="Palatino Linotype"/>
              </a:rPr>
              <a:t>.</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MAX() may take a string, number, and date argument</a:t>
            </a:r>
            <a:r>
              <a:rPr lang="en-IN" sz="1800">
                <a:solidFill>
                  <a:schemeClr val="dk1"/>
                </a:solidFill>
                <a:latin typeface="Palatino Linotype"/>
                <a:ea typeface="Palatino Linotype"/>
                <a:cs typeface="Palatino Linotype"/>
                <a:sym typeface="Palatino Linotype"/>
              </a:rPr>
              <a:t>, and it returns a maximum of non-NULL values.</a:t>
            </a:r>
            <a:endParaRPr/>
          </a:p>
          <a:p>
            <a:pPr indent="0" lvl="0" marL="0" marR="0" rtl="0" algn="l">
              <a:spcBef>
                <a:spcPts val="0"/>
              </a:spcBef>
              <a:spcAft>
                <a:spcPts val="0"/>
              </a:spcAft>
              <a:buNone/>
            </a:pPr>
            <a:r>
              <a:t/>
            </a:r>
            <a:endParaRPr sz="1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'VIKAS'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endParaRPr/>
          </a:p>
          <a:p>
            <a:pPr indent="-355600" lvl="0" marL="3556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669900"/>
                </a:solidFill>
                <a:latin typeface="Arial"/>
                <a:ea typeface="Arial"/>
                <a:cs typeface="Arial"/>
                <a:sym typeface="Arial"/>
              </a:rPr>
              <a:t>"Maximum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"Maximum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3906" name="Google Shape;3906;p393"/>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907" name="Google Shape;3907;p39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908" name="Google Shape;3908;p393"/>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3" name="Shape 3913"/>
        <p:cNvGrpSpPr/>
        <p:nvPr/>
      </p:nvGrpSpPr>
      <p:grpSpPr>
        <a:xfrm>
          <a:off x="0" y="0"/>
          <a:ext cx="0" cy="0"/>
          <a:chOff x="0" y="0"/>
          <a:chExt cx="0" cy="0"/>
        </a:xfrm>
      </p:grpSpPr>
      <p:sp>
        <p:nvSpPr>
          <p:cNvPr id="3914" name="Google Shape;3914;p394"/>
          <p:cNvSpPr/>
          <p:nvPr/>
        </p:nvSpPr>
        <p:spPr>
          <a:xfrm>
            <a:off x="119336" y="1260000"/>
            <a:ext cx="11953328" cy="491224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MIN(</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If there are no matching rows, MIN() </a:t>
            </a:r>
            <a:r>
              <a:rPr b="1" lang="en-IN" sz="1800">
                <a:solidFill>
                  <a:srgbClr val="262626"/>
                </a:solidFill>
                <a:latin typeface="Palatino Linotype"/>
                <a:ea typeface="Palatino Linotype"/>
                <a:cs typeface="Palatino Linotype"/>
                <a:sym typeface="Palatino Linotype"/>
              </a:rPr>
              <a:t>returns NULL.</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Palatino Linotype"/>
                <a:ea typeface="Palatino Linotype"/>
                <a:cs typeface="Palatino Linotype"/>
                <a:sym typeface="Palatino Linotype"/>
              </a:rPr>
              <a:t>MIN() may take a string, number, and date argument</a:t>
            </a:r>
            <a:r>
              <a:rPr lang="en-IN" sz="1800">
                <a:solidFill>
                  <a:schemeClr val="dk1"/>
                </a:solidFill>
                <a:latin typeface="Palatino Linotype"/>
                <a:ea typeface="Palatino Linotype"/>
                <a:cs typeface="Palatino Linotype"/>
                <a:sym typeface="Palatino Linotype"/>
              </a:rPr>
              <a:t>, and it returns a minimum of non-NULL values.</a:t>
            </a:r>
            <a:endParaRPr/>
          </a:p>
          <a:p>
            <a:pPr indent="0" lvl="0" marL="0" marR="0" rtl="0" algn="l">
              <a:spcBef>
                <a:spcPts val="0"/>
              </a:spcBef>
              <a:spcAft>
                <a:spcPts val="0"/>
              </a:spcAft>
              <a:buNone/>
            </a:pPr>
            <a:r>
              <a:t/>
            </a:r>
            <a:endParaRPr sz="1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273050" lvl="0" marL="2730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273050" lvl="0" marL="2730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273050" lvl="0" marL="2730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266700" lvl="0" marL="2667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endParaRPr/>
          </a:p>
          <a:p>
            <a:pPr indent="-266700" lvl="0" marL="2667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273050" lvl="0" marL="2730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"Minimum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73050" lvl="0" marL="2730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"Minimum Salary"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3915" name="Google Shape;3915;p394"/>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916" name="Google Shape;3916;p39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917" name="Google Shape;3917;p394"/>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22" name="Shape 3922"/>
        <p:cNvGrpSpPr/>
        <p:nvPr/>
      </p:nvGrpSpPr>
      <p:grpSpPr>
        <a:xfrm>
          <a:off x="0" y="0"/>
          <a:ext cx="0" cy="0"/>
          <a:chOff x="0" y="0"/>
          <a:chExt cx="0" cy="0"/>
        </a:xfrm>
      </p:grpSpPr>
      <p:sp>
        <p:nvSpPr>
          <p:cNvPr id="3923" name="Google Shape;3923;p395"/>
          <p:cNvSpPr/>
          <p:nvPr/>
        </p:nvSpPr>
        <p:spPr>
          <a:xfrm>
            <a:off x="119336" y="1260000"/>
            <a:ext cx="11953328" cy="547842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COUNT(</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lang="en-IN" sz="2000">
                <a:solidFill>
                  <a:srgbClr val="0070C0"/>
                </a:solidFill>
                <a:latin typeface="Arial"/>
                <a:ea typeface="Arial"/>
                <a:cs typeface="Arial"/>
                <a:sym typeface="Arial"/>
              </a:rPr>
              <a:t> </a:t>
            </a:r>
            <a:r>
              <a:rPr i="1" lang="en-IN" sz="2000">
                <a:solidFill>
                  <a:srgbClr val="000000"/>
                </a:solidFill>
                <a:latin typeface="Arial"/>
                <a:ea typeface="Arial"/>
                <a:cs typeface="Arial"/>
                <a:sym typeface="Arial"/>
              </a:rPr>
              <a:t>expr</a:t>
            </a:r>
            <a:r>
              <a:rPr lang="en-IN" sz="2000">
                <a:solidFill>
                  <a:srgbClr val="0070C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070C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there are no matching rows, COUNT() </a:t>
            </a:r>
            <a:r>
              <a:rPr b="1" lang="en-IN" sz="1800">
                <a:solidFill>
                  <a:schemeClr val="dk1"/>
                </a:solidFill>
                <a:latin typeface="Palatino Linotype"/>
                <a:ea typeface="Palatino Linotype"/>
                <a:cs typeface="Palatino Linotype"/>
                <a:sym typeface="Palatino Linotype"/>
              </a:rPr>
              <a:t>returns 0.</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Returns a count of the number of non-NULL values.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COUNT(</a:t>
            </a:r>
            <a:r>
              <a:rPr lang="en-IN" sz="1800">
                <a:solidFill>
                  <a:srgbClr val="A67F59"/>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is somewhat different in that it returns a count of the number of rows retrieved, whether or not they contain NULL values.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COUNT (</a:t>
            </a:r>
            <a:r>
              <a:rPr lang="en-IN" sz="1800">
                <a:solidFill>
                  <a:srgbClr val="A67F59"/>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is a special implementation of the COUNT function that returns the count of all the rows in a specified table.</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 COUNT (</a:t>
            </a:r>
            <a:r>
              <a:rPr lang="en-IN" sz="1800">
                <a:solidFill>
                  <a:srgbClr val="A67F59"/>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also considers Nulls and duplicates.</a:t>
            </a:r>
            <a:endParaRPr sz="1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sz="1800">
              <a:solidFill>
                <a:srgbClr val="0077AA"/>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B38806"/>
                </a:solidFill>
                <a:latin typeface="Arial"/>
                <a:ea typeface="Arial"/>
                <a:cs typeface="Arial"/>
                <a:sym typeface="Arial"/>
              </a:rPr>
              <a:t>NULL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True</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 "R1"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False</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0</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 FROM</a:t>
            </a:r>
            <a:r>
              <a:rPr lang="en-IN" sz="1800">
                <a:solidFill>
                  <a:schemeClr val="dk1"/>
                </a:solidFill>
                <a:latin typeface="Arial"/>
                <a:ea typeface="Arial"/>
                <a:cs typeface="Arial"/>
                <a:sym typeface="Arial"/>
              </a:rPr>
              <a:t> emp;</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emp;</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emp WHERE </a:t>
            </a:r>
            <a:r>
              <a:rPr lang="en-IN" sz="1800">
                <a:solidFill>
                  <a:schemeClr val="dk1"/>
                </a:solidFill>
                <a:latin typeface="Arial"/>
                <a:ea typeface="Arial"/>
                <a:cs typeface="Arial"/>
                <a:sym typeface="Arial"/>
              </a:rPr>
              <a:t>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comm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3924" name="Google Shape;3924;p39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925" name="Google Shape;3925;p395"/>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926" name="Google Shape;3926;p395"/>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
        <p:nvSpPr>
          <p:cNvPr id="3927" name="Google Shape;3927;p395"/>
          <p:cNvSpPr txBox="1"/>
          <p:nvPr/>
        </p:nvSpPr>
        <p:spPr>
          <a:xfrm>
            <a:off x="5807992" y="3717032"/>
            <a:ext cx="6264672" cy="30162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sz="22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COUNT (*):</a:t>
            </a:r>
            <a:r>
              <a:rPr lang="en-IN" sz="1800">
                <a:solidFill>
                  <a:schemeClr val="dk1"/>
                </a:solidFill>
                <a:latin typeface="Arial"/>
                <a:ea typeface="Arial"/>
                <a:cs typeface="Arial"/>
                <a:sym typeface="Arial"/>
              </a:rPr>
              <a:t> Returns a number of rows in a table including duplicates rows and rows containing null values in any of the columns.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COUNT (EXP):</a:t>
            </a:r>
            <a:r>
              <a:rPr lang="en-IN" sz="1800">
                <a:solidFill>
                  <a:schemeClr val="dk1"/>
                </a:solidFill>
                <a:latin typeface="Arial"/>
                <a:ea typeface="Arial"/>
                <a:cs typeface="Arial"/>
                <a:sym typeface="Arial"/>
              </a:rPr>
              <a:t> Returns the number of non-null values in the column identified by expression.</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COUNT (DISTINCT EXP):</a:t>
            </a:r>
            <a:r>
              <a:rPr lang="en-IN" sz="1800">
                <a:solidFill>
                  <a:schemeClr val="dk1"/>
                </a:solidFill>
                <a:latin typeface="Arial"/>
                <a:ea typeface="Arial"/>
                <a:cs typeface="Arial"/>
                <a:sym typeface="Arial"/>
              </a:rPr>
              <a:t> Returns the number of unique, non-null values in the column identified by expression.</a:t>
            </a:r>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2" name="Shape 3932"/>
        <p:cNvGrpSpPr/>
        <p:nvPr/>
      </p:nvGrpSpPr>
      <p:grpSpPr>
        <a:xfrm>
          <a:off x="0" y="0"/>
          <a:ext cx="0" cy="0"/>
          <a:chOff x="0" y="0"/>
          <a:chExt cx="0" cy="0"/>
        </a:xfrm>
      </p:grpSpPr>
      <p:sp>
        <p:nvSpPr>
          <p:cNvPr id="3933" name="Google Shape;3933;p396"/>
          <p:cNvSpPr/>
          <p:nvPr/>
        </p:nvSpPr>
        <p:spPr>
          <a:xfrm>
            <a:off x="119336" y="1260000"/>
            <a:ext cx="11953328" cy="221599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GROUP_CONCAT</a:t>
            </a:r>
            <a:r>
              <a:rPr b="0" i="0" lang="en-IN" sz="2000">
                <a:solidFill>
                  <a:srgbClr val="999999"/>
                </a:solidFill>
                <a:latin typeface="Arial"/>
                <a:ea typeface="Arial"/>
                <a:cs typeface="Arial"/>
                <a:sym typeface="Arial"/>
              </a:rPr>
              <a:t>(</a:t>
            </a:r>
            <a:r>
              <a:rPr lang="en-IN" sz="2000">
                <a:solidFill>
                  <a:schemeClr val="dk1"/>
                </a:solidFill>
                <a:latin typeface="Arial"/>
                <a:ea typeface="Arial"/>
                <a:cs typeface="Arial"/>
                <a:sym typeface="Arial"/>
              </a:rPr>
              <a:t>[</a:t>
            </a:r>
            <a:r>
              <a:rPr lang="en-IN" sz="2000">
                <a:solidFill>
                  <a:srgbClr val="CAA496"/>
                </a:solidFill>
                <a:latin typeface="Arial"/>
                <a:ea typeface="Arial"/>
                <a:cs typeface="Arial"/>
                <a:sym typeface="Arial"/>
              </a:rPr>
              <a:t>DISTINCT</a:t>
            </a:r>
            <a:r>
              <a:rPr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lang="en-IN" sz="2000">
                <a:solidFill>
                  <a:srgbClr val="0070C0"/>
                </a:solidFill>
                <a:latin typeface="Arial"/>
                <a:ea typeface="Arial"/>
                <a:cs typeface="Arial"/>
                <a:sym typeface="Arial"/>
              </a:rPr>
              <a:t>ORDER</a:t>
            </a:r>
            <a:r>
              <a:rPr b="0" i="0" lang="en-IN" sz="2000">
                <a:solidFill>
                  <a:srgbClr val="000000"/>
                </a:solidFill>
                <a:latin typeface="Arial"/>
                <a:ea typeface="Arial"/>
                <a:cs typeface="Arial"/>
                <a:sym typeface="Arial"/>
              </a:rPr>
              <a:t> </a:t>
            </a:r>
            <a:r>
              <a:rPr lang="en-IN" sz="2000">
                <a:solidFill>
                  <a:srgbClr val="0070C0"/>
                </a:solidFill>
                <a:latin typeface="Arial"/>
                <a:ea typeface="Arial"/>
                <a:cs typeface="Arial"/>
                <a:sym typeface="Arial"/>
              </a:rPr>
              <a:t>BY</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unsigned_integer</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col_name</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expr</a:t>
            </a:r>
            <a:r>
              <a:rPr b="0" i="0" lang="en-IN" sz="2000">
                <a:solidFill>
                  <a:srgbClr val="000000"/>
                </a:solidFill>
                <a:latin typeface="Arial"/>
                <a:ea typeface="Arial"/>
                <a:cs typeface="Arial"/>
                <a:sym typeface="Arial"/>
              </a:rPr>
              <a:t>}</a:t>
            </a:r>
            <a:r>
              <a:rPr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lang="en-IN" sz="2000">
                <a:solidFill>
                  <a:srgbClr val="0070C0"/>
                </a:solidFill>
                <a:latin typeface="Arial"/>
                <a:ea typeface="Arial"/>
                <a:cs typeface="Arial"/>
                <a:sym typeface="Arial"/>
              </a:rPr>
              <a:t>ASC</a:t>
            </a:r>
            <a:r>
              <a:rPr b="0" i="0" lang="en-IN" sz="2000">
                <a:solidFill>
                  <a:srgbClr val="000000"/>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0070C0"/>
                </a:solidFill>
                <a:latin typeface="Arial"/>
                <a:ea typeface="Arial"/>
                <a:cs typeface="Arial"/>
                <a:sym typeface="Arial"/>
              </a:rPr>
              <a:t>DESC</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1" lang="en-IN" sz="2000">
                <a:solidFill>
                  <a:srgbClr val="000000"/>
                </a:solidFill>
                <a:latin typeface="Arial"/>
                <a:ea typeface="Arial"/>
                <a:cs typeface="Arial"/>
                <a:sym typeface="Arial"/>
              </a:rPr>
              <a:t>col_name</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lang="en-IN" sz="2000">
                <a:solidFill>
                  <a:srgbClr val="0070C0"/>
                </a:solidFill>
                <a:latin typeface="Arial"/>
                <a:ea typeface="Arial"/>
                <a:cs typeface="Arial"/>
                <a:sym typeface="Arial"/>
              </a:rPr>
              <a:t>SEPARATOR</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str_val</a:t>
            </a:r>
            <a:r>
              <a:rPr b="0" i="0" lang="en-IN" sz="2000">
                <a:solidFill>
                  <a:srgbClr val="999999"/>
                </a:solidFill>
                <a:latin typeface="Arial"/>
                <a:ea typeface="Arial"/>
                <a:cs typeface="Arial"/>
                <a:sym typeface="Arial"/>
              </a:rPr>
              <a:t>])</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job, </a:t>
            </a:r>
            <a:r>
              <a:rPr lang="en-IN" sz="1800">
                <a:solidFill>
                  <a:srgbClr val="DD4A68"/>
                </a:solidFill>
                <a:latin typeface="Arial"/>
                <a:ea typeface="Arial"/>
                <a:cs typeface="Arial"/>
                <a:sym typeface="Arial"/>
              </a:rPr>
              <a:t>GROUP_CONCAT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DD4A68"/>
                </a:solidFill>
                <a:latin typeface="Arial"/>
                <a:ea typeface="Arial"/>
                <a:cs typeface="Arial"/>
                <a:sym typeface="Arial"/>
              </a:rPr>
              <a:t>GROUP_CONCAT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group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p:txBody>
      </p:sp>
      <p:sp>
        <p:nvSpPr>
          <p:cNvPr id="3934" name="Google Shape;3934;p39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aggregate functions</a:t>
            </a:r>
            <a:endParaRPr i="1" sz="3200">
              <a:solidFill>
                <a:srgbClr val="FF9900"/>
              </a:solidFill>
              <a:latin typeface="Arial"/>
              <a:ea typeface="Arial"/>
              <a:cs typeface="Arial"/>
              <a:sym typeface="Arial"/>
            </a:endParaRPr>
          </a:p>
        </p:txBody>
      </p:sp>
      <p:sp>
        <p:nvSpPr>
          <p:cNvPr id="3935" name="Google Shape;3935;p396"/>
          <p:cNvSpPr/>
          <p:nvPr/>
        </p:nvSpPr>
        <p:spPr>
          <a:xfrm>
            <a:off x="-6104" y="116632"/>
            <a:ext cx="559804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Things to… Remember</a:t>
            </a:r>
            <a:r>
              <a:rPr lang="en-IN" sz="2200">
                <a:solidFill>
                  <a:srgbClr val="FF0000"/>
                </a:solidFill>
                <a:latin typeface="Palatino Linotype"/>
                <a:ea typeface="Palatino Linotype"/>
                <a:cs typeface="Palatino Linotype"/>
                <a:sym typeface="Palatino Linotype"/>
              </a:rPr>
              <a:t>:</a:t>
            </a:r>
            <a:endParaRPr/>
          </a:p>
        </p:txBody>
      </p:sp>
      <p:sp>
        <p:nvSpPr>
          <p:cNvPr id="3936" name="Google Shape;3936;p396"/>
          <p:cNvSpPr txBox="1"/>
          <p:nvPr/>
        </p:nvSpPr>
        <p:spPr>
          <a:xfrm>
            <a:off x="112372" y="692696"/>
            <a:ext cx="11816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
        <p:nvSpPr>
          <p:cNvPr id="3937" name="Google Shape;3937;p396"/>
          <p:cNvSpPr txBox="1"/>
          <p:nvPr/>
        </p:nvSpPr>
        <p:spPr>
          <a:xfrm>
            <a:off x="121161" y="4005064"/>
            <a:ext cx="11807486"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CONCAT</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GROUP_CONCAT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CONCAT</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GROUP_CONCAT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CONCAT</a:t>
            </a:r>
            <a:r>
              <a:rPr lang="en-IN" sz="1800">
                <a:solidFill>
                  <a:srgbClr val="7F7F7F"/>
                </a:solidFill>
                <a:latin typeface="Arial"/>
                <a:ea typeface="Arial"/>
                <a:cs typeface="Arial"/>
                <a:sym typeface="Arial"/>
              </a:rPr>
              <a:t>(</a:t>
            </a:r>
            <a:r>
              <a:rPr lang="en-IN" sz="1800">
                <a:solidFill>
                  <a:srgbClr val="DD4A68"/>
                </a:solidFill>
                <a:latin typeface="Arial"/>
                <a:ea typeface="Arial"/>
                <a:cs typeface="Arial"/>
                <a:sym typeface="Arial"/>
              </a:rPr>
              <a:t>GROUP_CONCAT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41" name="Shape 3941"/>
        <p:cNvGrpSpPr/>
        <p:nvPr/>
      </p:nvGrpSpPr>
      <p:grpSpPr>
        <a:xfrm>
          <a:off x="0" y="0"/>
          <a:ext cx="0" cy="0"/>
          <a:chOff x="0" y="0"/>
          <a:chExt cx="0" cy="0"/>
        </a:xfrm>
      </p:grpSpPr>
      <p:pic>
        <p:nvPicPr>
          <p:cNvPr id="3942" name="Google Shape;3942;p397"/>
          <p:cNvPicPr preferRelativeResize="0"/>
          <p:nvPr/>
        </p:nvPicPr>
        <p:blipFill rotWithShape="1">
          <a:blip r:embed="rId3">
            <a:alphaModFix/>
          </a:blip>
          <a:srcRect b="0" l="0" r="0" t="0"/>
          <a:stretch/>
        </p:blipFill>
        <p:spPr>
          <a:xfrm>
            <a:off x="7927509" y="53392"/>
            <a:ext cx="4264491" cy="2079464"/>
          </a:xfrm>
          <a:prstGeom prst="rect">
            <a:avLst/>
          </a:prstGeom>
          <a:noFill/>
          <a:ln>
            <a:noFill/>
          </a:ln>
        </p:spPr>
      </p:pic>
      <p:sp>
        <p:nvSpPr>
          <p:cNvPr id="3943" name="Google Shape;3943;p397"/>
          <p:cNvSpPr txBox="1"/>
          <p:nvPr/>
        </p:nvSpPr>
        <p:spPr>
          <a:xfrm>
            <a:off x="1676977" y="287464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400">
                <a:solidFill>
                  <a:srgbClr val="DC525C"/>
                </a:solidFill>
                <a:latin typeface="Quattrocento Sans"/>
                <a:ea typeface="Quattrocento Sans"/>
                <a:cs typeface="Quattrocento Sans"/>
                <a:sym typeface="Quattrocento Sans"/>
              </a:rPr>
              <a:t>group by clause</a:t>
            </a:r>
            <a:endParaRPr/>
          </a:p>
        </p:txBody>
      </p:sp>
      <p:sp>
        <p:nvSpPr>
          <p:cNvPr id="3944" name="Google Shape;3944;p397"/>
          <p:cNvSpPr/>
          <p:nvPr/>
        </p:nvSpPr>
        <p:spPr>
          <a:xfrm>
            <a:off x="119337" y="4821540"/>
            <a:ext cx="8838049"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200">
                <a:solidFill>
                  <a:srgbClr val="FF0000"/>
                </a:solidFill>
                <a:latin typeface="Palatino Linotype"/>
                <a:ea typeface="Palatino Linotype"/>
                <a:cs typeface="Palatino Linotype"/>
                <a:sym typeface="Palatino Linotype"/>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DISTINCT (if used outside an aggregation function) that is superfluous.</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DISTINCT</a:t>
            </a:r>
            <a:r>
              <a:rPr lang="en-IN" sz="1800">
                <a:solidFill>
                  <a:srgbClr val="473935"/>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
        <p:nvSpPr>
          <p:cNvPr id="3945" name="Google Shape;3945;p397"/>
          <p:cNvSpPr/>
          <p:nvPr/>
        </p:nvSpPr>
        <p:spPr>
          <a:xfrm>
            <a:off x="0" y="2109822"/>
            <a:ext cx="91735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aseline="30000" i="1" lang="en-IN" sz="5400">
                <a:solidFill>
                  <a:srgbClr val="570528"/>
                </a:solidFill>
                <a:latin typeface="Arial"/>
                <a:ea typeface="Arial"/>
                <a:cs typeface="Arial"/>
                <a:sym typeface="Arial"/>
              </a:rPr>
              <a:t>G</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1, </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2, </a:t>
            </a:r>
            <a:r>
              <a:rPr lang="en-IN" sz="3200">
                <a:solidFill>
                  <a:srgbClr val="7F7F7F"/>
                </a:solidFill>
                <a:latin typeface="Arial"/>
                <a:ea typeface="Arial"/>
                <a:cs typeface="Arial"/>
                <a:sym typeface="Arial"/>
              </a:rPr>
              <a:t>. . .</a:t>
            </a:r>
            <a:r>
              <a:rPr baseline="-25000" i="1" lang="en-IN" sz="3200">
                <a:solidFill>
                  <a:srgbClr val="570528"/>
                </a:solidFill>
                <a:latin typeface="Arial"/>
                <a:ea typeface="Arial"/>
                <a:cs typeface="Arial"/>
                <a:sym typeface="Arial"/>
              </a:rPr>
              <a:t>, </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n,</a:t>
            </a:r>
            <a:r>
              <a:rPr i="1" lang="en-IN" sz="3200">
                <a:solidFill>
                  <a:srgbClr val="570528"/>
                </a:solidFill>
                <a:latin typeface="Arial"/>
                <a:ea typeface="Arial"/>
                <a:cs typeface="Arial"/>
                <a:sym typeface="Arial"/>
              </a:rPr>
              <a:t> </a:t>
            </a:r>
            <a:r>
              <a:rPr baseline="30000" i="1" lang="en-IN" sz="5400">
                <a:solidFill>
                  <a:srgbClr val="570528"/>
                </a:solidFill>
                <a:latin typeface="Arial"/>
                <a:ea typeface="Arial"/>
                <a:cs typeface="Arial"/>
                <a:sym typeface="Arial"/>
              </a:rPr>
              <a:t>G</a:t>
            </a:r>
            <a:r>
              <a:rPr i="1" lang="en-IN" sz="3200">
                <a:solidFill>
                  <a:srgbClr val="570528"/>
                </a:solidFill>
                <a:latin typeface="Arial"/>
                <a:ea typeface="Arial"/>
                <a:cs typeface="Arial"/>
                <a:sym typeface="Arial"/>
              </a:rPr>
              <a:t>F</a:t>
            </a:r>
            <a:r>
              <a:rPr baseline="-25000" i="1" lang="en-IN" sz="3200">
                <a:solidFill>
                  <a:srgbClr val="570528"/>
                </a:solidFill>
                <a:latin typeface="Arial"/>
                <a:ea typeface="Arial"/>
                <a:cs typeface="Arial"/>
                <a:sym typeface="Arial"/>
              </a:rPr>
              <a:t>1</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1</a:t>
            </a:r>
            <a:r>
              <a:rPr i="1" lang="en-IN" sz="3200">
                <a:solidFill>
                  <a:srgbClr val="570528"/>
                </a:solidFill>
                <a:latin typeface="Arial"/>
                <a:ea typeface="Arial"/>
                <a:cs typeface="Arial"/>
                <a:sym typeface="Arial"/>
              </a:rPr>
              <a:t>),</a:t>
            </a:r>
            <a:r>
              <a:rPr i="1" lang="en-IN" sz="3600">
                <a:solidFill>
                  <a:srgbClr val="570528"/>
                </a:solidFill>
                <a:latin typeface="Arial"/>
                <a:ea typeface="Arial"/>
                <a:cs typeface="Arial"/>
                <a:sym typeface="Arial"/>
              </a:rPr>
              <a:t> </a:t>
            </a:r>
            <a:r>
              <a:rPr i="1" lang="en-IN" sz="3200">
                <a:solidFill>
                  <a:srgbClr val="570528"/>
                </a:solidFill>
                <a:latin typeface="Arial"/>
                <a:ea typeface="Arial"/>
                <a:cs typeface="Arial"/>
                <a:sym typeface="Arial"/>
              </a:rPr>
              <a:t>F</a:t>
            </a:r>
            <a:r>
              <a:rPr baseline="-25000" i="1" lang="en-IN" sz="3200">
                <a:solidFill>
                  <a:srgbClr val="570528"/>
                </a:solidFill>
                <a:latin typeface="Arial"/>
                <a:ea typeface="Arial"/>
                <a:cs typeface="Arial"/>
                <a:sym typeface="Arial"/>
              </a:rPr>
              <a:t>2</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2</a:t>
            </a:r>
            <a:r>
              <a:rPr i="1" lang="en-IN" sz="3200">
                <a:solidFill>
                  <a:srgbClr val="570528"/>
                </a:solidFill>
                <a:latin typeface="Arial"/>
                <a:ea typeface="Arial"/>
                <a:cs typeface="Arial"/>
                <a:sym typeface="Arial"/>
              </a:rPr>
              <a:t>),</a:t>
            </a:r>
            <a:r>
              <a:rPr baseline="-25000" i="1" lang="en-IN" sz="3200">
                <a:solidFill>
                  <a:srgbClr val="570528"/>
                </a:solidFill>
                <a:latin typeface="Arial"/>
                <a:ea typeface="Arial"/>
                <a:cs typeface="Arial"/>
                <a:sym typeface="Arial"/>
              </a:rPr>
              <a:t> </a:t>
            </a:r>
            <a:r>
              <a:rPr lang="en-IN" sz="3200">
                <a:solidFill>
                  <a:srgbClr val="7F7F7F"/>
                </a:solidFill>
                <a:latin typeface="Arial"/>
                <a:ea typeface="Arial"/>
                <a:cs typeface="Arial"/>
                <a:sym typeface="Arial"/>
              </a:rPr>
              <a:t>. . .</a:t>
            </a:r>
            <a:r>
              <a:rPr i="1" lang="en-IN" sz="3200">
                <a:solidFill>
                  <a:srgbClr val="570528"/>
                </a:solidFill>
                <a:latin typeface="Arial"/>
                <a:ea typeface="Arial"/>
                <a:cs typeface="Arial"/>
                <a:sym typeface="Arial"/>
              </a:rPr>
              <a:t>, F</a:t>
            </a:r>
            <a:r>
              <a:rPr baseline="-25000" i="1" lang="en-IN" sz="3200">
                <a:solidFill>
                  <a:srgbClr val="570528"/>
                </a:solidFill>
                <a:latin typeface="Arial"/>
                <a:ea typeface="Arial"/>
                <a:cs typeface="Arial"/>
                <a:sym typeface="Arial"/>
              </a:rPr>
              <a:t>m</a:t>
            </a:r>
            <a:r>
              <a:rPr i="1" lang="en-IN" sz="3200">
                <a:solidFill>
                  <a:srgbClr val="570528"/>
                </a:solidFill>
                <a:latin typeface="Arial"/>
                <a:ea typeface="Arial"/>
                <a:cs typeface="Arial"/>
                <a:sym typeface="Arial"/>
              </a:rPr>
              <a:t>(A</a:t>
            </a:r>
            <a:r>
              <a:rPr baseline="-25000" i="1" lang="en-IN" sz="3200">
                <a:solidFill>
                  <a:srgbClr val="570528"/>
                </a:solidFill>
                <a:latin typeface="Arial"/>
                <a:ea typeface="Arial"/>
                <a:cs typeface="Arial"/>
                <a:sym typeface="Arial"/>
              </a:rPr>
              <a:t>m</a:t>
            </a:r>
            <a:r>
              <a:rPr i="1" lang="en-IN" sz="3200">
                <a:solidFill>
                  <a:srgbClr val="570528"/>
                </a:solidFill>
                <a:latin typeface="Arial"/>
                <a:ea typeface="Arial"/>
                <a:cs typeface="Arial"/>
                <a:sym typeface="Arial"/>
              </a:rPr>
              <a:t>)</a:t>
            </a:r>
            <a:r>
              <a:rPr baseline="30000" i="1" lang="en-IN" sz="6000">
                <a:solidFill>
                  <a:srgbClr val="570528"/>
                </a:solidFill>
                <a:latin typeface="Arial"/>
                <a:ea typeface="Arial"/>
                <a:cs typeface="Arial"/>
                <a:sym typeface="Arial"/>
              </a:rPr>
              <a:t> </a:t>
            </a:r>
            <a:r>
              <a:rPr baseline="30000" lang="en-IN" sz="5400">
                <a:solidFill>
                  <a:srgbClr val="570528"/>
                </a:solidFill>
                <a:latin typeface="Arial"/>
                <a:ea typeface="Arial"/>
                <a:cs typeface="Arial"/>
                <a:sym typeface="Arial"/>
              </a:rPr>
              <a:t>(r)</a:t>
            </a:r>
            <a:endParaRPr/>
          </a:p>
        </p:txBody>
      </p:sp>
      <p:sp>
        <p:nvSpPr>
          <p:cNvPr id="3946" name="Google Shape;3946;p397"/>
          <p:cNvSpPr/>
          <p:nvPr/>
        </p:nvSpPr>
        <p:spPr>
          <a:xfrm>
            <a:off x="119336" y="3741420"/>
            <a:ext cx="11817276"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200">
                <a:solidFill>
                  <a:srgbClr val="FF0000"/>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Standard SQL does not allow you to use an ALIAS in the GROUP BY clause, however, MySQL supports this.</a:t>
            </a:r>
            <a:endParaRPr/>
          </a:p>
        </p:txBody>
      </p:sp>
      <p:pic>
        <p:nvPicPr>
          <p:cNvPr id="3947" name="Google Shape;3947;p397"/>
          <p:cNvPicPr preferRelativeResize="0"/>
          <p:nvPr/>
        </p:nvPicPr>
        <p:blipFill rotWithShape="1">
          <a:blip r:embed="rId4">
            <a:alphaModFix/>
          </a:blip>
          <a:srcRect b="0" l="0" r="0" t="0"/>
          <a:stretch/>
        </p:blipFill>
        <p:spPr>
          <a:xfrm>
            <a:off x="234779" y="116632"/>
            <a:ext cx="6131040" cy="347337"/>
          </a:xfrm>
          <a:prstGeom prst="rect">
            <a:avLst/>
          </a:prstGeom>
          <a:noFill/>
          <a:ln>
            <a:noFill/>
          </a:ln>
        </p:spPr>
      </p:pic>
      <p:pic>
        <p:nvPicPr>
          <p:cNvPr id="3948" name="Google Shape;3948;p397"/>
          <p:cNvPicPr preferRelativeResize="0"/>
          <p:nvPr/>
        </p:nvPicPr>
        <p:blipFill rotWithShape="1">
          <a:blip r:embed="rId5">
            <a:alphaModFix/>
          </a:blip>
          <a:srcRect b="0" l="0" r="0" t="0"/>
          <a:stretch/>
        </p:blipFill>
        <p:spPr>
          <a:xfrm>
            <a:off x="263352" y="620157"/>
            <a:ext cx="6090968" cy="374056"/>
          </a:xfrm>
          <a:prstGeom prst="rect">
            <a:avLst/>
          </a:prstGeom>
          <a:noFill/>
          <a:ln>
            <a:noFill/>
          </a:ln>
        </p:spPr>
      </p:pic>
      <p:sp>
        <p:nvSpPr>
          <p:cNvPr id="3949" name="Google Shape;3949;p397"/>
          <p:cNvSpPr/>
          <p:nvPr/>
        </p:nvSpPr>
        <p:spPr>
          <a:xfrm>
            <a:off x="201108" y="1270501"/>
            <a:ext cx="6252586"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262626"/>
                </a:solidFill>
                <a:latin typeface="Palatino Linotype"/>
                <a:ea typeface="Palatino Linotype"/>
                <a:cs typeface="Palatino Linotype"/>
                <a:sym typeface="Palatino Linotype"/>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262626"/>
                </a:solidFill>
                <a:latin typeface="Palatino Linotype"/>
                <a:ea typeface="Palatino Linotype"/>
                <a:cs typeface="Palatino Linotype"/>
                <a:sym typeface="Palatino Linotype"/>
              </a:rPr>
              <a:t>'</a:t>
            </a:r>
            <a:r>
              <a:rPr lang="en-IN" sz="1800">
                <a:solidFill>
                  <a:srgbClr val="669900"/>
                </a:solidFill>
                <a:latin typeface="Palatino Linotype"/>
                <a:ea typeface="Palatino Linotype"/>
                <a:cs typeface="Palatino Linotype"/>
                <a:sym typeface="Palatino Linotype"/>
              </a:rPr>
              <a:t>ONLY_FULL_GROUP_BY</a:t>
            </a:r>
            <a:r>
              <a:rPr lang="en-IN" sz="1800">
                <a:solidFill>
                  <a:srgbClr val="262626"/>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53" name="Shape 3953"/>
        <p:cNvGrpSpPr/>
        <p:nvPr/>
      </p:nvGrpSpPr>
      <p:grpSpPr>
        <a:xfrm>
          <a:off x="0" y="0"/>
          <a:ext cx="0" cy="0"/>
          <a:chOff x="0" y="0"/>
          <a:chExt cx="0" cy="0"/>
        </a:xfrm>
      </p:grpSpPr>
      <p:sp>
        <p:nvSpPr>
          <p:cNvPr id="3954" name="Google Shape;3954;p39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group by </a:t>
            </a:r>
            <a:endParaRPr i="1" sz="3200">
              <a:solidFill>
                <a:srgbClr val="FF9900"/>
              </a:solidFill>
              <a:latin typeface="Arial"/>
              <a:ea typeface="Arial"/>
              <a:cs typeface="Arial"/>
              <a:sym typeface="Arial"/>
            </a:endParaRPr>
          </a:p>
        </p:txBody>
      </p:sp>
      <p:sp>
        <p:nvSpPr>
          <p:cNvPr id="3955" name="Google Shape;3955;p398"/>
          <p:cNvSpPr/>
          <p:nvPr/>
        </p:nvSpPr>
        <p:spPr>
          <a:xfrm>
            <a:off x="263352" y="762001"/>
            <a:ext cx="11665296"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Columns selected for output can be referred to in ORDER BY and GROUP BY clauses using column names, column aliases, or column positions. Column positions are integers and begin with 1</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use GROUP BY, output rows are sorted according to the GROUP BY columns as if you had an ORDER BY for the same columns. To avoid the overhead of sorting that GROUP BY produces, add ORDER BY NULL.</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 query includes GROUP BY but you want to avoid the overhead of sorting the result, you can suppress sorting by specifying ORDER BY NULL. </a:t>
            </a:r>
            <a:endParaRPr/>
          </a:p>
        </p:txBody>
      </p:sp>
      <p:sp>
        <p:nvSpPr>
          <p:cNvPr id="3956" name="Google Shape;3956;p398"/>
          <p:cNvSpPr/>
          <p:nvPr/>
        </p:nvSpPr>
        <p:spPr>
          <a:xfrm>
            <a:off x="263352" y="3861048"/>
            <a:ext cx="86868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For example:</a:t>
            </a:r>
            <a:endParaRPr sz="1800">
              <a:solidFill>
                <a:srgbClr val="FF0000"/>
              </a:solidFill>
              <a:latin typeface="Gill Sans"/>
              <a:ea typeface="Gill Sans"/>
              <a:cs typeface="Gill Sans"/>
              <a:sym typeface="Gill Sans"/>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job</a:t>
            </a:r>
            <a:r>
              <a:rPr lang="en-IN" sz="1800">
                <a:solidFill>
                  <a:srgbClr val="0077AA"/>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999999"/>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job </a:t>
            </a:r>
            <a:r>
              <a:rPr lang="en-IN" sz="1800">
                <a:solidFill>
                  <a:srgbClr val="0077AA"/>
                </a:solidFill>
                <a:latin typeface="Arial"/>
                <a:ea typeface="Arial"/>
                <a:cs typeface="Arial"/>
                <a:sym typeface="Arial"/>
              </a:rPr>
              <a:t>ORDER</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NULL</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rgbClr val="000000"/>
                </a:solidFill>
                <a:latin typeface="Arial"/>
                <a:ea typeface="Arial"/>
                <a:cs typeface="Arial"/>
                <a:sym typeface="Arial"/>
              </a:rPr>
              <a:t>emp</a:t>
            </a:r>
            <a:r>
              <a:rPr lang="en-IN" sz="1800">
                <a:solidFill>
                  <a:srgbClr val="0077AA"/>
                </a:solidFill>
                <a:latin typeface="Arial"/>
                <a:ea typeface="Arial"/>
                <a:cs typeface="Arial"/>
                <a:sym typeface="Arial"/>
              </a:rPr>
              <a:t> ORDER BY FIELD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 </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'SALESMAN'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60" name="Shape 3960"/>
        <p:cNvGrpSpPr/>
        <p:nvPr/>
      </p:nvGrpSpPr>
      <p:grpSpPr>
        <a:xfrm>
          <a:off x="0" y="0"/>
          <a:ext cx="0" cy="0"/>
          <a:chOff x="0" y="0"/>
          <a:chExt cx="0" cy="0"/>
        </a:xfrm>
      </p:grpSpPr>
      <p:sp>
        <p:nvSpPr>
          <p:cNvPr id="3961" name="Google Shape;3961;p39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group by </a:t>
            </a:r>
            <a:endParaRPr i="1" sz="3200">
              <a:solidFill>
                <a:srgbClr val="FF9900"/>
              </a:solidFill>
              <a:latin typeface="Arial"/>
              <a:ea typeface="Arial"/>
              <a:cs typeface="Arial"/>
              <a:sym typeface="Arial"/>
            </a:endParaRPr>
          </a:p>
        </p:txBody>
      </p:sp>
      <p:sp>
        <p:nvSpPr>
          <p:cNvPr id="3962" name="Google Shape;3962;p399"/>
          <p:cNvSpPr/>
          <p:nvPr/>
        </p:nvSpPr>
        <p:spPr>
          <a:xfrm>
            <a:off x="335360" y="1628800"/>
            <a:ext cx="8839200" cy="9679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baseline="-25000"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F</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F</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[GROUP BY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 expr | position},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[WITH ROLLUP]]</a:t>
            </a:r>
            <a:endParaRPr/>
          </a:p>
        </p:txBody>
      </p:sp>
      <p:sp>
        <p:nvSpPr>
          <p:cNvPr id="3963" name="Google Shape;3963;p399"/>
          <p:cNvSpPr/>
          <p:nvPr/>
        </p:nvSpPr>
        <p:spPr>
          <a:xfrm>
            <a:off x="335360" y="908720"/>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You can use GROUP BY to group values from a column, and, if you wish, perform calculations on that column.</a:t>
            </a:r>
            <a:endParaRPr/>
          </a:p>
        </p:txBody>
      </p:sp>
      <p:sp>
        <p:nvSpPr>
          <p:cNvPr id="3964" name="Google Shape;3964;p399"/>
          <p:cNvSpPr/>
          <p:nvPr/>
        </p:nvSpPr>
        <p:spPr>
          <a:xfrm>
            <a:off x="206709" y="56853"/>
            <a:ext cx="5674074" cy="646331"/>
          </a:xfrm>
          <a:prstGeom prst="rect">
            <a:avLst/>
          </a:prstGeom>
          <a:solidFill>
            <a:srgbClr val="F9DAF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This function's will produce a single value for an entire group or a table.</a:t>
            </a:r>
            <a:endParaRPr/>
          </a:p>
        </p:txBody>
      </p:sp>
      <p:sp>
        <p:nvSpPr>
          <p:cNvPr id="3965" name="Google Shape;3965;p399"/>
          <p:cNvSpPr txBox="1"/>
          <p:nvPr/>
        </p:nvSpPr>
        <p:spPr>
          <a:xfrm>
            <a:off x="7054251" y="4048182"/>
            <a:ext cx="51210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job</a:t>
            </a:r>
            <a:endParaRPr sz="2000">
              <a:solidFill>
                <a:schemeClr val="dk1"/>
              </a:solidFill>
              <a:latin typeface="Gill Sans"/>
              <a:ea typeface="Gill Sans"/>
              <a:cs typeface="Gill Sans"/>
              <a:sym typeface="Gill Sans"/>
            </a:endParaRPr>
          </a:p>
        </p:txBody>
      </p:sp>
      <p:sp>
        <p:nvSpPr>
          <p:cNvPr id="3966" name="Google Shape;3966;p399"/>
          <p:cNvSpPr txBox="1"/>
          <p:nvPr/>
        </p:nvSpPr>
        <p:spPr>
          <a:xfrm>
            <a:off x="412526" y="2708920"/>
            <a:ext cx="762769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000000"/>
                </a:solidFill>
                <a:latin typeface="Arial"/>
                <a:ea typeface="Arial"/>
                <a:cs typeface="Arial"/>
                <a:sym typeface="Arial"/>
              </a:rPr>
              <a:t>(sal)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job;</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000000"/>
                </a:solidFill>
                <a:latin typeface="Arial"/>
                <a:ea typeface="Arial"/>
                <a:cs typeface="Arial"/>
                <a:sym typeface="Arial"/>
              </a:rPr>
              <a:t>(sal)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job </a:t>
            </a:r>
            <a:r>
              <a:rPr lang="en-IN" sz="1800">
                <a:solidFill>
                  <a:srgbClr val="0077AA"/>
                </a:solidFill>
                <a:latin typeface="Arial"/>
                <a:ea typeface="Arial"/>
                <a:cs typeface="Arial"/>
                <a:sym typeface="Arial"/>
              </a:rPr>
              <a:t>WITH</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ROLLUP</a:t>
            </a:r>
            <a:r>
              <a:rPr lang="en-IN" sz="1800">
                <a:solidFill>
                  <a:srgbClr val="000000"/>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grpSp>
        <p:nvGrpSpPr>
          <p:cNvPr id="3967" name="Google Shape;3967;p399"/>
          <p:cNvGrpSpPr/>
          <p:nvPr/>
        </p:nvGrpSpPr>
        <p:grpSpPr>
          <a:xfrm>
            <a:off x="407368" y="3501008"/>
            <a:ext cx="10561355" cy="1502780"/>
            <a:chOff x="407368" y="3356992"/>
            <a:chExt cx="10561355" cy="1502780"/>
          </a:xfrm>
        </p:grpSpPr>
        <p:grpSp>
          <p:nvGrpSpPr>
            <p:cNvPr id="3968" name="Google Shape;3968;p399"/>
            <p:cNvGrpSpPr/>
            <p:nvPr/>
          </p:nvGrpSpPr>
          <p:grpSpPr>
            <a:xfrm>
              <a:off x="412526" y="3356992"/>
              <a:ext cx="10556197" cy="1502780"/>
              <a:chOff x="412526" y="3406524"/>
              <a:chExt cx="10556197" cy="1502780"/>
            </a:xfrm>
          </p:grpSpPr>
          <p:grpSp>
            <p:nvGrpSpPr>
              <p:cNvPr id="3969" name="Google Shape;3969;p399"/>
              <p:cNvGrpSpPr/>
              <p:nvPr/>
            </p:nvGrpSpPr>
            <p:grpSpPr>
              <a:xfrm>
                <a:off x="412526" y="3501008"/>
                <a:ext cx="8959443" cy="1304978"/>
                <a:chOff x="267703" y="1600839"/>
                <a:chExt cx="8959443" cy="1304978"/>
              </a:xfrm>
            </p:grpSpPr>
            <p:sp>
              <p:nvSpPr>
                <p:cNvPr id="3970" name="Google Shape;3970;p399"/>
                <p:cNvSpPr/>
                <p:nvPr/>
              </p:nvSpPr>
              <p:spPr>
                <a:xfrm>
                  <a:off x="5797328" y="1609673"/>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3971" name="Google Shape;3971;p399"/>
                <p:cNvGrpSpPr/>
                <p:nvPr/>
              </p:nvGrpSpPr>
              <p:grpSpPr>
                <a:xfrm>
                  <a:off x="1651832" y="1600839"/>
                  <a:ext cx="7575314" cy="1296144"/>
                  <a:chOff x="31591" y="1556792"/>
                  <a:chExt cx="7575314" cy="1296144"/>
                </a:xfrm>
              </p:grpSpPr>
              <p:grpSp>
                <p:nvGrpSpPr>
                  <p:cNvPr id="3972" name="Google Shape;3972;p399"/>
                  <p:cNvGrpSpPr/>
                  <p:nvPr/>
                </p:nvGrpSpPr>
                <p:grpSpPr>
                  <a:xfrm>
                    <a:off x="669977" y="1556792"/>
                    <a:ext cx="6236548" cy="1296144"/>
                    <a:chOff x="669977" y="1556792"/>
                    <a:chExt cx="6236548" cy="1296144"/>
                  </a:xfrm>
                </p:grpSpPr>
                <p:sp>
                  <p:nvSpPr>
                    <p:cNvPr id="3973" name="Google Shape;3973;p399"/>
                    <p:cNvSpPr/>
                    <p:nvPr/>
                  </p:nvSpPr>
                  <p:spPr>
                    <a:xfrm>
                      <a:off x="669977" y="1556792"/>
                      <a:ext cx="2736304"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74" name="Google Shape;3974;p399"/>
                    <p:cNvSpPr txBox="1"/>
                    <p:nvPr/>
                  </p:nvSpPr>
                  <p:spPr>
                    <a:xfrm>
                      <a:off x="692960" y="1634625"/>
                      <a:ext cx="269663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GROUP BY</a:t>
                      </a:r>
                      <a:endParaRPr sz="3200">
                        <a:solidFill>
                          <a:schemeClr val="dk1"/>
                        </a:solidFill>
                        <a:latin typeface="Gill Sans"/>
                        <a:ea typeface="Gill Sans"/>
                        <a:cs typeface="Gill Sans"/>
                        <a:sym typeface="Gill Sans"/>
                      </a:endParaRPr>
                    </a:p>
                  </p:txBody>
                </p:sp>
                <p:sp>
                  <p:nvSpPr>
                    <p:cNvPr id="3975" name="Google Shape;3975;p399"/>
                    <p:cNvSpPr txBox="1"/>
                    <p:nvPr/>
                  </p:nvSpPr>
                  <p:spPr>
                    <a:xfrm>
                      <a:off x="754077" y="2159890"/>
                      <a:ext cx="263552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a:t>
                      </a:r>
                      <a:endParaRPr sz="2000">
                        <a:solidFill>
                          <a:schemeClr val="dk1"/>
                        </a:solidFill>
                        <a:latin typeface="Gill Sans"/>
                        <a:ea typeface="Gill Sans"/>
                        <a:cs typeface="Gill Sans"/>
                        <a:sym typeface="Gill Sans"/>
                      </a:endParaRPr>
                    </a:p>
                  </p:txBody>
                </p:sp>
                <p:sp>
                  <p:nvSpPr>
                    <p:cNvPr id="3976" name="Google Shape;3976;p399"/>
                    <p:cNvSpPr txBox="1"/>
                    <p:nvPr/>
                  </p:nvSpPr>
                  <p:spPr>
                    <a:xfrm>
                      <a:off x="4202827" y="2159890"/>
                      <a:ext cx="2703698"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a:t>
                      </a:r>
                      <a:r>
                        <a:rPr lang="en-IN" sz="2000">
                          <a:solidFill>
                            <a:srgbClr val="F63122"/>
                          </a:solidFill>
                          <a:latin typeface="Arial"/>
                          <a:ea typeface="Arial"/>
                          <a:cs typeface="Arial"/>
                          <a:sym typeface="Arial"/>
                        </a:rPr>
                        <a:t>SUM</a:t>
                      </a:r>
                      <a:r>
                        <a:rPr lang="en-IN" sz="2000">
                          <a:solidFill>
                            <a:schemeClr val="dk1"/>
                          </a:solidFill>
                          <a:latin typeface="Arial"/>
                          <a:ea typeface="Arial"/>
                          <a:cs typeface="Arial"/>
                          <a:sym typeface="Arial"/>
                        </a:rPr>
                        <a:t>(sal)</a:t>
                      </a:r>
                      <a:endParaRPr sz="2000">
                        <a:solidFill>
                          <a:schemeClr val="dk1"/>
                        </a:solidFill>
                        <a:latin typeface="Gill Sans"/>
                        <a:ea typeface="Gill Sans"/>
                        <a:cs typeface="Gill Sans"/>
                        <a:sym typeface="Gill Sans"/>
                      </a:endParaRPr>
                    </a:p>
                  </p:txBody>
                </p:sp>
              </p:grpSp>
              <p:sp>
                <p:nvSpPr>
                  <p:cNvPr id="3977" name="Google Shape;3977;p399"/>
                  <p:cNvSpPr/>
                  <p:nvPr/>
                </p:nvSpPr>
                <p:spPr>
                  <a:xfrm>
                    <a:off x="3509313"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78" name="Google Shape;3978;p399"/>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79" name="Google Shape;3979;p399"/>
                  <p:cNvSpPr/>
                  <p:nvPr/>
                </p:nvSpPr>
                <p:spPr>
                  <a:xfrm>
                    <a:off x="7000499"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980" name="Google Shape;3980;p399"/>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81" name="Google Shape;3981;p399"/>
                <p:cNvSpPr txBox="1"/>
                <p:nvPr/>
              </p:nvSpPr>
              <p:spPr>
                <a:xfrm>
                  <a:off x="5797328" y="1672970"/>
                  <a:ext cx="272943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grpSp>
          <p:sp>
            <p:nvSpPr>
              <p:cNvPr id="3982" name="Google Shape;3982;p399"/>
              <p:cNvSpPr/>
              <p:nvPr/>
            </p:nvSpPr>
            <p:spPr>
              <a:xfrm>
                <a:off x="9465943" y="3406524"/>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983" name="Google Shape;3983;p399"/>
              <p:cNvSpPr txBox="1"/>
              <p:nvPr/>
            </p:nvSpPr>
            <p:spPr>
              <a:xfrm>
                <a:off x="9488927" y="3957859"/>
                <a:ext cx="14797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3984" name="Google Shape;3984;p399"/>
            <p:cNvSpPr txBox="1"/>
            <p:nvPr/>
          </p:nvSpPr>
          <p:spPr>
            <a:xfrm>
              <a:off x="407368" y="3397936"/>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3985" name="Google Shape;3985;p399"/>
            <p:cNvSpPr txBox="1"/>
            <p:nvPr/>
          </p:nvSpPr>
          <p:spPr>
            <a:xfrm>
              <a:off x="412526" y="4219060"/>
              <a:ext cx="12517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grpSp>
        <p:nvGrpSpPr>
          <p:cNvPr id="3986" name="Google Shape;3986;p399"/>
          <p:cNvGrpSpPr/>
          <p:nvPr/>
        </p:nvGrpSpPr>
        <p:grpSpPr>
          <a:xfrm>
            <a:off x="407367" y="5047456"/>
            <a:ext cx="5184577" cy="1765920"/>
            <a:chOff x="407367" y="5047456"/>
            <a:chExt cx="5184577" cy="1765920"/>
          </a:xfrm>
        </p:grpSpPr>
        <p:pic>
          <p:nvPicPr>
            <p:cNvPr id="3987" name="Google Shape;3987;p399"/>
            <p:cNvPicPr preferRelativeResize="0"/>
            <p:nvPr/>
          </p:nvPicPr>
          <p:blipFill rotWithShape="1">
            <a:blip r:embed="rId3">
              <a:alphaModFix/>
            </a:blip>
            <a:srcRect b="0" l="0" r="0" t="0"/>
            <a:stretch/>
          </p:blipFill>
          <p:spPr>
            <a:xfrm>
              <a:off x="407367" y="5054914"/>
              <a:ext cx="2389636" cy="1715636"/>
            </a:xfrm>
            <a:prstGeom prst="rect">
              <a:avLst/>
            </a:prstGeom>
            <a:noFill/>
            <a:ln>
              <a:noFill/>
            </a:ln>
          </p:spPr>
        </p:pic>
        <p:pic>
          <p:nvPicPr>
            <p:cNvPr id="3988" name="Google Shape;3988;p399"/>
            <p:cNvPicPr preferRelativeResize="0"/>
            <p:nvPr/>
          </p:nvPicPr>
          <p:blipFill rotWithShape="1">
            <a:blip r:embed="rId4">
              <a:alphaModFix/>
            </a:blip>
            <a:srcRect b="0" l="0" r="0" t="0"/>
            <a:stretch/>
          </p:blipFill>
          <p:spPr>
            <a:xfrm>
              <a:off x="3363522" y="5047456"/>
              <a:ext cx="2228422" cy="176592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28" name="Shape 128"/>
        <p:cNvGrpSpPr/>
        <p:nvPr/>
      </p:nvGrpSpPr>
      <p:grpSpPr>
        <a:xfrm>
          <a:off x="0" y="0"/>
          <a:ext cx="0" cy="0"/>
          <a:chOff x="0" y="0"/>
          <a:chExt cx="0" cy="0"/>
        </a:xfrm>
      </p:grpSpPr>
      <p:sp>
        <p:nvSpPr>
          <p:cNvPr id="129" name="Google Shape;129;p4"/>
          <p:cNvSpPr txBox="1"/>
          <p:nvPr/>
        </p:nvSpPr>
        <p:spPr>
          <a:xfrm>
            <a:off x="1828800" y="228600"/>
            <a:ext cx="8610600" cy="6858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lt1"/>
                </a:solidFill>
                <a:latin typeface="Arial"/>
                <a:ea typeface="Arial"/>
                <a:cs typeface="Arial"/>
                <a:sym typeface="Arial"/>
              </a:rPr>
              <a:t>Class Room</a:t>
            </a:r>
            <a:endParaRPr b="1" i="1" sz="3600">
              <a:solidFill>
                <a:schemeClr val="lt1"/>
              </a:solidFill>
              <a:latin typeface="Arial"/>
              <a:ea typeface="Arial"/>
              <a:cs typeface="Arial"/>
              <a:sym typeface="Arial"/>
            </a:endParaRPr>
          </a:p>
        </p:txBody>
      </p:sp>
      <p:sp>
        <p:nvSpPr>
          <p:cNvPr id="130" name="Google Shape;130;p4"/>
          <p:cNvSpPr txBox="1"/>
          <p:nvPr/>
        </p:nvSpPr>
        <p:spPr>
          <a:xfrm>
            <a:off x="1828800" y="1981200"/>
            <a:ext cx="86106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6600">
                <a:solidFill>
                  <a:schemeClr val="dk1"/>
                </a:solidFill>
                <a:latin typeface="Arial"/>
                <a:ea typeface="Arial"/>
                <a:cs typeface="Arial"/>
                <a:sym typeface="Arial"/>
              </a:rPr>
              <a:t>Session 1</a:t>
            </a:r>
            <a:endParaRPr b="1" i="1" sz="66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08" name="Shape 408"/>
        <p:cNvGrpSpPr/>
        <p:nvPr/>
      </p:nvGrpSpPr>
      <p:grpSpPr>
        <a:xfrm>
          <a:off x="0" y="0"/>
          <a:ext cx="0" cy="0"/>
          <a:chOff x="0" y="0"/>
          <a:chExt cx="0" cy="0"/>
        </a:xfrm>
      </p:grpSpPr>
      <p:sp>
        <p:nvSpPr>
          <p:cNvPr id="409" name="Google Shape;409;p4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410" name="Google Shape;410;p40"/>
          <p:cNvSpPr/>
          <p:nvPr/>
        </p:nvSpPr>
        <p:spPr>
          <a:xfrm>
            <a:off x="407368" y="980728"/>
            <a:ext cx="11305256" cy="1938992"/>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The entities that have the </a:t>
            </a:r>
            <a:r>
              <a:rPr b="1" lang="en-IN" sz="2400">
                <a:solidFill>
                  <a:schemeClr val="dk1"/>
                </a:solidFill>
                <a:latin typeface="Arial"/>
                <a:ea typeface="Arial"/>
                <a:cs typeface="Arial"/>
                <a:sym typeface="Arial"/>
              </a:rPr>
              <a:t>common</a:t>
            </a:r>
            <a:r>
              <a:rPr lang="en-IN" sz="2400">
                <a:solidFill>
                  <a:schemeClr val="dk1"/>
                </a:solidFill>
                <a:latin typeface="Gill Sans"/>
                <a:ea typeface="Gill Sans"/>
                <a:cs typeface="Gill Sans"/>
                <a:sym typeface="Gill Sans"/>
              </a:rPr>
              <a:t> </a:t>
            </a:r>
            <a:r>
              <a:rPr b="1" lang="en-IN" sz="2400">
                <a:solidFill>
                  <a:schemeClr val="dk1"/>
                </a:solidFill>
                <a:latin typeface="Arial"/>
                <a:ea typeface="Arial"/>
                <a:cs typeface="Arial"/>
                <a:sym typeface="Arial"/>
              </a:rPr>
              <a:t>attributes </a:t>
            </a:r>
            <a:r>
              <a:rPr lang="en-IN" sz="2400">
                <a:solidFill>
                  <a:schemeClr val="dk1"/>
                </a:solidFill>
                <a:latin typeface="Arial"/>
                <a:ea typeface="Arial"/>
                <a:cs typeface="Arial"/>
                <a:sym typeface="Arial"/>
              </a:rPr>
              <a:t>is called an </a:t>
            </a:r>
            <a:r>
              <a:rPr b="1" lang="en-IN" sz="2400">
                <a:solidFill>
                  <a:schemeClr val="dk1"/>
                </a:solidFill>
                <a:latin typeface="Arial"/>
                <a:ea typeface="Arial"/>
                <a:cs typeface="Arial"/>
                <a:sym typeface="Arial"/>
              </a:rPr>
              <a:t>entity type. </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lang="en-IN" sz="2400">
                <a:solidFill>
                  <a:schemeClr val="dk1"/>
                </a:solidFill>
                <a:latin typeface="Arial"/>
                <a:ea typeface="Arial"/>
                <a:cs typeface="Arial"/>
                <a:sym typeface="Arial"/>
              </a:rPr>
              <a:t>Each entity type in the database is described by a </a:t>
            </a:r>
            <a:r>
              <a:rPr b="1" lang="en-IN" sz="2400">
                <a:solidFill>
                  <a:schemeClr val="dk1"/>
                </a:solidFill>
                <a:latin typeface="Arial"/>
                <a:ea typeface="Arial"/>
                <a:cs typeface="Arial"/>
                <a:sym typeface="Arial"/>
              </a:rPr>
              <a:t>name </a:t>
            </a:r>
            <a:r>
              <a:rPr lang="en-IN" sz="2400">
                <a:solidFill>
                  <a:schemeClr val="dk1"/>
                </a:solidFill>
                <a:latin typeface="Arial"/>
                <a:ea typeface="Arial"/>
                <a:cs typeface="Arial"/>
                <a:sym typeface="Arial"/>
              </a:rPr>
              <a:t>and</a:t>
            </a:r>
            <a:r>
              <a:rPr b="1" lang="en-IN" sz="2400">
                <a:solidFill>
                  <a:schemeClr val="dk1"/>
                </a:solidFill>
                <a:latin typeface="Arial"/>
                <a:ea typeface="Arial"/>
                <a:cs typeface="Arial"/>
                <a:sym typeface="Arial"/>
              </a:rPr>
              <a:t> a list of attributes.</a:t>
            </a:r>
            <a:r>
              <a:rPr lang="en-IN" sz="24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a:p>
            <a:pPr indent="0" lvl="0" marL="0" marR="0" rtl="0" algn="l">
              <a:spcBef>
                <a:spcPts val="0"/>
              </a:spcBef>
              <a:spcAft>
                <a:spcPts val="0"/>
              </a:spcAft>
              <a:buNone/>
            </a:pPr>
            <a:r>
              <a:rPr b="1" i="1" lang="en-IN" sz="2400">
                <a:solidFill>
                  <a:srgbClr val="FF0000"/>
                </a:solidFill>
                <a:latin typeface="Arial"/>
                <a:ea typeface="Arial"/>
                <a:cs typeface="Arial"/>
                <a:sym typeface="Arial"/>
              </a:rPr>
              <a:t>e.g.</a:t>
            </a:r>
            <a:r>
              <a:rPr b="1" lang="en-IN" sz="2400">
                <a:solidFill>
                  <a:srgbClr val="FF0000"/>
                </a:solidFill>
                <a:latin typeface="Arial"/>
                <a:ea typeface="Arial"/>
                <a:cs typeface="Arial"/>
                <a:sym typeface="Arial"/>
              </a:rPr>
              <a:t> </a:t>
            </a:r>
            <a:r>
              <a:rPr lang="en-IN" sz="2400">
                <a:solidFill>
                  <a:schemeClr val="dk1"/>
                </a:solidFill>
                <a:latin typeface="Arial"/>
                <a:ea typeface="Arial"/>
                <a:cs typeface="Arial"/>
                <a:sym typeface="Arial"/>
              </a:rPr>
              <a:t>an entity Person is an entity type that has </a:t>
            </a:r>
            <a:r>
              <a:rPr i="1" lang="en-IN" sz="2400">
                <a:solidFill>
                  <a:schemeClr val="dk1"/>
                </a:solidFill>
                <a:latin typeface="Arial"/>
                <a:ea typeface="Arial"/>
                <a:cs typeface="Arial"/>
                <a:sym typeface="Arial"/>
              </a:rPr>
              <a:t>Age, Name</a:t>
            </a:r>
            <a:r>
              <a:rPr lang="en-IN" sz="2400">
                <a:solidFill>
                  <a:schemeClr val="dk1"/>
                </a:solidFill>
                <a:latin typeface="Arial"/>
                <a:ea typeface="Arial"/>
                <a:cs typeface="Arial"/>
                <a:sym typeface="Arial"/>
              </a:rPr>
              <a:t> and </a:t>
            </a:r>
            <a:r>
              <a:rPr i="1" lang="en-IN" sz="2400">
                <a:solidFill>
                  <a:schemeClr val="dk1"/>
                </a:solidFill>
                <a:latin typeface="Arial"/>
                <a:ea typeface="Arial"/>
                <a:cs typeface="Arial"/>
                <a:sym typeface="Arial"/>
              </a:rPr>
              <a:t>Address</a:t>
            </a:r>
            <a:r>
              <a:rPr lang="en-IN" sz="2400">
                <a:solidFill>
                  <a:schemeClr val="dk1"/>
                </a:solidFill>
                <a:latin typeface="Arial"/>
                <a:ea typeface="Arial"/>
                <a:cs typeface="Arial"/>
                <a:sym typeface="Arial"/>
              </a:rPr>
              <a:t> attributes.</a:t>
            </a:r>
            <a:endParaRPr/>
          </a:p>
        </p:txBody>
      </p:sp>
      <p:sp>
        <p:nvSpPr>
          <p:cNvPr id="411" name="Google Shape;411;p40"/>
          <p:cNvSpPr/>
          <p:nvPr/>
        </p:nvSpPr>
        <p:spPr>
          <a:xfrm>
            <a:off x="434841" y="3408536"/>
            <a:ext cx="8763000" cy="1077218"/>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i="1" lang="en-IN" sz="1800">
                <a:solidFill>
                  <a:srgbClr val="FF0000"/>
                </a:solidFill>
                <a:latin typeface="Arial"/>
                <a:ea typeface="Arial"/>
                <a:cs typeface="Arial"/>
                <a:sym typeface="Arial"/>
              </a:rPr>
              <a:t>Eg.</a:t>
            </a:r>
            <a:endParaRPr sz="1000">
              <a:solidFill>
                <a:schemeClr val="dk1"/>
              </a:solidFill>
              <a:latin typeface="Arial"/>
              <a:ea typeface="Arial"/>
              <a:cs typeface="Arial"/>
              <a:sym typeface="Arial"/>
            </a:endParaRPr>
          </a:p>
          <a:p>
            <a:pPr indent="0" lvl="0" marL="0" marR="0" rtl="0" algn="l">
              <a:spcBef>
                <a:spcPts val="0"/>
              </a:spcBef>
              <a:spcAft>
                <a:spcPts val="0"/>
              </a:spcAft>
              <a:buNone/>
            </a:pPr>
            <a:r>
              <a:rPr b="1" i="1" lang="en-IN" sz="2800">
                <a:solidFill>
                  <a:srgbClr val="002060"/>
                </a:solidFill>
                <a:latin typeface="Arial"/>
                <a:ea typeface="Arial"/>
                <a:cs typeface="Arial"/>
                <a:sym typeface="Arial"/>
              </a:rPr>
              <a:t>Entity TYPE		                   Entity</a:t>
            </a:r>
            <a:r>
              <a:rPr b="1" i="1" lang="en-IN" sz="2400">
                <a:solidFill>
                  <a:srgbClr val="002060"/>
                </a:solidFill>
                <a:latin typeface="Arial"/>
                <a:ea typeface="Arial"/>
                <a:cs typeface="Arial"/>
                <a:sym typeface="Arial"/>
              </a:rPr>
              <a:t>	</a:t>
            </a:r>
            <a:endParaRPr sz="800">
              <a:solidFill>
                <a:schemeClr val="dk1"/>
              </a:solidFill>
              <a:latin typeface="Arial"/>
              <a:ea typeface="Arial"/>
              <a:cs typeface="Arial"/>
              <a:sym typeface="Arial"/>
            </a:endParaRPr>
          </a:p>
          <a:p>
            <a:pPr indent="0" lvl="0" marL="0" marR="0" rtl="0" algn="l">
              <a:spcBef>
                <a:spcPts val="0"/>
              </a:spcBef>
              <a:spcAft>
                <a:spcPts val="0"/>
              </a:spcAft>
              <a:buNone/>
            </a:pPr>
            <a:r>
              <a:rPr b="1" i="1" lang="en-IN" sz="1800">
                <a:solidFill>
                  <a:schemeClr val="dk1"/>
                </a:solidFill>
                <a:latin typeface="Arial"/>
                <a:ea typeface="Arial"/>
                <a:cs typeface="Arial"/>
                <a:sym typeface="Arial"/>
              </a:rPr>
              <a:t>Person (Age, Name, Address</a:t>
            </a:r>
            <a:r>
              <a:rPr b="1" i="1" lang="en-IN" sz="1200">
                <a:solidFill>
                  <a:schemeClr val="dk1"/>
                </a:solidFill>
                <a:latin typeface="Arial"/>
                <a:ea typeface="Arial"/>
                <a:cs typeface="Arial"/>
                <a:sym typeface="Arial"/>
              </a:rPr>
              <a:t> ,</a:t>
            </a:r>
            <a:r>
              <a:rPr b="1" i="1" lang="en-IN" sz="1200">
                <a:solidFill>
                  <a:srgbClr val="7F7F7F"/>
                </a:solidFill>
                <a:latin typeface="Arial"/>
                <a:ea typeface="Arial"/>
                <a:cs typeface="Arial"/>
                <a:sym typeface="Arial"/>
              </a:rPr>
              <a:t>. . .</a:t>
            </a:r>
            <a:r>
              <a:rPr b="1" i="1" lang="en-IN" sz="1200">
                <a:solidFill>
                  <a:schemeClr val="dk1"/>
                </a:solidFill>
                <a:latin typeface="Arial"/>
                <a:ea typeface="Arial"/>
                <a:cs typeface="Arial"/>
                <a:sym typeface="Arial"/>
              </a:rPr>
              <a:t>)		                      </a:t>
            </a:r>
            <a:r>
              <a:rPr b="1" i="1" lang="en-IN" sz="1800">
                <a:solidFill>
                  <a:schemeClr val="dk1"/>
                </a:solidFill>
                <a:latin typeface="Arial"/>
                <a:ea typeface="Arial"/>
                <a:cs typeface="Arial"/>
                <a:sym typeface="Arial"/>
              </a:rPr>
              <a:t>17 , Sharmin, Paud Road, …</a:t>
            </a:r>
            <a:endParaRPr/>
          </a:p>
        </p:txBody>
      </p:sp>
      <p:sp>
        <p:nvSpPr>
          <p:cNvPr id="412" name="Google Shape;412;p40"/>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entity type</a:t>
            </a:r>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2" name="Shape 3992"/>
        <p:cNvGrpSpPr/>
        <p:nvPr/>
      </p:nvGrpSpPr>
      <p:grpSpPr>
        <a:xfrm>
          <a:off x="0" y="0"/>
          <a:ext cx="0" cy="0"/>
          <a:chOff x="0" y="0"/>
          <a:chExt cx="0" cy="0"/>
        </a:xfrm>
      </p:grpSpPr>
      <p:sp>
        <p:nvSpPr>
          <p:cNvPr id="3993" name="Google Shape;3993;p40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group by </a:t>
            </a:r>
            <a:endParaRPr i="1" sz="3200">
              <a:solidFill>
                <a:srgbClr val="FF9900"/>
              </a:solidFill>
              <a:latin typeface="Arial"/>
              <a:ea typeface="Arial"/>
              <a:cs typeface="Arial"/>
              <a:sym typeface="Arial"/>
            </a:endParaRPr>
          </a:p>
        </p:txBody>
      </p:sp>
      <p:sp>
        <p:nvSpPr>
          <p:cNvPr id="3994" name="Google Shape;3994;p400"/>
          <p:cNvSpPr/>
          <p:nvPr/>
        </p:nvSpPr>
        <p:spPr>
          <a:xfrm>
            <a:off x="551384" y="1390693"/>
            <a:ext cx="11161240" cy="25423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job,</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sal </a:t>
            </a:r>
            <a:r>
              <a:rPr lang="en-IN" sz="1800">
                <a:solidFill>
                  <a:schemeClr val="dk1"/>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 </a:t>
            </a:r>
            <a:r>
              <a:rPr lang="en-IN" sz="1800">
                <a:solidFill>
                  <a:schemeClr val="dk1"/>
                </a:solidFill>
                <a:latin typeface="Arial"/>
                <a:ea typeface="Arial"/>
                <a:cs typeface="Arial"/>
                <a:sym typeface="Arial"/>
              </a:rPr>
              <a:t>job;</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a:t>
            </a:r>
            <a:r>
              <a:rPr lang="en-IN" sz="1800">
                <a:solidFill>
                  <a:schemeClr val="dk1"/>
                </a:solidFill>
                <a:latin typeface="Arial"/>
                <a:ea typeface="Arial"/>
                <a:cs typeface="Arial"/>
                <a:sym typeface="Arial"/>
              </a:rPr>
              <a:t>ob,</a:t>
            </a:r>
            <a:r>
              <a:rPr lang="en-IN" sz="1800">
                <a:solidFill>
                  <a:srgbClr val="DD4A68"/>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error</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jo</a:t>
            </a:r>
            <a:r>
              <a:rPr lang="en-IN" sz="1800">
                <a:solidFill>
                  <a:schemeClr val="dk1"/>
                </a:solidFill>
                <a:latin typeface="Arial"/>
                <a:ea typeface="Arial"/>
                <a:cs typeface="Arial"/>
                <a:sym typeface="Arial"/>
              </a:rPr>
              <a:t>b, sal</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DD4A68"/>
                </a:solidFill>
                <a:latin typeface="Arial"/>
                <a:ea typeface="Arial"/>
                <a:cs typeface="Arial"/>
                <a:sym typeface="Arial"/>
              </a:rPr>
              <a:t> </a:t>
            </a:r>
            <a:r>
              <a:rPr lang="en-IN" sz="1800">
                <a:solidFill>
                  <a:srgbClr val="3F6971"/>
                </a:solidFill>
                <a:latin typeface="Arial"/>
                <a:ea typeface="Arial"/>
                <a:cs typeface="Arial"/>
                <a:sym typeface="Arial"/>
              </a:rPr>
              <a:t>LENGTH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0000"/>
                </a:solidFill>
                <a:latin typeface="Arial"/>
                <a:ea typeface="Arial"/>
                <a:cs typeface="Arial"/>
                <a:sym typeface="Arial"/>
              </a:rPr>
              <a:t>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 </a:t>
            </a:r>
            <a:r>
              <a:rPr lang="en-IN" sz="1800">
                <a:solidFill>
                  <a:schemeClr val="dk1"/>
                </a:solidFill>
                <a:latin typeface="Arial"/>
                <a:ea typeface="Arial"/>
                <a:cs typeface="Arial"/>
                <a:sym typeface="Arial"/>
              </a:rPr>
              <a:t>R1;</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job</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WITH</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ROLLUP</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F6971"/>
                </a:solidFill>
                <a:latin typeface="Arial"/>
                <a:ea typeface="Arial"/>
                <a:cs typeface="Arial"/>
                <a:sym typeface="Arial"/>
              </a:rPr>
              <a:t>COALESCE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 </a:t>
            </a:r>
            <a:r>
              <a:rPr lang="en-IN" sz="1800">
                <a:solidFill>
                  <a:srgbClr val="669900"/>
                </a:solidFill>
                <a:latin typeface="Arial"/>
                <a:ea typeface="Arial"/>
                <a:cs typeface="Arial"/>
                <a:sym typeface="Arial"/>
              </a:rPr>
              <a:t>'Total'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job</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WITH</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ROLLUP</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p:txBody>
      </p:sp>
      <p:sp>
        <p:nvSpPr>
          <p:cNvPr id="3995" name="Google Shape;3995;p400"/>
          <p:cNvSpPr/>
          <p:nvPr/>
        </p:nvSpPr>
        <p:spPr>
          <a:xfrm>
            <a:off x="551384" y="931221"/>
            <a:ext cx="1261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Examples:</a:t>
            </a:r>
            <a:endParaRPr sz="1800">
              <a:solidFill>
                <a:srgbClr val="C00000"/>
              </a:solidFill>
              <a:latin typeface="Gill Sans"/>
              <a:ea typeface="Gill Sans"/>
              <a:cs typeface="Gill Sans"/>
              <a:sym typeface="Gill Sans"/>
            </a:endParaRPr>
          </a:p>
        </p:txBody>
      </p:sp>
      <p:sp>
        <p:nvSpPr>
          <p:cNvPr id="3996" name="Google Shape;3996;p400"/>
          <p:cNvSpPr/>
          <p:nvPr/>
        </p:nvSpPr>
        <p:spPr>
          <a:xfrm>
            <a:off x="530243" y="190381"/>
            <a:ext cx="6252586"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262626"/>
                </a:solidFill>
                <a:latin typeface="Palatino Linotype"/>
                <a:ea typeface="Palatino Linotype"/>
                <a:cs typeface="Palatino Linotype"/>
                <a:sym typeface="Palatino Linotype"/>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Palatino Linotype"/>
                <a:ea typeface="Palatino Linotype"/>
                <a:cs typeface="Palatino Linotype"/>
                <a:sym typeface="Palatino Linotype"/>
              </a:rPr>
              <a:t>SET</a:t>
            </a:r>
            <a:r>
              <a:rPr lang="en-IN" sz="1800">
                <a:solidFill>
                  <a:srgbClr val="00B050"/>
                </a:solidFill>
                <a:latin typeface="Palatino Linotype"/>
                <a:ea typeface="Palatino Linotype"/>
                <a:cs typeface="Palatino Linotype"/>
                <a:sym typeface="Palatino Linotype"/>
              </a:rPr>
              <a:t> </a:t>
            </a:r>
            <a:r>
              <a:rPr i="1" lang="en-IN" sz="1800">
                <a:solidFill>
                  <a:srgbClr val="EE9900"/>
                </a:solidFill>
                <a:latin typeface="Palatino Linotype"/>
                <a:ea typeface="Palatino Linotype"/>
                <a:cs typeface="Palatino Linotype"/>
                <a:sym typeface="Palatino Linotype"/>
              </a:rPr>
              <a:t>SQL_MODE </a:t>
            </a:r>
            <a:r>
              <a:rPr lang="en-IN" sz="1800">
                <a:solidFill>
                  <a:srgbClr val="633E31"/>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r>
              <a:rPr lang="en-IN" sz="1800">
                <a:solidFill>
                  <a:srgbClr val="262626"/>
                </a:solidFill>
                <a:latin typeface="Palatino Linotype"/>
                <a:ea typeface="Palatino Linotype"/>
                <a:cs typeface="Palatino Linotype"/>
                <a:sym typeface="Palatino Linotype"/>
              </a:rPr>
              <a:t>'</a:t>
            </a:r>
            <a:r>
              <a:rPr lang="en-IN" sz="1800">
                <a:solidFill>
                  <a:srgbClr val="669900"/>
                </a:solidFill>
                <a:latin typeface="Palatino Linotype"/>
                <a:ea typeface="Palatino Linotype"/>
                <a:cs typeface="Palatino Linotype"/>
                <a:sym typeface="Palatino Linotype"/>
              </a:rPr>
              <a:t>ONLY_FULL_GROUP_BY</a:t>
            </a:r>
            <a:r>
              <a:rPr lang="en-IN" sz="1800">
                <a:solidFill>
                  <a:srgbClr val="262626"/>
                </a:solidFill>
                <a:latin typeface="Palatino Linotype"/>
                <a:ea typeface="Palatino Linotype"/>
                <a:cs typeface="Palatino Linotype"/>
                <a:sym typeface="Palatino Linotype"/>
              </a:rPr>
              <a:t>';</a:t>
            </a:r>
            <a:r>
              <a:rPr lang="en-IN" sz="1800">
                <a:solidFill>
                  <a:srgbClr val="00B050"/>
                </a:solidFill>
                <a:latin typeface="Palatino Linotype"/>
                <a:ea typeface="Palatino Linotype"/>
                <a:cs typeface="Palatino Linotype"/>
                <a:sym typeface="Palatino Linotype"/>
              </a:rPr>
              <a:t> </a:t>
            </a:r>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0" name="Shape 4000"/>
        <p:cNvGrpSpPr/>
        <p:nvPr/>
      </p:nvGrpSpPr>
      <p:grpSpPr>
        <a:xfrm>
          <a:off x="0" y="0"/>
          <a:ext cx="0" cy="0"/>
          <a:chOff x="0" y="0"/>
          <a:chExt cx="0" cy="0"/>
        </a:xfrm>
      </p:grpSpPr>
      <p:sp>
        <p:nvSpPr>
          <p:cNvPr id="4001" name="Google Shape;4001;p401"/>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having clause</a:t>
            </a:r>
            <a:endParaRPr/>
          </a:p>
        </p:txBody>
      </p:sp>
      <p:sp>
        <p:nvSpPr>
          <p:cNvPr id="4002" name="Google Shape;4002;p401"/>
          <p:cNvSpPr/>
          <p:nvPr/>
        </p:nvSpPr>
        <p:spPr>
          <a:xfrm>
            <a:off x="310455" y="4402266"/>
            <a:ext cx="11546186"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4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Columns given in </a:t>
            </a:r>
            <a:r>
              <a:rPr b="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 must be present in selection-list.</a:t>
            </a:r>
            <a:endParaRPr/>
          </a:p>
          <a:p>
            <a:pPr indent="0" lvl="0" marL="0" marR="0" rtl="0" algn="l">
              <a:spcBef>
                <a:spcPts val="0"/>
              </a:spcBef>
              <a:spcAft>
                <a:spcPts val="0"/>
              </a:spcAft>
              <a:buNone/>
            </a:pPr>
            <a:r>
              <a:rPr lang="en-IN" sz="1600">
                <a:solidFill>
                  <a:srgbClr val="C00000"/>
                </a:solidFill>
                <a:latin typeface="Arial"/>
                <a:ea typeface="Arial"/>
                <a:cs typeface="Arial"/>
                <a:sym typeface="Arial"/>
              </a:rPr>
              <a:t>e.g.</a:t>
            </a:r>
            <a:endParaRPr/>
          </a:p>
          <a:p>
            <a:pPr indent="-342900" lvl="0" marL="723900" marR="0" rtl="0" algn="l">
              <a:spcBef>
                <a:spcPts val="0"/>
              </a:spcBef>
              <a:spcAft>
                <a:spcPts val="0"/>
              </a:spcAft>
              <a:buClr>
                <a:srgbClr val="0077AA"/>
              </a:buClr>
              <a:buSzPts val="1800"/>
              <a:buFont typeface="Bookman Old Style"/>
              <a:buAutoNum type="arabicPeriod"/>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HAVING</a:t>
            </a:r>
            <a:r>
              <a:rPr lang="en-IN" sz="1800">
                <a:solidFill>
                  <a:schemeClr val="dk1"/>
                </a:solidFill>
                <a:latin typeface="Arial"/>
                <a:ea typeface="Arial"/>
                <a:cs typeface="Arial"/>
                <a:sym typeface="Arial"/>
              </a:rPr>
              <a:t> deptno=</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2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                         </a:t>
            </a:r>
            <a:r>
              <a:rPr lang="en-IN" sz="2400">
                <a:solidFill>
                  <a:srgbClr val="FF0000"/>
                </a:solidFill>
                <a:latin typeface="Arial"/>
                <a:ea typeface="Arial"/>
                <a:cs typeface="Arial"/>
                <a:sym typeface="Arial"/>
              </a:rPr>
              <a:t> </a:t>
            </a:r>
            <a:endParaRPr sz="1800">
              <a:solidFill>
                <a:srgbClr val="00B050"/>
              </a:solidFill>
              <a:latin typeface="Arial"/>
              <a:ea typeface="Arial"/>
              <a:cs typeface="Arial"/>
              <a:sym typeface="Arial"/>
            </a:endParaRPr>
          </a:p>
          <a:p>
            <a:pPr indent="-342900" lvl="0" marL="723900" marR="0" rtl="0" algn="l">
              <a:spcBef>
                <a:spcPts val="0"/>
              </a:spcBef>
              <a:spcAft>
                <a:spcPts val="0"/>
              </a:spcAft>
              <a:buClr>
                <a:srgbClr val="0077AA"/>
              </a:buClr>
              <a:buSzPts val="1800"/>
              <a:buFont typeface="Bookman Old Style"/>
              <a:buAutoNum type="arabicPeriod"/>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HAVING</a:t>
            </a:r>
            <a:r>
              <a:rPr lang="en-IN" sz="1800">
                <a:solidFill>
                  <a:schemeClr val="dk1"/>
                </a:solidFill>
                <a:latin typeface="Arial"/>
                <a:ea typeface="Arial"/>
                <a:cs typeface="Arial"/>
                <a:sym typeface="Arial"/>
              </a:rPr>
              <a:t> job=</a:t>
            </a:r>
            <a:r>
              <a:rPr lang="en-IN" sz="1800">
                <a:solidFill>
                  <a:srgbClr val="669900"/>
                </a:solidFill>
                <a:latin typeface="Arial"/>
                <a:ea typeface="Arial"/>
                <a:cs typeface="Arial"/>
                <a:sym typeface="Arial"/>
              </a:rPr>
              <a:t>'manager'</a:t>
            </a:r>
            <a:r>
              <a:rPr lang="en-IN" sz="1800">
                <a:solidFill>
                  <a:schemeClr val="dk1"/>
                </a:solidFill>
                <a:latin typeface="Arial"/>
                <a:ea typeface="Arial"/>
                <a:cs typeface="Arial"/>
                <a:sym typeface="Arial"/>
              </a:rPr>
              <a:t>; </a:t>
            </a:r>
            <a:r>
              <a:rPr lang="en-IN" sz="28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400">
              <a:solidFill>
                <a:srgbClr val="DD4A68"/>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is merged with </a:t>
            </a:r>
            <a:r>
              <a:rPr b="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if you do not use GROUP BY or Aggregate Functions (COUNT(), </a:t>
            </a:r>
            <a:r>
              <a:rPr lang="en-IN" sz="24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4003" name="Google Shape;4003;p401"/>
          <p:cNvSpPr/>
          <p:nvPr/>
        </p:nvSpPr>
        <p:spPr>
          <a:xfrm>
            <a:off x="310455" y="3369766"/>
            <a:ext cx="1154618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MySQL</a:t>
            </a:r>
            <a:r>
              <a:rPr b="1" lang="en-IN" sz="2000">
                <a:solidFill>
                  <a:schemeClr val="dk1"/>
                </a:solidFill>
                <a:latin typeface="Palatino Linotype"/>
                <a:ea typeface="Palatino Linotype"/>
                <a:cs typeface="Palatino Linotype"/>
                <a:sym typeface="Palatino Linotype"/>
              </a:rPr>
              <a:t> HAVING clause</a:t>
            </a:r>
            <a:r>
              <a:rPr lang="en-IN" sz="2000">
                <a:solidFill>
                  <a:schemeClr val="dk1"/>
                </a:solidFill>
                <a:latin typeface="Palatino Linotype"/>
                <a:ea typeface="Palatino Linotype"/>
                <a:cs typeface="Palatino Linotype"/>
                <a:sym typeface="Palatino Linotype"/>
              </a:rPr>
              <a:t> is used in the SELECT statement to specify filter conditions for a group of rows. </a:t>
            </a:r>
            <a:r>
              <a:rPr b="1" lang="en-IN" sz="2000">
                <a:solidFill>
                  <a:schemeClr val="dk1"/>
                </a:solidFill>
                <a:latin typeface="Palatino Linotype"/>
                <a:ea typeface="Palatino Linotype"/>
                <a:cs typeface="Palatino Linotype"/>
                <a:sym typeface="Palatino Linotype"/>
              </a:rPr>
              <a:t>HAVING clause</a:t>
            </a:r>
            <a:r>
              <a:rPr lang="en-IN" sz="2000">
                <a:solidFill>
                  <a:schemeClr val="dk1"/>
                </a:solidFill>
                <a:latin typeface="Palatino Linotype"/>
                <a:ea typeface="Palatino Linotype"/>
                <a:cs typeface="Palatino Linotype"/>
                <a:sym typeface="Palatino Linotype"/>
              </a:rPr>
              <a:t> is often used with the GROUP BY clause. When using with the GROUP BY clause, we can apply a filter condition to the columns that appear in the GROUP BY clause.</a:t>
            </a:r>
            <a:endParaRPr b="1" sz="2000">
              <a:solidFill>
                <a:schemeClr val="dk1"/>
              </a:solidFill>
              <a:latin typeface="Palatino Linotype"/>
              <a:ea typeface="Palatino Linotype"/>
              <a:cs typeface="Palatino Linotype"/>
              <a:sym typeface="Palatino Linotype"/>
            </a:endParaRPr>
          </a:p>
        </p:txBody>
      </p:sp>
      <p:sp>
        <p:nvSpPr>
          <p:cNvPr id="4004" name="Google Shape;4004;p401"/>
          <p:cNvSpPr/>
          <p:nvPr/>
        </p:nvSpPr>
        <p:spPr>
          <a:xfrm>
            <a:off x="310455" y="327169"/>
            <a:ext cx="11233248"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200">
                <a:solidFill>
                  <a:srgbClr val="FF0000"/>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The </a:t>
            </a:r>
            <a:r>
              <a:rPr lang="en-IN" sz="1800">
                <a:solidFill>
                  <a:srgbClr val="00B0F0"/>
                </a:solidFill>
                <a:latin typeface="Arial"/>
                <a:ea typeface="Arial"/>
                <a:cs typeface="Arial"/>
                <a:sym typeface="Arial"/>
              </a:rPr>
              <a:t>WHERE</a:t>
            </a:r>
            <a:r>
              <a:rPr lang="en-IN" sz="1800">
                <a:solidFill>
                  <a:srgbClr val="262626"/>
                </a:solidFill>
                <a:latin typeface="Arial"/>
                <a:ea typeface="Arial"/>
                <a:cs typeface="Arial"/>
                <a:sym typeface="Arial"/>
              </a:rPr>
              <a:t> clause </a:t>
            </a:r>
            <a:r>
              <a:rPr b="1" lang="en-IN" sz="1800">
                <a:solidFill>
                  <a:srgbClr val="262626"/>
                </a:solidFill>
                <a:latin typeface="Arial"/>
                <a:ea typeface="Arial"/>
                <a:cs typeface="Arial"/>
                <a:sym typeface="Arial"/>
              </a:rPr>
              <a:t>cannot refer </a:t>
            </a:r>
            <a:r>
              <a:rPr lang="en-IN" sz="1800">
                <a:solidFill>
                  <a:srgbClr val="262626"/>
                </a:solidFill>
                <a:latin typeface="Arial"/>
                <a:ea typeface="Arial"/>
                <a:cs typeface="Arial"/>
                <a:sym typeface="Arial"/>
              </a:rPr>
              <a:t>to aggregate functions. [  </a:t>
            </a:r>
            <a:r>
              <a:rPr lang="en-IN" sz="2000">
                <a:solidFill>
                  <a:srgbClr val="0077AA"/>
                </a:solidFill>
                <a:latin typeface="Arial"/>
                <a:ea typeface="Arial"/>
                <a:cs typeface="Arial"/>
                <a:sym typeface="Arial"/>
              </a:rPr>
              <a:t>WHERE</a:t>
            </a:r>
            <a:r>
              <a:rPr lang="en-IN" sz="1800">
                <a:solidFill>
                  <a:schemeClr val="accent2"/>
                </a:solidFill>
                <a:latin typeface="Arial"/>
                <a:ea typeface="Arial"/>
                <a:cs typeface="Arial"/>
                <a:sym typeface="Arial"/>
              </a:rPr>
              <a:t> </a:t>
            </a:r>
            <a:r>
              <a:rPr lang="en-IN" sz="1800">
                <a:solidFill>
                  <a:srgbClr val="E75C0F"/>
                </a:solidFill>
                <a:latin typeface="Arial"/>
                <a:ea typeface="Arial"/>
                <a:cs typeface="Arial"/>
                <a:sym typeface="Arial"/>
              </a:rPr>
              <a:t>SUM</a:t>
            </a:r>
            <a:r>
              <a:rPr lang="en-IN" sz="1800">
                <a:solidFill>
                  <a:srgbClr val="3F3F3F"/>
                </a:solidFill>
                <a:latin typeface="Arial"/>
                <a:ea typeface="Arial"/>
                <a:cs typeface="Arial"/>
                <a:sym typeface="Arial"/>
              </a:rPr>
              <a:t>(sal) =</a:t>
            </a:r>
            <a:r>
              <a:rPr lang="en-IN" sz="1800">
                <a:solidFill>
                  <a:srgbClr val="E75C0F"/>
                </a:solidFill>
                <a:latin typeface="Arial"/>
                <a:ea typeface="Arial"/>
                <a:cs typeface="Arial"/>
                <a:sym typeface="Arial"/>
              </a:rPr>
              <a:t> 5000     </a:t>
            </a:r>
            <a:r>
              <a:rPr lang="en-IN" sz="1800">
                <a:solidFill>
                  <a:srgbClr val="00B050"/>
                </a:solidFill>
                <a:latin typeface="Palatino Linotype"/>
                <a:ea typeface="Palatino Linotype"/>
                <a:cs typeface="Palatino Linotype"/>
                <a:sym typeface="Palatino Linotype"/>
              </a:rPr>
              <a:t>#  Error </a:t>
            </a:r>
            <a:r>
              <a:rPr lang="en-IN" sz="1800">
                <a:solidFill>
                  <a:srgbClr val="262626"/>
                </a:solidFill>
                <a:latin typeface="Arial"/>
                <a:ea typeface="Arial"/>
                <a:cs typeface="Arial"/>
                <a:sym typeface="Arial"/>
              </a:rPr>
              <a:t>]</a:t>
            </a:r>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The </a:t>
            </a:r>
            <a:r>
              <a:rPr lang="en-IN" sz="1800">
                <a:solidFill>
                  <a:srgbClr val="00B0F0"/>
                </a:solidFill>
                <a:latin typeface="Arial"/>
                <a:ea typeface="Arial"/>
                <a:cs typeface="Arial"/>
                <a:sym typeface="Arial"/>
              </a:rPr>
              <a:t>HAVING</a:t>
            </a:r>
            <a:r>
              <a:rPr lang="en-IN" sz="1800">
                <a:solidFill>
                  <a:srgbClr val="262626"/>
                </a:solidFill>
                <a:latin typeface="Arial"/>
                <a:ea typeface="Arial"/>
                <a:cs typeface="Arial"/>
                <a:sym typeface="Arial"/>
              </a:rPr>
              <a:t> clause </a:t>
            </a:r>
            <a:r>
              <a:rPr b="1" lang="en-IN" sz="1800">
                <a:solidFill>
                  <a:srgbClr val="262626"/>
                </a:solidFill>
                <a:latin typeface="Arial"/>
                <a:ea typeface="Arial"/>
                <a:cs typeface="Arial"/>
                <a:sym typeface="Arial"/>
              </a:rPr>
              <a:t>can refer </a:t>
            </a:r>
            <a:r>
              <a:rPr lang="en-IN" sz="1800">
                <a:solidFill>
                  <a:srgbClr val="262626"/>
                </a:solidFill>
                <a:latin typeface="Arial"/>
                <a:ea typeface="Arial"/>
                <a:cs typeface="Arial"/>
                <a:sym typeface="Arial"/>
              </a:rPr>
              <a:t>to aggregate functions.       [  </a:t>
            </a:r>
            <a:r>
              <a:rPr lang="en-IN" sz="2000">
                <a:solidFill>
                  <a:srgbClr val="0077AA"/>
                </a:solidFill>
                <a:latin typeface="Arial"/>
                <a:ea typeface="Arial"/>
                <a:cs typeface="Arial"/>
                <a:sym typeface="Arial"/>
              </a:rPr>
              <a:t>HAVING</a:t>
            </a:r>
            <a:r>
              <a:rPr lang="en-IN" sz="2000">
                <a:solidFill>
                  <a:schemeClr val="accent2"/>
                </a:solidFill>
                <a:latin typeface="Arial"/>
                <a:ea typeface="Arial"/>
                <a:cs typeface="Arial"/>
                <a:sym typeface="Arial"/>
              </a:rPr>
              <a:t> </a:t>
            </a:r>
            <a:r>
              <a:rPr lang="en-IN" sz="2000">
                <a:solidFill>
                  <a:srgbClr val="E75C0F"/>
                </a:solidFill>
                <a:latin typeface="Arial"/>
                <a:ea typeface="Arial"/>
                <a:cs typeface="Arial"/>
                <a:sym typeface="Arial"/>
              </a:rPr>
              <a:t>SUM</a:t>
            </a:r>
            <a:r>
              <a:rPr lang="en-IN" sz="2000">
                <a:solidFill>
                  <a:srgbClr val="3F3F3F"/>
                </a:solidFill>
                <a:latin typeface="Arial"/>
                <a:ea typeface="Arial"/>
                <a:cs typeface="Arial"/>
                <a:sym typeface="Arial"/>
              </a:rPr>
              <a:t>(sal) =</a:t>
            </a:r>
            <a:r>
              <a:rPr lang="en-IN" sz="2000">
                <a:solidFill>
                  <a:srgbClr val="E75C0F"/>
                </a:solidFill>
                <a:latin typeface="Arial"/>
                <a:ea typeface="Arial"/>
                <a:cs typeface="Arial"/>
                <a:sym typeface="Arial"/>
              </a:rPr>
              <a:t> 5000</a:t>
            </a:r>
            <a:r>
              <a:rPr lang="en-IN" sz="1800">
                <a:solidFill>
                  <a:srgbClr val="E75C0F"/>
                </a:solidFill>
                <a:latin typeface="Arial"/>
                <a:ea typeface="Arial"/>
                <a:cs typeface="Arial"/>
                <a:sym typeface="Arial"/>
              </a:rPr>
              <a:t>   </a:t>
            </a:r>
            <a:r>
              <a:rPr lang="en-IN" sz="1800">
                <a:solidFill>
                  <a:srgbClr val="00B050"/>
                </a:solidFill>
                <a:latin typeface="Palatino Linotype"/>
                <a:ea typeface="Palatino Linotype"/>
                <a:cs typeface="Palatino Linotype"/>
                <a:sym typeface="Palatino Linotype"/>
              </a:rPr>
              <a:t>#  No Error </a:t>
            </a:r>
            <a:r>
              <a:rPr lang="en-IN" sz="1800">
                <a:solidFill>
                  <a:srgbClr val="262626"/>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
        <p:nvSpPr>
          <p:cNvPr id="4005" name="Google Shape;4005;p401"/>
          <p:cNvSpPr txBox="1"/>
          <p:nvPr/>
        </p:nvSpPr>
        <p:spPr>
          <a:xfrm>
            <a:off x="8400256" y="4789021"/>
            <a:ext cx="3744416" cy="830997"/>
          </a:xfrm>
          <a:prstGeom prst="rect">
            <a:avLst/>
          </a:prstGeom>
          <a:noFill/>
          <a:ln>
            <a:noFill/>
          </a:ln>
        </p:spPr>
        <p:txBody>
          <a:bodyPr anchorCtr="0" anchor="t" bIns="45700" lIns="91425" spcFirstLastPara="1" rIns="91425" wrap="square" tIns="45700">
            <a:spAutoFit/>
          </a:bodyPr>
          <a:lstStyle/>
          <a:p>
            <a:pPr indent="-273050" lvl="0" marL="273050" marR="0" rtl="0" algn="l">
              <a:spcBef>
                <a:spcPts val="0"/>
              </a:spcBef>
              <a:spcAft>
                <a:spcPts val="0"/>
              </a:spcAft>
              <a:buNone/>
            </a:pPr>
            <a:r>
              <a:rPr lang="en-IN" sz="2800">
                <a:solidFill>
                  <a:srgbClr val="FF0000"/>
                </a:solidFill>
                <a:latin typeface="Arial"/>
                <a:ea typeface="Arial"/>
                <a:cs typeface="Arial"/>
                <a:sym typeface="Arial"/>
              </a:rPr>
              <a:t>*</a:t>
            </a:r>
            <a:r>
              <a:rPr lang="en-IN" sz="2400">
                <a:solidFill>
                  <a:srgbClr val="FF0000"/>
                </a:solidFill>
                <a:latin typeface="Arial"/>
                <a:ea typeface="Arial"/>
                <a:cs typeface="Arial"/>
                <a:sym typeface="Arial"/>
              </a:rPr>
              <a:t> </a:t>
            </a:r>
            <a:r>
              <a:rPr lang="en-IN" sz="2000">
                <a:solidFill>
                  <a:srgbClr val="FF0000"/>
                </a:solidFill>
                <a:latin typeface="Arial"/>
                <a:ea typeface="Arial"/>
                <a:cs typeface="Arial"/>
                <a:sym typeface="Arial"/>
              </a:rPr>
              <a:t>ERROR</a:t>
            </a:r>
            <a:r>
              <a:rPr lang="en-IN" sz="2000">
                <a:solidFill>
                  <a:schemeClr val="dk1"/>
                </a:solidFill>
                <a:latin typeface="Arial"/>
                <a:ea typeface="Arial"/>
                <a:cs typeface="Arial"/>
                <a:sym typeface="Arial"/>
              </a:rPr>
              <a:t>: </a:t>
            </a:r>
            <a:r>
              <a:rPr lang="en-IN" sz="2000">
                <a:solidFill>
                  <a:srgbClr val="00B050"/>
                </a:solidFill>
                <a:latin typeface="Arial"/>
                <a:ea typeface="Arial"/>
                <a:cs typeface="Arial"/>
                <a:sym typeface="Arial"/>
              </a:rPr>
              <a:t>Unknown column '</a:t>
            </a:r>
            <a:r>
              <a:rPr lang="en-IN" sz="2000">
                <a:solidFill>
                  <a:srgbClr val="7F7F7F"/>
                </a:solidFill>
                <a:latin typeface="Arial"/>
                <a:ea typeface="Arial"/>
                <a:cs typeface="Arial"/>
                <a:sym typeface="Arial"/>
              </a:rPr>
              <a:t>. . .</a:t>
            </a:r>
            <a:r>
              <a:rPr lang="en-IN" sz="2000">
                <a:solidFill>
                  <a:srgbClr val="00B050"/>
                </a:solidFill>
                <a:latin typeface="Arial"/>
                <a:ea typeface="Arial"/>
                <a:cs typeface="Arial"/>
                <a:sym typeface="Arial"/>
              </a:rPr>
              <a:t>'  in 'having clause'</a:t>
            </a:r>
            <a:endParaRPr sz="2000">
              <a:solidFill>
                <a:srgbClr val="00B050"/>
              </a:solidFill>
              <a:latin typeface="Gill Sans"/>
              <a:ea typeface="Gill Sans"/>
              <a:cs typeface="Gill Sans"/>
              <a:sym typeface="Gill Sans"/>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09" name="Shape 4009"/>
        <p:cNvGrpSpPr/>
        <p:nvPr/>
      </p:nvGrpSpPr>
      <p:grpSpPr>
        <a:xfrm>
          <a:off x="0" y="0"/>
          <a:ext cx="0" cy="0"/>
          <a:chOff x="0" y="0"/>
          <a:chExt cx="0" cy="0"/>
        </a:xfrm>
      </p:grpSpPr>
      <p:sp>
        <p:nvSpPr>
          <p:cNvPr id="4010" name="Google Shape;4010;p40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having</a:t>
            </a:r>
            <a:endParaRPr i="1" sz="3200">
              <a:solidFill>
                <a:srgbClr val="FF9900"/>
              </a:solidFill>
              <a:latin typeface="Arial"/>
              <a:ea typeface="Arial"/>
              <a:cs typeface="Arial"/>
              <a:sym typeface="Arial"/>
            </a:endParaRPr>
          </a:p>
        </p:txBody>
      </p:sp>
      <p:sp>
        <p:nvSpPr>
          <p:cNvPr id="4011" name="Google Shape;4011;p402"/>
          <p:cNvSpPr/>
          <p:nvPr/>
        </p:nvSpPr>
        <p:spPr>
          <a:xfrm>
            <a:off x="335360" y="548680"/>
            <a:ext cx="10180240" cy="14296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1</a:t>
            </a:r>
            <a:r>
              <a:rPr b="1" i="1" lang="en-IN" sz="2000">
                <a:solidFill>
                  <a:srgbClr val="0077AA"/>
                </a:solidFill>
                <a:latin typeface="Arial"/>
                <a:ea typeface="Arial"/>
                <a:cs typeface="Arial"/>
                <a:sym typeface="Arial"/>
              </a:rPr>
              <a:t>, G</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r>
              <a:rPr baseline="-25000"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F</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F</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b="1" i="1" lang="en-IN" sz="2000">
                <a:solidFill>
                  <a:srgbClr val="0077AA"/>
                </a:solidFill>
                <a:latin typeface="Arial"/>
                <a:ea typeface="Arial"/>
                <a:cs typeface="Arial"/>
                <a:sym typeface="Arial"/>
              </a:rPr>
              <a:t> </a:t>
            </a:r>
            <a:endParaRPr sz="2000">
              <a:solidFill>
                <a:srgbClr val="0077AA"/>
              </a:solidFill>
              <a:latin typeface="Arial"/>
              <a:ea typeface="Arial"/>
              <a:cs typeface="Arial"/>
              <a:sym typeface="Arial"/>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[GROUP BY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G</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 expr | position},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[WITH ROLLUP]]</a:t>
            </a:r>
            <a:endParaRPr/>
          </a:p>
          <a:p>
            <a:pPr indent="0" lvl="0" marL="0" marR="0" rtl="0" algn="l">
              <a:lnSpc>
                <a:spcPct val="150000"/>
              </a:lnSpc>
              <a:spcBef>
                <a:spcPts val="0"/>
              </a:spcBef>
              <a:spcAft>
                <a:spcPts val="0"/>
              </a:spcAft>
              <a:buNone/>
            </a:pPr>
            <a:r>
              <a:rPr lang="en-IN" sz="2000">
                <a:solidFill>
                  <a:srgbClr val="0077AA"/>
                </a:solidFill>
                <a:latin typeface="Arial"/>
                <a:ea typeface="Arial"/>
                <a:cs typeface="Arial"/>
                <a:sym typeface="Arial"/>
              </a:rPr>
              <a:t>    [ HAVING having_condition ] </a:t>
            </a:r>
            <a:endParaRPr/>
          </a:p>
        </p:txBody>
      </p:sp>
      <p:sp>
        <p:nvSpPr>
          <p:cNvPr id="4012" name="Google Shape;4012;p402"/>
          <p:cNvSpPr txBox="1"/>
          <p:nvPr/>
        </p:nvSpPr>
        <p:spPr>
          <a:xfrm>
            <a:off x="412525" y="2245451"/>
            <a:ext cx="726765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000000"/>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job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job </a:t>
            </a:r>
            <a:r>
              <a:rPr lang="en-IN" sz="1800">
                <a:solidFill>
                  <a:srgbClr val="0077AA"/>
                </a:solidFill>
                <a:latin typeface="Arial"/>
                <a:ea typeface="Arial"/>
                <a:cs typeface="Arial"/>
                <a:sym typeface="Arial"/>
              </a:rPr>
              <a:t>HAVING</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000000"/>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45D4A"/>
                </a:solidFill>
                <a:latin typeface="Arial"/>
                <a:ea typeface="Arial"/>
                <a:cs typeface="Arial"/>
                <a:sym typeface="Arial"/>
              </a:rPr>
              <a:t>&gt;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000000"/>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pic>
        <p:nvPicPr>
          <p:cNvPr id="4013" name="Google Shape;4013;p402"/>
          <p:cNvPicPr preferRelativeResize="0"/>
          <p:nvPr/>
        </p:nvPicPr>
        <p:blipFill rotWithShape="1">
          <a:blip r:embed="rId3">
            <a:alphaModFix/>
          </a:blip>
          <a:srcRect b="0" l="0" r="0" t="0"/>
          <a:stretch/>
        </p:blipFill>
        <p:spPr>
          <a:xfrm>
            <a:off x="412525" y="4638887"/>
            <a:ext cx="3013798" cy="1429622"/>
          </a:xfrm>
          <a:prstGeom prst="rect">
            <a:avLst/>
          </a:prstGeom>
          <a:noFill/>
          <a:ln>
            <a:noFill/>
          </a:ln>
        </p:spPr>
      </p:pic>
      <p:grpSp>
        <p:nvGrpSpPr>
          <p:cNvPr id="4014" name="Google Shape;4014;p402"/>
          <p:cNvGrpSpPr/>
          <p:nvPr/>
        </p:nvGrpSpPr>
        <p:grpSpPr>
          <a:xfrm>
            <a:off x="407368" y="2852936"/>
            <a:ext cx="11490757" cy="1502780"/>
            <a:chOff x="407368" y="2852936"/>
            <a:chExt cx="11490757" cy="1502780"/>
          </a:xfrm>
        </p:grpSpPr>
        <p:grpSp>
          <p:nvGrpSpPr>
            <p:cNvPr id="4015" name="Google Shape;4015;p402"/>
            <p:cNvGrpSpPr/>
            <p:nvPr/>
          </p:nvGrpSpPr>
          <p:grpSpPr>
            <a:xfrm>
              <a:off x="412526" y="2852936"/>
              <a:ext cx="11485599" cy="1502780"/>
              <a:chOff x="412526" y="3406524"/>
              <a:chExt cx="11485599" cy="1502780"/>
            </a:xfrm>
          </p:grpSpPr>
          <p:grpSp>
            <p:nvGrpSpPr>
              <p:cNvPr id="4016" name="Google Shape;4016;p402"/>
              <p:cNvGrpSpPr/>
              <p:nvPr/>
            </p:nvGrpSpPr>
            <p:grpSpPr>
              <a:xfrm>
                <a:off x="412526" y="3501008"/>
                <a:ext cx="9888845" cy="1304978"/>
                <a:chOff x="267703" y="1600839"/>
                <a:chExt cx="9888845" cy="1304978"/>
              </a:xfrm>
            </p:grpSpPr>
            <p:sp>
              <p:nvSpPr>
                <p:cNvPr id="4017" name="Google Shape;4017;p402"/>
                <p:cNvSpPr/>
                <p:nvPr/>
              </p:nvSpPr>
              <p:spPr>
                <a:xfrm>
                  <a:off x="7589985" y="1609673"/>
                  <a:ext cx="1908268"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18" name="Google Shape;4018;p402"/>
                <p:cNvSpPr/>
                <p:nvPr/>
              </p:nvSpPr>
              <p:spPr>
                <a:xfrm>
                  <a:off x="4935656" y="1609673"/>
                  <a:ext cx="1908268"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4019" name="Google Shape;4019;p402"/>
                <p:cNvGrpSpPr/>
                <p:nvPr/>
              </p:nvGrpSpPr>
              <p:grpSpPr>
                <a:xfrm>
                  <a:off x="1651832" y="1600839"/>
                  <a:ext cx="8504716" cy="1296144"/>
                  <a:chOff x="31591" y="1556792"/>
                  <a:chExt cx="8504716" cy="1296144"/>
                </a:xfrm>
              </p:grpSpPr>
              <p:grpSp>
                <p:nvGrpSpPr>
                  <p:cNvPr id="4020" name="Google Shape;4020;p402"/>
                  <p:cNvGrpSpPr/>
                  <p:nvPr/>
                </p:nvGrpSpPr>
                <p:grpSpPr>
                  <a:xfrm>
                    <a:off x="669977" y="1556792"/>
                    <a:ext cx="7208035" cy="1296144"/>
                    <a:chOff x="669977" y="1556792"/>
                    <a:chExt cx="7208035" cy="1296144"/>
                  </a:xfrm>
                </p:grpSpPr>
                <p:sp>
                  <p:nvSpPr>
                    <p:cNvPr id="4021" name="Google Shape;4021;p402"/>
                    <p:cNvSpPr/>
                    <p:nvPr/>
                  </p:nvSpPr>
                  <p:spPr>
                    <a:xfrm>
                      <a:off x="669977" y="1556792"/>
                      <a:ext cx="1908268" cy="1296144"/>
                    </a:xfrm>
                    <a:prstGeom prst="rect">
                      <a:avLst/>
                    </a:prstGeom>
                    <a:solidFill>
                      <a:schemeClr val="lt1"/>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22" name="Google Shape;4022;p402"/>
                    <p:cNvSpPr txBox="1"/>
                    <p:nvPr/>
                  </p:nvSpPr>
                  <p:spPr>
                    <a:xfrm>
                      <a:off x="704660" y="1592660"/>
                      <a:ext cx="190826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GROUP BY</a:t>
                      </a:r>
                      <a:endParaRPr sz="3200">
                        <a:solidFill>
                          <a:schemeClr val="dk1"/>
                        </a:solidFill>
                        <a:latin typeface="Gill Sans"/>
                        <a:ea typeface="Gill Sans"/>
                        <a:cs typeface="Gill Sans"/>
                        <a:sym typeface="Gill Sans"/>
                      </a:endParaRPr>
                    </a:p>
                  </p:txBody>
                </p:sp>
                <p:sp>
                  <p:nvSpPr>
                    <p:cNvPr id="4023" name="Google Shape;4023;p402"/>
                    <p:cNvSpPr txBox="1"/>
                    <p:nvPr/>
                  </p:nvSpPr>
                  <p:spPr>
                    <a:xfrm>
                      <a:off x="702999" y="2094630"/>
                      <a:ext cx="18585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a:t>
                      </a:r>
                      <a:endParaRPr sz="2000">
                        <a:solidFill>
                          <a:schemeClr val="dk1"/>
                        </a:solidFill>
                        <a:latin typeface="Gill Sans"/>
                        <a:ea typeface="Gill Sans"/>
                        <a:cs typeface="Gill Sans"/>
                        <a:sym typeface="Gill Sans"/>
                      </a:endParaRPr>
                    </a:p>
                  </p:txBody>
                </p:sp>
                <p:sp>
                  <p:nvSpPr>
                    <p:cNvPr id="4024" name="Google Shape;4024;p402"/>
                    <p:cNvSpPr txBox="1"/>
                    <p:nvPr/>
                  </p:nvSpPr>
                  <p:spPr>
                    <a:xfrm>
                      <a:off x="3338293" y="2094630"/>
                      <a:ext cx="185049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rgbClr val="F63122"/>
                          </a:solidFill>
                          <a:latin typeface="Arial"/>
                          <a:ea typeface="Arial"/>
                          <a:cs typeface="Arial"/>
                          <a:sym typeface="Arial"/>
                        </a:rPr>
                        <a:t>COUNT</a:t>
                      </a:r>
                      <a:r>
                        <a:rPr lang="en-IN" sz="2000">
                          <a:solidFill>
                            <a:schemeClr val="dk1"/>
                          </a:solidFill>
                          <a:latin typeface="Arial"/>
                          <a:ea typeface="Arial"/>
                          <a:cs typeface="Arial"/>
                          <a:sym typeface="Arial"/>
                        </a:rPr>
                        <a:t>(*) &gt; 2</a:t>
                      </a:r>
                      <a:endParaRPr sz="2000">
                        <a:solidFill>
                          <a:schemeClr val="dk1"/>
                        </a:solidFill>
                        <a:latin typeface="Gill Sans"/>
                        <a:ea typeface="Gill Sans"/>
                        <a:cs typeface="Gill Sans"/>
                        <a:sym typeface="Gill Sans"/>
                      </a:endParaRPr>
                    </a:p>
                  </p:txBody>
                </p:sp>
                <p:sp>
                  <p:nvSpPr>
                    <p:cNvPr id="4025" name="Google Shape;4025;p402"/>
                    <p:cNvSpPr txBox="1"/>
                    <p:nvPr/>
                  </p:nvSpPr>
                  <p:spPr>
                    <a:xfrm>
                      <a:off x="6010246" y="2094630"/>
                      <a:ext cx="186776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identifier</a:t>
                      </a:r>
                      <a:r>
                        <a:rPr lang="en-IN" sz="2000">
                          <a:solidFill>
                            <a:srgbClr val="0C0C0C"/>
                          </a:solidFill>
                          <a:latin typeface="Arial"/>
                          <a:ea typeface="Arial"/>
                          <a:cs typeface="Arial"/>
                          <a:sym typeface="Arial"/>
                        </a:rPr>
                        <a:t>.</a:t>
                      </a:r>
                      <a:r>
                        <a:rPr lang="en-IN" sz="2000">
                          <a:solidFill>
                            <a:schemeClr val="dk1"/>
                          </a:solidFill>
                          <a:latin typeface="Arial"/>
                          <a:ea typeface="Arial"/>
                          <a:cs typeface="Arial"/>
                          <a:sym typeface="Arial"/>
                        </a:rPr>
                        <a:t>job, </a:t>
                      </a:r>
                      <a:r>
                        <a:rPr lang="en-IN" sz="2000">
                          <a:solidFill>
                            <a:srgbClr val="F63122"/>
                          </a:solidFill>
                          <a:latin typeface="Arial"/>
                          <a:ea typeface="Arial"/>
                          <a:cs typeface="Arial"/>
                          <a:sym typeface="Arial"/>
                        </a:rPr>
                        <a:t>COUNT</a:t>
                      </a:r>
                      <a:r>
                        <a:rPr lang="en-IN" sz="2000">
                          <a:solidFill>
                            <a:schemeClr val="dk1"/>
                          </a:solidFill>
                          <a:latin typeface="Arial"/>
                          <a:ea typeface="Arial"/>
                          <a:cs typeface="Arial"/>
                          <a:sym typeface="Arial"/>
                        </a:rPr>
                        <a:t>(*)</a:t>
                      </a:r>
                      <a:endParaRPr sz="2000">
                        <a:solidFill>
                          <a:schemeClr val="dk1"/>
                        </a:solidFill>
                        <a:latin typeface="Gill Sans"/>
                        <a:ea typeface="Gill Sans"/>
                        <a:cs typeface="Gill Sans"/>
                        <a:sym typeface="Gill Sans"/>
                      </a:endParaRPr>
                    </a:p>
                  </p:txBody>
                </p:sp>
              </p:grpSp>
              <p:sp>
                <p:nvSpPr>
                  <p:cNvPr id="4026" name="Google Shape;4026;p402"/>
                  <p:cNvSpPr/>
                  <p:nvPr/>
                </p:nvSpPr>
                <p:spPr>
                  <a:xfrm>
                    <a:off x="2655537"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27" name="Google Shape;4027;p402"/>
                  <p:cNvSpPr/>
                  <p:nvPr/>
                </p:nvSpPr>
                <p:spPr>
                  <a:xfrm>
                    <a:off x="3159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28" name="Google Shape;4028;p402"/>
                  <p:cNvSpPr/>
                  <p:nvPr/>
                </p:nvSpPr>
                <p:spPr>
                  <a:xfrm>
                    <a:off x="7929901"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29" name="Google Shape;4029;p402"/>
                  <p:cNvSpPr/>
                  <p:nvPr/>
                </p:nvSpPr>
                <p:spPr>
                  <a:xfrm>
                    <a:off x="5309866" y="1857396"/>
                    <a:ext cx="606406" cy="694935"/>
                  </a:xfrm>
                  <a:prstGeom prst="rightArrow">
                    <a:avLst>
                      <a:gd fmla="val 50000" name="adj1"/>
                      <a:gd fmla="val 50000" name="adj2"/>
                    </a:avLst>
                  </a:prstGeom>
                  <a:solidFill>
                    <a:srgbClr val="F6C12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030" name="Google Shape;4030;p402"/>
                <p:cNvSpPr/>
                <p:nvPr/>
              </p:nvSpPr>
              <p:spPr>
                <a:xfrm>
                  <a:off x="267703" y="1609674"/>
                  <a:ext cx="1296144" cy="1296143"/>
                </a:xfrm>
                <a:prstGeom prst="flowChartMagneticDisk">
                  <a:avLst/>
                </a:prstGeom>
                <a:solidFill>
                  <a:srgbClr val="F6F7E3"/>
                </a:solidFill>
                <a:ln cap="flat" cmpd="sng" w="1905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31" name="Google Shape;4031;p402"/>
                <p:cNvSpPr txBox="1"/>
                <p:nvPr/>
              </p:nvSpPr>
              <p:spPr>
                <a:xfrm>
                  <a:off x="4993429" y="1672970"/>
                  <a:ext cx="1815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HAVING</a:t>
                  </a:r>
                  <a:endParaRPr sz="3200">
                    <a:solidFill>
                      <a:schemeClr val="dk1"/>
                    </a:solidFill>
                    <a:latin typeface="Gill Sans"/>
                    <a:ea typeface="Gill Sans"/>
                    <a:cs typeface="Gill Sans"/>
                    <a:sym typeface="Gill Sans"/>
                  </a:endParaRPr>
                </a:p>
              </p:txBody>
            </p:sp>
            <p:sp>
              <p:nvSpPr>
                <p:cNvPr id="4032" name="Google Shape;4032;p402"/>
                <p:cNvSpPr txBox="1"/>
                <p:nvPr/>
              </p:nvSpPr>
              <p:spPr>
                <a:xfrm>
                  <a:off x="7638866" y="1672970"/>
                  <a:ext cx="1817301"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SELECT</a:t>
                  </a:r>
                  <a:endParaRPr sz="3200">
                    <a:solidFill>
                      <a:schemeClr val="dk1"/>
                    </a:solidFill>
                    <a:latin typeface="Gill Sans"/>
                    <a:ea typeface="Gill Sans"/>
                    <a:cs typeface="Gill Sans"/>
                    <a:sym typeface="Gill Sans"/>
                  </a:endParaRPr>
                </a:p>
              </p:txBody>
            </p:sp>
          </p:grpSp>
          <p:sp>
            <p:nvSpPr>
              <p:cNvPr id="4033" name="Google Shape;4033;p402"/>
              <p:cNvSpPr/>
              <p:nvPr/>
            </p:nvSpPr>
            <p:spPr>
              <a:xfrm>
                <a:off x="10395345" y="3406524"/>
                <a:ext cx="1502780" cy="1502780"/>
              </a:xfrm>
              <a:prstGeom prst="ellipse">
                <a:avLst/>
              </a:prstGeom>
              <a:noFill/>
              <a:ln cap="flat" cmpd="sng" w="38100">
                <a:solidFill>
                  <a:srgbClr val="8A1E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34" name="Google Shape;4034;p402"/>
              <p:cNvSpPr txBox="1"/>
              <p:nvPr/>
            </p:nvSpPr>
            <p:spPr>
              <a:xfrm>
                <a:off x="10515600" y="3944785"/>
                <a:ext cx="126387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output</a:t>
                </a:r>
                <a:endParaRPr sz="2000">
                  <a:solidFill>
                    <a:schemeClr val="dk1"/>
                  </a:solidFill>
                  <a:latin typeface="Gill Sans"/>
                  <a:ea typeface="Gill Sans"/>
                  <a:cs typeface="Gill Sans"/>
                  <a:sym typeface="Gill Sans"/>
                </a:endParaRPr>
              </a:p>
            </p:txBody>
          </p:sp>
        </p:grpSp>
        <p:sp>
          <p:nvSpPr>
            <p:cNvPr id="4035" name="Google Shape;4035;p402"/>
            <p:cNvSpPr txBox="1"/>
            <p:nvPr/>
          </p:nvSpPr>
          <p:spPr>
            <a:xfrm>
              <a:off x="407368" y="2886902"/>
              <a:ext cx="1324285"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READ</a:t>
              </a:r>
              <a:endParaRPr/>
            </a:p>
            <a:p>
              <a:pPr indent="0" lvl="0" marL="0" marR="0" rtl="0" algn="ctr">
                <a:spcBef>
                  <a:spcPts val="0"/>
                </a:spcBef>
                <a:spcAft>
                  <a:spcPts val="0"/>
                </a:spcAft>
                <a:buNone/>
              </a:pPr>
              <a:r>
                <a:rPr b="1" lang="en-IN" sz="2000">
                  <a:solidFill>
                    <a:schemeClr val="dk1"/>
                  </a:solidFill>
                  <a:latin typeface="Arial"/>
                  <a:ea typeface="Arial"/>
                  <a:cs typeface="Arial"/>
                  <a:sym typeface="Arial"/>
                </a:rPr>
                <a:t>FROM</a:t>
              </a:r>
              <a:endParaRPr/>
            </a:p>
          </p:txBody>
        </p:sp>
        <p:sp>
          <p:nvSpPr>
            <p:cNvPr id="4036" name="Google Shape;4036;p402"/>
            <p:cNvSpPr txBox="1"/>
            <p:nvPr/>
          </p:nvSpPr>
          <p:spPr>
            <a:xfrm>
              <a:off x="407368" y="3708026"/>
              <a:ext cx="130130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Arial"/>
                  <a:ea typeface="Arial"/>
                  <a:cs typeface="Arial"/>
                  <a:sym typeface="Arial"/>
                </a:rPr>
                <a:t>emp</a:t>
              </a:r>
              <a:endParaRPr sz="2000">
                <a:solidFill>
                  <a:schemeClr val="dk1"/>
                </a:solidFill>
                <a:latin typeface="Gill Sans"/>
                <a:ea typeface="Gill Sans"/>
                <a:cs typeface="Gill Sans"/>
                <a:sym typeface="Gill Sans"/>
              </a:endParaRPr>
            </a:p>
          </p:txBody>
        </p:sp>
      </p:gr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0" name="Shape 4040"/>
        <p:cNvGrpSpPr/>
        <p:nvPr/>
      </p:nvGrpSpPr>
      <p:grpSpPr>
        <a:xfrm>
          <a:off x="0" y="0"/>
          <a:ext cx="0" cy="0"/>
          <a:chOff x="0" y="0"/>
          <a:chExt cx="0" cy="0"/>
        </a:xfrm>
      </p:grpSpPr>
      <p:sp>
        <p:nvSpPr>
          <p:cNvPr id="4041" name="Google Shape;4041;p403"/>
          <p:cNvSpPr txBox="1"/>
          <p:nvPr/>
        </p:nvSpPr>
        <p:spPr>
          <a:xfrm>
            <a:off x="1752600" y="2362200"/>
            <a:ext cx="86868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difference between where and having clause</a:t>
            </a:r>
            <a:endParaRPr sz="4800">
              <a:solidFill>
                <a:srgbClr val="DC525C"/>
              </a:solidFill>
              <a:latin typeface="Quattrocento Sans"/>
              <a:ea typeface="Quattrocento Sans"/>
              <a:cs typeface="Quattrocento Sans"/>
              <a:sym typeface="Quattrocento Sans"/>
            </a:endParaRPr>
          </a:p>
        </p:txBody>
      </p:sp>
      <p:sp>
        <p:nvSpPr>
          <p:cNvPr id="4042" name="Google Shape;4042;p403"/>
          <p:cNvSpPr/>
          <p:nvPr/>
        </p:nvSpPr>
        <p:spPr>
          <a:xfrm>
            <a:off x="335360" y="377369"/>
            <a:ext cx="1152128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When WHERE and HAVING clause are used together in a SELECT query with aggregate function,  WHERE clause is applied first on individual rows and only rows which pass the condition is included for creating groups. Once group is created, HAVING clause is used to filter groups based upon condition specified.</a:t>
            </a:r>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46" name="Shape 4046"/>
        <p:cNvGrpSpPr/>
        <p:nvPr/>
      </p:nvGrpSpPr>
      <p:grpSpPr>
        <a:xfrm>
          <a:off x="0" y="0"/>
          <a:ext cx="0" cy="0"/>
          <a:chOff x="0" y="0"/>
          <a:chExt cx="0" cy="0"/>
        </a:xfrm>
      </p:grpSpPr>
      <p:sp>
        <p:nvSpPr>
          <p:cNvPr id="4047" name="Google Shape;4047;p40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where and having clause</a:t>
            </a:r>
            <a:endParaRPr i="1" sz="3200">
              <a:solidFill>
                <a:srgbClr val="FF9900"/>
              </a:solidFill>
              <a:latin typeface="Arial"/>
              <a:ea typeface="Arial"/>
              <a:cs typeface="Arial"/>
              <a:sym typeface="Arial"/>
            </a:endParaRPr>
          </a:p>
        </p:txBody>
      </p:sp>
      <p:sp>
        <p:nvSpPr>
          <p:cNvPr id="4048" name="Google Shape;4048;p404"/>
          <p:cNvSpPr/>
          <p:nvPr/>
        </p:nvSpPr>
        <p:spPr>
          <a:xfrm>
            <a:off x="622598" y="5694347"/>
            <a:ext cx="109452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C74C49"/>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The </a:t>
            </a:r>
            <a:r>
              <a:rPr lang="en-IN" sz="1800">
                <a:solidFill>
                  <a:srgbClr val="0070C0"/>
                </a:solidFill>
                <a:latin typeface="Arial"/>
                <a:ea typeface="Arial"/>
                <a:cs typeface="Arial"/>
                <a:sym typeface="Arial"/>
              </a:rPr>
              <a:t>WHERE</a:t>
            </a:r>
            <a:r>
              <a:rPr lang="en-IN" sz="1800">
                <a:solidFill>
                  <a:srgbClr val="262626"/>
                </a:solidFill>
                <a:latin typeface="Arial"/>
                <a:ea typeface="Arial"/>
                <a:cs typeface="Arial"/>
                <a:sym typeface="Arial"/>
              </a:rPr>
              <a:t> clause acts as a pre-filter where as </a:t>
            </a:r>
            <a:r>
              <a:rPr lang="en-IN" sz="1800">
                <a:solidFill>
                  <a:srgbClr val="0070C0"/>
                </a:solidFill>
                <a:latin typeface="Arial"/>
                <a:ea typeface="Arial"/>
                <a:cs typeface="Arial"/>
                <a:sym typeface="Arial"/>
              </a:rPr>
              <a:t>HAVING</a:t>
            </a:r>
            <a:r>
              <a:rPr lang="en-IN" sz="1800">
                <a:solidFill>
                  <a:srgbClr val="262626"/>
                </a:solidFill>
                <a:latin typeface="Arial"/>
                <a:ea typeface="Arial"/>
                <a:cs typeface="Arial"/>
                <a:sym typeface="Arial"/>
              </a:rPr>
              <a:t> clause acts as a post-filter.</a:t>
            </a:r>
            <a:endParaRPr/>
          </a:p>
        </p:txBody>
      </p:sp>
      <p:sp>
        <p:nvSpPr>
          <p:cNvPr id="4049" name="Google Shape;4049;p404"/>
          <p:cNvSpPr/>
          <p:nvPr/>
        </p:nvSpPr>
        <p:spPr>
          <a:xfrm>
            <a:off x="622598" y="1268760"/>
            <a:ext cx="11089232" cy="36009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b="1" i="1"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can be used with - </a:t>
            </a:r>
            <a:r>
              <a:rPr lang="en-IN" sz="1800">
                <a:solidFill>
                  <a:srgbClr val="0070C0"/>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UPDATE</a:t>
            </a:r>
            <a:r>
              <a:rPr lang="en-IN" sz="1800">
                <a:solidFill>
                  <a:schemeClr val="dk1"/>
                </a:solidFill>
                <a:latin typeface="Arial"/>
                <a:ea typeface="Arial"/>
                <a:cs typeface="Arial"/>
                <a:sym typeface="Arial"/>
              </a:rPr>
              <a:t>, and </a:t>
            </a:r>
            <a:r>
              <a:rPr lang="en-IN" sz="1800">
                <a:solidFill>
                  <a:srgbClr val="0070C0"/>
                </a:solidFill>
                <a:latin typeface="Arial"/>
                <a:ea typeface="Arial"/>
                <a:cs typeface="Arial"/>
                <a:sym typeface="Arial"/>
              </a:rPr>
              <a:t>DELETE</a:t>
            </a:r>
            <a:r>
              <a:rPr lang="en-IN" sz="1800">
                <a:solidFill>
                  <a:schemeClr val="dk1"/>
                </a:solidFill>
                <a:latin typeface="Arial"/>
                <a:ea typeface="Arial"/>
                <a:cs typeface="Arial"/>
                <a:sym typeface="Arial"/>
              </a:rPr>
              <a:t> statements, where as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 can only be used with the </a:t>
            </a:r>
            <a:r>
              <a:rPr lang="en-IN" sz="1800">
                <a:solidFill>
                  <a:srgbClr val="0070C0"/>
                </a:solidFill>
                <a:latin typeface="Arial"/>
                <a:ea typeface="Arial"/>
                <a:cs typeface="Arial"/>
                <a:sym typeface="Arial"/>
              </a:rPr>
              <a:t>SELECT</a:t>
            </a:r>
            <a:r>
              <a:rPr lang="en-IN" sz="1800">
                <a:solidFill>
                  <a:schemeClr val="dk1"/>
                </a:solidFill>
                <a:latin typeface="Arial"/>
                <a:ea typeface="Arial"/>
                <a:cs typeface="Arial"/>
                <a:sym typeface="Arial"/>
              </a:rPr>
              <a:t> statement.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filters rows before aggregation (GROUPING), where as,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 filters groups, after the aggregations are performed.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is used before the </a:t>
            </a:r>
            <a:r>
              <a:rPr lang="en-IN" sz="1800">
                <a:solidFill>
                  <a:srgbClr val="0070C0"/>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BY’</a:t>
            </a:r>
            <a:r>
              <a:rPr lang="en-IN" sz="1800">
                <a:solidFill>
                  <a:schemeClr val="dk1"/>
                </a:solidFill>
                <a:latin typeface="Arial"/>
                <a:ea typeface="Arial"/>
                <a:cs typeface="Arial"/>
                <a:sym typeface="Arial"/>
              </a:rPr>
              <a:t> clause if required and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is used after the </a:t>
            </a:r>
            <a:r>
              <a:rPr lang="en-IN" sz="1800">
                <a:solidFill>
                  <a:srgbClr val="0070C0"/>
                </a:solidFill>
                <a:latin typeface="Arial"/>
                <a:ea typeface="Arial"/>
                <a:cs typeface="Arial"/>
                <a:sym typeface="Arial"/>
              </a:rPr>
              <a:t>‘GROUP BY’ </a:t>
            </a:r>
            <a:r>
              <a:rPr lang="en-IN" sz="1800">
                <a:solidFill>
                  <a:schemeClr val="dk1"/>
                </a:solidFill>
                <a:latin typeface="Arial"/>
                <a:ea typeface="Arial"/>
                <a:cs typeface="Arial"/>
                <a:sym typeface="Arial"/>
              </a:rPr>
              <a:t>clause.</a:t>
            </a:r>
            <a:endParaRPr sz="1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Aggregate functions (</a:t>
            </a:r>
            <a:r>
              <a:rPr lang="en-IN" sz="1800">
                <a:solidFill>
                  <a:srgbClr val="DD4A68"/>
                </a:solidFill>
                <a:latin typeface="Arial"/>
                <a:ea typeface="Arial"/>
                <a:cs typeface="Arial"/>
                <a:sym typeface="Arial"/>
              </a:rPr>
              <a:t>SUM</a:t>
            </a:r>
            <a:r>
              <a:rPr b="1" i="1" lang="en-IN" sz="1800">
                <a:solidFill>
                  <a:schemeClr val="dk1"/>
                </a:solidFill>
                <a:latin typeface="Arial"/>
                <a:ea typeface="Arial"/>
                <a:cs typeface="Arial"/>
                <a:sym typeface="Arial"/>
              </a:rPr>
              <a:t>,</a:t>
            </a:r>
            <a:r>
              <a:rPr b="1" i="1" lang="en-IN" sz="1800">
                <a:solidFill>
                  <a:srgbClr val="0070C0"/>
                </a:solidFill>
                <a:latin typeface="Arial"/>
                <a:ea typeface="Arial"/>
                <a:cs typeface="Arial"/>
                <a:sym typeface="Arial"/>
              </a:rPr>
              <a:t> </a:t>
            </a:r>
            <a:r>
              <a:rPr lang="en-IN" sz="1800">
                <a:solidFill>
                  <a:srgbClr val="DD4A68"/>
                </a:solidFill>
                <a:latin typeface="Arial"/>
                <a:ea typeface="Arial"/>
                <a:cs typeface="Arial"/>
                <a:sym typeface="Arial"/>
              </a:rPr>
              <a:t>MIN</a:t>
            </a:r>
            <a:r>
              <a:rPr b="1" i="1" lang="en-IN" sz="1800">
                <a:solidFill>
                  <a:schemeClr val="dk1"/>
                </a:solidFill>
                <a:latin typeface="Arial"/>
                <a:ea typeface="Arial"/>
                <a:cs typeface="Arial"/>
                <a:sym typeface="Arial"/>
              </a:rPr>
              <a:t>,</a:t>
            </a:r>
            <a:r>
              <a:rPr b="1" i="1" lang="en-IN" sz="1800">
                <a:solidFill>
                  <a:srgbClr val="0070C0"/>
                </a:solidFill>
                <a:latin typeface="Arial"/>
                <a:ea typeface="Arial"/>
                <a:cs typeface="Arial"/>
                <a:sym typeface="Arial"/>
              </a:rPr>
              <a:t> </a:t>
            </a:r>
            <a:r>
              <a:rPr lang="en-IN" sz="1800">
                <a:solidFill>
                  <a:srgbClr val="DD4A68"/>
                </a:solidFill>
                <a:latin typeface="Arial"/>
                <a:ea typeface="Arial"/>
                <a:cs typeface="Arial"/>
                <a:sym typeface="Arial"/>
              </a:rPr>
              <a:t>MAX</a:t>
            </a:r>
            <a:r>
              <a:rPr b="1" i="1" lang="en-IN" sz="1800">
                <a:solidFill>
                  <a:schemeClr val="dk1"/>
                </a:solidFill>
                <a:latin typeface="Arial"/>
                <a:ea typeface="Arial"/>
                <a:cs typeface="Arial"/>
                <a:sym typeface="Arial"/>
              </a:rPr>
              <a:t>,</a:t>
            </a:r>
            <a:r>
              <a:rPr b="1" i="1" lang="en-IN" sz="1800">
                <a:solidFill>
                  <a:srgbClr val="0070C0"/>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chemeClr val="dk1"/>
                </a:solidFill>
                <a:latin typeface="Arial"/>
                <a:ea typeface="Arial"/>
                <a:cs typeface="Arial"/>
                <a:sym typeface="Arial"/>
              </a:rPr>
              <a:t> and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 cannot be used in the </a:t>
            </a: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clause, unless it is in a sub query contained in a </a:t>
            </a:r>
            <a:r>
              <a:rPr b="1" i="1" lang="en-IN" sz="1800">
                <a:solidFill>
                  <a:schemeClr val="dk1"/>
                </a:solidFill>
                <a:latin typeface="Arial"/>
                <a:ea typeface="Arial"/>
                <a:cs typeface="Arial"/>
                <a:sym typeface="Arial"/>
              </a:rPr>
              <a:t>WHERE</a:t>
            </a:r>
            <a:r>
              <a:rPr lang="en-IN" sz="1800">
                <a:solidFill>
                  <a:schemeClr val="dk1"/>
                </a:solidFill>
                <a:latin typeface="Arial"/>
                <a:ea typeface="Arial"/>
                <a:cs typeface="Arial"/>
                <a:sym typeface="Arial"/>
              </a:rPr>
              <a:t> or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 whereas, aggregate functions can be used in </a:t>
            </a:r>
            <a:r>
              <a:rPr b="1" i="1" lang="en-IN" sz="1800">
                <a:solidFill>
                  <a:schemeClr val="dk1"/>
                </a:solidFill>
                <a:latin typeface="Arial"/>
                <a:ea typeface="Arial"/>
                <a:cs typeface="Arial"/>
                <a:sym typeface="Arial"/>
              </a:rPr>
              <a:t>HAVING</a:t>
            </a:r>
            <a:r>
              <a:rPr lang="en-IN" sz="1800">
                <a:solidFill>
                  <a:schemeClr val="dk1"/>
                </a:solidFill>
                <a:latin typeface="Arial"/>
                <a:ea typeface="Arial"/>
                <a:cs typeface="Arial"/>
                <a:sym typeface="Arial"/>
              </a:rPr>
              <a:t> clause.</a:t>
            </a:r>
            <a:endParaRPr/>
          </a:p>
        </p:txBody>
      </p:sp>
      <p:cxnSp>
        <p:nvCxnSpPr>
          <p:cNvPr id="4050" name="Google Shape;4050;p404"/>
          <p:cNvCxnSpPr/>
          <p:nvPr/>
        </p:nvCxnSpPr>
        <p:spPr>
          <a:xfrm>
            <a:off x="550590" y="5157192"/>
            <a:ext cx="11017224"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54" name="Shape 4054"/>
        <p:cNvGrpSpPr/>
        <p:nvPr/>
      </p:nvGrpSpPr>
      <p:grpSpPr>
        <a:xfrm>
          <a:off x="0" y="0"/>
          <a:ext cx="0" cy="0"/>
          <a:chOff x="0" y="0"/>
          <a:chExt cx="0" cy="0"/>
        </a:xfrm>
      </p:grpSpPr>
      <p:sp>
        <p:nvSpPr>
          <p:cNvPr id="4055" name="Google Shape;4055;p40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where vs having</a:t>
            </a:r>
            <a:endParaRPr i="1" sz="3200">
              <a:solidFill>
                <a:srgbClr val="FF9900"/>
              </a:solidFill>
              <a:latin typeface="Arial"/>
              <a:ea typeface="Arial"/>
              <a:cs typeface="Arial"/>
              <a:sym typeface="Arial"/>
            </a:endParaRPr>
          </a:p>
        </p:txBody>
      </p:sp>
      <p:graphicFrame>
        <p:nvGraphicFramePr>
          <p:cNvPr id="4056" name="Google Shape;4056;p405"/>
          <p:cNvGraphicFramePr/>
          <p:nvPr/>
        </p:nvGraphicFramePr>
        <p:xfrm>
          <a:off x="119336" y="1432338"/>
          <a:ext cx="3000000" cy="3000000"/>
        </p:xfrm>
        <a:graphic>
          <a:graphicData uri="http://schemas.openxmlformats.org/drawingml/2006/table">
            <a:tbl>
              <a:tblPr>
                <a:noFill/>
                <a:tableStyleId>{3C152881-F198-4F65-A271-4D270DF88224}</a:tableStyleId>
              </a:tblPr>
              <a:tblGrid>
                <a:gridCol w="5933050"/>
                <a:gridCol w="6020300"/>
              </a:tblGrid>
              <a:tr h="570550">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WHERE</a:t>
                      </a:r>
                      <a:endParaRPr/>
                    </a:p>
                  </a:txBody>
                  <a:tcPr marT="53600" marB="53600" marR="53600" marL="5360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HAVING</a:t>
                      </a:r>
                      <a:endParaRPr/>
                    </a:p>
                  </a:txBody>
                  <a:tcPr marT="53600" marB="53600" marR="53600" marL="53600" anchor="ctr"/>
                </a:tc>
              </a:tr>
              <a:tr h="3816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Implemented in row operations.</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Implemented in column operations.</a:t>
                      </a:r>
                      <a:endParaRPr/>
                    </a:p>
                  </a:txBody>
                  <a:tcPr marT="53600" marB="53600" marR="53600" marL="53600"/>
                </a:tc>
              </a:tr>
              <a:tr h="3816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Single row</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Summarized row or group or rows.</a:t>
                      </a:r>
                      <a:endParaRPr/>
                    </a:p>
                  </a:txBody>
                  <a:tcPr marT="53600" marB="53600" marR="53600" marL="53600"/>
                </a:tc>
              </a:tr>
              <a:tr h="7505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It only fetches the data from particular rows or table according to the condition.</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It only fetches the data from grouped data according to the condition.</a:t>
                      </a:r>
                      <a:endParaRPr/>
                    </a:p>
                  </a:txBody>
                  <a:tcPr marT="53600" marB="53600" marR="53600" marL="53600"/>
                </a:tc>
              </a:tr>
              <a:tr h="360000">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Aggregate Functions </a:t>
                      </a:r>
                      <a:r>
                        <a:rPr b="1" lang="en-IN" sz="1800">
                          <a:latin typeface="Palatino Linotype"/>
                          <a:ea typeface="Palatino Linotype"/>
                          <a:cs typeface="Palatino Linotype"/>
                          <a:sym typeface="Palatino Linotype"/>
                        </a:rPr>
                        <a:t>c</a:t>
                      </a:r>
                      <a:r>
                        <a:rPr lang="en-IN" sz="1800">
                          <a:latin typeface="Palatino Linotype"/>
                          <a:ea typeface="Palatino Linotype"/>
                          <a:cs typeface="Palatino Linotype"/>
                          <a:sym typeface="Palatino Linotype"/>
                        </a:rPr>
                        <a:t>cannot appear in WHERE clause.</a:t>
                      </a:r>
                      <a:endParaRPr/>
                    </a:p>
                  </a:txBody>
                  <a:tcPr marT="53600" marB="53600" marR="53600" marL="53600"/>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Aggregate Functions </a:t>
                      </a:r>
                      <a:r>
                        <a:rPr lang="en-IN" sz="1800">
                          <a:latin typeface="Palatino Linotype"/>
                          <a:ea typeface="Palatino Linotype"/>
                          <a:cs typeface="Palatino Linotype"/>
                          <a:sym typeface="Palatino Linotype"/>
                        </a:rPr>
                        <a:t>Can appear in HAVING clause.</a:t>
                      </a:r>
                      <a:endParaRPr/>
                    </a:p>
                  </a:txBody>
                  <a:tcPr marT="53600" marB="53600" marR="53600" marL="53600"/>
                </a:tc>
              </a:tr>
              <a:tr h="7255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Used with SELECT and other statements such as UPDATE, DELETE or either one of them.</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Used with SELECT statement only.</a:t>
                      </a:r>
                      <a:endParaRPr/>
                    </a:p>
                  </a:txBody>
                  <a:tcPr marT="53600" marB="53600" marR="53600" marL="53600"/>
                </a:tc>
              </a:tr>
              <a:tr h="3816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Pre-filter</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Post-filter</a:t>
                      </a:r>
                      <a:endParaRPr/>
                    </a:p>
                  </a:txBody>
                  <a:tcPr marT="53600" marB="53600" marR="53600" marL="53600"/>
                </a:tc>
              </a:tr>
              <a:tr h="3816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GROUP BY Comes after WHERE.</a:t>
                      </a:r>
                      <a:endParaRPr/>
                    </a:p>
                  </a:txBody>
                  <a:tcPr marT="53600" marB="53600" marR="53600" marL="5360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GROUP BY Comes before HAVING.</a:t>
                      </a:r>
                      <a:endParaRPr/>
                    </a:p>
                  </a:txBody>
                  <a:tcPr marT="53600" marB="53600" marR="53600" marL="53600"/>
                </a:tc>
              </a:tr>
            </a:tbl>
          </a:graphicData>
        </a:graphic>
      </p:graphicFrame>
      <p:grpSp>
        <p:nvGrpSpPr>
          <p:cNvPr id="4057" name="Google Shape;4057;p405"/>
          <p:cNvGrpSpPr/>
          <p:nvPr/>
        </p:nvGrpSpPr>
        <p:grpSpPr>
          <a:xfrm>
            <a:off x="119336" y="260830"/>
            <a:ext cx="4680520" cy="863914"/>
            <a:chOff x="119336" y="188822"/>
            <a:chExt cx="4680520" cy="863914"/>
          </a:xfrm>
        </p:grpSpPr>
        <p:sp>
          <p:nvSpPr>
            <p:cNvPr id="4058" name="Google Shape;4058;p405"/>
            <p:cNvSpPr/>
            <p:nvPr/>
          </p:nvSpPr>
          <p:spPr>
            <a:xfrm>
              <a:off x="119336"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59" name="Google Shape;4059;p405"/>
            <p:cNvSpPr txBox="1"/>
            <p:nvPr/>
          </p:nvSpPr>
          <p:spPr>
            <a:xfrm>
              <a:off x="305812" y="350795"/>
              <a:ext cx="148309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WHERE</a:t>
              </a:r>
              <a:endParaRPr sz="3000">
                <a:solidFill>
                  <a:schemeClr val="dk1"/>
                </a:solidFill>
                <a:latin typeface="Gill Sans"/>
                <a:ea typeface="Gill Sans"/>
                <a:cs typeface="Gill Sans"/>
                <a:sym typeface="Gill Sans"/>
              </a:endParaRPr>
            </a:p>
          </p:txBody>
        </p:sp>
        <p:sp>
          <p:nvSpPr>
            <p:cNvPr id="4060" name="Google Shape;4060;p405"/>
            <p:cNvSpPr/>
            <p:nvPr/>
          </p:nvSpPr>
          <p:spPr>
            <a:xfrm>
              <a:off x="2855640"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061" name="Google Shape;4061;p405"/>
            <p:cNvSpPr txBox="1"/>
            <p:nvPr/>
          </p:nvSpPr>
          <p:spPr>
            <a:xfrm>
              <a:off x="3042116" y="350795"/>
              <a:ext cx="160460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HAVING</a:t>
              </a:r>
              <a:endParaRPr sz="3000">
                <a:solidFill>
                  <a:schemeClr val="dk1"/>
                </a:solidFill>
                <a:latin typeface="Gill Sans"/>
                <a:ea typeface="Gill Sans"/>
                <a:cs typeface="Gill Sans"/>
                <a:sym typeface="Gill Sans"/>
              </a:endParaRPr>
            </a:p>
          </p:txBody>
        </p:sp>
        <p:sp>
          <p:nvSpPr>
            <p:cNvPr id="4062" name="Google Shape;4062;p405"/>
            <p:cNvSpPr txBox="1"/>
            <p:nvPr/>
          </p:nvSpPr>
          <p:spPr>
            <a:xfrm>
              <a:off x="2135560" y="332656"/>
              <a:ext cx="7452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Gill Sans"/>
                  <a:ea typeface="Gill Sans"/>
                  <a:cs typeface="Gill Sans"/>
                  <a:sym typeface="Gill Sans"/>
                </a:rPr>
                <a:t>V</a:t>
              </a:r>
              <a:r>
                <a:rPr lang="en-IN" sz="2400">
                  <a:solidFill>
                    <a:schemeClr val="dk1"/>
                  </a:solidFill>
                  <a:latin typeface="Gill Sans"/>
                  <a:ea typeface="Gill Sans"/>
                  <a:cs typeface="Gill Sans"/>
                  <a:sym typeface="Gill Sans"/>
                </a:rPr>
                <a:t>S</a:t>
              </a:r>
              <a:endParaRPr sz="2400">
                <a:solidFill>
                  <a:schemeClr val="dk1"/>
                </a:solidFill>
                <a:latin typeface="Gill Sans"/>
                <a:ea typeface="Gill Sans"/>
                <a:cs typeface="Gill Sans"/>
                <a:sym typeface="Gill Sans"/>
              </a:endParaRPr>
            </a:p>
          </p:txBody>
        </p:sp>
      </p:gr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66" name="Shape 4066"/>
        <p:cNvGrpSpPr/>
        <p:nvPr/>
      </p:nvGrpSpPr>
      <p:grpSpPr>
        <a:xfrm>
          <a:off x="0" y="0"/>
          <a:ext cx="0" cy="0"/>
          <a:chOff x="0" y="0"/>
          <a:chExt cx="0" cy="0"/>
        </a:xfrm>
      </p:grpSpPr>
      <p:sp>
        <p:nvSpPr>
          <p:cNvPr id="4067" name="Google Shape;4067;p40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window function</a:t>
            </a:r>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71" name="Shape 4071"/>
        <p:cNvGrpSpPr/>
        <p:nvPr/>
      </p:nvGrpSpPr>
      <p:grpSpPr>
        <a:xfrm>
          <a:off x="0" y="0"/>
          <a:ext cx="0" cy="0"/>
          <a:chOff x="0" y="0"/>
          <a:chExt cx="0" cy="0"/>
        </a:xfrm>
      </p:grpSpPr>
      <p:sp>
        <p:nvSpPr>
          <p:cNvPr id="4072" name="Google Shape;4072;p40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window function</a:t>
            </a:r>
            <a:endParaRPr i="1" sz="3200">
              <a:solidFill>
                <a:srgbClr val="FF9900"/>
              </a:solidFill>
              <a:latin typeface="Arial"/>
              <a:ea typeface="Arial"/>
              <a:cs typeface="Arial"/>
              <a:sym typeface="Arial"/>
            </a:endParaRPr>
          </a:p>
        </p:txBody>
      </p:sp>
      <p:sp>
        <p:nvSpPr>
          <p:cNvPr id="4073" name="Google Shape;4073;p407"/>
          <p:cNvSpPr/>
          <p:nvPr/>
        </p:nvSpPr>
        <p:spPr>
          <a:xfrm>
            <a:off x="238403" y="1611377"/>
            <a:ext cx="11521280" cy="116955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Noto Sans Symbols"/>
              <a:buChar char="⮚"/>
            </a:pPr>
            <a:r>
              <a:rPr lang="en-IN" sz="1800">
                <a:solidFill>
                  <a:srgbClr val="0077AA"/>
                </a:solidFill>
                <a:latin typeface="Arial"/>
                <a:ea typeface="Arial"/>
                <a:cs typeface="Arial"/>
                <a:sym typeface="Arial"/>
              </a:rPr>
              <a:t>RANK() OVER(PARTITION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 | DESC]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 | DESC]]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 )</a:t>
            </a:r>
            <a:endParaRPr/>
          </a:p>
          <a:p>
            <a:pPr indent="-292100" lvl="0" marL="342900" marR="0" rtl="0" algn="l">
              <a:spcBef>
                <a:spcPts val="0"/>
              </a:spcBef>
              <a:spcAft>
                <a:spcPts val="0"/>
              </a:spcAft>
              <a:buClr>
                <a:schemeClr val="dk1"/>
              </a:buClr>
              <a:buSzPts val="800"/>
              <a:buFont typeface="Noto Sans Symbols"/>
              <a:buNone/>
            </a:pPr>
            <a:r>
              <a:t/>
            </a:r>
            <a:endParaRPr sz="800">
              <a:solidFill>
                <a:srgbClr val="0077AA"/>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Noto Sans Symbols"/>
              <a:buChar char="⮚"/>
            </a:pPr>
            <a:r>
              <a:rPr lang="en-IN" sz="1800">
                <a:solidFill>
                  <a:srgbClr val="0077AA"/>
                </a:solidFill>
                <a:latin typeface="Arial"/>
                <a:ea typeface="Arial"/>
                <a:cs typeface="Arial"/>
                <a:sym typeface="Arial"/>
              </a:rPr>
              <a:t>DENSE_RANK() OVER(PARTITION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[ASC|DESC]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 | DESC]]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 )</a:t>
            </a:r>
            <a:endParaRPr/>
          </a:p>
          <a:p>
            <a:pPr indent="-292100" lvl="0" marL="342900" marR="0" rtl="0" algn="l">
              <a:spcBef>
                <a:spcPts val="0"/>
              </a:spcBef>
              <a:spcAft>
                <a:spcPts val="0"/>
              </a:spcAft>
              <a:buClr>
                <a:schemeClr val="dk1"/>
              </a:buClr>
              <a:buSzPts val="800"/>
              <a:buFont typeface="Noto Sans Symbols"/>
              <a:buNone/>
            </a:pPr>
            <a:r>
              <a:t/>
            </a:r>
            <a:endParaRPr sz="800">
              <a:solidFill>
                <a:srgbClr val="0077AA"/>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Noto Sans Symbols"/>
              <a:buChar char="⮚"/>
            </a:pPr>
            <a:r>
              <a:rPr lang="en-IN" sz="1800">
                <a:solidFill>
                  <a:srgbClr val="0077AA"/>
                </a:solidFill>
                <a:latin typeface="Arial"/>
                <a:ea typeface="Arial"/>
                <a:cs typeface="Arial"/>
                <a:sym typeface="Arial"/>
              </a:rPr>
              <a:t>ROW_NUMBER() OVER(</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[ASC|DESC] [,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[ASC | DESC]]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p:txBody>
      </p:sp>
      <p:sp>
        <p:nvSpPr>
          <p:cNvPr id="4074" name="Google Shape;4074;p407"/>
          <p:cNvSpPr/>
          <p:nvPr/>
        </p:nvSpPr>
        <p:spPr>
          <a:xfrm>
            <a:off x="238401" y="3429000"/>
            <a:ext cx="11521279" cy="1969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C74C49"/>
              </a:solidFill>
              <a:latin typeface="Arial"/>
              <a:ea typeface="Arial"/>
              <a:cs typeface="Arial"/>
              <a:sym typeface="Arial"/>
            </a:endParaRPr>
          </a:p>
          <a:p>
            <a:pPr indent="0" lvl="0" marL="0" marR="0" rtl="0" algn="l">
              <a:spcBef>
                <a:spcPts val="0"/>
              </a:spcBef>
              <a:spcAft>
                <a:spcPts val="0"/>
              </a:spcAft>
              <a:buNone/>
            </a:pPr>
            <a:r>
              <a:rPr lang="en-IN" sz="1800">
                <a:solidFill>
                  <a:srgbClr val="262626"/>
                </a:solidFill>
                <a:latin typeface="Arial"/>
                <a:ea typeface="Arial"/>
                <a:cs typeface="Arial"/>
                <a:sym typeface="Arial"/>
              </a:rPr>
              <a:t>MySQL does not support these window function features.</a:t>
            </a:r>
            <a:endParaRPr/>
          </a:p>
          <a:p>
            <a:pPr indent="0" lvl="0" marL="0" marR="0" rtl="0" algn="l">
              <a:spcBef>
                <a:spcPts val="0"/>
              </a:spcBef>
              <a:spcAft>
                <a:spcPts val="0"/>
              </a:spcAft>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DISTINCT syntax for aggregate functions.</a:t>
            </a:r>
            <a:endParaRPr/>
          </a:p>
          <a:p>
            <a:pPr indent="-247650" lvl="0" marL="285750" marR="0" rtl="0" algn="l">
              <a:spcBef>
                <a:spcPts val="0"/>
              </a:spcBef>
              <a:spcAft>
                <a:spcPts val="0"/>
              </a:spcAft>
              <a:buClr>
                <a:schemeClr val="dk1"/>
              </a:buClr>
              <a:buSzPts val="600"/>
              <a:buFont typeface="Arial"/>
              <a:buNone/>
            </a:pPr>
            <a:r>
              <a:t/>
            </a:r>
            <a:endParaRPr sz="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Nested window functions</a:t>
            </a:r>
            <a:endParaRPr/>
          </a:p>
          <a:p>
            <a:pPr indent="-247650" lvl="0" marL="285750" marR="0" rtl="0" algn="l">
              <a:spcBef>
                <a:spcPts val="0"/>
              </a:spcBef>
              <a:spcAft>
                <a:spcPts val="0"/>
              </a:spcAft>
              <a:buClr>
                <a:schemeClr val="dk1"/>
              </a:buClr>
              <a:buSzPts val="600"/>
              <a:buFont typeface="Arial"/>
              <a:buNone/>
            </a:pPr>
            <a:r>
              <a:t/>
            </a:r>
            <a:endParaRPr sz="6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Window function cannot be the part of </a:t>
            </a:r>
            <a:r>
              <a:rPr lang="en-IN" sz="1800">
                <a:solidFill>
                  <a:srgbClr val="0077AA"/>
                </a:solidFill>
                <a:latin typeface="Arial"/>
                <a:ea typeface="Arial"/>
                <a:cs typeface="Arial"/>
                <a:sym typeface="Arial"/>
              </a:rPr>
              <a:t>WHERE</a:t>
            </a:r>
            <a:r>
              <a:rPr lang="en-IN" sz="1800">
                <a:solidFill>
                  <a:srgbClr val="262626"/>
                </a:solidFill>
                <a:latin typeface="Arial"/>
                <a:ea typeface="Arial"/>
                <a:cs typeface="Arial"/>
                <a:sym typeface="Arial"/>
              </a:rPr>
              <a:t> condition</a:t>
            </a:r>
            <a:endParaRPr/>
          </a:p>
        </p:txBody>
      </p:sp>
      <p:sp>
        <p:nvSpPr>
          <p:cNvPr id="4075" name="Google Shape;4075;p407"/>
          <p:cNvSpPr txBox="1"/>
          <p:nvPr/>
        </p:nvSpPr>
        <p:spPr>
          <a:xfrm>
            <a:off x="238402" y="974430"/>
            <a:ext cx="115212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Use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rgbClr val="262626"/>
                </a:solidFill>
                <a:latin typeface="Arial"/>
                <a:ea typeface="Arial"/>
                <a:cs typeface="Arial"/>
                <a:sym typeface="Arial"/>
              </a:rPr>
              <a:t> with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chemeClr val="dk1"/>
                </a:solidFill>
                <a:latin typeface="Arial"/>
                <a:ea typeface="Arial"/>
                <a:cs typeface="Arial"/>
                <a:sym typeface="Arial"/>
              </a:rPr>
              <a:t> </a:t>
            </a:r>
            <a:r>
              <a:rPr lang="en-IN" sz="1800">
                <a:solidFill>
                  <a:srgbClr val="262626"/>
                </a:solidFill>
                <a:latin typeface="Arial"/>
                <a:ea typeface="Arial"/>
                <a:cs typeface="Arial"/>
                <a:sym typeface="Arial"/>
              </a:rPr>
              <a:t>to see the effect of </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r>
              <a:rPr i="1" lang="en-IN" sz="1800">
                <a:solidFill>
                  <a:schemeClr val="dk1"/>
                </a:solidFill>
                <a:latin typeface="Arial"/>
                <a:ea typeface="Arial"/>
                <a:cs typeface="Arial"/>
                <a:sym typeface="Arial"/>
              </a:rPr>
              <a:t>expr</a:t>
            </a:r>
            <a:r>
              <a:rPr lang="en-IN" sz="1800">
                <a:solidFill>
                  <a:srgbClr val="262626"/>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9" name="Shape 4079"/>
        <p:cNvGrpSpPr/>
        <p:nvPr/>
      </p:nvGrpSpPr>
      <p:grpSpPr>
        <a:xfrm>
          <a:off x="0" y="0"/>
          <a:ext cx="0" cy="0"/>
          <a:chOff x="0" y="0"/>
          <a:chExt cx="0" cy="0"/>
        </a:xfrm>
      </p:grpSpPr>
      <p:sp>
        <p:nvSpPr>
          <p:cNvPr id="4080" name="Google Shape;4080;p40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window function- examples</a:t>
            </a:r>
            <a:endParaRPr i="1" sz="3200">
              <a:solidFill>
                <a:srgbClr val="FF9900"/>
              </a:solidFill>
              <a:latin typeface="Arial"/>
              <a:ea typeface="Arial"/>
              <a:cs typeface="Arial"/>
              <a:sym typeface="Arial"/>
            </a:endParaRPr>
          </a:p>
        </p:txBody>
      </p:sp>
      <p:sp>
        <p:nvSpPr>
          <p:cNvPr id="4081" name="Google Shape;4081;p408"/>
          <p:cNvSpPr/>
          <p:nvPr/>
        </p:nvSpPr>
        <p:spPr>
          <a:xfrm>
            <a:off x="263352" y="215444"/>
            <a:ext cx="53285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FIFA / Forbes</a:t>
            </a:r>
            <a:endParaRPr/>
          </a:p>
        </p:txBody>
      </p:sp>
      <p:sp>
        <p:nvSpPr>
          <p:cNvPr id="4082" name="Google Shape;4082;p408"/>
          <p:cNvSpPr txBox="1"/>
          <p:nvPr/>
        </p:nvSpPr>
        <p:spPr>
          <a:xfrm>
            <a:off x="241261" y="764704"/>
            <a:ext cx="11712338" cy="224676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ROW_NUMBER() OVER() </a:t>
            </a:r>
            <a:r>
              <a:rPr lang="en-IN" sz="1800">
                <a:solidFill>
                  <a:schemeClr val="dk1"/>
                </a:solidFill>
                <a:latin typeface="Arial"/>
                <a:ea typeface="Arial"/>
                <a:cs typeface="Arial"/>
                <a:sym typeface="Arial"/>
              </a:rPr>
              <a:t>R1, emp.</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RANK() OVER</a:t>
            </a:r>
            <a:r>
              <a:rPr lang="en-IN" sz="1800">
                <a:solidFill>
                  <a:srgbClr val="595959"/>
                </a:solidFill>
                <a:latin typeface="Arial"/>
                <a:ea typeface="Arial"/>
                <a:cs typeface="Arial"/>
                <a:sym typeface="Arial"/>
              </a:rPr>
              <a:t>(</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ename, sal, job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DD4A68"/>
                </a:solidFill>
                <a:latin typeface="Arial"/>
                <a:ea typeface="Arial"/>
                <a:cs typeface="Arial"/>
                <a:sym typeface="Arial"/>
              </a:rPr>
              <a:t>DENSE_RANK() OVER</a:t>
            </a:r>
            <a:r>
              <a:rPr lang="en-IN" sz="1800">
                <a:solidFill>
                  <a:srgbClr val="595959"/>
                </a:solidFill>
                <a:latin typeface="Arial"/>
                <a:ea typeface="Arial"/>
                <a:cs typeface="Arial"/>
                <a:sym typeface="Arial"/>
              </a:rPr>
              <a:t>(</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R1, ename, sal, job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ordid, total,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total</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OVER</a:t>
            </a:r>
            <a:r>
              <a:rPr lang="en-IN" sz="1800">
                <a:solidFill>
                  <a:srgbClr val="595959"/>
                </a:solidFill>
                <a:latin typeface="Arial"/>
                <a:ea typeface="Arial"/>
                <a:cs typeface="Arial"/>
                <a:sym typeface="Arial"/>
              </a:rPr>
              <a:t>(</a:t>
            </a:r>
            <a:r>
              <a:rPr lang="en-IN" sz="1800">
                <a:solidFill>
                  <a:srgbClr val="0077AA"/>
                </a:solidFill>
                <a:latin typeface="Arial"/>
                <a:ea typeface="Arial"/>
                <a:cs typeface="Arial"/>
                <a:sym typeface="Arial"/>
              </a:rPr>
              <a:t>ORDER BY </a:t>
            </a:r>
            <a:r>
              <a:rPr lang="en-IN" sz="1800">
                <a:solidFill>
                  <a:schemeClr val="dk1"/>
                </a:solidFill>
                <a:latin typeface="Arial"/>
                <a:ea typeface="Arial"/>
                <a:cs typeface="Arial"/>
                <a:sym typeface="Arial"/>
              </a:rPr>
              <a:t>ordid</a:t>
            </a:r>
            <a:r>
              <a:rPr lang="en-IN" sz="1800">
                <a:solidFill>
                  <a:srgbClr val="5959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ROW_NUMBER() OVER()</a:t>
            </a:r>
            <a:r>
              <a:rPr lang="en-IN" sz="1800">
                <a:solidFill>
                  <a:schemeClr val="dk1"/>
                </a:solidFill>
                <a:latin typeface="Arial"/>
                <a:ea typeface="Arial"/>
                <a:cs typeface="Arial"/>
                <a:sym typeface="Arial"/>
              </a:rPr>
              <a:t> R1, emp.</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d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R1&gt;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COUNT</a:t>
            </a:r>
            <a:r>
              <a:rPr lang="en-IN" sz="1800">
                <a:solidFill>
                  <a:srgbClr val="7F7F7F"/>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083" name="Google Shape;4083;p408"/>
          <p:cNvSpPr txBox="1"/>
          <p:nvPr/>
        </p:nvSpPr>
        <p:spPr>
          <a:xfrm>
            <a:off x="185676" y="4221088"/>
            <a:ext cx="11820647" cy="172354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custId, type, amount, </a:t>
            </a:r>
            <a:r>
              <a:rPr lang="en-IN" sz="1800">
                <a:solidFill>
                  <a:srgbClr val="0077AA"/>
                </a:solidFill>
                <a:latin typeface="Arial"/>
                <a:ea typeface="Arial"/>
                <a:cs typeface="Arial"/>
                <a:sym typeface="Arial"/>
              </a:rPr>
              <a:t>CASE</a:t>
            </a:r>
            <a:r>
              <a:rPr lang="en-IN" sz="1800">
                <a:solidFill>
                  <a:schemeClr val="dk1"/>
                </a:solidFill>
                <a:latin typeface="Arial"/>
                <a:ea typeface="Arial"/>
                <a:cs typeface="Arial"/>
                <a:sym typeface="Arial"/>
              </a:rPr>
              <a:t> type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END</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transactions;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year, quarter, amount,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amount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OVER</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year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quarter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quarter_revenue;</a:t>
            </a:r>
            <a:endParaRPr sz="1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custId, type, amount, </a:t>
            </a:r>
            <a:r>
              <a:rPr lang="en-IN" sz="1800">
                <a:solidFill>
                  <a:srgbClr val="DD4A68"/>
                </a:solidFill>
                <a:latin typeface="Arial"/>
                <a:ea typeface="Arial"/>
                <a:cs typeface="Arial"/>
                <a:sym typeface="Arial"/>
              </a:rPr>
              <a:t>SUM</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CASE</a:t>
            </a:r>
            <a:r>
              <a:rPr lang="en-IN" sz="1800">
                <a:solidFill>
                  <a:schemeClr val="dk1"/>
                </a:solidFill>
                <a:latin typeface="Arial"/>
                <a:ea typeface="Arial"/>
                <a:cs typeface="Arial"/>
                <a:sym typeface="Arial"/>
              </a:rPr>
              <a:t> type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amount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END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OVER</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custID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amount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transactions;</a:t>
            </a:r>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87" name="Shape 4087"/>
        <p:cNvGrpSpPr/>
        <p:nvPr/>
      </p:nvGrpSpPr>
      <p:grpSpPr>
        <a:xfrm>
          <a:off x="0" y="0"/>
          <a:ext cx="0" cy="0"/>
          <a:chOff x="0" y="0"/>
          <a:chExt cx="0" cy="0"/>
        </a:xfrm>
      </p:grpSpPr>
      <p:sp>
        <p:nvSpPr>
          <p:cNvPr id="4088" name="Google Shape;4088;p40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user-defined variables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6" name="Shape 416"/>
        <p:cNvGrpSpPr/>
        <p:nvPr/>
      </p:nvGrpSpPr>
      <p:grpSpPr>
        <a:xfrm>
          <a:off x="0" y="0"/>
          <a:ext cx="0" cy="0"/>
          <a:chOff x="0" y="0"/>
          <a:chExt cx="0" cy="0"/>
        </a:xfrm>
      </p:grpSpPr>
      <p:grpSp>
        <p:nvGrpSpPr>
          <p:cNvPr id="417" name="Google Shape;417;p41"/>
          <p:cNvGrpSpPr/>
          <p:nvPr/>
        </p:nvGrpSpPr>
        <p:grpSpPr>
          <a:xfrm>
            <a:off x="8472264" y="3095197"/>
            <a:ext cx="3534998" cy="3534202"/>
            <a:chOff x="5564023" y="2715357"/>
            <a:chExt cx="3769267" cy="3811560"/>
          </a:xfrm>
        </p:grpSpPr>
        <p:pic>
          <p:nvPicPr>
            <p:cNvPr id="418" name="Google Shape;418;p41"/>
            <p:cNvPicPr preferRelativeResize="0"/>
            <p:nvPr/>
          </p:nvPicPr>
          <p:blipFill rotWithShape="1">
            <a:blip r:embed="rId3">
              <a:alphaModFix/>
            </a:blip>
            <a:srcRect b="0" l="0" r="0" t="0"/>
            <a:stretch/>
          </p:blipFill>
          <p:spPr>
            <a:xfrm>
              <a:off x="5564023" y="3324100"/>
              <a:ext cx="3427577" cy="3202817"/>
            </a:xfrm>
            <a:prstGeom prst="rect">
              <a:avLst/>
            </a:prstGeom>
            <a:noFill/>
            <a:ln>
              <a:noFill/>
            </a:ln>
          </p:spPr>
        </p:pic>
        <p:cxnSp>
          <p:nvCxnSpPr>
            <p:cNvPr id="419" name="Google Shape;419;p41"/>
            <p:cNvCxnSpPr/>
            <p:nvPr/>
          </p:nvCxnSpPr>
          <p:spPr>
            <a:xfrm flipH="1">
              <a:off x="7277813" y="2908164"/>
              <a:ext cx="1027989" cy="507111"/>
            </a:xfrm>
            <a:prstGeom prst="bentConnector2">
              <a:avLst/>
            </a:prstGeom>
            <a:noFill/>
            <a:ln cap="flat" cmpd="sng" w="41275">
              <a:solidFill>
                <a:srgbClr val="FF0000"/>
              </a:solidFill>
              <a:prstDash val="solid"/>
              <a:round/>
              <a:headEnd len="sm" w="sm" type="none"/>
              <a:tailEnd len="med" w="med" type="triangle"/>
            </a:ln>
          </p:spPr>
        </p:cxnSp>
        <p:sp>
          <p:nvSpPr>
            <p:cNvPr id="420" name="Google Shape;420;p41"/>
            <p:cNvSpPr txBox="1"/>
            <p:nvPr/>
          </p:nvSpPr>
          <p:spPr>
            <a:xfrm>
              <a:off x="8242718" y="2715357"/>
              <a:ext cx="802179" cy="4277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Entity</a:t>
              </a:r>
              <a:endParaRPr/>
            </a:p>
          </p:txBody>
        </p:sp>
        <p:cxnSp>
          <p:nvCxnSpPr>
            <p:cNvPr id="421" name="Google Shape;421;p41"/>
            <p:cNvCxnSpPr/>
            <p:nvPr/>
          </p:nvCxnSpPr>
          <p:spPr>
            <a:xfrm rot="5400000">
              <a:off x="7931809" y="3590999"/>
              <a:ext cx="508183" cy="996619"/>
            </a:xfrm>
            <a:prstGeom prst="bentConnector4">
              <a:avLst>
                <a:gd fmla="val -111831" name="adj1"/>
                <a:gd fmla="val 371635" name="adj2"/>
              </a:avLst>
            </a:prstGeom>
            <a:noFill/>
            <a:ln cap="flat" cmpd="sng" w="41275">
              <a:solidFill>
                <a:srgbClr val="FF0000"/>
              </a:solidFill>
              <a:prstDash val="solid"/>
              <a:round/>
              <a:headEnd len="sm" w="sm" type="none"/>
              <a:tailEnd len="med" w="med" type="triangle"/>
            </a:ln>
          </p:spPr>
        </p:cxnSp>
        <p:sp>
          <p:nvSpPr>
            <p:cNvPr id="422" name="Google Shape;422;p41"/>
            <p:cNvSpPr txBox="1"/>
            <p:nvPr/>
          </p:nvSpPr>
          <p:spPr>
            <a:xfrm>
              <a:off x="8162272" y="3821668"/>
              <a:ext cx="1171018" cy="4277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Attribute</a:t>
              </a:r>
              <a:endParaRPr/>
            </a:p>
          </p:txBody>
        </p:sp>
      </p:grpSp>
      <p:sp>
        <p:nvSpPr>
          <p:cNvPr id="423" name="Google Shape;423;p4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an Attribute?</a:t>
            </a:r>
            <a:endParaRPr/>
          </a:p>
        </p:txBody>
      </p:sp>
      <p:sp>
        <p:nvSpPr>
          <p:cNvPr id="424" name="Google Shape;424;p41"/>
          <p:cNvSpPr/>
          <p:nvPr/>
        </p:nvSpPr>
        <p:spPr>
          <a:xfrm>
            <a:off x="184738" y="291789"/>
            <a:ext cx="11486200"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6A564F"/>
                </a:solidFill>
                <a:latin typeface="Palatino Linotype"/>
                <a:ea typeface="Palatino Linotype"/>
                <a:cs typeface="Palatino Linotype"/>
                <a:sym typeface="Palatino Linotype"/>
              </a:rPr>
              <a:t>When you are designing attributes for your entities, </a:t>
            </a:r>
            <a:r>
              <a:rPr b="1" lang="en-IN" sz="2000">
                <a:solidFill>
                  <a:srgbClr val="006C86"/>
                </a:solidFill>
                <a:latin typeface="Palatino Linotype"/>
                <a:ea typeface="Palatino Linotype"/>
                <a:cs typeface="Palatino Linotype"/>
                <a:sym typeface="Palatino Linotype"/>
              </a:rPr>
              <a:t>you will sometimes find that an attribute does not have a value</a:t>
            </a:r>
            <a:r>
              <a:rPr lang="en-IN" sz="1800">
                <a:solidFill>
                  <a:srgbClr val="6A564F"/>
                </a:solidFill>
                <a:latin typeface="Palatino Linotype"/>
                <a:ea typeface="Palatino Linotype"/>
                <a:cs typeface="Palatino Linotype"/>
                <a:sym typeface="Palatino Linotype"/>
              </a:rPr>
              <a:t>. </a:t>
            </a:r>
            <a:r>
              <a:rPr lang="en-IN" sz="1800">
                <a:solidFill>
                  <a:srgbClr val="FF0000"/>
                </a:solidFill>
                <a:latin typeface="Palatino Linotype"/>
                <a:ea typeface="Palatino Linotype"/>
                <a:cs typeface="Palatino Linotype"/>
                <a:sym typeface="Palatino Linotype"/>
              </a:rPr>
              <a:t>For example</a:t>
            </a:r>
            <a:r>
              <a:rPr lang="en-IN" sz="1800">
                <a:solidFill>
                  <a:srgbClr val="6A564F"/>
                </a:solidFill>
                <a:latin typeface="Palatino Linotype"/>
                <a:ea typeface="Palatino Linotype"/>
                <a:cs typeface="Palatino Linotype"/>
                <a:sym typeface="Palatino Linotype"/>
              </a:rPr>
              <a:t>, you might want an attribute for a person's middle name, but you can't require a value because some people have no middle name</a:t>
            </a:r>
            <a:r>
              <a:rPr i="1" lang="en-IN" sz="1800">
                <a:solidFill>
                  <a:srgbClr val="D9DD2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For these, you can define the attribute so that it can contain null values.</a:t>
            </a:r>
            <a:endParaRPr b="1" sz="1800">
              <a:solidFill>
                <a:schemeClr val="dk1"/>
              </a:solidFill>
              <a:latin typeface="Palatino Linotype"/>
              <a:ea typeface="Palatino Linotype"/>
              <a:cs typeface="Palatino Linotype"/>
              <a:sym typeface="Palatino Linotype"/>
            </a:endParaRPr>
          </a:p>
        </p:txBody>
      </p:sp>
      <p:sp>
        <p:nvSpPr>
          <p:cNvPr id="425" name="Google Shape;425;p41"/>
          <p:cNvSpPr/>
          <p:nvPr/>
        </p:nvSpPr>
        <p:spPr>
          <a:xfrm>
            <a:off x="184738" y="4255348"/>
            <a:ext cx="8749896"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2000">
                <a:solidFill>
                  <a:srgbClr val="006C86"/>
                </a:solidFill>
                <a:latin typeface="Palatino Linotype"/>
                <a:ea typeface="Palatino Linotype"/>
                <a:cs typeface="Palatino Linotype"/>
                <a:sym typeface="Palatino Linotype"/>
              </a:rPr>
              <a:t>In some cases, you might not want a specific attribute to contain a null value</a:t>
            </a:r>
            <a:r>
              <a:rPr lang="en-IN" sz="1800">
                <a:solidFill>
                  <a:srgbClr val="6A564F"/>
                </a:solidFill>
                <a:latin typeface="Palatino Linotype"/>
                <a:ea typeface="Palatino Linotype"/>
                <a:cs typeface="Palatino Linotype"/>
                <a:sym typeface="Palatino Linotype"/>
              </a:rPr>
              <a:t>, but you don't want to require that the user or program always provide a value. In this case, a default value might be appropriate. </a:t>
            </a:r>
            <a:r>
              <a:rPr b="1" lang="en-IN" sz="2000">
                <a:solidFill>
                  <a:schemeClr val="dk1"/>
                </a:solidFill>
                <a:latin typeface="Palatino Linotype"/>
                <a:ea typeface="Palatino Linotype"/>
                <a:cs typeface="Palatino Linotype"/>
                <a:sym typeface="Palatino Linotype"/>
              </a:rPr>
              <a:t>A default value is a value that applies to an attribute if no other valid value is available</a:t>
            </a:r>
            <a:r>
              <a:rPr lang="en-IN" sz="2000">
                <a:solidFill>
                  <a:schemeClr val="dk1"/>
                </a:solidFill>
                <a:latin typeface="Palatino Linotype"/>
                <a:ea typeface="Palatino Linotype"/>
                <a:cs typeface="Palatino Linotype"/>
                <a:sym typeface="Palatino Linotype"/>
              </a:rPr>
              <a:t>.</a:t>
            </a:r>
            <a:endParaRPr/>
          </a:p>
        </p:txBody>
      </p:sp>
      <p:sp>
        <p:nvSpPr>
          <p:cNvPr id="426" name="Google Shape;426;p41"/>
          <p:cNvSpPr/>
          <p:nvPr/>
        </p:nvSpPr>
        <p:spPr>
          <a:xfrm>
            <a:off x="2604189" y="3193246"/>
            <a:ext cx="698362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2000">
                <a:solidFill>
                  <a:schemeClr val="dk1"/>
                </a:solidFill>
                <a:latin typeface="Palatino Linotype"/>
                <a:ea typeface="Palatino Linotype"/>
                <a:cs typeface="Palatino Linotype"/>
                <a:sym typeface="Palatino Linotype"/>
              </a:rPr>
              <a:t>Attributes are the properties that define a relation</a:t>
            </a:r>
            <a:r>
              <a:rPr lang="en-IN" sz="2000">
                <a:solidFill>
                  <a:srgbClr val="0089A4"/>
                </a:solidFill>
                <a:latin typeface="Palatino Linotype"/>
                <a:ea typeface="Palatino Linotype"/>
                <a:cs typeface="Palatino Linotype"/>
                <a:sym typeface="Palatino Linotype"/>
              </a:rPr>
              <a:t>. </a:t>
            </a:r>
            <a:endParaRPr/>
          </a:p>
          <a:p>
            <a:pPr indent="0" lvl="0" marL="0" marR="0" rtl="0" algn="ctr">
              <a:spcBef>
                <a:spcPts val="0"/>
              </a:spcBef>
              <a:spcAft>
                <a:spcPts val="0"/>
              </a:spcAft>
              <a:buNone/>
            </a:pPr>
            <a:r>
              <a:rPr lang="en-IN" sz="2000">
                <a:solidFill>
                  <a:srgbClr val="FF0000"/>
                </a:solidFill>
                <a:latin typeface="Palatino Linotype"/>
                <a:ea typeface="Palatino Linotype"/>
                <a:cs typeface="Palatino Linotype"/>
                <a:sym typeface="Palatino Linotype"/>
              </a:rPr>
              <a:t>e.g. </a:t>
            </a:r>
            <a:r>
              <a:rPr lang="en-IN" sz="2000">
                <a:solidFill>
                  <a:srgbClr val="0089A4"/>
                </a:solidFill>
                <a:latin typeface="Palatino Linotype"/>
                <a:ea typeface="Palatino Linotype"/>
                <a:cs typeface="Palatino Linotype"/>
                <a:sym typeface="Palatino Linotype"/>
              </a:rPr>
              <a:t> </a:t>
            </a:r>
            <a:r>
              <a:rPr lang="en-IN" sz="2000">
                <a:solidFill>
                  <a:schemeClr val="dk1"/>
                </a:solidFill>
                <a:latin typeface="Palatino Linotype"/>
                <a:ea typeface="Palatino Linotype"/>
                <a:cs typeface="Palatino Linotype"/>
                <a:sym typeface="Palatino Linotype"/>
              </a:rPr>
              <a:t>student</a:t>
            </a:r>
            <a:r>
              <a:rPr lang="en-IN" sz="2000">
                <a:solidFill>
                  <a:srgbClr val="A5A5A5"/>
                </a:solidFill>
                <a:latin typeface="Palatino Linotype"/>
                <a:ea typeface="Palatino Linotype"/>
                <a:cs typeface="Palatino Linotype"/>
                <a:sym typeface="Palatino Linotype"/>
              </a:rPr>
              <a:t>(</a:t>
            </a:r>
            <a:r>
              <a:rPr lang="en-IN" sz="2000">
                <a:solidFill>
                  <a:schemeClr val="dk1"/>
                </a:solidFill>
                <a:latin typeface="Palatino Linotype"/>
                <a:ea typeface="Palatino Linotype"/>
                <a:cs typeface="Palatino Linotype"/>
                <a:sym typeface="Palatino Linotype"/>
              </a:rPr>
              <a:t>ID, firstName, middleName, lastName, city</a:t>
            </a:r>
            <a:r>
              <a:rPr lang="en-IN" sz="2000">
                <a:solidFill>
                  <a:srgbClr val="A5A5A5"/>
                </a:solidFill>
                <a:latin typeface="Palatino Linotype"/>
                <a:ea typeface="Palatino Linotype"/>
                <a:cs typeface="Palatino Linotype"/>
                <a:sym typeface="Palatino Linotype"/>
              </a:rPr>
              <a:t>)</a:t>
            </a:r>
            <a:endParaRPr sz="2000">
              <a:solidFill>
                <a:srgbClr val="A5A5A5"/>
              </a:solidFill>
              <a:latin typeface="Palatino Linotype"/>
              <a:ea typeface="Palatino Linotype"/>
              <a:cs typeface="Palatino Linotype"/>
              <a:sym typeface="Palatino Linotype"/>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92" name="Shape 4092"/>
        <p:cNvGrpSpPr/>
        <p:nvPr/>
      </p:nvGrpSpPr>
      <p:grpSpPr>
        <a:xfrm>
          <a:off x="0" y="0"/>
          <a:ext cx="0" cy="0"/>
          <a:chOff x="0" y="0"/>
          <a:chExt cx="0" cy="0"/>
        </a:xfrm>
      </p:grpSpPr>
      <p:sp>
        <p:nvSpPr>
          <p:cNvPr id="4093" name="Google Shape;4093;p41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user-defined variables</a:t>
            </a:r>
            <a:endParaRPr i="1" sz="3200">
              <a:solidFill>
                <a:srgbClr val="FF9900"/>
              </a:solidFill>
              <a:latin typeface="Arial"/>
              <a:ea typeface="Arial"/>
              <a:cs typeface="Arial"/>
              <a:sym typeface="Arial"/>
            </a:endParaRPr>
          </a:p>
        </p:txBody>
      </p:sp>
      <p:sp>
        <p:nvSpPr>
          <p:cNvPr id="4094" name="Google Shape;4094;p410"/>
          <p:cNvSpPr/>
          <p:nvPr/>
        </p:nvSpPr>
        <p:spPr>
          <a:xfrm>
            <a:off x="406400" y="1463873"/>
            <a:ext cx="11377438" cy="36009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200">
                <a:solidFill>
                  <a:srgbClr val="FF0000"/>
                </a:solidFill>
                <a:latin typeface="Palatino Linotype"/>
                <a:ea typeface="Palatino Linotype"/>
                <a:cs typeface="Palatino Linotype"/>
                <a:sym typeface="Palatino Linotype"/>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user variable name can contain other characters if you quote it as a string or identifier (for example, @'my-var', @"my-var", or @`my-var`).</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User-defined variables are session specific. A user variable defined by one client cannot be seen or used by other clients.</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All variables for a given client session are automatically freed when that client exits.</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User variable names are not case sensitive. Names have a maximum length of 64 characters.</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the value of a user variable is selected in a result set, it is returned to the client as a string.</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you refer to a variable that has not been initialized, it has a value of NULL and a type of string.</a:t>
            </a:r>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FF0000"/>
                </a:solidFill>
                <a:latin typeface="Palatino Linotype"/>
                <a:ea typeface="Palatino Linotype"/>
                <a:cs typeface="Palatino Linotype"/>
                <a:sym typeface="Palatino Linotype"/>
              </a:rPr>
              <a:t>e.g. </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EE9900"/>
                </a:solidFill>
                <a:latin typeface="Arial"/>
                <a:ea typeface="Arial"/>
                <a:cs typeface="Arial"/>
                <a:sym typeface="Arial"/>
              </a:rPr>
              <a:t>@variable_name</a:t>
            </a:r>
            <a:r>
              <a:rPr lang="en-IN" sz="1800">
                <a:solidFill>
                  <a:schemeClr val="dk1"/>
                </a:solidFill>
                <a:latin typeface="Arial"/>
                <a:ea typeface="Arial"/>
                <a:cs typeface="Arial"/>
                <a:sym typeface="Arial"/>
              </a:rPr>
              <a:t>;</a:t>
            </a:r>
            <a:endParaRPr sz="2200">
              <a:solidFill>
                <a:schemeClr val="dk1"/>
              </a:solidFill>
              <a:latin typeface="Arial"/>
              <a:ea typeface="Arial"/>
              <a:cs typeface="Arial"/>
              <a:sym typeface="Arial"/>
            </a:endParaRPr>
          </a:p>
        </p:txBody>
      </p:sp>
      <p:cxnSp>
        <p:nvCxnSpPr>
          <p:cNvPr id="4095" name="Google Shape;4095;p410"/>
          <p:cNvCxnSpPr/>
          <p:nvPr/>
        </p:nvCxnSpPr>
        <p:spPr>
          <a:xfrm>
            <a:off x="336154" y="5157192"/>
            <a:ext cx="11520486" cy="0"/>
          </a:xfrm>
          <a:prstGeom prst="straightConnector1">
            <a:avLst/>
          </a:prstGeom>
          <a:noFill/>
          <a:ln cap="flat" cmpd="sng" w="9525">
            <a:solidFill>
              <a:schemeClr val="accent1"/>
            </a:solidFill>
            <a:prstDash val="solid"/>
            <a:round/>
            <a:headEnd len="sm" w="sm" type="none"/>
            <a:tailEnd len="sm" w="sm" type="none"/>
          </a:ln>
        </p:spPr>
      </p:cxnSp>
      <p:sp>
        <p:nvSpPr>
          <p:cNvPr id="4096" name="Google Shape;4096;p410"/>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00" name="Shape 4100"/>
        <p:cNvGrpSpPr/>
        <p:nvPr/>
      </p:nvGrpSpPr>
      <p:grpSpPr>
        <a:xfrm>
          <a:off x="0" y="0"/>
          <a:ext cx="0" cy="0"/>
          <a:chOff x="0" y="0"/>
          <a:chExt cx="0" cy="0"/>
        </a:xfrm>
      </p:grpSpPr>
      <p:sp>
        <p:nvSpPr>
          <p:cNvPr id="4101" name="Google Shape;4101;p41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user-defined variables</a:t>
            </a:r>
            <a:endParaRPr i="1" sz="3200">
              <a:solidFill>
                <a:srgbClr val="FF9900"/>
              </a:solidFill>
              <a:latin typeface="Arial"/>
              <a:ea typeface="Arial"/>
              <a:cs typeface="Arial"/>
              <a:sym typeface="Arial"/>
            </a:endParaRPr>
          </a:p>
        </p:txBody>
      </p:sp>
      <p:pic>
        <p:nvPicPr>
          <p:cNvPr id="4102" name="Google Shape;4102;p411"/>
          <p:cNvPicPr preferRelativeResize="0"/>
          <p:nvPr/>
        </p:nvPicPr>
        <p:blipFill rotWithShape="1">
          <a:blip r:embed="rId3">
            <a:alphaModFix/>
          </a:blip>
          <a:srcRect b="0" l="0" r="0" t="0"/>
          <a:stretch/>
        </p:blipFill>
        <p:spPr>
          <a:xfrm>
            <a:off x="5089478" y="5687382"/>
            <a:ext cx="6780271" cy="875871"/>
          </a:xfrm>
          <a:prstGeom prst="rect">
            <a:avLst/>
          </a:prstGeom>
          <a:noFill/>
          <a:ln>
            <a:noFill/>
          </a:ln>
        </p:spPr>
      </p:pic>
      <p:sp>
        <p:nvSpPr>
          <p:cNvPr id="4103" name="Google Shape;4103;p411"/>
          <p:cNvSpPr/>
          <p:nvPr/>
        </p:nvSpPr>
        <p:spPr>
          <a:xfrm>
            <a:off x="406574" y="838202"/>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You can store a value in a user-defined variable in one statement and refer to it later in another statement. This enables you to pass values from one statement to another.</a:t>
            </a:r>
            <a:endParaRPr/>
          </a:p>
        </p:txBody>
      </p:sp>
      <p:sp>
        <p:nvSpPr>
          <p:cNvPr id="4104" name="Google Shape;4104;p411"/>
          <p:cNvSpPr/>
          <p:nvPr/>
        </p:nvSpPr>
        <p:spPr>
          <a:xfrm>
            <a:off x="370570" y="2204864"/>
            <a:ext cx="11449272"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for SET, either </a:t>
            </a:r>
            <a:r>
              <a:rPr lang="en-IN" sz="1800">
                <a:solidFill>
                  <a:srgbClr val="A67F59"/>
                </a:solidFill>
                <a:latin typeface="Arial"/>
                <a:ea typeface="Arial"/>
                <a:cs typeface="Arial"/>
                <a:sym typeface="Arial"/>
              </a:rPr>
              <a:t>=</a:t>
            </a:r>
            <a:r>
              <a:rPr lang="en-IN" sz="1800">
                <a:solidFill>
                  <a:srgbClr val="FF0000"/>
                </a:solidFill>
                <a:latin typeface="Palatino Linotype"/>
                <a:ea typeface="Palatino Linotype"/>
                <a:cs typeface="Palatino Linotype"/>
                <a:sym typeface="Palatino Linotype"/>
              </a:rPr>
              <a:t> </a:t>
            </a:r>
            <a:r>
              <a:rPr lang="en-IN" sz="2400">
                <a:solidFill>
                  <a:schemeClr val="dk1"/>
                </a:solidFill>
                <a:latin typeface="Palatino Linotype"/>
                <a:ea typeface="Palatino Linotype"/>
                <a:cs typeface="Palatino Linotype"/>
                <a:sym typeface="Palatino Linotype"/>
              </a:rPr>
              <a:t>or </a:t>
            </a:r>
            <a:r>
              <a:rPr lang="en-IN" sz="1800">
                <a:solidFill>
                  <a:srgbClr val="A67F59"/>
                </a:solidFill>
                <a:latin typeface="Arial"/>
                <a:ea typeface="Arial"/>
                <a:cs typeface="Arial"/>
                <a:sym typeface="Arial"/>
              </a:rPr>
              <a:t>:=</a:t>
            </a:r>
            <a:r>
              <a:rPr lang="en-IN" sz="24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can be used as the assignment operator.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You can also assign a value to a user variable in statements (SELECT, …) other than SET. In this case, the assignment operator must be </a:t>
            </a:r>
            <a:r>
              <a:rPr lang="en-IN" sz="1800">
                <a:solidFill>
                  <a:srgbClr val="A67F59"/>
                </a:solidFill>
                <a:latin typeface="Arial"/>
                <a:ea typeface="Arial"/>
                <a:cs typeface="Arial"/>
                <a:sym typeface="Arial"/>
              </a:rPr>
              <a:t>:=</a:t>
            </a:r>
            <a:r>
              <a:rPr lang="en-IN" sz="1800">
                <a:solidFill>
                  <a:schemeClr val="dk1"/>
                </a:solidFill>
                <a:latin typeface="Palatino Linotype"/>
                <a:ea typeface="Palatino Linotype"/>
                <a:cs typeface="Palatino Linotype"/>
                <a:sym typeface="Palatino Linotype"/>
              </a:rPr>
              <a:t> and </a:t>
            </a:r>
            <a:r>
              <a:rPr b="1" lang="en-IN" sz="1800">
                <a:solidFill>
                  <a:schemeClr val="dk1"/>
                </a:solidFill>
                <a:latin typeface="Palatino Linotype"/>
                <a:ea typeface="Palatino Linotype"/>
                <a:cs typeface="Palatino Linotype"/>
                <a:sym typeface="Palatino Linotype"/>
              </a:rPr>
              <a:t>not </a:t>
            </a:r>
            <a:r>
              <a:rPr lang="en-IN" sz="1800">
                <a:solidFill>
                  <a:srgbClr val="A67F59"/>
                </a:solidFill>
                <a:latin typeface="Arial"/>
                <a:ea typeface="Arial"/>
                <a:cs typeface="Arial"/>
                <a:sym typeface="Arial"/>
              </a:rPr>
              <a:t>=</a:t>
            </a:r>
            <a:r>
              <a:rPr lang="en-IN" sz="1800">
                <a:solidFill>
                  <a:schemeClr val="dk1"/>
                </a:solidFill>
                <a:latin typeface="Palatino Linotype"/>
                <a:ea typeface="Palatino Linotype"/>
                <a:cs typeface="Palatino Linotype"/>
                <a:sym typeface="Palatino Linotype"/>
              </a:rPr>
              <a:t> because latter is treated as the </a:t>
            </a:r>
            <a:r>
              <a:rPr b="1" lang="en-IN" sz="1800">
                <a:solidFill>
                  <a:schemeClr val="dk1"/>
                </a:solidFill>
                <a:latin typeface="Palatino Linotype"/>
                <a:ea typeface="Palatino Linotype"/>
                <a:cs typeface="Palatino Linotype"/>
                <a:sym typeface="Palatino Linotype"/>
              </a:rPr>
              <a:t>comparison operator =</a:t>
            </a:r>
            <a:r>
              <a:rPr lang="en-IN" sz="1800">
                <a:solidFill>
                  <a:schemeClr val="dk1"/>
                </a:solidFill>
                <a:latin typeface="Palatino Linotype"/>
                <a:ea typeface="Palatino Linotype"/>
                <a:cs typeface="Palatino Linotype"/>
                <a:sym typeface="Palatino Linotype"/>
              </a:rPr>
              <a:t>.</a:t>
            </a:r>
            <a:endParaRPr/>
          </a:p>
        </p:txBody>
      </p:sp>
      <p:sp>
        <p:nvSpPr>
          <p:cNvPr id="4105" name="Google Shape;4105;p411"/>
          <p:cNvSpPr/>
          <p:nvPr/>
        </p:nvSpPr>
        <p:spPr>
          <a:xfrm>
            <a:off x="404358" y="1607746"/>
            <a:ext cx="887268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0077AA"/>
                </a:solidFill>
                <a:latin typeface="Arial"/>
                <a:ea typeface="Arial"/>
                <a:cs typeface="Arial"/>
                <a:sym typeface="Arial"/>
              </a:rPr>
              <a:t>SET</a:t>
            </a:r>
            <a:r>
              <a:rPr lang="en-IN" sz="2200">
                <a:solidFill>
                  <a:srgbClr val="000000"/>
                </a:solidFill>
                <a:latin typeface="Arial"/>
                <a:ea typeface="Arial"/>
                <a:cs typeface="Arial"/>
                <a:sym typeface="Arial"/>
              </a:rPr>
              <a:t> </a:t>
            </a:r>
            <a:r>
              <a:rPr lang="en-IN" sz="2200">
                <a:solidFill>
                  <a:srgbClr val="EE9900"/>
                </a:solidFill>
                <a:latin typeface="Arial"/>
                <a:ea typeface="Arial"/>
                <a:cs typeface="Arial"/>
                <a:sym typeface="Arial"/>
              </a:rPr>
              <a:t>@</a:t>
            </a:r>
            <a:r>
              <a:rPr i="1" lang="en-IN" sz="2200">
                <a:solidFill>
                  <a:srgbClr val="EE9900"/>
                </a:solidFill>
                <a:latin typeface="Arial"/>
                <a:ea typeface="Arial"/>
                <a:cs typeface="Arial"/>
                <a:sym typeface="Arial"/>
              </a:rPr>
              <a:t>variable_name</a:t>
            </a:r>
            <a:r>
              <a:rPr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t>
            </a:r>
            <a:r>
              <a:rPr lang="en-IN" sz="2200">
                <a:solidFill>
                  <a:srgbClr val="000000"/>
                </a:solidFill>
                <a:latin typeface="Arial"/>
                <a:ea typeface="Arial"/>
                <a:cs typeface="Arial"/>
                <a:sym typeface="Arial"/>
              </a:rPr>
              <a:t> </a:t>
            </a:r>
            <a:r>
              <a:rPr i="1" lang="en-IN" sz="2200">
                <a:solidFill>
                  <a:srgbClr val="000000"/>
                </a:solidFill>
                <a:latin typeface="Arial"/>
                <a:ea typeface="Arial"/>
                <a:cs typeface="Arial"/>
                <a:sym typeface="Arial"/>
              </a:rPr>
              <a:t>expr</a:t>
            </a:r>
            <a:r>
              <a:rPr lang="en-IN" sz="2200">
                <a:solidFill>
                  <a:srgbClr val="000000"/>
                </a:solidFill>
                <a:latin typeface="Arial"/>
                <a:ea typeface="Arial"/>
                <a:cs typeface="Arial"/>
                <a:sym typeface="Arial"/>
              </a:rPr>
              <a:t> </a:t>
            </a:r>
            <a:r>
              <a:rPr lang="en-IN" sz="2200">
                <a:solidFill>
                  <a:srgbClr val="999999"/>
                </a:solidFill>
                <a:latin typeface="Arial"/>
                <a:ea typeface="Arial"/>
                <a:cs typeface="Arial"/>
                <a:sym typeface="Arial"/>
              </a:rPr>
              <a:t>[,</a:t>
            </a:r>
            <a:r>
              <a:rPr lang="en-IN" sz="2200">
                <a:solidFill>
                  <a:srgbClr val="000000"/>
                </a:solidFill>
                <a:latin typeface="Arial"/>
                <a:ea typeface="Arial"/>
                <a:cs typeface="Arial"/>
                <a:sym typeface="Arial"/>
              </a:rPr>
              <a:t> </a:t>
            </a:r>
            <a:r>
              <a:rPr lang="en-IN" sz="2200">
                <a:solidFill>
                  <a:srgbClr val="EE9900"/>
                </a:solidFill>
                <a:latin typeface="Arial"/>
                <a:ea typeface="Arial"/>
                <a:cs typeface="Arial"/>
                <a:sym typeface="Arial"/>
              </a:rPr>
              <a:t>@</a:t>
            </a:r>
            <a:r>
              <a:rPr i="1" lang="en-IN" sz="2200">
                <a:solidFill>
                  <a:srgbClr val="EE9900"/>
                </a:solidFill>
                <a:latin typeface="Arial"/>
                <a:ea typeface="Arial"/>
                <a:cs typeface="Arial"/>
                <a:sym typeface="Arial"/>
              </a:rPr>
              <a:t>variable_name</a:t>
            </a:r>
            <a:r>
              <a:rPr lang="en-IN" sz="2200">
                <a:solidFill>
                  <a:srgbClr val="000000"/>
                </a:solidFill>
                <a:latin typeface="Arial"/>
                <a:ea typeface="Arial"/>
                <a:cs typeface="Arial"/>
                <a:sym typeface="Arial"/>
              </a:rPr>
              <a:t> </a:t>
            </a:r>
            <a:r>
              <a:rPr lang="en-IN" sz="2200">
                <a:solidFill>
                  <a:srgbClr val="A67F59"/>
                </a:solidFill>
                <a:latin typeface="Arial"/>
                <a:ea typeface="Arial"/>
                <a:cs typeface="Arial"/>
                <a:sym typeface="Arial"/>
              </a:rPr>
              <a:t>=</a:t>
            </a:r>
            <a:r>
              <a:rPr lang="en-IN" sz="2200">
                <a:solidFill>
                  <a:srgbClr val="000000"/>
                </a:solidFill>
                <a:latin typeface="Arial"/>
                <a:ea typeface="Arial"/>
                <a:cs typeface="Arial"/>
                <a:sym typeface="Arial"/>
              </a:rPr>
              <a:t> </a:t>
            </a:r>
            <a:r>
              <a:rPr i="1" lang="en-IN" sz="2200">
                <a:solidFill>
                  <a:srgbClr val="000000"/>
                </a:solidFill>
                <a:latin typeface="Arial"/>
                <a:ea typeface="Arial"/>
                <a:cs typeface="Arial"/>
                <a:sym typeface="Arial"/>
              </a:rPr>
              <a:t>expr</a:t>
            </a:r>
            <a:r>
              <a:rPr lang="en-IN" sz="2200">
                <a:solidFill>
                  <a:srgbClr val="999999"/>
                </a:solidFill>
                <a:latin typeface="Arial"/>
                <a:ea typeface="Arial"/>
                <a:cs typeface="Arial"/>
                <a:sym typeface="Arial"/>
              </a:rPr>
              <a:t>]</a:t>
            </a:r>
            <a:r>
              <a:rPr lang="en-IN" sz="2200">
                <a:solidFill>
                  <a:srgbClr val="000000"/>
                </a:solidFill>
                <a:latin typeface="Arial"/>
                <a:ea typeface="Arial"/>
                <a:cs typeface="Arial"/>
                <a:sym typeface="Arial"/>
              </a:rPr>
              <a:t> </a:t>
            </a:r>
            <a:r>
              <a:rPr lang="en-IN" sz="2200">
                <a:solidFill>
                  <a:srgbClr val="7F7F7F"/>
                </a:solidFill>
                <a:latin typeface="Arial"/>
                <a:ea typeface="Arial"/>
                <a:cs typeface="Arial"/>
                <a:sym typeface="Arial"/>
              </a:rPr>
              <a:t>. . .</a:t>
            </a:r>
            <a:endParaRPr sz="2200">
              <a:solidFill>
                <a:srgbClr val="7F7F7F"/>
              </a:solidFill>
              <a:latin typeface="Arial"/>
              <a:ea typeface="Arial"/>
              <a:cs typeface="Arial"/>
              <a:sym typeface="Arial"/>
            </a:endParaRPr>
          </a:p>
        </p:txBody>
      </p:sp>
      <p:sp>
        <p:nvSpPr>
          <p:cNvPr id="4106" name="Google Shape;4106;p411"/>
          <p:cNvSpPr/>
          <p:nvPr/>
        </p:nvSpPr>
        <p:spPr>
          <a:xfrm>
            <a:off x="427610" y="3933056"/>
            <a:ext cx="8826175"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@v2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@v3 =</a:t>
            </a:r>
            <a:r>
              <a:rPr lang="en-IN" sz="1800">
                <a:solidFill>
                  <a:srgbClr val="669900"/>
                </a:solidFill>
                <a:latin typeface="Arial"/>
                <a:ea typeface="Arial"/>
                <a:cs typeface="Arial"/>
                <a:sym typeface="Arial"/>
              </a:rPr>
              <a:t> 'Saleel'</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@v2 = </a:t>
            </a:r>
            <a:r>
              <a:rPr lang="en-IN" sz="1800">
                <a:solidFill>
                  <a:srgbClr val="990055"/>
                </a:solidFill>
                <a:latin typeface="Arial"/>
                <a:ea typeface="Arial"/>
                <a:cs typeface="Arial"/>
                <a:sym typeface="Arial"/>
              </a:rPr>
              <a:t>2</a:t>
            </a:r>
            <a:r>
              <a:rPr lang="en-IN" sz="1800">
                <a:solidFill>
                  <a:srgbClr val="99999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@v3 </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@v1 </a:t>
            </a:r>
            <a:r>
              <a:rPr lang="en-IN" sz="1800">
                <a:solidFill>
                  <a:srgbClr val="A67F59"/>
                </a:solidFill>
                <a:latin typeface="Arial"/>
                <a:ea typeface="Arial"/>
                <a:cs typeface="Arial"/>
                <a:sym typeface="Arial"/>
              </a:rPr>
              <a:t>+</a:t>
            </a:r>
            <a:r>
              <a:rPr lang="en-IN" sz="1800">
                <a:solidFill>
                  <a:srgbClr val="EE9900"/>
                </a:solidFill>
                <a:latin typeface="Arial"/>
                <a:ea typeface="Arial"/>
                <a:cs typeface="Arial"/>
                <a:sym typeface="Arial"/>
              </a:rPr>
              <a:t> </a:t>
            </a:r>
            <a:r>
              <a:rPr lang="en-IN" sz="1800">
                <a:solidFill>
                  <a:schemeClr val="dk1"/>
                </a:solidFill>
                <a:latin typeface="Arial"/>
                <a:ea typeface="Arial"/>
                <a:cs typeface="Arial"/>
                <a:sym typeface="Arial"/>
              </a:rPr>
              <a:t>@v2;</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a:t>
            </a:r>
            <a:r>
              <a:rPr lang="en-IN" sz="1800">
                <a:solidFill>
                  <a:srgbClr val="A67F59"/>
                </a:solidFill>
                <a:latin typeface="Arial"/>
                <a:ea typeface="Arial"/>
                <a:cs typeface="Arial"/>
                <a:sym typeface="Arial"/>
              </a:rPr>
              <a:t> :=</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MIN</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sal</a:t>
            </a:r>
            <a:r>
              <a:rPr lang="en-IN" sz="1800">
                <a:solidFill>
                  <a:srgbClr val="99999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999999"/>
                </a:solidFill>
                <a:latin typeface="Arial"/>
                <a:ea typeface="Arial"/>
                <a:cs typeface="Arial"/>
                <a:sym typeface="Arial"/>
              </a:rPr>
              <a:t> </a:t>
            </a:r>
            <a:r>
              <a:rPr lang="en-IN" sz="1800">
                <a:solidFill>
                  <a:schemeClr val="dk1"/>
                </a:solidFill>
                <a:latin typeface="Arial"/>
                <a:ea typeface="Arial"/>
                <a:cs typeface="Arial"/>
                <a:sym typeface="Arial"/>
              </a:rPr>
              <a:t>@v2 </a:t>
            </a:r>
            <a:r>
              <a:rPr lang="en-IN" sz="1800">
                <a:solidFill>
                  <a:srgbClr val="A67F59"/>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SAL</a:t>
            </a:r>
            <a:r>
              <a:rPr lang="en-IN" sz="1800">
                <a:solidFill>
                  <a:srgbClr val="999999"/>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 @v2, @v3;</a:t>
            </a:r>
            <a:endParaRPr sz="1800">
              <a:solidFill>
                <a:schemeClr val="dk1"/>
              </a:solidFill>
              <a:latin typeface="Gill Sans"/>
              <a:ea typeface="Gill Sans"/>
              <a:cs typeface="Gill Sans"/>
              <a:sym typeface="Gill Sans"/>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0" name="Shape 4110"/>
        <p:cNvGrpSpPr/>
        <p:nvPr/>
      </p:nvGrpSpPr>
      <p:grpSpPr>
        <a:xfrm>
          <a:off x="0" y="0"/>
          <a:ext cx="0" cy="0"/>
          <a:chOff x="0" y="0"/>
          <a:chExt cx="0" cy="0"/>
        </a:xfrm>
      </p:grpSpPr>
      <p:sp>
        <p:nvSpPr>
          <p:cNvPr id="4111" name="Google Shape;4111;p41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user-defined variables</a:t>
            </a:r>
            <a:endParaRPr i="1" sz="3200">
              <a:solidFill>
                <a:srgbClr val="FF9900"/>
              </a:solidFill>
              <a:latin typeface="Arial"/>
              <a:ea typeface="Arial"/>
              <a:cs typeface="Arial"/>
              <a:sym typeface="Arial"/>
            </a:endParaRPr>
          </a:p>
        </p:txBody>
      </p:sp>
      <p:pic>
        <p:nvPicPr>
          <p:cNvPr id="4112" name="Google Shape;4112;p412"/>
          <p:cNvPicPr preferRelativeResize="0"/>
          <p:nvPr/>
        </p:nvPicPr>
        <p:blipFill rotWithShape="1">
          <a:blip r:embed="rId3">
            <a:alphaModFix/>
          </a:blip>
          <a:srcRect b="0" l="0" r="0" t="0"/>
          <a:stretch/>
        </p:blipFill>
        <p:spPr>
          <a:xfrm>
            <a:off x="911424" y="3182894"/>
            <a:ext cx="1523802" cy="3048000"/>
          </a:xfrm>
          <a:prstGeom prst="rect">
            <a:avLst/>
          </a:prstGeom>
          <a:noFill/>
          <a:ln>
            <a:noFill/>
          </a:ln>
        </p:spPr>
      </p:pic>
      <p:sp>
        <p:nvSpPr>
          <p:cNvPr id="4113" name="Google Shape;4113;p412"/>
          <p:cNvSpPr/>
          <p:nvPr/>
        </p:nvSpPr>
        <p:spPr>
          <a:xfrm>
            <a:off x="406574" y="838202"/>
            <a:ext cx="11449272" cy="2369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Palatino Linotype"/>
                <a:ea typeface="Palatino Linotype"/>
                <a:cs typeface="Palatino Linotype"/>
                <a:sym typeface="Palatino Linotype"/>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User variables are intended to provide data values. They cannot be used directly in an SQL statement as an identifier or as part of an identifier.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    e.g.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'ENAME'</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#WHERE </a:t>
            </a:r>
            <a:r>
              <a:rPr lang="en-IN" sz="1800">
                <a:solidFill>
                  <a:schemeClr val="dk1"/>
                </a:solidFill>
                <a:latin typeface="Arial"/>
                <a:ea typeface="Arial"/>
                <a:cs typeface="Arial"/>
                <a:sym typeface="Arial"/>
              </a:rPr>
              <a:t>ENAME</a:t>
            </a:r>
            <a:r>
              <a:rPr lang="en-IN" sz="1800">
                <a:solidFill>
                  <a:srgbClr val="00B050"/>
                </a:solidFill>
                <a:latin typeface="Arial"/>
                <a:ea typeface="Arial"/>
                <a:cs typeface="Arial"/>
                <a:sym typeface="Arial"/>
              </a:rPr>
              <a:t> IS COLUMN NAME</a:t>
            </a:r>
            <a:r>
              <a:rPr lang="en-IN" sz="1800">
                <a:solidFill>
                  <a:srgbClr val="7D8524"/>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solidFill>
                  <a:srgbClr val="000000"/>
                </a:solidFill>
                <a:latin typeface="Arial"/>
                <a:ea typeface="Arial"/>
                <a:cs typeface="Arial"/>
                <a:sym typeface="Arial"/>
              </a:rPr>
              <a:t> </a:t>
            </a:r>
            <a:r>
              <a:rPr lang="en-IN" sz="1800">
                <a:solidFill>
                  <a:schemeClr val="dk1"/>
                </a:solidFill>
                <a:latin typeface="Arial"/>
                <a:ea typeface="Arial"/>
                <a:cs typeface="Arial"/>
                <a:sym typeface="Arial"/>
              </a:rPr>
              <a:t>@v1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t/>
            </a:r>
            <a:endParaRPr sz="1800">
              <a:solidFill>
                <a:srgbClr val="FF0000"/>
              </a:solidFill>
              <a:latin typeface="Palatino Linotype"/>
              <a:ea typeface="Palatino Linotype"/>
              <a:cs typeface="Palatino Linotype"/>
              <a:sym typeface="Palatino Linotype"/>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17" name="Shape 4117"/>
        <p:cNvGrpSpPr/>
        <p:nvPr/>
      </p:nvGrpSpPr>
      <p:grpSpPr>
        <a:xfrm>
          <a:off x="0" y="0"/>
          <a:ext cx="0" cy="0"/>
          <a:chOff x="0" y="0"/>
          <a:chExt cx="0" cy="0"/>
        </a:xfrm>
      </p:grpSpPr>
      <p:sp>
        <p:nvSpPr>
          <p:cNvPr id="4118" name="Google Shape;4118;p41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rownum</a:t>
            </a:r>
            <a:endParaRPr/>
          </a:p>
        </p:txBody>
      </p:sp>
      <p:sp>
        <p:nvSpPr>
          <p:cNvPr id="4119" name="Google Shape;4119;p413"/>
          <p:cNvSpPr/>
          <p:nvPr/>
        </p:nvSpPr>
        <p:spPr>
          <a:xfrm>
            <a:off x="119336" y="3717032"/>
            <a:ext cx="11881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A67F59"/>
                </a:solidFill>
                <a:latin typeface="Arial"/>
                <a:ea typeface="Arial"/>
                <a:cs typeface="Arial"/>
                <a:sym typeface="Arial"/>
              </a:rPr>
              <a:t>mysql&gt;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EE9900"/>
                </a:solidFill>
                <a:latin typeface="Arial"/>
                <a:ea typeface="Arial"/>
                <a:cs typeface="Arial"/>
                <a:sym typeface="Arial"/>
              </a:rPr>
              <a:t>@cnt</a:t>
            </a:r>
            <a:r>
              <a:rPr lang="en-IN" sz="1800">
                <a:solidFill>
                  <a:srgbClr val="633E3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633E31"/>
                </a:solidFill>
                <a:latin typeface="Arial"/>
                <a:ea typeface="Arial"/>
                <a:cs typeface="Arial"/>
                <a:sym typeface="Arial"/>
              </a:rPr>
              <a:t> </a:t>
            </a:r>
            <a:r>
              <a:rPr lang="en-IN" sz="1800">
                <a:solidFill>
                  <a:srgbClr val="EE9900"/>
                </a:solidFill>
                <a:latin typeface="Arial"/>
                <a:ea typeface="Arial"/>
                <a:cs typeface="Arial"/>
                <a:sym typeface="Arial"/>
              </a:rPr>
              <a:t>@cnt </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emp.</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EE9900"/>
                </a:solidFill>
                <a:latin typeface="Arial"/>
                <a:ea typeface="Arial"/>
                <a:cs typeface="Arial"/>
                <a:sym typeface="Arial"/>
              </a:rPr>
              <a:t>@cnt </a:t>
            </a:r>
            <a:r>
              <a:rPr lang="en-IN" sz="1800">
                <a:solidFill>
                  <a:srgbClr val="A67F59"/>
                </a:solidFill>
                <a:latin typeface="Arial"/>
                <a:ea typeface="Arial"/>
                <a:cs typeface="Arial"/>
                <a:sym typeface="Arial"/>
              </a:rPr>
              <a:t>:=</a:t>
            </a:r>
            <a:r>
              <a:rPr lang="en-IN" sz="1800">
                <a:solidFill>
                  <a:srgbClr val="633E31"/>
                </a:solidFill>
                <a:latin typeface="Arial"/>
                <a:ea typeface="Arial"/>
                <a:cs typeface="Arial"/>
                <a:sym typeface="Arial"/>
              </a:rPr>
              <a:t> </a:t>
            </a:r>
            <a:r>
              <a:rPr lang="en-IN" sz="1800">
                <a:solidFill>
                  <a:srgbClr val="669900"/>
                </a:solidFill>
                <a:latin typeface="Arial"/>
                <a:ea typeface="Arial"/>
                <a:cs typeface="Arial"/>
                <a:sym typeface="Arial"/>
              </a:rPr>
              <a:t>0</a:t>
            </a:r>
            <a:r>
              <a:rPr lang="en-IN" sz="1800">
                <a:solidFill>
                  <a:schemeClr val="dk1"/>
                </a:solidFill>
                <a:latin typeface="Arial"/>
                <a:ea typeface="Arial"/>
                <a:cs typeface="Arial"/>
                <a:sym typeface="Arial"/>
              </a:rPr>
              <a:t>) T1) T2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rgbClr val="A67F59"/>
                </a:solidFill>
                <a:latin typeface="Arial"/>
                <a:ea typeface="Arial"/>
                <a:cs typeface="Arial"/>
                <a:sym typeface="Arial"/>
              </a:rPr>
              <a:t> &gt;</a:t>
            </a:r>
            <a:r>
              <a:rPr lang="en-IN" sz="1800">
                <a:solidFill>
                  <a:schemeClr val="dk1"/>
                </a:solidFill>
                <a:latin typeface="Arial"/>
                <a:ea typeface="Arial"/>
                <a:cs typeface="Arial"/>
                <a:sym typeface="Arial"/>
              </a:rPr>
              <a:t> </a:t>
            </a:r>
            <a:r>
              <a:rPr lang="en-IN" sz="1800">
                <a:solidFill>
                  <a:srgbClr val="EE9900"/>
                </a:solidFill>
                <a:latin typeface="Arial"/>
                <a:ea typeface="Arial"/>
                <a:cs typeface="Arial"/>
                <a:sym typeface="Arial"/>
              </a:rPr>
              <a:t>@cnt </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a:t>
            </a:r>
            <a:r>
              <a:rPr lang="en-IN" sz="1800">
                <a:solidFill>
                  <a:schemeClr val="dk1"/>
                </a:solidFill>
                <a:latin typeface="Arial"/>
                <a:ea typeface="Arial"/>
                <a:cs typeface="Arial"/>
                <a:sym typeface="Arial"/>
              </a:rPr>
              <a:t>;</a:t>
            </a:r>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23" name="Shape 4123"/>
        <p:cNvGrpSpPr/>
        <p:nvPr/>
      </p:nvGrpSpPr>
      <p:grpSpPr>
        <a:xfrm>
          <a:off x="0" y="0"/>
          <a:ext cx="0" cy="0"/>
          <a:chOff x="0" y="0"/>
          <a:chExt cx="0" cy="0"/>
        </a:xfrm>
      </p:grpSpPr>
      <p:sp>
        <p:nvSpPr>
          <p:cNvPr id="4124" name="Google Shape;4124;p41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rownum</a:t>
            </a:r>
            <a:endParaRPr i="1" sz="3200">
              <a:solidFill>
                <a:srgbClr val="FF9900"/>
              </a:solidFill>
              <a:latin typeface="Arial"/>
              <a:ea typeface="Arial"/>
              <a:cs typeface="Arial"/>
              <a:sym typeface="Arial"/>
            </a:endParaRPr>
          </a:p>
        </p:txBody>
      </p:sp>
      <p:sp>
        <p:nvSpPr>
          <p:cNvPr id="4125" name="Google Shape;4125;p414"/>
          <p:cNvSpPr/>
          <p:nvPr/>
        </p:nvSpPr>
        <p:spPr>
          <a:xfrm>
            <a:off x="263352" y="945302"/>
            <a:ext cx="1159328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A67F59"/>
                </a:solidFill>
                <a:latin typeface="Arial"/>
                <a:ea typeface="Arial"/>
                <a:cs typeface="Arial"/>
                <a:sym typeface="Arial"/>
              </a:rPr>
              <a:t>mysql&gt;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SET</a:t>
            </a:r>
            <a:r>
              <a:rPr lang="en-IN" sz="1800">
                <a:solidFill>
                  <a:srgbClr val="000000"/>
                </a:solidFill>
                <a:latin typeface="Arial"/>
                <a:ea typeface="Arial"/>
                <a:cs typeface="Arial"/>
                <a:sym typeface="Arial"/>
              </a:rPr>
              <a:t> </a:t>
            </a:r>
            <a:r>
              <a:rPr lang="en-IN" sz="1800">
                <a:solidFill>
                  <a:srgbClr val="EE9900"/>
                </a:solidFill>
                <a:latin typeface="Arial"/>
                <a:ea typeface="Arial"/>
                <a:cs typeface="Arial"/>
                <a:sym typeface="Arial"/>
              </a:rPr>
              <a:t>@rank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A67F59"/>
                </a:solidFill>
                <a:latin typeface="Arial"/>
                <a:ea typeface="Arial"/>
                <a:cs typeface="Arial"/>
                <a:sym typeface="Arial"/>
              </a:rPr>
              <a:t>mysql&gt;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chemeClr val="dk1"/>
                </a:solidFill>
                <a:latin typeface="Arial"/>
                <a:ea typeface="Arial"/>
                <a:cs typeface="Arial"/>
                <a:sym typeface="Arial"/>
              </a:rPr>
              <a:t>+</a:t>
            </a:r>
            <a:r>
              <a:rPr lang="en-IN" sz="1800">
                <a:solidFill>
                  <a:srgbClr val="EE9900"/>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as</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rownum</a:t>
            </a:r>
            <a:r>
              <a:rPr lang="en-IN" sz="1800">
                <a:solidFill>
                  <a:srgbClr val="6699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endParaRPr/>
          </a:p>
          <a:p>
            <a:pPr indent="0" lvl="0" marL="0" marR="0" rtl="0" algn="l">
              <a:spcBef>
                <a:spcPts val="0"/>
              </a:spcBef>
              <a:spcAft>
                <a:spcPts val="0"/>
              </a:spcAft>
              <a:buNone/>
            </a:pPr>
            <a:r>
              <a:rPr lang="en-IN" sz="1800">
                <a:solidFill>
                  <a:srgbClr val="A67F59"/>
                </a:solidFill>
                <a:latin typeface="Arial"/>
                <a:ea typeface="Arial"/>
                <a:cs typeface="Arial"/>
                <a:sym typeface="Arial"/>
              </a:rPr>
              <a:t>mysql&gt;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chemeClr val="dk1"/>
                </a:solidFill>
                <a:latin typeface="Arial"/>
                <a:ea typeface="Arial"/>
                <a:cs typeface="Arial"/>
                <a:sym typeface="Arial"/>
              </a:rPr>
              <a:t>+</a:t>
            </a:r>
            <a:r>
              <a:rPr lang="en-IN" sz="1800">
                <a:solidFill>
                  <a:srgbClr val="EE9900"/>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as</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rownum</a:t>
            </a:r>
            <a:r>
              <a:rPr lang="en-IN" sz="1800">
                <a:solidFill>
                  <a:srgbClr val="6699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rgbClr val="A67F59"/>
                </a:solidFill>
                <a:latin typeface="Arial"/>
                <a:ea typeface="Arial"/>
                <a:cs typeface="Arial"/>
                <a:sym typeface="Arial"/>
              </a:rPr>
              <a:t>:= </a:t>
            </a:r>
            <a:r>
              <a:rPr lang="en-IN" sz="1800">
                <a:solidFill>
                  <a:srgbClr val="669900"/>
                </a:solidFill>
                <a:latin typeface="Arial"/>
                <a:ea typeface="Arial"/>
                <a:cs typeface="Arial"/>
                <a:sym typeface="Arial"/>
              </a:rPr>
              <a:t>0</a:t>
            </a:r>
            <a:r>
              <a:rPr lang="en-IN" sz="1800">
                <a:solidFill>
                  <a:srgbClr val="999999"/>
                </a:solidFill>
                <a:latin typeface="Arial"/>
                <a:ea typeface="Arial"/>
                <a:cs typeface="Arial"/>
                <a:sym typeface="Arial"/>
              </a:rPr>
              <a:t>) </a:t>
            </a:r>
            <a:r>
              <a:rPr lang="en-IN" sz="1800">
                <a:solidFill>
                  <a:schemeClr val="dk1"/>
                </a:solidFill>
                <a:latin typeface="Arial"/>
                <a:ea typeface="Arial"/>
                <a:cs typeface="Arial"/>
                <a:sym typeface="Arial"/>
              </a:rPr>
              <a:t>as</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E;</a:t>
            </a:r>
            <a:r>
              <a:rPr lang="en-IN" sz="1800">
                <a:solidFill>
                  <a:srgbClr val="0077AA"/>
                </a:solidFill>
                <a:latin typeface="Arial"/>
                <a:ea typeface="Arial"/>
                <a:cs typeface="Arial"/>
                <a:sym typeface="Arial"/>
              </a:rPr>
              <a:t> </a:t>
            </a:r>
            <a:endParaRPr/>
          </a:p>
          <a:p>
            <a:pPr indent="-711200" lvl="0" marL="711200" marR="0" rtl="0" algn="l">
              <a:spcBef>
                <a:spcPts val="0"/>
              </a:spcBef>
              <a:spcAft>
                <a:spcPts val="0"/>
              </a:spcAft>
              <a:buNone/>
            </a:pPr>
            <a:r>
              <a:rPr lang="en-IN" sz="1800">
                <a:solidFill>
                  <a:srgbClr val="A67F59"/>
                </a:solidFill>
                <a:latin typeface="Arial"/>
                <a:ea typeface="Arial"/>
                <a:cs typeface="Arial"/>
                <a:sym typeface="Arial"/>
              </a:rPr>
              <a:t>mysql&gt;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SELECT </a:t>
            </a:r>
            <a:r>
              <a:rPr lang="en-IN" sz="1800">
                <a:solidFill>
                  <a:schemeClr val="dk2"/>
                </a:solidFill>
                <a:latin typeface="Arial"/>
                <a:ea typeface="Arial"/>
                <a:cs typeface="Arial"/>
                <a:sym typeface="Arial"/>
              </a:rPr>
              <a:t>@row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2"/>
                </a:solidFill>
                <a:latin typeface="Arial"/>
                <a:ea typeface="Arial"/>
                <a:cs typeface="Arial"/>
                <a:sym typeface="Arial"/>
              </a:rPr>
              <a:t>@row </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job, sal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GROUP BY </a:t>
            </a:r>
            <a:r>
              <a:rPr lang="en-IN" sz="1800">
                <a:solidFill>
                  <a:schemeClr val="dk1"/>
                </a:solidFill>
                <a:latin typeface="Arial"/>
                <a:ea typeface="Arial"/>
                <a:cs typeface="Arial"/>
                <a:sym typeface="Arial"/>
              </a:rPr>
              <a:t>job</a:t>
            </a:r>
            <a:r>
              <a:rPr lang="en-IN" sz="1800">
                <a:solidFill>
                  <a:srgbClr val="0077AA"/>
                </a:solidFill>
                <a:latin typeface="Arial"/>
                <a:ea typeface="Arial"/>
                <a:cs typeface="Arial"/>
                <a:sym typeface="Arial"/>
              </a:rPr>
              <a:t> ORDER BY </a:t>
            </a:r>
            <a:r>
              <a:rPr lang="en-IN" sz="1800">
                <a:solidFill>
                  <a:schemeClr val="dk1"/>
                </a:solidFill>
                <a:latin typeface="Arial"/>
                <a:ea typeface="Arial"/>
                <a:cs typeface="Arial"/>
                <a:sym typeface="Arial"/>
              </a:rPr>
              <a:t>SAL</a:t>
            </a:r>
            <a:r>
              <a:rPr lang="en-IN" sz="1800">
                <a:solidFill>
                  <a:srgbClr val="0077AA"/>
                </a:solidFill>
                <a:latin typeface="Arial"/>
                <a:ea typeface="Arial"/>
                <a:cs typeface="Arial"/>
                <a:sym typeface="Arial"/>
              </a:rPr>
              <a:t> DESC</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E ,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chemeClr val="dk2"/>
                </a:solidFill>
                <a:latin typeface="Arial"/>
                <a:ea typeface="Arial"/>
                <a:cs typeface="Arial"/>
                <a:sym typeface="Arial"/>
              </a:rPr>
              <a:t>@row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EE;</a:t>
            </a:r>
            <a:endParaRPr/>
          </a:p>
        </p:txBody>
      </p:sp>
      <p:grpSp>
        <p:nvGrpSpPr>
          <p:cNvPr id="4126" name="Google Shape;4126;p414"/>
          <p:cNvGrpSpPr/>
          <p:nvPr/>
        </p:nvGrpSpPr>
        <p:grpSpPr>
          <a:xfrm>
            <a:off x="273358" y="2783156"/>
            <a:ext cx="10719185" cy="3814196"/>
            <a:chOff x="130629" y="2935069"/>
            <a:chExt cx="8860971" cy="3160931"/>
          </a:xfrm>
        </p:grpSpPr>
        <p:grpSp>
          <p:nvGrpSpPr>
            <p:cNvPr id="4127" name="Google Shape;4127;p414"/>
            <p:cNvGrpSpPr/>
            <p:nvPr/>
          </p:nvGrpSpPr>
          <p:grpSpPr>
            <a:xfrm>
              <a:off x="130629" y="2935069"/>
              <a:ext cx="8860971" cy="3160931"/>
              <a:chOff x="130629" y="2935069"/>
              <a:chExt cx="8860971" cy="3160931"/>
            </a:xfrm>
          </p:grpSpPr>
          <p:sp>
            <p:nvSpPr>
              <p:cNvPr id="4128" name="Google Shape;4128;p414"/>
              <p:cNvSpPr/>
              <p:nvPr/>
            </p:nvSpPr>
            <p:spPr>
              <a:xfrm>
                <a:off x="152400" y="2935069"/>
                <a:ext cx="883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129" name="Google Shape;4129;p414"/>
              <p:cNvPicPr preferRelativeResize="0"/>
              <p:nvPr/>
            </p:nvPicPr>
            <p:blipFill rotWithShape="1">
              <a:blip r:embed="rId3">
                <a:alphaModFix/>
              </a:blip>
              <a:srcRect b="0" l="0" r="0" t="0"/>
              <a:stretch/>
            </p:blipFill>
            <p:spPr>
              <a:xfrm>
                <a:off x="130629" y="3215283"/>
                <a:ext cx="8816105" cy="2880717"/>
              </a:xfrm>
              <a:prstGeom prst="rect">
                <a:avLst/>
              </a:prstGeom>
              <a:noFill/>
              <a:ln>
                <a:noFill/>
              </a:ln>
            </p:spPr>
          </p:pic>
        </p:grpSp>
        <p:sp>
          <p:nvSpPr>
            <p:cNvPr id="4130" name="Google Shape;4130;p414"/>
            <p:cNvSpPr/>
            <p:nvPr/>
          </p:nvSpPr>
          <p:spPr>
            <a:xfrm>
              <a:off x="436486" y="3215283"/>
              <a:ext cx="685800" cy="2880717"/>
            </a:xfrm>
            <a:prstGeom prst="rect">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4" name="Shape 4134"/>
        <p:cNvGrpSpPr/>
        <p:nvPr/>
      </p:nvGrpSpPr>
      <p:grpSpPr>
        <a:xfrm>
          <a:off x="0" y="0"/>
          <a:ext cx="0" cy="0"/>
          <a:chOff x="0" y="0"/>
          <a:chExt cx="0" cy="0"/>
        </a:xfrm>
      </p:grpSpPr>
      <p:sp>
        <p:nvSpPr>
          <p:cNvPr id="4135" name="Google Shape;4135;p41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common sql statements mistakes</a:t>
            </a:r>
            <a:endParaRPr/>
          </a:p>
        </p:txBody>
      </p:sp>
      <p:sp>
        <p:nvSpPr>
          <p:cNvPr id="4136" name="Google Shape;4136;p415"/>
          <p:cNvSpPr/>
          <p:nvPr/>
        </p:nvSpPr>
        <p:spPr>
          <a:xfrm>
            <a:off x="191344" y="682818"/>
            <a:ext cx="11809312" cy="46474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ename, j</a:t>
            </a:r>
            <a:r>
              <a:rPr lang="en-IN" sz="1800">
                <a:solidFill>
                  <a:schemeClr val="dk1"/>
                </a:solidFill>
                <a:latin typeface="Arial"/>
                <a:ea typeface="Arial"/>
                <a:cs typeface="Arial"/>
                <a:sym typeface="Arial"/>
              </a:rPr>
              <a:t>ob, sal, comm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comm = </a:t>
            </a:r>
            <a:r>
              <a:rPr lang="en-IN" sz="1800">
                <a:solidFill>
                  <a:srgbClr val="945D4A"/>
                </a:solidFill>
                <a:latin typeface="Arial"/>
                <a:ea typeface="Arial"/>
                <a:cs typeface="Arial"/>
                <a:sym typeface="Arial"/>
              </a:rPr>
              <a:t>NULL</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#using comparison operator to check NULL  </a:t>
            </a:r>
            <a:endParaRPr sz="1800">
              <a:solidFill>
                <a:srgbClr val="41C60C"/>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a:t>
            </a:r>
            <a:r>
              <a:rPr lang="en-IN" sz="1800">
                <a:solidFill>
                  <a:schemeClr val="dk1"/>
                </a:solidFill>
                <a:latin typeface="Arial"/>
                <a:ea typeface="Arial"/>
                <a:cs typeface="Arial"/>
                <a:sym typeface="Arial"/>
              </a:rPr>
              <a:t>ob,</a:t>
            </a:r>
            <a:r>
              <a:rPr lang="en-IN" sz="1800">
                <a:solidFill>
                  <a:srgbClr val="DD4A68"/>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#not giving group by clause</a:t>
            </a:r>
            <a:endParaRPr/>
          </a:p>
          <a:p>
            <a:pPr indent="-234950" lvl="0" marL="285750" marR="0" rtl="0" algn="l">
              <a:spcBef>
                <a:spcPts val="0"/>
              </a:spcBef>
              <a:spcAft>
                <a:spcPts val="0"/>
              </a:spcAft>
              <a:buClr>
                <a:schemeClr val="dk1"/>
              </a:buClr>
              <a:buSzPts val="800"/>
              <a:buFont typeface="Arial"/>
              <a:buNone/>
            </a:pPr>
            <a:r>
              <a:t/>
            </a:r>
            <a:endParaRPr sz="800">
              <a:solidFill>
                <a:srgbClr val="A5A5A5"/>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a:t>
            </a:r>
            <a:r>
              <a:rPr lang="en-IN" sz="1800">
                <a:solidFill>
                  <a:schemeClr val="dk1"/>
                </a:solidFill>
                <a:latin typeface="Arial"/>
                <a:ea typeface="Arial"/>
                <a:cs typeface="Arial"/>
                <a:sym typeface="Arial"/>
              </a:rPr>
              <a:t>ob,</a:t>
            </a:r>
            <a:r>
              <a:rPr lang="en-IN" sz="1800">
                <a:solidFill>
                  <a:srgbClr val="DD4A68"/>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rgbClr val="000000"/>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000000"/>
                </a:solidFill>
                <a:latin typeface="Arial"/>
                <a:ea typeface="Arial"/>
                <a:cs typeface="Arial"/>
                <a:sym typeface="Arial"/>
              </a:rPr>
              <a:t> &gt; </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#use of aggregate function in where clause</a:t>
            </a:r>
            <a:endParaRPr/>
          </a:p>
          <a:p>
            <a:pPr indent="-234950" lvl="0" marL="285750" marR="0" rtl="0" algn="l">
              <a:spcBef>
                <a:spcPts val="0"/>
              </a:spcBef>
              <a:spcAft>
                <a:spcPts val="0"/>
              </a:spcAft>
              <a:buClr>
                <a:schemeClr val="dk1"/>
              </a:buClr>
              <a:buSzPts val="800"/>
              <a:buFont typeface="Arial"/>
              <a:buNone/>
            </a:pPr>
            <a:r>
              <a:t/>
            </a:r>
            <a:endParaRPr sz="800">
              <a:solidFill>
                <a:srgbClr val="A5A5A5"/>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j</a:t>
            </a:r>
            <a:r>
              <a:rPr lang="en-IN" sz="1800">
                <a:solidFill>
                  <a:schemeClr val="dk1"/>
                </a:solidFill>
                <a:latin typeface="Arial"/>
                <a:ea typeface="Arial"/>
                <a:cs typeface="Arial"/>
                <a:sym typeface="Arial"/>
              </a:rPr>
              <a:t>ob, deptno, </a:t>
            </a:r>
            <a:r>
              <a:rPr lang="en-IN" sz="1800">
                <a:solidFill>
                  <a:srgbClr val="DD4A68"/>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job</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#not giving all the columns in group by clause </a:t>
            </a:r>
            <a:endParaRPr/>
          </a:p>
          <a:p>
            <a:pPr indent="-234950" lvl="0" marL="285750" marR="0" rtl="0" algn="l">
              <a:spcBef>
                <a:spcPts val="0"/>
              </a:spcBef>
              <a:spcAft>
                <a:spcPts val="0"/>
              </a:spcAft>
              <a:buClr>
                <a:schemeClr val="dk1"/>
              </a:buClr>
              <a:buSzPts val="800"/>
              <a:buFont typeface="Arial"/>
              <a:buNone/>
            </a:pPr>
            <a:r>
              <a:t/>
            </a:r>
            <a:endParaRPr sz="800">
              <a:solidFill>
                <a:srgbClr val="A5A5A5"/>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ename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ename</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#grouping by a unique key</a:t>
            </a:r>
            <a:endParaRPr/>
          </a:p>
          <a:p>
            <a:pPr indent="-234950" lvl="0" marL="285750" marR="0" rtl="0" algn="l">
              <a:spcBef>
                <a:spcPts val="0"/>
              </a:spcBef>
              <a:spcAft>
                <a:spcPts val="0"/>
              </a:spcAft>
              <a:buClr>
                <a:schemeClr val="dk1"/>
              </a:buClr>
              <a:buSzPts val="800"/>
              <a:buFont typeface="Arial"/>
              <a:buNone/>
            </a:pPr>
            <a:r>
              <a:t/>
            </a:r>
            <a:endParaRPr sz="800">
              <a:solidFill>
                <a:srgbClr val="41C60C"/>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ename</a:t>
            </a:r>
            <a:r>
              <a:rPr lang="en-IN" sz="1800">
                <a:solidFill>
                  <a:schemeClr val="dk1"/>
                </a:solidFill>
                <a:latin typeface="Arial"/>
                <a:ea typeface="Arial"/>
                <a:cs typeface="Arial"/>
                <a:sym typeface="Arial"/>
              </a:rPr>
              <a:t>,  sal, sal+</a:t>
            </a:r>
            <a:r>
              <a:rPr lang="en-IN" sz="1800">
                <a:solidFill>
                  <a:srgbClr val="990055"/>
                </a:solidFill>
                <a:latin typeface="Arial"/>
                <a:ea typeface="Arial"/>
                <a:cs typeface="Arial"/>
                <a:sym typeface="Arial"/>
              </a:rPr>
              <a:t>1000</a:t>
            </a:r>
            <a:r>
              <a:rPr lang="en-IN" sz="1800">
                <a:solidFill>
                  <a:schemeClr val="dk1"/>
                </a:solidFill>
                <a:latin typeface="Arial"/>
                <a:ea typeface="Arial"/>
                <a:cs typeface="Arial"/>
                <a:sym typeface="Arial"/>
              </a:rPr>
              <a:t> 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R1 &gt; </a:t>
            </a:r>
            <a:r>
              <a:rPr lang="en-IN" sz="1800">
                <a:solidFill>
                  <a:srgbClr val="990055"/>
                </a:solidFill>
                <a:latin typeface="Arial"/>
                <a:ea typeface="Arial"/>
                <a:cs typeface="Arial"/>
                <a:sym typeface="Arial"/>
              </a:rPr>
              <a:t>2400</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#use of  alias name in where clause</a:t>
            </a:r>
            <a:endParaRPr/>
          </a:p>
          <a:p>
            <a:pPr indent="-234950" lvl="0" marL="285750" marR="0" rtl="0" algn="l">
              <a:spcBef>
                <a:spcPts val="0"/>
              </a:spcBef>
              <a:spcAft>
                <a:spcPts val="0"/>
              </a:spcAft>
              <a:buClr>
                <a:schemeClr val="dk1"/>
              </a:buClr>
              <a:buSzPts val="800"/>
              <a:buFont typeface="Arial"/>
              <a:buNone/>
            </a:pPr>
            <a:r>
              <a:t/>
            </a:r>
            <a:endParaRPr sz="800">
              <a:solidFill>
                <a:srgbClr val="41C60C"/>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ename</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sal BETWEEN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1000</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and</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4000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41C60C"/>
                </a:solidFill>
                <a:latin typeface="Arial"/>
                <a:ea typeface="Arial"/>
                <a:cs typeface="Arial"/>
                <a:sym typeface="Arial"/>
              </a:rPr>
              <a:t>#use of  () in between comparison operator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b="1" i="1" lang="en-IN" sz="1800">
                <a:solidFill>
                  <a:srgbClr val="000000"/>
                </a:solidFill>
                <a:latin typeface="Arial"/>
                <a:ea typeface="Arial"/>
                <a:cs typeface="Arial"/>
                <a:sym typeface="Arial"/>
              </a:rPr>
              <a:t>r1 = { col1, col2, col3 } </a:t>
            </a:r>
            <a:endParaRPr/>
          </a:p>
          <a:p>
            <a:pPr indent="0" lvl="0" marL="0" marR="0" rtl="0" algn="l">
              <a:spcBef>
                <a:spcPts val="0"/>
              </a:spcBef>
              <a:spcAft>
                <a:spcPts val="0"/>
              </a:spcAft>
              <a:buNone/>
            </a:pPr>
            <a:r>
              <a:t/>
            </a:r>
            <a:endParaRPr sz="800">
              <a:solidFill>
                <a:srgbClr val="41C60C"/>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b="1" i="1" lang="en-IN" sz="1800">
                <a:solidFill>
                  <a:srgbClr val="000000"/>
                </a:solidFill>
                <a:latin typeface="Arial"/>
                <a:ea typeface="Arial"/>
                <a:cs typeface="Arial"/>
                <a:sym typeface="Arial"/>
              </a:rPr>
              <a:t>r1 </a:t>
            </a:r>
            <a:r>
              <a:rPr lang="en-IN" sz="1800">
                <a:solidFill>
                  <a:srgbClr val="0077AA"/>
                </a:solidFill>
                <a:latin typeface="Arial"/>
                <a:ea typeface="Arial"/>
                <a:cs typeface="Arial"/>
                <a:sym typeface="Arial"/>
              </a:rPr>
              <a:t>VALUSE</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41C60C"/>
                </a:solidFill>
                <a:latin typeface="Arial"/>
                <a:ea typeface="Arial"/>
                <a:cs typeface="Arial"/>
                <a:sym typeface="Arial"/>
              </a:rPr>
              <a:t>#number of values are less than the number of columns in the table</a:t>
            </a:r>
            <a:endParaRPr sz="1800">
              <a:solidFill>
                <a:srgbClr val="000000"/>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b="1" i="1" lang="en-IN" sz="1800">
                <a:solidFill>
                  <a:srgbClr val="000000"/>
                </a:solidFill>
                <a:latin typeface="Arial"/>
                <a:ea typeface="Arial"/>
                <a:cs typeface="Arial"/>
                <a:sym typeface="Arial"/>
              </a:rPr>
              <a:t>r1 </a:t>
            </a:r>
            <a:r>
              <a:rPr lang="en-IN" sz="1800">
                <a:solidFill>
                  <a:srgbClr val="0077AA"/>
                </a:solidFill>
                <a:latin typeface="Arial"/>
                <a:ea typeface="Arial"/>
                <a:cs typeface="Arial"/>
                <a:sym typeface="Arial"/>
              </a:rPr>
              <a:t>VALUSE</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41C60C"/>
                </a:solidFill>
                <a:latin typeface="Arial"/>
                <a:ea typeface="Arial"/>
                <a:cs typeface="Arial"/>
                <a:sym typeface="Arial"/>
              </a:rPr>
              <a:t>#number of values are more than the number of columns in the table </a:t>
            </a:r>
            <a:endParaRPr sz="1800">
              <a:solidFill>
                <a:srgbClr val="000000"/>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0000"/>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Arial"/>
              <a:buNone/>
            </a:pPr>
            <a:r>
              <a:t/>
            </a:r>
            <a:endParaRPr sz="1800">
              <a:solidFill>
                <a:srgbClr val="000000"/>
              </a:solidFill>
              <a:latin typeface="Arial"/>
              <a:ea typeface="Arial"/>
              <a:cs typeface="Arial"/>
              <a:sym typeface="Arial"/>
            </a:endParaRPr>
          </a:p>
        </p:txBody>
      </p:sp>
      <p:sp>
        <p:nvSpPr>
          <p:cNvPr id="4137" name="Google Shape;4137;p415"/>
          <p:cNvSpPr/>
          <p:nvPr/>
        </p:nvSpPr>
        <p:spPr>
          <a:xfrm>
            <a:off x="263352" y="223346"/>
            <a:ext cx="12618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Arial"/>
                <a:ea typeface="Arial"/>
                <a:cs typeface="Arial"/>
                <a:sym typeface="Arial"/>
              </a:rPr>
              <a:t>Examples:</a:t>
            </a:r>
            <a:endParaRPr sz="1800">
              <a:solidFill>
                <a:srgbClr val="C00000"/>
              </a:solidFill>
              <a:latin typeface="Gill Sans"/>
              <a:ea typeface="Gill Sans"/>
              <a:cs typeface="Gill Sans"/>
              <a:sym typeface="Gill Sans"/>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41" name="Shape 4141"/>
        <p:cNvGrpSpPr/>
        <p:nvPr/>
      </p:nvGrpSpPr>
      <p:grpSpPr>
        <a:xfrm>
          <a:off x="0" y="0"/>
          <a:ext cx="0" cy="0"/>
          <a:chOff x="0" y="0"/>
          <a:chExt cx="0" cy="0"/>
        </a:xfrm>
      </p:grpSpPr>
      <p:sp>
        <p:nvSpPr>
          <p:cNvPr id="4142" name="Google Shape;4142;p416"/>
          <p:cNvSpPr txBox="1"/>
          <p:nvPr/>
        </p:nvSpPr>
        <p:spPr>
          <a:xfrm>
            <a:off x="1521598" y="3084481"/>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sub-queries</a:t>
            </a:r>
            <a:endParaRPr/>
          </a:p>
        </p:txBody>
      </p:sp>
      <p:sp>
        <p:nvSpPr>
          <p:cNvPr id="4143" name="Google Shape;4143;p416"/>
          <p:cNvSpPr/>
          <p:nvPr/>
        </p:nvSpPr>
        <p:spPr>
          <a:xfrm>
            <a:off x="335360" y="44624"/>
            <a:ext cx="11521280" cy="31085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subquery must be enclosed in parentheses.</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Use single-row operators with single-row subqueries, and use multiple-row operators with multiple-row subqueries.</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 subquery (inner query) returns a null value to the outer query, the outer query will not return any rows when using certain comparison operators in a </a:t>
            </a:r>
            <a:r>
              <a:rPr lang="en-IN" sz="1800">
                <a:solidFill>
                  <a:srgbClr val="0070C0"/>
                </a:solidFill>
                <a:latin typeface="Arial"/>
                <a:ea typeface="Arial"/>
                <a:cs typeface="Arial"/>
                <a:sym typeface="Arial"/>
              </a:rPr>
              <a:t>WHERE</a:t>
            </a:r>
            <a:r>
              <a:rPr lang="en-IN" sz="1800">
                <a:solidFill>
                  <a:schemeClr val="dk1"/>
                </a:solidFill>
                <a:latin typeface="Arial"/>
                <a:ea typeface="Arial"/>
                <a:cs typeface="Arial"/>
                <a:sym typeface="Arial"/>
              </a:rPr>
              <a:t> clause.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t>
            </a:r>
            <a:r>
              <a:rPr lang="en-IN" sz="1800">
                <a:solidFill>
                  <a:srgbClr val="0070C0"/>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BY</a:t>
            </a:r>
            <a:r>
              <a:rPr lang="en-IN" sz="1800">
                <a:solidFill>
                  <a:schemeClr val="dk1"/>
                </a:solidFill>
                <a:latin typeface="Arial"/>
                <a:ea typeface="Arial"/>
                <a:cs typeface="Arial"/>
                <a:sym typeface="Arial"/>
              </a:rPr>
              <a:t> occurs within a subquery and also is applied in the outer query, the outermost </a:t>
            </a:r>
            <a:r>
              <a:rPr lang="en-IN" sz="1800">
                <a:solidFill>
                  <a:srgbClr val="0070C0"/>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0C0"/>
                </a:solidFill>
                <a:latin typeface="Arial"/>
                <a:ea typeface="Arial"/>
                <a:cs typeface="Arial"/>
                <a:sym typeface="Arial"/>
              </a:rPr>
              <a:t>BY</a:t>
            </a:r>
            <a:r>
              <a:rPr lang="en-IN" sz="1800">
                <a:solidFill>
                  <a:schemeClr val="dk1"/>
                </a:solidFill>
                <a:latin typeface="Arial"/>
                <a:ea typeface="Arial"/>
                <a:cs typeface="Arial"/>
                <a:sym typeface="Arial"/>
              </a:rPr>
              <a:t> takes precedence.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a:t>
            </a:r>
            <a:r>
              <a:rPr lang="en-IN" sz="1800">
                <a:solidFill>
                  <a:srgbClr val="0070C0"/>
                </a:solidFill>
                <a:latin typeface="Arial"/>
                <a:ea typeface="Arial"/>
                <a:cs typeface="Arial"/>
                <a:sym typeface="Arial"/>
              </a:rPr>
              <a:t>LIMIT</a:t>
            </a:r>
            <a:r>
              <a:rPr lang="en-IN" sz="1800">
                <a:solidFill>
                  <a:schemeClr val="dk1"/>
                </a:solidFill>
                <a:latin typeface="Arial"/>
                <a:ea typeface="Arial"/>
                <a:cs typeface="Arial"/>
                <a:sym typeface="Arial"/>
              </a:rPr>
              <a:t> occurs within a subquery and also is applied in the outer query, the outermost </a:t>
            </a:r>
            <a:r>
              <a:rPr lang="en-IN" sz="1800">
                <a:solidFill>
                  <a:srgbClr val="0070C0"/>
                </a:solidFill>
                <a:latin typeface="Arial"/>
                <a:ea typeface="Arial"/>
                <a:cs typeface="Arial"/>
                <a:sym typeface="Arial"/>
              </a:rPr>
              <a:t>LIMIT</a:t>
            </a:r>
            <a:r>
              <a:rPr lang="en-IN" sz="1800">
                <a:solidFill>
                  <a:schemeClr val="dk1"/>
                </a:solidFill>
                <a:latin typeface="Arial"/>
                <a:ea typeface="Arial"/>
                <a:cs typeface="Arial"/>
                <a:sym typeface="Arial"/>
              </a:rPr>
              <a:t> takes precedence.</a:t>
            </a:r>
            <a:endParaRPr/>
          </a:p>
        </p:txBody>
      </p:sp>
      <p:sp>
        <p:nvSpPr>
          <p:cNvPr id="4144" name="Google Shape;4144;p416"/>
          <p:cNvSpPr/>
          <p:nvPr/>
        </p:nvSpPr>
        <p:spPr>
          <a:xfrm>
            <a:off x="335360" y="4389492"/>
            <a:ext cx="11521280"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may use comparison operators such as </a:t>
            </a:r>
            <a:r>
              <a:rPr b="1" lang="en-IN" sz="1800">
                <a:solidFill>
                  <a:srgbClr val="945D4A"/>
                </a:solidFill>
                <a:latin typeface="Arial"/>
                <a:ea typeface="Arial"/>
                <a:cs typeface="Arial"/>
                <a:sym typeface="Arial"/>
              </a:rPr>
              <a:t>&lt;&gt;</a:t>
            </a:r>
            <a:r>
              <a:rPr b="1" lang="en-IN" sz="1800">
                <a:solidFill>
                  <a:schemeClr val="dk1"/>
                </a:solidFill>
                <a:latin typeface="Arial"/>
                <a:ea typeface="Arial"/>
                <a:cs typeface="Arial"/>
                <a:sym typeface="Arial"/>
              </a:rPr>
              <a:t>, </a:t>
            </a:r>
            <a:r>
              <a:rPr b="1" lang="en-IN" sz="1800">
                <a:solidFill>
                  <a:srgbClr val="945D4A"/>
                </a:solidFill>
                <a:latin typeface="Arial"/>
                <a:ea typeface="Arial"/>
                <a:cs typeface="Arial"/>
                <a:sym typeface="Arial"/>
              </a:rPr>
              <a:t>&lt;</a:t>
            </a:r>
            <a:r>
              <a:rPr b="1" lang="en-IN" sz="1800">
                <a:solidFill>
                  <a:schemeClr val="dk1"/>
                </a:solidFill>
                <a:latin typeface="Arial"/>
                <a:ea typeface="Arial"/>
                <a:cs typeface="Arial"/>
                <a:sym typeface="Arial"/>
              </a:rPr>
              <a:t>, </a:t>
            </a:r>
            <a:r>
              <a:rPr b="1" lang="en-IN" sz="1800">
                <a:solidFill>
                  <a:srgbClr val="945D4A"/>
                </a:solidFill>
                <a:latin typeface="Arial"/>
                <a:ea typeface="Arial"/>
                <a:cs typeface="Arial"/>
                <a:sym typeface="Arial"/>
              </a:rPr>
              <a:t>&gt;</a:t>
            </a:r>
            <a:r>
              <a:rPr b="1" lang="en-IN" sz="1800">
                <a:solidFill>
                  <a:schemeClr val="dk1"/>
                </a:solidFill>
                <a:latin typeface="Arial"/>
                <a:ea typeface="Arial"/>
                <a:cs typeface="Arial"/>
                <a:sym typeface="Arial"/>
              </a:rPr>
              <a:t>, </a:t>
            </a:r>
            <a:r>
              <a:rPr b="1" lang="en-IN" sz="1800">
                <a:solidFill>
                  <a:srgbClr val="945D4A"/>
                </a:solidFill>
                <a:latin typeface="Arial"/>
                <a:ea typeface="Arial"/>
                <a:cs typeface="Arial"/>
                <a:sym typeface="Arial"/>
              </a:rPr>
              <a:t>&lt;=</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and</a:t>
            </a:r>
            <a:r>
              <a:rPr b="1" lang="en-IN" sz="1800">
                <a:solidFill>
                  <a:schemeClr val="dk1"/>
                </a:solidFill>
                <a:latin typeface="Arial"/>
                <a:ea typeface="Arial"/>
                <a:cs typeface="Arial"/>
                <a:sym typeface="Arial"/>
              </a:rPr>
              <a:t> </a:t>
            </a:r>
            <a:r>
              <a:rPr b="1" lang="en-IN" sz="1800">
                <a:solidFill>
                  <a:srgbClr val="945D4A"/>
                </a:solidFill>
                <a:latin typeface="Arial"/>
                <a:ea typeface="Arial"/>
                <a:cs typeface="Arial"/>
                <a:sym typeface="Arial"/>
              </a:rPr>
              <a:t>&gt;=</a:t>
            </a:r>
            <a:r>
              <a:rPr b="1" lang="en-IN" sz="18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with a single row subquery.</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Multiple row subquery returns one or more rows to the outer SQL statement. You may use the </a:t>
            </a:r>
            <a:r>
              <a:rPr b="1" lang="en-IN" sz="1800">
                <a:solidFill>
                  <a:srgbClr val="945D4A"/>
                </a:solidFill>
                <a:latin typeface="Arial"/>
                <a:ea typeface="Arial"/>
                <a:cs typeface="Arial"/>
                <a:sym typeface="Arial"/>
              </a:rPr>
              <a:t>IN</a:t>
            </a:r>
            <a:r>
              <a:rPr b="1" lang="en-IN" sz="1800">
                <a:solidFill>
                  <a:schemeClr val="dk1"/>
                </a:solidFill>
                <a:latin typeface="Arial"/>
                <a:ea typeface="Arial"/>
                <a:cs typeface="Arial"/>
                <a:sym typeface="Arial"/>
              </a:rPr>
              <a:t>, </a:t>
            </a:r>
            <a:r>
              <a:rPr b="1" lang="en-IN" sz="1800">
                <a:solidFill>
                  <a:srgbClr val="945D4A"/>
                </a:solidFill>
                <a:latin typeface="Arial"/>
                <a:ea typeface="Arial"/>
                <a:cs typeface="Arial"/>
                <a:sym typeface="Arial"/>
              </a:rPr>
              <a:t>ANY</a:t>
            </a:r>
            <a:r>
              <a:rPr lang="en-IN" sz="1800">
                <a:solidFill>
                  <a:schemeClr val="dk1"/>
                </a:solidFill>
                <a:latin typeface="Arial"/>
                <a:ea typeface="Arial"/>
                <a:cs typeface="Arial"/>
                <a:sym typeface="Arial"/>
              </a:rPr>
              <a:t>, or </a:t>
            </a:r>
            <a:r>
              <a:rPr b="1" lang="en-IN" sz="1800">
                <a:solidFill>
                  <a:srgbClr val="945D4A"/>
                </a:solidFill>
                <a:latin typeface="Arial"/>
                <a:ea typeface="Arial"/>
                <a:cs typeface="Arial"/>
                <a:sym typeface="Arial"/>
              </a:rPr>
              <a:t>ALL</a:t>
            </a:r>
            <a:r>
              <a:rPr lang="en-IN" sz="1800">
                <a:solidFill>
                  <a:schemeClr val="dk1"/>
                </a:solidFill>
                <a:latin typeface="Arial"/>
                <a:ea typeface="Arial"/>
                <a:cs typeface="Arial"/>
                <a:sym typeface="Arial"/>
              </a:rPr>
              <a:t> operator in outer query to handle a subquery that returns multiple rows.</a:t>
            </a:r>
            <a:endParaRPr/>
          </a:p>
        </p:txBody>
      </p:sp>
      <p:sp>
        <p:nvSpPr>
          <p:cNvPr id="4145" name="Google Shape;4145;p416"/>
          <p:cNvSpPr/>
          <p:nvPr/>
        </p:nvSpPr>
        <p:spPr>
          <a:xfrm>
            <a:off x="2283842" y="3933056"/>
            <a:ext cx="71112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Palatino Linotype"/>
                <a:ea typeface="Palatino Linotype"/>
                <a:cs typeface="Palatino Linotype"/>
                <a:sym typeface="Palatino Linotype"/>
              </a:rPr>
              <a:t>A subquery is a </a:t>
            </a:r>
            <a:r>
              <a:rPr lang="en-IN" sz="2000">
                <a:solidFill>
                  <a:srgbClr val="0070C0"/>
                </a:solidFill>
                <a:latin typeface="Palatino Linotype"/>
                <a:ea typeface="Palatino Linotype"/>
                <a:cs typeface="Palatino Linotype"/>
                <a:sym typeface="Palatino Linotype"/>
              </a:rPr>
              <a:t>SELECT</a:t>
            </a:r>
            <a:r>
              <a:rPr lang="en-IN" sz="2000">
                <a:solidFill>
                  <a:srgbClr val="222222"/>
                </a:solidFill>
                <a:latin typeface="Palatino Linotype"/>
                <a:ea typeface="Palatino Linotype"/>
                <a:cs typeface="Palatino Linotype"/>
                <a:sym typeface="Palatino Linotype"/>
              </a:rPr>
              <a:t> statement within another statement.</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49" name="Shape 4149"/>
        <p:cNvGrpSpPr/>
        <p:nvPr/>
      </p:nvGrpSpPr>
      <p:grpSpPr>
        <a:xfrm>
          <a:off x="0" y="0"/>
          <a:ext cx="0" cy="0"/>
          <a:chOff x="0" y="0"/>
          <a:chExt cx="0" cy="0"/>
        </a:xfrm>
      </p:grpSpPr>
      <p:sp>
        <p:nvSpPr>
          <p:cNvPr id="4150" name="Google Shape;4150;p417"/>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a:t>
            </a:r>
            <a:endParaRPr i="1" sz="3200">
              <a:solidFill>
                <a:srgbClr val="FF9900"/>
              </a:solidFill>
              <a:latin typeface="Arial"/>
              <a:ea typeface="Arial"/>
              <a:cs typeface="Arial"/>
              <a:sym typeface="Arial"/>
            </a:endParaRPr>
          </a:p>
        </p:txBody>
      </p:sp>
      <p:sp>
        <p:nvSpPr>
          <p:cNvPr id="4151" name="Google Shape;4151;p417"/>
          <p:cNvSpPr/>
          <p:nvPr/>
        </p:nvSpPr>
        <p:spPr>
          <a:xfrm>
            <a:off x="335360" y="908720"/>
            <a:ext cx="10585176" cy="25955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  </a:t>
            </a:r>
            <a:endParaRPr/>
          </a:p>
          <a:p>
            <a:pPr indent="0" lvl="0" marL="0" marR="0" rtl="0" algn="l">
              <a:spcBef>
                <a:spcPts val="0"/>
              </a:spcBef>
              <a:spcAft>
                <a:spcPts val="0"/>
              </a:spcAft>
              <a:buNone/>
            </a:pPr>
            <a:r>
              <a:t/>
            </a:r>
            <a:endParaRPr b="1" sz="800">
              <a:solidFill>
                <a:srgbClr val="FF0000"/>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A subquery may occur in:</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Arial"/>
                <a:ea typeface="Arial"/>
                <a:cs typeface="Arial"/>
                <a:sym typeface="Arial"/>
              </a:rPr>
              <a:t>A</a:t>
            </a:r>
            <a:r>
              <a:rPr b="1" lang="en-IN" sz="1800">
                <a:solidFill>
                  <a:srgbClr val="222229"/>
                </a:solidFill>
                <a:latin typeface="Arial"/>
                <a:ea typeface="Arial"/>
                <a:cs typeface="Arial"/>
                <a:sym typeface="Arial"/>
              </a:rPr>
              <a:t> </a:t>
            </a:r>
            <a:r>
              <a:rPr lang="en-IN" sz="1800">
                <a:solidFill>
                  <a:srgbClr val="518592"/>
                </a:solidFill>
                <a:latin typeface="Arial"/>
                <a:ea typeface="Arial"/>
                <a:cs typeface="Arial"/>
                <a:sym typeface="Arial"/>
              </a:rPr>
              <a:t>SELECT</a:t>
            </a:r>
            <a:r>
              <a:rPr b="1" lang="en-IN" sz="1800">
                <a:solidFill>
                  <a:srgbClr val="222229"/>
                </a:solidFill>
                <a:latin typeface="Arial"/>
                <a:ea typeface="Arial"/>
                <a:cs typeface="Arial"/>
                <a:sym typeface="Arial"/>
              </a:rPr>
              <a:t> </a:t>
            </a:r>
            <a:r>
              <a:rPr lang="en-IN" sz="1800">
                <a:solidFill>
                  <a:srgbClr val="222229"/>
                </a:solidFill>
                <a:latin typeface="Arial"/>
                <a:ea typeface="Arial"/>
                <a:cs typeface="Arial"/>
                <a:sym typeface="Arial"/>
              </a:rPr>
              <a:t>clause</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Arial"/>
                <a:ea typeface="Arial"/>
                <a:cs typeface="Arial"/>
                <a:sym typeface="Arial"/>
              </a:rPr>
              <a:t>A</a:t>
            </a:r>
            <a:r>
              <a:rPr b="1" lang="en-IN" sz="1800">
                <a:solidFill>
                  <a:srgbClr val="222229"/>
                </a:solidFill>
                <a:latin typeface="Arial"/>
                <a:ea typeface="Arial"/>
                <a:cs typeface="Arial"/>
                <a:sym typeface="Arial"/>
              </a:rPr>
              <a:t> </a:t>
            </a:r>
            <a:r>
              <a:rPr lang="en-IN" sz="1800">
                <a:solidFill>
                  <a:srgbClr val="518592"/>
                </a:solidFill>
                <a:latin typeface="Arial"/>
                <a:ea typeface="Arial"/>
                <a:cs typeface="Arial"/>
                <a:sym typeface="Arial"/>
              </a:rPr>
              <a:t>FROM</a:t>
            </a:r>
            <a:r>
              <a:rPr b="1" lang="en-IN" sz="1800">
                <a:solidFill>
                  <a:srgbClr val="222229"/>
                </a:solidFill>
                <a:latin typeface="Arial"/>
                <a:ea typeface="Arial"/>
                <a:cs typeface="Arial"/>
                <a:sym typeface="Arial"/>
              </a:rPr>
              <a:t> </a:t>
            </a:r>
            <a:r>
              <a:rPr lang="en-IN" sz="1800">
                <a:solidFill>
                  <a:srgbClr val="222229"/>
                </a:solidFill>
                <a:latin typeface="Arial"/>
                <a:ea typeface="Arial"/>
                <a:cs typeface="Arial"/>
                <a:sym typeface="Arial"/>
              </a:rPr>
              <a:t>clause</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Arial"/>
                <a:ea typeface="Arial"/>
                <a:cs typeface="Arial"/>
                <a:sym typeface="Arial"/>
              </a:rPr>
              <a:t>A</a:t>
            </a:r>
            <a:r>
              <a:rPr b="1" lang="en-IN" sz="1800">
                <a:solidFill>
                  <a:srgbClr val="222229"/>
                </a:solidFill>
                <a:latin typeface="Arial"/>
                <a:ea typeface="Arial"/>
                <a:cs typeface="Arial"/>
                <a:sym typeface="Arial"/>
              </a:rPr>
              <a:t> </a:t>
            </a:r>
            <a:r>
              <a:rPr lang="en-IN" sz="1800">
                <a:solidFill>
                  <a:srgbClr val="518592"/>
                </a:solidFill>
                <a:latin typeface="Arial"/>
                <a:ea typeface="Arial"/>
                <a:cs typeface="Arial"/>
                <a:sym typeface="Arial"/>
              </a:rPr>
              <a:t>WHERE</a:t>
            </a:r>
            <a:r>
              <a:rPr b="1" lang="en-IN" sz="1800">
                <a:solidFill>
                  <a:srgbClr val="222229"/>
                </a:solidFill>
                <a:latin typeface="Arial"/>
                <a:ea typeface="Arial"/>
                <a:cs typeface="Arial"/>
                <a:sym typeface="Arial"/>
              </a:rPr>
              <a:t> </a:t>
            </a:r>
            <a:r>
              <a:rPr lang="en-IN" sz="1800">
                <a:solidFill>
                  <a:srgbClr val="222229"/>
                </a:solidFill>
                <a:latin typeface="Arial"/>
                <a:ea typeface="Arial"/>
                <a:cs typeface="Arial"/>
                <a:sym typeface="Arial"/>
              </a:rPr>
              <a:t>clause</a:t>
            </a:r>
            <a:endParaRPr/>
          </a:p>
          <a:p>
            <a:pPr indent="-285750" lvl="0" marL="285750" marR="0" rtl="0" algn="l">
              <a:lnSpc>
                <a:spcPct val="150000"/>
              </a:lnSpc>
              <a:spcBef>
                <a:spcPts val="0"/>
              </a:spcBef>
              <a:spcAft>
                <a:spcPts val="0"/>
              </a:spcAft>
              <a:buClr>
                <a:srgbClr val="222229"/>
              </a:buClr>
              <a:buSzPts val="1800"/>
              <a:buFont typeface="Arial"/>
              <a:buChar char="•"/>
            </a:pPr>
            <a:r>
              <a:rPr lang="en-IN" sz="1800">
                <a:solidFill>
                  <a:srgbClr val="222229"/>
                </a:solidFill>
                <a:latin typeface="Arial"/>
                <a:ea typeface="Arial"/>
                <a:cs typeface="Arial"/>
                <a:sym typeface="Arial"/>
              </a:rPr>
              <a:t>A </a:t>
            </a:r>
            <a:r>
              <a:rPr lang="en-IN" sz="1800">
                <a:solidFill>
                  <a:srgbClr val="518592"/>
                </a:solidFill>
                <a:latin typeface="Arial"/>
                <a:ea typeface="Arial"/>
                <a:cs typeface="Arial"/>
                <a:sym typeface="Arial"/>
              </a:rPr>
              <a:t>HAVING</a:t>
            </a:r>
            <a:r>
              <a:rPr lang="en-IN" sz="1800">
                <a:solidFill>
                  <a:srgbClr val="222229"/>
                </a:solidFill>
                <a:latin typeface="Arial"/>
                <a:ea typeface="Arial"/>
                <a:cs typeface="Arial"/>
                <a:sym typeface="Arial"/>
              </a:rPr>
              <a:t> clause</a:t>
            </a:r>
            <a:endParaRPr/>
          </a:p>
        </p:txBody>
      </p:sp>
      <p:sp>
        <p:nvSpPr>
          <p:cNvPr id="4152" name="Google Shape;4152;p417"/>
          <p:cNvSpPr/>
          <p:nvPr/>
        </p:nvSpPr>
        <p:spPr>
          <a:xfrm>
            <a:off x="335360" y="3573017"/>
            <a:ext cx="10585176" cy="30110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  </a:t>
            </a:r>
            <a:endParaRPr/>
          </a:p>
          <a:p>
            <a:pPr indent="0" lvl="0" marL="0" marR="0" rtl="0" algn="l">
              <a:spcBef>
                <a:spcPts val="0"/>
              </a:spcBef>
              <a:spcAft>
                <a:spcPts val="0"/>
              </a:spcAft>
              <a:buNone/>
            </a:pPr>
            <a:r>
              <a:t/>
            </a:r>
            <a:endParaRPr b="1" sz="800">
              <a:solidFill>
                <a:srgbClr val="FF0000"/>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A subquery's outer statement can be any one of:</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518592"/>
              </a:buClr>
              <a:buSzPts val="1800"/>
              <a:buFont typeface="Arial"/>
              <a:buChar char="•"/>
            </a:pPr>
            <a:r>
              <a:rPr lang="en-IN" sz="1800">
                <a:solidFill>
                  <a:srgbClr val="518592"/>
                </a:solidFill>
                <a:latin typeface="Arial"/>
                <a:ea typeface="Arial"/>
                <a:cs typeface="Arial"/>
                <a:sym typeface="Arial"/>
              </a:rPr>
              <a:t>SELECT</a:t>
            </a:r>
            <a:endParaRPr/>
          </a:p>
          <a:p>
            <a:pPr indent="-285750" lvl="0" marL="285750" marR="0" rtl="0" algn="l">
              <a:lnSpc>
                <a:spcPct val="150000"/>
              </a:lnSpc>
              <a:spcBef>
                <a:spcPts val="0"/>
              </a:spcBef>
              <a:spcAft>
                <a:spcPts val="0"/>
              </a:spcAft>
              <a:buClr>
                <a:srgbClr val="518592"/>
              </a:buClr>
              <a:buSzPts val="1800"/>
              <a:buFont typeface="Arial"/>
              <a:buChar char="•"/>
            </a:pPr>
            <a:r>
              <a:rPr lang="en-IN" sz="1800">
                <a:solidFill>
                  <a:srgbClr val="518592"/>
                </a:solidFill>
                <a:latin typeface="Arial"/>
                <a:ea typeface="Arial"/>
                <a:cs typeface="Arial"/>
                <a:sym typeface="Arial"/>
              </a:rPr>
              <a:t>INSERT</a:t>
            </a:r>
            <a:endParaRPr/>
          </a:p>
          <a:p>
            <a:pPr indent="-285750" lvl="0" marL="285750" marR="0" rtl="0" algn="l">
              <a:lnSpc>
                <a:spcPct val="150000"/>
              </a:lnSpc>
              <a:spcBef>
                <a:spcPts val="0"/>
              </a:spcBef>
              <a:spcAft>
                <a:spcPts val="0"/>
              </a:spcAft>
              <a:buClr>
                <a:srgbClr val="518592"/>
              </a:buClr>
              <a:buSzPts val="1800"/>
              <a:buFont typeface="Arial"/>
              <a:buChar char="•"/>
            </a:pPr>
            <a:r>
              <a:rPr lang="en-IN" sz="1800">
                <a:solidFill>
                  <a:srgbClr val="518592"/>
                </a:solidFill>
                <a:latin typeface="Arial"/>
                <a:ea typeface="Arial"/>
                <a:cs typeface="Arial"/>
                <a:sym typeface="Arial"/>
              </a:rPr>
              <a:t>UPDATE</a:t>
            </a:r>
            <a:endParaRPr/>
          </a:p>
          <a:p>
            <a:pPr indent="-285750" lvl="0" marL="285750" marR="0" rtl="0" algn="l">
              <a:lnSpc>
                <a:spcPct val="150000"/>
              </a:lnSpc>
              <a:spcBef>
                <a:spcPts val="0"/>
              </a:spcBef>
              <a:spcAft>
                <a:spcPts val="0"/>
              </a:spcAft>
              <a:buClr>
                <a:srgbClr val="518592"/>
              </a:buClr>
              <a:buSzPts val="1800"/>
              <a:buFont typeface="Arial"/>
              <a:buChar char="•"/>
            </a:pPr>
            <a:r>
              <a:rPr lang="en-IN" sz="1800">
                <a:solidFill>
                  <a:srgbClr val="518592"/>
                </a:solidFill>
                <a:latin typeface="Arial"/>
                <a:ea typeface="Arial"/>
                <a:cs typeface="Arial"/>
                <a:sym typeface="Arial"/>
              </a:rPr>
              <a:t>DELETE</a:t>
            </a:r>
            <a:endParaRPr/>
          </a:p>
          <a:p>
            <a:pPr indent="-285750" lvl="0" marL="285750" marR="0" rtl="0" algn="l">
              <a:lnSpc>
                <a:spcPct val="150000"/>
              </a:lnSpc>
              <a:spcBef>
                <a:spcPts val="0"/>
              </a:spcBef>
              <a:spcAft>
                <a:spcPts val="0"/>
              </a:spcAft>
              <a:buClr>
                <a:srgbClr val="518592"/>
              </a:buClr>
              <a:buSzPts val="1800"/>
              <a:buFont typeface="Arial"/>
              <a:buChar char="•"/>
            </a:pPr>
            <a:r>
              <a:rPr lang="en-IN" sz="1800">
                <a:solidFill>
                  <a:srgbClr val="518592"/>
                </a:solidFill>
                <a:latin typeface="Arial"/>
                <a:ea typeface="Arial"/>
                <a:cs typeface="Arial"/>
                <a:sym typeface="Arial"/>
              </a:rPr>
              <a:t>CREATE</a:t>
            </a:r>
            <a:endParaRPr/>
          </a:p>
        </p:txBody>
      </p:sp>
      <p:pic>
        <p:nvPicPr>
          <p:cNvPr id="4153" name="Google Shape;4153;p417"/>
          <p:cNvPicPr preferRelativeResize="0"/>
          <p:nvPr/>
        </p:nvPicPr>
        <p:blipFill rotWithShape="1">
          <a:blip r:embed="rId3">
            <a:alphaModFix/>
          </a:blip>
          <a:srcRect b="0" l="0" r="0" t="0"/>
          <a:stretch/>
        </p:blipFill>
        <p:spPr>
          <a:xfrm>
            <a:off x="3215681" y="4785181"/>
            <a:ext cx="8114203" cy="1914956"/>
          </a:xfrm>
          <a:prstGeom prst="rect">
            <a:avLst/>
          </a:prstGeom>
          <a:noFill/>
          <a:ln>
            <a:noFill/>
          </a:ln>
        </p:spPr>
      </p:pic>
      <p:sp>
        <p:nvSpPr>
          <p:cNvPr id="4154" name="Google Shape;4154;p417"/>
          <p:cNvSpPr/>
          <p:nvPr/>
        </p:nvSpPr>
        <p:spPr>
          <a:xfrm>
            <a:off x="335360" y="268796"/>
            <a:ext cx="76227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222222"/>
                </a:solidFill>
                <a:latin typeface="arial"/>
                <a:ea typeface="arial"/>
                <a:cs typeface="arial"/>
                <a:sym typeface="arial"/>
              </a:rPr>
              <a:t>A subquery is a SELECT statement within another statement.</a:t>
            </a:r>
            <a:endParaRPr sz="2000">
              <a:solidFill>
                <a:schemeClr val="dk1"/>
              </a:solidFill>
              <a:latin typeface="Gill Sans"/>
              <a:ea typeface="Gill Sans"/>
              <a:cs typeface="Gill Sans"/>
              <a:sym typeface="Gill Sans"/>
            </a:endParaRPr>
          </a:p>
        </p:txBody>
      </p:sp>
      <p:sp>
        <p:nvSpPr>
          <p:cNvPr id="4155" name="Google Shape;4155;p417"/>
          <p:cNvSpPr txBox="1"/>
          <p:nvPr/>
        </p:nvSpPr>
        <p:spPr>
          <a:xfrm>
            <a:off x="7464152" y="745259"/>
            <a:ext cx="4464496" cy="327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INSERT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999999"/>
                </a:solidFill>
                <a:latin typeface="Arial"/>
                <a:ea typeface="Arial"/>
                <a:cs typeface="Arial"/>
                <a:sym typeface="Arial"/>
              </a:rPr>
              <a:t> </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UPDATE</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999999"/>
                </a:solidFill>
                <a:latin typeface="Arial"/>
                <a:ea typeface="Arial"/>
                <a:cs typeface="Arial"/>
                <a:sym typeface="Arial"/>
              </a:rPr>
              <a:t> </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DELETE</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999999"/>
                </a:solidFill>
                <a:latin typeface="Arial"/>
                <a:ea typeface="Arial"/>
                <a:cs typeface="Arial"/>
                <a:sym typeface="Arial"/>
              </a:rPr>
              <a:t> </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CREATE</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TABLE</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r>
              <a:rPr b="0" i="0" lang="en-IN" sz="2000">
                <a:solidFill>
                  <a:schemeClr val="dk1"/>
                </a:solidFill>
                <a:latin typeface="Arial"/>
                <a:ea typeface="Arial"/>
                <a:cs typeface="Arial"/>
                <a:sym typeface="Arial"/>
              </a:rPr>
              <a:t>AS</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CREATE</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VIEW</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AS</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DECLARE</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CURSOR</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r>
              <a:rPr b="0" i="0" lang="en-IN" sz="2000">
                <a:solidFill>
                  <a:schemeClr val="dk1"/>
                </a:solidFill>
                <a:latin typeface="Arial"/>
                <a:ea typeface="Arial"/>
                <a:cs typeface="Arial"/>
                <a:sym typeface="Arial"/>
              </a:rPr>
              <a:t>AS</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000000"/>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2000"/>
              <a:buFont typeface="Arial"/>
              <a:buChar char="•"/>
            </a:pPr>
            <a:r>
              <a:rPr b="0" i="0" lang="en-IN" sz="2000">
                <a:solidFill>
                  <a:srgbClr val="0077AA"/>
                </a:solidFill>
                <a:latin typeface="Arial"/>
                <a:ea typeface="Arial"/>
                <a:cs typeface="Arial"/>
                <a:sym typeface="Arial"/>
              </a:rPr>
              <a:t>EXPLAIN</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SELECT</a:t>
            </a:r>
            <a:r>
              <a:rPr b="0" i="0" lang="en-IN" sz="2000">
                <a:solidFill>
                  <a:srgbClr val="000000"/>
                </a:solidFill>
                <a:latin typeface="Arial"/>
                <a:ea typeface="Arial"/>
                <a:cs typeface="Arial"/>
                <a:sym typeface="Arial"/>
              </a:rPr>
              <a:t> </a:t>
            </a:r>
            <a:r>
              <a:rPr b="0" i="0" lang="en-IN" sz="2000">
                <a:solidFill>
                  <a:srgbClr val="7F7F7F"/>
                </a:solidFill>
                <a:latin typeface="Arial"/>
                <a:ea typeface="Arial"/>
                <a:cs typeface="Arial"/>
                <a:sym typeface="Arial"/>
              </a:rPr>
              <a:t>. . .</a:t>
            </a:r>
            <a:endParaRPr sz="2000">
              <a:solidFill>
                <a:srgbClr val="7F7F7F"/>
              </a:solidFill>
              <a:latin typeface="Gill Sans"/>
              <a:ea typeface="Gill Sans"/>
              <a:cs typeface="Gill Sans"/>
              <a:sym typeface="Gill Sans"/>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59" name="Shape 4159"/>
        <p:cNvGrpSpPr/>
        <p:nvPr/>
      </p:nvGrpSpPr>
      <p:grpSpPr>
        <a:xfrm>
          <a:off x="0" y="0"/>
          <a:ext cx="0" cy="0"/>
          <a:chOff x="0" y="0"/>
          <a:chExt cx="0" cy="0"/>
        </a:xfrm>
      </p:grpSpPr>
      <p:sp>
        <p:nvSpPr>
          <p:cNvPr id="4160" name="Google Shape;4160;p41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single row subqueries</a:t>
            </a:r>
            <a:endParaRPr i="1" sz="3200">
              <a:solidFill>
                <a:srgbClr val="FF9900"/>
              </a:solidFill>
              <a:latin typeface="Arial"/>
              <a:ea typeface="Arial"/>
              <a:cs typeface="Arial"/>
              <a:sym typeface="Arial"/>
            </a:endParaRPr>
          </a:p>
        </p:txBody>
      </p:sp>
      <p:sp>
        <p:nvSpPr>
          <p:cNvPr id="4161" name="Google Shape;4161;p418"/>
          <p:cNvSpPr/>
          <p:nvPr/>
        </p:nvSpPr>
        <p:spPr>
          <a:xfrm>
            <a:off x="551384" y="857072"/>
            <a:ext cx="11089232"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Arial"/>
                <a:ea typeface="Arial"/>
                <a:cs typeface="Arial"/>
                <a:sym typeface="Arial"/>
              </a:rPr>
              <a:t>A single row subquery returns </a:t>
            </a:r>
            <a:r>
              <a:rPr b="1" i="1" lang="en-IN" sz="2000">
                <a:solidFill>
                  <a:srgbClr val="FFC000"/>
                </a:solidFill>
                <a:latin typeface="Arial"/>
                <a:ea typeface="Arial"/>
                <a:cs typeface="Arial"/>
                <a:sym typeface="Arial"/>
              </a:rPr>
              <a:t>zero or one row </a:t>
            </a:r>
            <a:r>
              <a:rPr lang="en-IN" sz="2000">
                <a:solidFill>
                  <a:schemeClr val="dk1"/>
                </a:solidFill>
                <a:latin typeface="Arial"/>
                <a:ea typeface="Arial"/>
                <a:cs typeface="Arial"/>
                <a:sym typeface="Arial"/>
              </a:rPr>
              <a:t>to the outer SQL statement. You can place a subquery in a </a:t>
            </a:r>
            <a:r>
              <a:rPr b="1" i="1" lang="en-IN" sz="2000">
                <a:solidFill>
                  <a:srgbClr val="C41A1A"/>
                </a:solidFill>
                <a:latin typeface="Arial"/>
                <a:ea typeface="Arial"/>
                <a:cs typeface="Arial"/>
                <a:sym typeface="Arial"/>
              </a:rPr>
              <a:t>WHERE</a:t>
            </a:r>
            <a:r>
              <a:rPr lang="en-IN" sz="2000">
                <a:solidFill>
                  <a:srgbClr val="C41A1A"/>
                </a:solidFill>
                <a:latin typeface="Arial"/>
                <a:ea typeface="Arial"/>
                <a:cs typeface="Arial"/>
                <a:sym typeface="Arial"/>
              </a:rPr>
              <a:t> </a:t>
            </a:r>
            <a:r>
              <a:rPr lang="en-IN" sz="2000">
                <a:solidFill>
                  <a:schemeClr val="dk1"/>
                </a:solidFill>
                <a:latin typeface="Arial"/>
                <a:ea typeface="Arial"/>
                <a:cs typeface="Arial"/>
                <a:sym typeface="Arial"/>
              </a:rPr>
              <a:t>clause, a </a:t>
            </a:r>
            <a:r>
              <a:rPr b="1" i="1" lang="en-IN" sz="2000">
                <a:solidFill>
                  <a:srgbClr val="C41A1A"/>
                </a:solidFill>
                <a:latin typeface="Arial"/>
                <a:ea typeface="Arial"/>
                <a:cs typeface="Arial"/>
                <a:sym typeface="Arial"/>
              </a:rPr>
              <a:t>HAVING</a:t>
            </a:r>
            <a:r>
              <a:rPr lang="en-IN" sz="2000">
                <a:solidFill>
                  <a:srgbClr val="C41A1A"/>
                </a:solidFill>
                <a:latin typeface="Arial"/>
                <a:ea typeface="Arial"/>
                <a:cs typeface="Arial"/>
                <a:sym typeface="Arial"/>
              </a:rPr>
              <a:t> </a:t>
            </a:r>
            <a:r>
              <a:rPr lang="en-IN" sz="2000">
                <a:solidFill>
                  <a:schemeClr val="dk1"/>
                </a:solidFill>
                <a:latin typeface="Arial"/>
                <a:ea typeface="Arial"/>
                <a:cs typeface="Arial"/>
                <a:sym typeface="Arial"/>
              </a:rPr>
              <a:t>clause, or a </a:t>
            </a:r>
            <a:r>
              <a:rPr b="1" i="1" lang="en-IN" sz="2000">
                <a:solidFill>
                  <a:srgbClr val="C41A1A"/>
                </a:solidFill>
                <a:latin typeface="Arial"/>
                <a:ea typeface="Arial"/>
                <a:cs typeface="Arial"/>
                <a:sym typeface="Arial"/>
              </a:rPr>
              <a:t>FROM</a:t>
            </a:r>
            <a:r>
              <a:rPr lang="en-IN" sz="2000">
                <a:solidFill>
                  <a:srgbClr val="C41A1A"/>
                </a:solidFill>
                <a:latin typeface="Arial"/>
                <a:ea typeface="Arial"/>
                <a:cs typeface="Arial"/>
                <a:sym typeface="Arial"/>
              </a:rPr>
              <a:t> </a:t>
            </a:r>
            <a:r>
              <a:rPr lang="en-IN" sz="2000">
                <a:solidFill>
                  <a:schemeClr val="dk1"/>
                </a:solidFill>
                <a:latin typeface="Arial"/>
                <a:ea typeface="Arial"/>
                <a:cs typeface="Arial"/>
                <a:sym typeface="Arial"/>
              </a:rPr>
              <a:t>clause of a SELECT statement.</a:t>
            </a:r>
            <a:endParaRPr/>
          </a:p>
        </p:txBody>
      </p:sp>
      <p:grpSp>
        <p:nvGrpSpPr>
          <p:cNvPr id="4162" name="Google Shape;4162;p418"/>
          <p:cNvGrpSpPr/>
          <p:nvPr/>
        </p:nvGrpSpPr>
        <p:grpSpPr>
          <a:xfrm>
            <a:off x="1652207" y="2307926"/>
            <a:ext cx="8916763" cy="2706759"/>
            <a:chOff x="128206" y="2307925"/>
            <a:chExt cx="8916763" cy="2706759"/>
          </a:xfrm>
        </p:grpSpPr>
        <p:sp>
          <p:nvSpPr>
            <p:cNvPr id="4163" name="Google Shape;4163;p418"/>
            <p:cNvSpPr txBox="1"/>
            <p:nvPr/>
          </p:nvSpPr>
          <p:spPr>
            <a:xfrm>
              <a:off x="1018163" y="2307925"/>
              <a:ext cx="18774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A5A5A5"/>
                  </a:solidFill>
                  <a:latin typeface="Gill Sans"/>
                  <a:ea typeface="Gill Sans"/>
                  <a:cs typeface="Gill Sans"/>
                  <a:sym typeface="Gill Sans"/>
                </a:rPr>
                <a:t>Outer Query</a:t>
              </a:r>
              <a:endParaRPr/>
            </a:p>
          </p:txBody>
        </p:sp>
        <p:cxnSp>
          <p:nvCxnSpPr>
            <p:cNvPr id="4164" name="Google Shape;4164;p418"/>
            <p:cNvCxnSpPr/>
            <p:nvPr/>
          </p:nvCxnSpPr>
          <p:spPr>
            <a:xfrm>
              <a:off x="1793240" y="2749658"/>
              <a:ext cx="0" cy="799084"/>
            </a:xfrm>
            <a:prstGeom prst="straightConnector1">
              <a:avLst/>
            </a:prstGeom>
            <a:noFill/>
            <a:ln cap="flat" cmpd="sng" w="38100">
              <a:solidFill>
                <a:srgbClr val="92D050"/>
              </a:solidFill>
              <a:prstDash val="solid"/>
              <a:round/>
              <a:headEnd len="sm" w="sm" type="none"/>
              <a:tailEnd len="med" w="med" type="triangle"/>
            </a:ln>
          </p:spPr>
        </p:cxnSp>
        <p:sp>
          <p:nvSpPr>
            <p:cNvPr id="4165" name="Google Shape;4165;p418"/>
            <p:cNvSpPr txBox="1"/>
            <p:nvPr/>
          </p:nvSpPr>
          <p:spPr>
            <a:xfrm>
              <a:off x="5181600" y="2307925"/>
              <a:ext cx="32759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A5A5A5"/>
                  </a:solidFill>
                  <a:latin typeface="Gill Sans"/>
                  <a:ea typeface="Gill Sans"/>
                  <a:cs typeface="Gill Sans"/>
                  <a:sym typeface="Gill Sans"/>
                </a:rPr>
                <a:t>Subquery or Inner query</a:t>
              </a:r>
              <a:endParaRPr/>
            </a:p>
          </p:txBody>
        </p:sp>
        <p:pic>
          <p:nvPicPr>
            <p:cNvPr id="4166" name="Google Shape;4166;p418"/>
            <p:cNvPicPr preferRelativeResize="0"/>
            <p:nvPr/>
          </p:nvPicPr>
          <p:blipFill rotWithShape="1">
            <a:blip r:embed="rId3">
              <a:alphaModFix/>
            </a:blip>
            <a:srcRect b="0" l="0" r="0" t="0"/>
            <a:stretch/>
          </p:blipFill>
          <p:spPr>
            <a:xfrm>
              <a:off x="128206" y="3560009"/>
              <a:ext cx="8916763" cy="1454675"/>
            </a:xfrm>
            <a:prstGeom prst="rect">
              <a:avLst/>
            </a:prstGeom>
            <a:noFill/>
            <a:ln>
              <a:noFill/>
            </a:ln>
          </p:spPr>
        </p:pic>
        <p:cxnSp>
          <p:nvCxnSpPr>
            <p:cNvPr id="4167" name="Google Shape;4167;p418"/>
            <p:cNvCxnSpPr/>
            <p:nvPr/>
          </p:nvCxnSpPr>
          <p:spPr>
            <a:xfrm>
              <a:off x="7141034" y="2716999"/>
              <a:ext cx="0" cy="1376876"/>
            </a:xfrm>
            <a:prstGeom prst="straightConnector1">
              <a:avLst/>
            </a:prstGeom>
            <a:noFill/>
            <a:ln cap="flat" cmpd="sng" w="38100">
              <a:solidFill>
                <a:srgbClr val="92D050"/>
              </a:solidFill>
              <a:prstDash val="solid"/>
              <a:round/>
              <a:headEnd len="sm" w="sm" type="none"/>
              <a:tailEnd len="med" w="med" type="triangle"/>
            </a:ln>
          </p:spPr>
        </p:cxnSp>
      </p:gr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71" name="Shape 4171"/>
        <p:cNvGrpSpPr/>
        <p:nvPr/>
      </p:nvGrpSpPr>
      <p:grpSpPr>
        <a:xfrm>
          <a:off x="0" y="0"/>
          <a:ext cx="0" cy="0"/>
          <a:chOff x="0" y="0"/>
          <a:chExt cx="0" cy="0"/>
        </a:xfrm>
      </p:grpSpPr>
      <p:sp>
        <p:nvSpPr>
          <p:cNvPr id="4172" name="Google Shape;4172;p41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multiple row and column subqueries</a:t>
            </a:r>
            <a:endParaRPr/>
          </a:p>
        </p:txBody>
      </p:sp>
      <p:grpSp>
        <p:nvGrpSpPr>
          <p:cNvPr id="4173" name="Google Shape;4173;p419"/>
          <p:cNvGrpSpPr/>
          <p:nvPr/>
        </p:nvGrpSpPr>
        <p:grpSpPr>
          <a:xfrm>
            <a:off x="1600201" y="2307925"/>
            <a:ext cx="9016905" cy="3117274"/>
            <a:chOff x="76200" y="2307925"/>
            <a:chExt cx="9016905" cy="3117274"/>
          </a:xfrm>
        </p:grpSpPr>
        <p:pic>
          <p:nvPicPr>
            <p:cNvPr id="4174" name="Google Shape;4174;p419"/>
            <p:cNvPicPr preferRelativeResize="0"/>
            <p:nvPr/>
          </p:nvPicPr>
          <p:blipFill rotWithShape="1">
            <a:blip r:embed="rId3">
              <a:alphaModFix/>
            </a:blip>
            <a:srcRect b="0" l="0" r="0" t="0"/>
            <a:stretch/>
          </p:blipFill>
          <p:spPr>
            <a:xfrm>
              <a:off x="76200" y="3657600"/>
              <a:ext cx="9016905" cy="1767599"/>
            </a:xfrm>
            <a:prstGeom prst="rect">
              <a:avLst/>
            </a:prstGeom>
            <a:noFill/>
            <a:ln>
              <a:noFill/>
            </a:ln>
          </p:spPr>
        </p:pic>
        <p:sp>
          <p:nvSpPr>
            <p:cNvPr id="4175" name="Google Shape;4175;p419"/>
            <p:cNvSpPr txBox="1"/>
            <p:nvPr/>
          </p:nvSpPr>
          <p:spPr>
            <a:xfrm>
              <a:off x="1018163" y="2307925"/>
              <a:ext cx="18774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A5A5A5"/>
                  </a:solidFill>
                  <a:latin typeface="Gill Sans"/>
                  <a:ea typeface="Gill Sans"/>
                  <a:cs typeface="Gill Sans"/>
                  <a:sym typeface="Gill Sans"/>
                </a:rPr>
                <a:t>Outer Query</a:t>
              </a:r>
              <a:endParaRPr/>
            </a:p>
          </p:txBody>
        </p:sp>
        <p:cxnSp>
          <p:nvCxnSpPr>
            <p:cNvPr id="4176" name="Google Shape;4176;p419"/>
            <p:cNvCxnSpPr/>
            <p:nvPr/>
          </p:nvCxnSpPr>
          <p:spPr>
            <a:xfrm>
              <a:off x="1793240" y="2749658"/>
              <a:ext cx="0" cy="799084"/>
            </a:xfrm>
            <a:prstGeom prst="straightConnector1">
              <a:avLst/>
            </a:prstGeom>
            <a:noFill/>
            <a:ln cap="flat" cmpd="sng" w="38100">
              <a:solidFill>
                <a:srgbClr val="92D050"/>
              </a:solidFill>
              <a:prstDash val="solid"/>
              <a:round/>
              <a:headEnd len="sm" w="sm" type="none"/>
              <a:tailEnd len="med" w="med" type="triangle"/>
            </a:ln>
          </p:spPr>
        </p:cxnSp>
        <p:sp>
          <p:nvSpPr>
            <p:cNvPr id="4177" name="Google Shape;4177;p419"/>
            <p:cNvSpPr txBox="1"/>
            <p:nvPr/>
          </p:nvSpPr>
          <p:spPr>
            <a:xfrm>
              <a:off x="5181600" y="2307925"/>
              <a:ext cx="32759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A5A5A5"/>
                  </a:solidFill>
                  <a:latin typeface="Gill Sans"/>
                  <a:ea typeface="Gill Sans"/>
                  <a:cs typeface="Gill Sans"/>
                  <a:sym typeface="Gill Sans"/>
                </a:rPr>
                <a:t>Subquery or Inner query</a:t>
              </a:r>
              <a:endParaRPr/>
            </a:p>
          </p:txBody>
        </p:sp>
        <p:cxnSp>
          <p:nvCxnSpPr>
            <p:cNvPr id="4178" name="Google Shape;4178;p419"/>
            <p:cNvCxnSpPr/>
            <p:nvPr/>
          </p:nvCxnSpPr>
          <p:spPr>
            <a:xfrm>
              <a:off x="7141034" y="2716999"/>
              <a:ext cx="0" cy="1376876"/>
            </a:xfrm>
            <a:prstGeom prst="straightConnector1">
              <a:avLst/>
            </a:prstGeom>
            <a:noFill/>
            <a:ln cap="flat" cmpd="sng" w="38100">
              <a:solidFill>
                <a:srgbClr val="92D050"/>
              </a:solidFill>
              <a:prstDash val="solid"/>
              <a:round/>
              <a:headEnd len="sm" w="sm" type="none"/>
              <a:tailEnd len="med" w="med" type="triangle"/>
            </a:ln>
          </p:spPr>
        </p:cxnSp>
      </p:grpSp>
      <p:sp>
        <p:nvSpPr>
          <p:cNvPr id="4179" name="Google Shape;4179;p419"/>
          <p:cNvSpPr/>
          <p:nvPr/>
        </p:nvSpPr>
        <p:spPr>
          <a:xfrm>
            <a:off x="551384" y="857072"/>
            <a:ext cx="11089232"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chemeClr val="dk1"/>
                </a:solidFill>
                <a:latin typeface="Arial"/>
                <a:ea typeface="Arial"/>
                <a:cs typeface="Arial"/>
                <a:sym typeface="Arial"/>
              </a:rPr>
              <a:t>A multiple row subquery returns </a:t>
            </a:r>
            <a:r>
              <a:rPr b="1" i="1" lang="en-IN" sz="2400">
                <a:solidFill>
                  <a:srgbClr val="FFC000"/>
                </a:solidFill>
                <a:latin typeface="Arial"/>
                <a:ea typeface="Arial"/>
                <a:cs typeface="Arial"/>
                <a:sym typeface="Arial"/>
              </a:rPr>
              <a:t>one or more rows </a:t>
            </a:r>
            <a:r>
              <a:rPr lang="en-IN" sz="2400">
                <a:solidFill>
                  <a:schemeClr val="dk1"/>
                </a:solidFill>
                <a:latin typeface="Arial"/>
                <a:ea typeface="Arial"/>
                <a:cs typeface="Arial"/>
                <a:sym typeface="Arial"/>
              </a:rPr>
              <a:t>to the outer SQL statement. You may use the </a:t>
            </a:r>
            <a:r>
              <a:rPr b="1" i="1" lang="en-IN" sz="2400">
                <a:solidFill>
                  <a:srgbClr val="945D4A"/>
                </a:solidFill>
                <a:latin typeface="Arial"/>
                <a:ea typeface="Arial"/>
                <a:cs typeface="Arial"/>
                <a:sym typeface="Arial"/>
              </a:rPr>
              <a:t>IN</a:t>
            </a:r>
            <a:r>
              <a:rPr lang="en-IN" sz="2400">
                <a:solidFill>
                  <a:schemeClr val="dk1"/>
                </a:solidFill>
                <a:latin typeface="Arial"/>
                <a:ea typeface="Arial"/>
                <a:cs typeface="Arial"/>
                <a:sym typeface="Arial"/>
              </a:rPr>
              <a:t>, </a:t>
            </a:r>
            <a:r>
              <a:rPr b="1" i="1" lang="en-IN" sz="2400">
                <a:solidFill>
                  <a:srgbClr val="945D4A"/>
                </a:solidFill>
                <a:latin typeface="Arial"/>
                <a:ea typeface="Arial"/>
                <a:cs typeface="Arial"/>
                <a:sym typeface="Arial"/>
              </a:rPr>
              <a:t>ANY</a:t>
            </a:r>
            <a:r>
              <a:rPr lang="en-IN" sz="2400">
                <a:solidFill>
                  <a:schemeClr val="dk1"/>
                </a:solidFill>
                <a:latin typeface="Arial"/>
                <a:ea typeface="Arial"/>
                <a:cs typeface="Arial"/>
                <a:sym typeface="Arial"/>
              </a:rPr>
              <a:t>, or </a:t>
            </a:r>
            <a:r>
              <a:rPr b="1" i="1" lang="en-IN" sz="2400">
                <a:solidFill>
                  <a:srgbClr val="945D4A"/>
                </a:solidFill>
                <a:latin typeface="Arial"/>
                <a:ea typeface="Arial"/>
                <a:cs typeface="Arial"/>
                <a:sym typeface="Arial"/>
              </a:rPr>
              <a:t>ALL</a:t>
            </a:r>
            <a:r>
              <a:rPr lang="en-IN" sz="2400">
                <a:solidFill>
                  <a:schemeClr val="dk1"/>
                </a:solidFill>
                <a:latin typeface="Arial"/>
                <a:ea typeface="Arial"/>
                <a:cs typeface="Arial"/>
                <a:sym typeface="Arial"/>
              </a:rPr>
              <a:t> operator in outer query to handle a subquery that returns multiple rows.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sp>
        <p:nvSpPr>
          <p:cNvPr id="431" name="Google Shape;431;p42"/>
          <p:cNvSpPr/>
          <p:nvPr/>
        </p:nvSpPr>
        <p:spPr>
          <a:xfrm>
            <a:off x="259550" y="777710"/>
            <a:ext cx="8839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600">
                <a:solidFill>
                  <a:srgbClr val="222222"/>
                </a:solidFill>
                <a:latin typeface="arial"/>
                <a:ea typeface="arial"/>
                <a:cs typeface="arial"/>
                <a:sym typeface="arial"/>
              </a:rPr>
              <a:t>A table has rows and columns</a:t>
            </a:r>
            <a:endParaRPr sz="3600">
              <a:solidFill>
                <a:schemeClr val="dk1"/>
              </a:solidFill>
              <a:latin typeface="Gill Sans"/>
              <a:ea typeface="Gill Sans"/>
              <a:cs typeface="Gill Sans"/>
              <a:sym typeface="Gill Sans"/>
            </a:endParaRPr>
          </a:p>
        </p:txBody>
      </p:sp>
      <p:sp>
        <p:nvSpPr>
          <p:cNvPr id="432" name="Google Shape;432;p4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attributes</a:t>
            </a:r>
            <a:endParaRPr/>
          </a:p>
        </p:txBody>
      </p:sp>
      <p:sp>
        <p:nvSpPr>
          <p:cNvPr id="433" name="Google Shape;433;p42"/>
          <p:cNvSpPr/>
          <p:nvPr/>
        </p:nvSpPr>
        <p:spPr>
          <a:xfrm>
            <a:off x="259549" y="1700808"/>
            <a:ext cx="1152508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426"/>
                </a:solidFill>
                <a:latin typeface="Arial"/>
                <a:ea typeface="Arial"/>
                <a:cs typeface="Arial"/>
                <a:sym typeface="Arial"/>
              </a:rPr>
              <a:t>In RDBMS, a table organizes data in rows and columns. The </a:t>
            </a:r>
            <a:r>
              <a:rPr b="1" lang="en-IN" sz="2000">
                <a:solidFill>
                  <a:srgbClr val="C00000"/>
                </a:solidFill>
                <a:latin typeface="Arial"/>
                <a:ea typeface="Arial"/>
                <a:cs typeface="Arial"/>
                <a:sym typeface="Arial"/>
              </a:rPr>
              <a:t>COLUMNS</a:t>
            </a:r>
            <a:r>
              <a:rPr lang="en-IN" sz="2000">
                <a:solidFill>
                  <a:srgbClr val="C00000"/>
                </a:solidFill>
                <a:latin typeface="Arial"/>
                <a:ea typeface="Arial"/>
                <a:cs typeface="Arial"/>
                <a:sym typeface="Arial"/>
              </a:rPr>
              <a:t> </a:t>
            </a:r>
            <a:r>
              <a:rPr lang="en-IN" sz="2000">
                <a:solidFill>
                  <a:srgbClr val="222426"/>
                </a:solidFill>
                <a:latin typeface="Arial"/>
                <a:ea typeface="Arial"/>
                <a:cs typeface="Arial"/>
                <a:sym typeface="Arial"/>
              </a:rPr>
              <a:t>are known as </a:t>
            </a:r>
            <a:r>
              <a:rPr b="1" lang="en-IN" sz="2000">
                <a:solidFill>
                  <a:srgbClr val="C00000"/>
                </a:solidFill>
                <a:latin typeface="Arial"/>
                <a:ea typeface="Arial"/>
                <a:cs typeface="Arial"/>
                <a:sym typeface="Arial"/>
              </a:rPr>
              <a:t>ATTRIBUTES / FIELDS</a:t>
            </a:r>
            <a:r>
              <a:rPr lang="en-IN" sz="2000">
                <a:solidFill>
                  <a:srgbClr val="C00000"/>
                </a:solidFill>
                <a:latin typeface="Arial"/>
                <a:ea typeface="Arial"/>
                <a:cs typeface="Arial"/>
                <a:sym typeface="Arial"/>
              </a:rPr>
              <a:t> </a:t>
            </a:r>
            <a:r>
              <a:rPr lang="en-IN" sz="2000">
                <a:solidFill>
                  <a:srgbClr val="222426"/>
                </a:solidFill>
                <a:latin typeface="Arial"/>
                <a:ea typeface="Arial"/>
                <a:cs typeface="Arial"/>
                <a:sym typeface="Arial"/>
              </a:rPr>
              <a:t>whereas the </a:t>
            </a:r>
            <a:r>
              <a:rPr b="1" lang="en-IN" sz="2000">
                <a:solidFill>
                  <a:srgbClr val="C00000"/>
                </a:solidFill>
                <a:latin typeface="Arial"/>
                <a:ea typeface="Arial"/>
                <a:cs typeface="Arial"/>
                <a:sym typeface="Arial"/>
              </a:rPr>
              <a:t>ROWS</a:t>
            </a:r>
            <a:r>
              <a:rPr lang="en-IN" sz="2000">
                <a:solidFill>
                  <a:srgbClr val="C00000"/>
                </a:solidFill>
                <a:latin typeface="Arial"/>
                <a:ea typeface="Arial"/>
                <a:cs typeface="Arial"/>
                <a:sym typeface="Arial"/>
              </a:rPr>
              <a:t> </a:t>
            </a:r>
            <a:r>
              <a:rPr lang="en-IN" sz="2000">
                <a:solidFill>
                  <a:srgbClr val="222426"/>
                </a:solidFill>
                <a:latin typeface="Arial"/>
                <a:ea typeface="Arial"/>
                <a:cs typeface="Arial"/>
                <a:sym typeface="Arial"/>
              </a:rPr>
              <a:t>are known as </a:t>
            </a:r>
            <a:r>
              <a:rPr b="1" lang="en-IN" sz="2000">
                <a:solidFill>
                  <a:srgbClr val="C00000"/>
                </a:solidFill>
                <a:latin typeface="Arial"/>
                <a:ea typeface="Arial"/>
                <a:cs typeface="Arial"/>
                <a:sym typeface="Arial"/>
              </a:rPr>
              <a:t>RECORDS / TUPLE</a:t>
            </a:r>
            <a:r>
              <a:rPr lang="en-IN" sz="2000">
                <a:solidFill>
                  <a:srgbClr val="222426"/>
                </a:solidFill>
                <a:latin typeface="Arial"/>
                <a:ea typeface="Arial"/>
                <a:cs typeface="Arial"/>
                <a:sym typeface="Arial"/>
              </a:rPr>
              <a:t>.</a:t>
            </a:r>
            <a:endParaRPr sz="2000">
              <a:solidFill>
                <a:schemeClr val="dk1"/>
              </a:solidFill>
              <a:latin typeface="Arial"/>
              <a:ea typeface="Arial"/>
              <a:cs typeface="Arial"/>
              <a:sym typeface="Arial"/>
            </a:endParaRPr>
          </a:p>
        </p:txBody>
      </p:sp>
      <p:graphicFrame>
        <p:nvGraphicFramePr>
          <p:cNvPr id="434" name="Google Shape;434;p42"/>
          <p:cNvGraphicFramePr/>
          <p:nvPr/>
        </p:nvGraphicFramePr>
        <p:xfrm>
          <a:off x="2209802" y="3860800"/>
          <a:ext cx="3000000" cy="3000000"/>
        </p:xfrm>
        <a:graphic>
          <a:graphicData uri="http://schemas.openxmlformats.org/drawingml/2006/table">
            <a:tbl>
              <a:tblPr bandRow="1" firstRow="1">
                <a:noFill/>
                <a:tableStyleId>{929609C1-8A00-4330-9E14-D2BBF970845E}</a:tableStyleId>
              </a:tblPr>
              <a:tblGrid>
                <a:gridCol w="778575"/>
                <a:gridCol w="2117025"/>
                <a:gridCol w="1600200"/>
                <a:gridCol w="1577000"/>
                <a:gridCol w="1090000"/>
              </a:tblGrid>
              <a:tr h="401325">
                <a:tc>
                  <a:txBody>
                    <a:bodyPr/>
                    <a:lstStyle/>
                    <a:p>
                      <a:pPr indent="0" lvl="0" marL="0" marR="0" rtl="0" algn="l">
                        <a:spcBef>
                          <a:spcPts val="0"/>
                        </a:spcBef>
                        <a:spcAft>
                          <a:spcPts val="0"/>
                        </a:spcAft>
                        <a:buNone/>
                      </a:pPr>
                      <a:r>
                        <a:rPr b="1" lang="en-IN" sz="1800">
                          <a:latin typeface="Arial"/>
                          <a:ea typeface="Arial"/>
                          <a:cs typeface="Arial"/>
                          <a:sym typeface="Arial"/>
                        </a:rPr>
                        <a:t>ID</a:t>
                      </a:r>
                      <a:endParaRPr/>
                    </a:p>
                  </a:txBody>
                  <a:tcPr marT="45725" marB="45725" marR="91450" marL="91450" anchor="ctr">
                    <a:solidFill>
                      <a:schemeClr val="accent4"/>
                    </a:solidFill>
                  </a:tcPr>
                </a:tc>
                <a:tc>
                  <a:txBody>
                    <a:bodyPr/>
                    <a:lstStyle/>
                    <a:p>
                      <a:pPr indent="0" lvl="0" marL="0" marR="0" rtl="0" algn="l">
                        <a:spcBef>
                          <a:spcPts val="0"/>
                        </a:spcBef>
                        <a:spcAft>
                          <a:spcPts val="0"/>
                        </a:spcAft>
                        <a:buNone/>
                      </a:pPr>
                      <a:r>
                        <a:rPr b="1" lang="en-IN" sz="1800">
                          <a:latin typeface="Arial"/>
                          <a:ea typeface="Arial"/>
                          <a:cs typeface="Arial"/>
                          <a:sym typeface="Arial"/>
                        </a:rPr>
                        <a:t>EmployeeName</a:t>
                      </a:r>
                      <a:endParaRPr/>
                    </a:p>
                  </a:txBody>
                  <a:tcPr marT="45725" marB="45725" marR="91450" marL="91450" anchor="ctr">
                    <a:solidFill>
                      <a:schemeClr val="accent4"/>
                    </a:solidFill>
                  </a:tcPr>
                </a:tc>
                <a:tc>
                  <a:txBody>
                    <a:bodyPr/>
                    <a:lstStyle/>
                    <a:p>
                      <a:pPr indent="0" lvl="0" marL="0" marR="0" rtl="0" algn="l">
                        <a:spcBef>
                          <a:spcPts val="0"/>
                        </a:spcBef>
                        <a:spcAft>
                          <a:spcPts val="0"/>
                        </a:spcAft>
                        <a:buNone/>
                      </a:pPr>
                      <a:r>
                        <a:rPr b="1" lang="en-IN" sz="1800">
                          <a:latin typeface="Arial"/>
                          <a:ea typeface="Arial"/>
                          <a:cs typeface="Arial"/>
                          <a:sym typeface="Arial"/>
                        </a:rPr>
                        <a:t> Job</a:t>
                      </a:r>
                      <a:endParaRPr/>
                    </a:p>
                  </a:txBody>
                  <a:tcPr marT="45725" marB="45725" marR="91450" marL="91450" anchor="ctr">
                    <a:solidFill>
                      <a:schemeClr val="accent4"/>
                    </a:solidFill>
                  </a:tcPr>
                </a:tc>
                <a:tc>
                  <a:txBody>
                    <a:bodyPr/>
                    <a:lstStyle/>
                    <a:p>
                      <a:pPr indent="0" lvl="0" marL="0" marR="0" rtl="0" algn="l">
                        <a:spcBef>
                          <a:spcPts val="0"/>
                        </a:spcBef>
                        <a:spcAft>
                          <a:spcPts val="0"/>
                        </a:spcAft>
                        <a:buNone/>
                      </a:pPr>
                      <a:r>
                        <a:rPr b="1" lang="en-IN" sz="1800">
                          <a:latin typeface="Arial"/>
                          <a:ea typeface="Arial"/>
                          <a:cs typeface="Arial"/>
                          <a:sym typeface="Arial"/>
                        </a:rPr>
                        <a:t>Hiredate</a:t>
                      </a:r>
                      <a:endParaRPr/>
                    </a:p>
                  </a:txBody>
                  <a:tcPr marT="45725" marB="45725" marR="91450" marL="91450" anchor="ctr">
                    <a:solidFill>
                      <a:schemeClr val="accent4"/>
                    </a:solidFill>
                  </a:tcPr>
                </a:tc>
                <a:tc>
                  <a:txBody>
                    <a:bodyPr/>
                    <a:lstStyle/>
                    <a:p>
                      <a:pPr indent="0" lvl="0" marL="0" marR="0" rtl="0" algn="l">
                        <a:spcBef>
                          <a:spcPts val="0"/>
                        </a:spcBef>
                        <a:spcAft>
                          <a:spcPts val="0"/>
                        </a:spcAft>
                        <a:buNone/>
                      </a:pPr>
                      <a:r>
                        <a:rPr b="1" lang="en-IN" sz="1800">
                          <a:latin typeface="Arial"/>
                          <a:ea typeface="Arial"/>
                          <a:cs typeface="Arial"/>
                          <a:sym typeface="Arial"/>
                        </a:rPr>
                        <a:t>Salary</a:t>
                      </a:r>
                      <a:endParaRPr/>
                    </a:p>
                  </a:txBody>
                  <a:tcPr marT="45725" marB="45725" marR="91450" marL="91450" anchor="ctr">
                    <a:solidFill>
                      <a:schemeClr val="accent4"/>
                    </a:solidFill>
                  </a:tcPr>
                </a:tc>
              </a:tr>
              <a:tr h="401325">
                <a:tc>
                  <a:txBody>
                    <a:bodyPr/>
                    <a:lstStyle/>
                    <a:p>
                      <a:pPr indent="0" lvl="0" marL="0" marR="0" rtl="0" algn="l">
                        <a:spcBef>
                          <a:spcPts val="0"/>
                        </a:spcBef>
                        <a:spcAft>
                          <a:spcPts val="0"/>
                        </a:spcAft>
                        <a:buNone/>
                      </a:pPr>
                      <a:r>
                        <a:rPr lang="en-IN" sz="1800">
                          <a:latin typeface="Arial"/>
                          <a:ea typeface="Arial"/>
                          <a:cs typeface="Arial"/>
                          <a:sym typeface="Arial"/>
                        </a:rPr>
                        <a:t>1</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KING</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PRESIDENT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2017-02-15</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5000</a:t>
                      </a:r>
                      <a:endParaRPr/>
                    </a:p>
                  </a:txBody>
                  <a:tcPr marT="45725" marB="45725" marR="91450" marL="91450"/>
                </a:tc>
              </a:tr>
              <a:tr h="401325">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sz="1800">
                        <a:latin typeface="Arial"/>
                        <a:ea typeface="Arial"/>
                        <a:cs typeface="Arial"/>
                        <a:sym typeface="Arial"/>
                      </a:endParaRPr>
                    </a:p>
                  </a:txBody>
                  <a:tcPr marT="45725" marB="45725" marR="91450" marL="91450"/>
                </a:tc>
              </a:tr>
              <a:tr h="401325">
                <a:tc>
                  <a:txBody>
                    <a:bodyPr/>
                    <a:lstStyle/>
                    <a:p>
                      <a:pPr indent="0" lvl="0" marL="0" marR="0" rtl="0" algn="l">
                        <a:spcBef>
                          <a:spcPts val="0"/>
                        </a:spcBef>
                        <a:spcAft>
                          <a:spcPts val="0"/>
                        </a:spcAft>
                        <a:buNone/>
                      </a:pPr>
                      <a:r>
                        <a:rPr lang="en-IN" sz="1800">
                          <a:latin typeface="Arial"/>
                          <a:ea typeface="Arial"/>
                          <a:cs typeface="Arial"/>
                          <a:sym typeface="Arial"/>
                        </a:rPr>
                        <a:t>…</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r>
              <a:tr h="401325">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sz="18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c>
                  <a:txBody>
                    <a:bodyPr/>
                    <a:lstStyle/>
                    <a:p>
                      <a:pPr indent="0" lvl="0" marL="0" marR="0" rtl="0" algn="l">
                        <a:spcBef>
                          <a:spcPts val="0"/>
                        </a:spcBef>
                        <a:spcAft>
                          <a:spcPts val="0"/>
                        </a:spcAft>
                        <a:buNone/>
                      </a:pPr>
                      <a:r>
                        <a:rPr lang="en-IN" sz="1800">
                          <a:latin typeface="Arial"/>
                          <a:ea typeface="Arial"/>
                          <a:cs typeface="Arial"/>
                          <a:sym typeface="Arial"/>
                        </a:rPr>
                        <a:t>…</a:t>
                      </a:r>
                      <a:endParaRPr/>
                    </a:p>
                  </a:txBody>
                  <a:tcPr marT="45725" marB="45725" marR="91450" marL="91450"/>
                </a:tc>
              </a:tr>
            </a:tbl>
          </a:graphicData>
        </a:graphic>
      </p:graphicFrame>
      <p:grpSp>
        <p:nvGrpSpPr>
          <p:cNvPr id="435" name="Google Shape;435;p42"/>
          <p:cNvGrpSpPr/>
          <p:nvPr/>
        </p:nvGrpSpPr>
        <p:grpSpPr>
          <a:xfrm>
            <a:off x="1525708" y="2708920"/>
            <a:ext cx="9218491" cy="3456384"/>
            <a:chOff x="1556658" y="2819400"/>
            <a:chExt cx="9218491" cy="3456384"/>
          </a:xfrm>
        </p:grpSpPr>
        <p:sp>
          <p:nvSpPr>
            <p:cNvPr id="436" name="Google Shape;436;p42"/>
            <p:cNvSpPr txBox="1"/>
            <p:nvPr/>
          </p:nvSpPr>
          <p:spPr>
            <a:xfrm>
              <a:off x="5234466" y="3004066"/>
              <a:ext cx="13949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Arial"/>
                  <a:ea typeface="Arial"/>
                  <a:cs typeface="Arial"/>
                  <a:sym typeface="Arial"/>
                </a:rPr>
                <a:t>Attributes</a:t>
              </a:r>
              <a:endParaRPr/>
            </a:p>
          </p:txBody>
        </p:sp>
        <p:sp>
          <p:nvSpPr>
            <p:cNvPr id="437" name="Google Shape;437;p42"/>
            <p:cNvSpPr txBox="1"/>
            <p:nvPr/>
          </p:nvSpPr>
          <p:spPr>
            <a:xfrm>
              <a:off x="9906000" y="4867562"/>
              <a:ext cx="8691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Arial"/>
                  <a:ea typeface="Arial"/>
                  <a:cs typeface="Arial"/>
                  <a:sym typeface="Arial"/>
                </a:rPr>
                <a:t>Rows</a:t>
              </a:r>
              <a:endParaRPr/>
            </a:p>
          </p:txBody>
        </p:sp>
        <p:sp>
          <p:nvSpPr>
            <p:cNvPr id="438" name="Google Shape;438;p42"/>
            <p:cNvSpPr txBox="1"/>
            <p:nvPr/>
          </p:nvSpPr>
          <p:spPr>
            <a:xfrm>
              <a:off x="1556658" y="2819400"/>
              <a:ext cx="20056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In Relation: EMP</a:t>
              </a:r>
              <a:endParaRPr/>
            </a:p>
          </p:txBody>
        </p:sp>
        <p:grpSp>
          <p:nvGrpSpPr>
            <p:cNvPr id="439" name="Google Shape;439;p42"/>
            <p:cNvGrpSpPr/>
            <p:nvPr/>
          </p:nvGrpSpPr>
          <p:grpSpPr>
            <a:xfrm>
              <a:off x="1600202" y="3159072"/>
              <a:ext cx="8305798" cy="3116712"/>
              <a:chOff x="1600202" y="3159072"/>
              <a:chExt cx="8305798" cy="3116712"/>
            </a:xfrm>
          </p:grpSpPr>
          <p:sp>
            <p:nvSpPr>
              <p:cNvPr id="440" name="Google Shape;440;p42"/>
              <p:cNvSpPr/>
              <p:nvPr/>
            </p:nvSpPr>
            <p:spPr>
              <a:xfrm>
                <a:off x="1611088" y="3505200"/>
                <a:ext cx="827312" cy="2514600"/>
              </a:xfrm>
              <a:prstGeom prst="leftBrace">
                <a:avLst>
                  <a:gd fmla="val 8333" name="adj1"/>
                  <a:gd fmla="val 47355" name="adj2"/>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Gill Sans"/>
                  <a:ea typeface="Gill Sans"/>
                  <a:cs typeface="Gill Sans"/>
                  <a:sym typeface="Gill Sans"/>
                </a:endParaRPr>
              </a:p>
            </p:txBody>
          </p:sp>
          <p:grpSp>
            <p:nvGrpSpPr>
              <p:cNvPr id="441" name="Google Shape;441;p42"/>
              <p:cNvGrpSpPr/>
              <p:nvPr/>
            </p:nvGrpSpPr>
            <p:grpSpPr>
              <a:xfrm>
                <a:off x="1600202" y="3159072"/>
                <a:ext cx="8305798" cy="3116712"/>
                <a:chOff x="1600202" y="3159072"/>
                <a:chExt cx="8305798" cy="3116712"/>
              </a:xfrm>
            </p:grpSpPr>
            <p:grpSp>
              <p:nvGrpSpPr>
                <p:cNvPr id="442" name="Google Shape;442;p42"/>
                <p:cNvGrpSpPr/>
                <p:nvPr/>
              </p:nvGrpSpPr>
              <p:grpSpPr>
                <a:xfrm>
                  <a:off x="1600202" y="3159072"/>
                  <a:ext cx="1600198" cy="1536917"/>
                  <a:chOff x="1600202" y="3159072"/>
                  <a:chExt cx="1600198" cy="1536917"/>
                </a:xfrm>
              </p:grpSpPr>
              <p:cxnSp>
                <p:nvCxnSpPr>
                  <p:cNvPr id="443" name="Google Shape;443;p42"/>
                  <p:cNvCxnSpPr>
                    <a:stCxn id="440" idx="1"/>
                  </p:cNvCxnSpPr>
                  <p:nvPr/>
                </p:nvCxnSpPr>
                <p:spPr>
                  <a:xfrm rot="10800000">
                    <a:off x="1611088" y="3423089"/>
                    <a:ext cx="0" cy="1272900"/>
                  </a:xfrm>
                  <a:prstGeom prst="straightConnector1">
                    <a:avLst/>
                  </a:prstGeom>
                  <a:noFill/>
                  <a:ln cap="flat" cmpd="sng" w="19050">
                    <a:solidFill>
                      <a:schemeClr val="accent1"/>
                    </a:solidFill>
                    <a:prstDash val="solid"/>
                    <a:round/>
                    <a:headEnd len="sm" w="sm" type="none"/>
                    <a:tailEnd len="sm" w="sm" type="none"/>
                  </a:ln>
                </p:spPr>
              </p:cxnSp>
              <p:cxnSp>
                <p:nvCxnSpPr>
                  <p:cNvPr id="444" name="Google Shape;444;p42"/>
                  <p:cNvCxnSpPr/>
                  <p:nvPr/>
                </p:nvCxnSpPr>
                <p:spPr>
                  <a:xfrm rot="10800000">
                    <a:off x="1600202" y="3429000"/>
                    <a:ext cx="1600198" cy="0"/>
                  </a:xfrm>
                  <a:prstGeom prst="straightConnector1">
                    <a:avLst/>
                  </a:prstGeom>
                  <a:noFill/>
                  <a:ln cap="flat" cmpd="sng" w="19050">
                    <a:solidFill>
                      <a:schemeClr val="accent1"/>
                    </a:solidFill>
                    <a:prstDash val="solid"/>
                    <a:round/>
                    <a:headEnd len="sm" w="sm" type="none"/>
                    <a:tailEnd len="sm" w="sm" type="none"/>
                  </a:ln>
                </p:spPr>
              </p:cxnSp>
              <p:cxnSp>
                <p:nvCxnSpPr>
                  <p:cNvPr id="445" name="Google Shape;445;p42"/>
                  <p:cNvCxnSpPr/>
                  <p:nvPr/>
                </p:nvCxnSpPr>
                <p:spPr>
                  <a:xfrm rot="10800000">
                    <a:off x="3200400" y="3159072"/>
                    <a:ext cx="0" cy="279976"/>
                  </a:xfrm>
                  <a:prstGeom prst="straightConnector1">
                    <a:avLst/>
                  </a:prstGeom>
                  <a:noFill/>
                  <a:ln cap="flat" cmpd="sng" w="19050">
                    <a:solidFill>
                      <a:schemeClr val="accent1"/>
                    </a:solidFill>
                    <a:prstDash val="solid"/>
                    <a:round/>
                    <a:headEnd len="sm" w="sm" type="none"/>
                    <a:tailEnd len="med" w="med" type="triangle"/>
                  </a:ln>
                </p:spPr>
              </p:cxnSp>
            </p:grpSp>
            <p:grpSp>
              <p:nvGrpSpPr>
                <p:cNvPr id="446" name="Google Shape;446;p42"/>
                <p:cNvGrpSpPr/>
                <p:nvPr/>
              </p:nvGrpSpPr>
              <p:grpSpPr>
                <a:xfrm>
                  <a:off x="9098750" y="4565052"/>
                  <a:ext cx="807250" cy="1710732"/>
                  <a:chOff x="9098750" y="4565052"/>
                  <a:chExt cx="807250" cy="1710732"/>
                </a:xfrm>
              </p:grpSpPr>
              <p:cxnSp>
                <p:nvCxnSpPr>
                  <p:cNvPr id="447" name="Google Shape;447;p42"/>
                  <p:cNvCxnSpPr/>
                  <p:nvPr/>
                </p:nvCxnSpPr>
                <p:spPr>
                  <a:xfrm>
                    <a:off x="9636916" y="5085705"/>
                    <a:ext cx="269084" cy="0"/>
                  </a:xfrm>
                  <a:prstGeom prst="straightConnector1">
                    <a:avLst/>
                  </a:prstGeom>
                  <a:noFill/>
                  <a:ln cap="flat" cmpd="sng" w="19050">
                    <a:solidFill>
                      <a:schemeClr val="accent1"/>
                    </a:solidFill>
                    <a:prstDash val="solid"/>
                    <a:round/>
                    <a:headEnd len="sm" w="sm" type="none"/>
                    <a:tailEnd len="med" w="med" type="triangle"/>
                  </a:ln>
                </p:spPr>
              </p:cxnSp>
              <p:grpSp>
                <p:nvGrpSpPr>
                  <p:cNvPr id="448" name="Google Shape;448;p42"/>
                  <p:cNvGrpSpPr/>
                  <p:nvPr/>
                </p:nvGrpSpPr>
                <p:grpSpPr>
                  <a:xfrm>
                    <a:off x="9098750" y="4565052"/>
                    <a:ext cx="484351" cy="1710732"/>
                    <a:chOff x="9098750" y="4565052"/>
                    <a:chExt cx="484351" cy="1710732"/>
                  </a:xfrm>
                </p:grpSpPr>
                <p:cxnSp>
                  <p:nvCxnSpPr>
                    <p:cNvPr id="449" name="Google Shape;449;p42"/>
                    <p:cNvCxnSpPr/>
                    <p:nvPr/>
                  </p:nvCxnSpPr>
                  <p:spPr>
                    <a:xfrm rot="10800000">
                      <a:off x="9098750" y="4566726"/>
                      <a:ext cx="484351" cy="0"/>
                    </a:xfrm>
                    <a:prstGeom prst="straightConnector1">
                      <a:avLst/>
                    </a:prstGeom>
                    <a:noFill/>
                    <a:ln cap="flat" cmpd="sng" w="19050">
                      <a:solidFill>
                        <a:schemeClr val="accent1"/>
                      </a:solidFill>
                      <a:prstDash val="solid"/>
                      <a:round/>
                      <a:headEnd len="sm" w="sm" type="none"/>
                      <a:tailEnd len="med" w="med" type="triangle"/>
                    </a:ln>
                  </p:spPr>
                </p:cxnSp>
                <p:cxnSp>
                  <p:nvCxnSpPr>
                    <p:cNvPr id="450" name="Google Shape;450;p42"/>
                    <p:cNvCxnSpPr/>
                    <p:nvPr/>
                  </p:nvCxnSpPr>
                  <p:spPr>
                    <a:xfrm rot="10800000">
                      <a:off x="9098750" y="5742960"/>
                      <a:ext cx="484351" cy="0"/>
                    </a:xfrm>
                    <a:prstGeom prst="straightConnector1">
                      <a:avLst/>
                    </a:prstGeom>
                    <a:noFill/>
                    <a:ln cap="flat" cmpd="sng" w="19050">
                      <a:solidFill>
                        <a:schemeClr val="accent1"/>
                      </a:solidFill>
                      <a:prstDash val="solid"/>
                      <a:round/>
                      <a:headEnd len="sm" w="sm" type="none"/>
                      <a:tailEnd len="med" w="med" type="triangle"/>
                    </a:ln>
                  </p:spPr>
                </p:cxnSp>
                <p:cxnSp>
                  <p:nvCxnSpPr>
                    <p:cNvPr id="451" name="Google Shape;451;p42"/>
                    <p:cNvCxnSpPr/>
                    <p:nvPr/>
                  </p:nvCxnSpPr>
                  <p:spPr>
                    <a:xfrm rot="10800000">
                      <a:off x="9098750" y="4980960"/>
                      <a:ext cx="484351" cy="0"/>
                    </a:xfrm>
                    <a:prstGeom prst="straightConnector1">
                      <a:avLst/>
                    </a:prstGeom>
                    <a:noFill/>
                    <a:ln cap="flat" cmpd="sng" w="19050">
                      <a:solidFill>
                        <a:schemeClr val="accent1"/>
                      </a:solidFill>
                      <a:prstDash val="solid"/>
                      <a:round/>
                      <a:headEnd len="sm" w="sm" type="none"/>
                      <a:tailEnd len="med" w="med" type="triangle"/>
                    </a:ln>
                  </p:spPr>
                </p:cxnSp>
                <p:cxnSp>
                  <p:nvCxnSpPr>
                    <p:cNvPr id="452" name="Google Shape;452;p42"/>
                    <p:cNvCxnSpPr/>
                    <p:nvPr/>
                  </p:nvCxnSpPr>
                  <p:spPr>
                    <a:xfrm rot="10800000">
                      <a:off x="9098750" y="5361384"/>
                      <a:ext cx="484351" cy="0"/>
                    </a:xfrm>
                    <a:prstGeom prst="straightConnector1">
                      <a:avLst/>
                    </a:prstGeom>
                    <a:noFill/>
                    <a:ln cap="flat" cmpd="sng" w="19050">
                      <a:solidFill>
                        <a:schemeClr val="accent1"/>
                      </a:solidFill>
                      <a:prstDash val="solid"/>
                      <a:round/>
                      <a:headEnd len="sm" w="sm" type="none"/>
                      <a:tailEnd len="med" w="med" type="triangle"/>
                    </a:ln>
                  </p:spPr>
                </p:cxnSp>
                <p:cxnSp>
                  <p:nvCxnSpPr>
                    <p:cNvPr id="453" name="Google Shape;453;p42"/>
                    <p:cNvCxnSpPr/>
                    <p:nvPr/>
                  </p:nvCxnSpPr>
                  <p:spPr>
                    <a:xfrm>
                      <a:off x="9572730" y="4565052"/>
                      <a:ext cx="10370" cy="1710732"/>
                    </a:xfrm>
                    <a:prstGeom prst="straightConnector1">
                      <a:avLst/>
                    </a:prstGeom>
                    <a:noFill/>
                    <a:ln cap="flat" cmpd="sng" w="19050">
                      <a:solidFill>
                        <a:schemeClr val="accent1"/>
                      </a:solidFill>
                      <a:prstDash val="solid"/>
                      <a:round/>
                      <a:headEnd len="sm" w="sm" type="none"/>
                      <a:tailEnd len="med" w="med" type="triangle"/>
                    </a:ln>
                  </p:spPr>
                </p:cxnSp>
              </p:grpSp>
            </p:grpSp>
            <p:grpSp>
              <p:nvGrpSpPr>
                <p:cNvPr id="454" name="Google Shape;454;p42"/>
                <p:cNvGrpSpPr/>
                <p:nvPr/>
              </p:nvGrpSpPr>
              <p:grpSpPr>
                <a:xfrm>
                  <a:off x="2498412" y="3313668"/>
                  <a:ext cx="7315200" cy="648732"/>
                  <a:chOff x="2498412" y="3313668"/>
                  <a:chExt cx="7315200" cy="648732"/>
                </a:xfrm>
              </p:grpSpPr>
              <p:cxnSp>
                <p:nvCxnSpPr>
                  <p:cNvPr id="455" name="Google Shape;455;p42"/>
                  <p:cNvCxnSpPr/>
                  <p:nvPr/>
                </p:nvCxnSpPr>
                <p:spPr>
                  <a:xfrm rot="10800000">
                    <a:off x="5878284" y="3313668"/>
                    <a:ext cx="0" cy="293132"/>
                  </a:xfrm>
                  <a:prstGeom prst="straightConnector1">
                    <a:avLst/>
                  </a:prstGeom>
                  <a:noFill/>
                  <a:ln cap="flat" cmpd="sng" w="19050">
                    <a:solidFill>
                      <a:schemeClr val="accent1"/>
                    </a:solidFill>
                    <a:prstDash val="solid"/>
                    <a:round/>
                    <a:headEnd len="sm" w="sm" type="none"/>
                    <a:tailEnd len="med" w="med" type="triangle"/>
                  </a:ln>
                </p:spPr>
              </p:cxnSp>
              <p:grpSp>
                <p:nvGrpSpPr>
                  <p:cNvPr id="456" name="Google Shape;456;p42"/>
                  <p:cNvGrpSpPr/>
                  <p:nvPr/>
                </p:nvGrpSpPr>
                <p:grpSpPr>
                  <a:xfrm>
                    <a:off x="2498412" y="3657600"/>
                    <a:ext cx="7315200" cy="304800"/>
                    <a:chOff x="2498412" y="3657600"/>
                    <a:chExt cx="7315200" cy="304800"/>
                  </a:xfrm>
                </p:grpSpPr>
                <p:cxnSp>
                  <p:nvCxnSpPr>
                    <p:cNvPr id="457" name="Google Shape;457;p42"/>
                    <p:cNvCxnSpPr/>
                    <p:nvPr/>
                  </p:nvCxnSpPr>
                  <p:spPr>
                    <a:xfrm>
                      <a:off x="2503712" y="3659852"/>
                      <a:ext cx="0" cy="302548"/>
                    </a:xfrm>
                    <a:prstGeom prst="straightConnector1">
                      <a:avLst/>
                    </a:prstGeom>
                    <a:noFill/>
                    <a:ln cap="flat" cmpd="sng" w="19050">
                      <a:solidFill>
                        <a:schemeClr val="accent1"/>
                      </a:solidFill>
                      <a:prstDash val="solid"/>
                      <a:round/>
                      <a:headEnd len="sm" w="sm" type="none"/>
                      <a:tailEnd len="med" w="med" type="triangle"/>
                    </a:ln>
                  </p:spPr>
                </p:cxnSp>
                <p:cxnSp>
                  <p:nvCxnSpPr>
                    <p:cNvPr id="458" name="Google Shape;458;p42"/>
                    <p:cNvCxnSpPr/>
                    <p:nvPr/>
                  </p:nvCxnSpPr>
                  <p:spPr>
                    <a:xfrm>
                      <a:off x="3820885" y="3657600"/>
                      <a:ext cx="0" cy="302548"/>
                    </a:xfrm>
                    <a:prstGeom prst="straightConnector1">
                      <a:avLst/>
                    </a:prstGeom>
                    <a:noFill/>
                    <a:ln cap="flat" cmpd="sng" w="19050">
                      <a:solidFill>
                        <a:schemeClr val="accent1"/>
                      </a:solidFill>
                      <a:prstDash val="solid"/>
                      <a:round/>
                      <a:headEnd len="sm" w="sm" type="none"/>
                      <a:tailEnd len="med" w="med" type="triangle"/>
                    </a:ln>
                  </p:spPr>
                </p:cxnSp>
                <p:cxnSp>
                  <p:nvCxnSpPr>
                    <p:cNvPr id="459" name="Google Shape;459;p42"/>
                    <p:cNvCxnSpPr/>
                    <p:nvPr/>
                  </p:nvCxnSpPr>
                  <p:spPr>
                    <a:xfrm>
                      <a:off x="5421084" y="3657600"/>
                      <a:ext cx="0" cy="302548"/>
                    </a:xfrm>
                    <a:prstGeom prst="straightConnector1">
                      <a:avLst/>
                    </a:prstGeom>
                    <a:noFill/>
                    <a:ln cap="flat" cmpd="sng" w="19050">
                      <a:solidFill>
                        <a:schemeClr val="accent1"/>
                      </a:solidFill>
                      <a:prstDash val="solid"/>
                      <a:round/>
                      <a:headEnd len="sm" w="sm" type="none"/>
                      <a:tailEnd len="med" w="med" type="triangle"/>
                    </a:ln>
                  </p:spPr>
                </p:cxnSp>
                <p:cxnSp>
                  <p:nvCxnSpPr>
                    <p:cNvPr id="460" name="Google Shape;460;p42"/>
                    <p:cNvCxnSpPr/>
                    <p:nvPr/>
                  </p:nvCxnSpPr>
                  <p:spPr>
                    <a:xfrm>
                      <a:off x="7249884" y="3657600"/>
                      <a:ext cx="0" cy="302548"/>
                    </a:xfrm>
                    <a:prstGeom prst="straightConnector1">
                      <a:avLst/>
                    </a:prstGeom>
                    <a:noFill/>
                    <a:ln cap="flat" cmpd="sng" w="19050">
                      <a:solidFill>
                        <a:schemeClr val="accent1"/>
                      </a:solidFill>
                      <a:prstDash val="solid"/>
                      <a:round/>
                      <a:headEnd len="sm" w="sm" type="none"/>
                      <a:tailEnd len="med" w="med" type="triangle"/>
                    </a:ln>
                  </p:spPr>
                </p:cxnSp>
                <p:cxnSp>
                  <p:nvCxnSpPr>
                    <p:cNvPr id="461" name="Google Shape;461;p42"/>
                    <p:cNvCxnSpPr/>
                    <p:nvPr/>
                  </p:nvCxnSpPr>
                  <p:spPr>
                    <a:xfrm>
                      <a:off x="8693500" y="3667649"/>
                      <a:ext cx="4185" cy="270729"/>
                    </a:xfrm>
                    <a:prstGeom prst="straightConnector1">
                      <a:avLst/>
                    </a:prstGeom>
                    <a:noFill/>
                    <a:ln cap="flat" cmpd="sng" w="19050">
                      <a:solidFill>
                        <a:schemeClr val="accent1"/>
                      </a:solidFill>
                      <a:prstDash val="solid"/>
                      <a:round/>
                      <a:headEnd len="sm" w="sm" type="none"/>
                      <a:tailEnd len="med" w="med" type="triangle"/>
                    </a:ln>
                  </p:spPr>
                </p:cxnSp>
                <p:cxnSp>
                  <p:nvCxnSpPr>
                    <p:cNvPr id="462" name="Google Shape;462;p42"/>
                    <p:cNvCxnSpPr/>
                    <p:nvPr/>
                  </p:nvCxnSpPr>
                  <p:spPr>
                    <a:xfrm>
                      <a:off x="2498412" y="3666531"/>
                      <a:ext cx="7315200" cy="0"/>
                    </a:xfrm>
                    <a:prstGeom prst="straightConnector1">
                      <a:avLst/>
                    </a:prstGeom>
                    <a:noFill/>
                    <a:ln cap="flat" cmpd="sng" w="19050">
                      <a:solidFill>
                        <a:schemeClr val="accent1"/>
                      </a:solidFill>
                      <a:prstDash val="solid"/>
                      <a:round/>
                      <a:headEnd len="sm" w="sm" type="none"/>
                      <a:tailEnd len="med" w="med" type="triangle"/>
                    </a:ln>
                  </p:spPr>
                </p:cxnSp>
              </p:grpSp>
            </p:grpSp>
          </p:grpSp>
        </p:grpSp>
      </p:gr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183" name="Shape 4183"/>
        <p:cNvGrpSpPr/>
        <p:nvPr/>
      </p:nvGrpSpPr>
      <p:grpSpPr>
        <a:xfrm>
          <a:off x="0" y="0"/>
          <a:ext cx="0" cy="0"/>
          <a:chOff x="0" y="0"/>
          <a:chExt cx="0" cy="0"/>
        </a:xfrm>
      </p:grpSpPr>
      <p:sp>
        <p:nvSpPr>
          <p:cNvPr id="4184" name="Google Shape;4184;p420"/>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insert</a:t>
            </a:r>
            <a:endParaRPr i="1" sz="3200">
              <a:solidFill>
                <a:srgbClr val="FF9900"/>
              </a:solidFill>
              <a:latin typeface="Arial"/>
              <a:ea typeface="Arial"/>
              <a:cs typeface="Arial"/>
              <a:sym typeface="Arial"/>
            </a:endParaRPr>
          </a:p>
        </p:txBody>
      </p:sp>
      <p:grpSp>
        <p:nvGrpSpPr>
          <p:cNvPr id="4185" name="Google Shape;4185;p420"/>
          <p:cNvGrpSpPr/>
          <p:nvPr/>
        </p:nvGrpSpPr>
        <p:grpSpPr>
          <a:xfrm>
            <a:off x="551385" y="2974147"/>
            <a:ext cx="7165827" cy="2039029"/>
            <a:chOff x="1672223" y="2939146"/>
            <a:chExt cx="7165827" cy="2039029"/>
          </a:xfrm>
        </p:grpSpPr>
        <p:grpSp>
          <p:nvGrpSpPr>
            <p:cNvPr id="4186" name="Google Shape;4186;p420"/>
            <p:cNvGrpSpPr/>
            <p:nvPr/>
          </p:nvGrpSpPr>
          <p:grpSpPr>
            <a:xfrm>
              <a:off x="1672225" y="2939146"/>
              <a:ext cx="6980916" cy="547687"/>
              <a:chOff x="1672225" y="2939146"/>
              <a:chExt cx="6980916" cy="547687"/>
            </a:xfrm>
          </p:grpSpPr>
          <p:pic>
            <p:nvPicPr>
              <p:cNvPr id="4187" name="Google Shape;4187;p420"/>
              <p:cNvPicPr preferRelativeResize="0"/>
              <p:nvPr/>
            </p:nvPicPr>
            <p:blipFill rotWithShape="1">
              <a:blip r:embed="rId3">
                <a:alphaModFix/>
              </a:blip>
              <a:srcRect b="0" l="0" r="0" t="0"/>
              <a:stretch/>
            </p:blipFill>
            <p:spPr>
              <a:xfrm>
                <a:off x="1672225" y="3033714"/>
                <a:ext cx="6980916" cy="409575"/>
              </a:xfrm>
              <a:prstGeom prst="rect">
                <a:avLst/>
              </a:prstGeom>
              <a:noFill/>
              <a:ln>
                <a:noFill/>
              </a:ln>
            </p:spPr>
          </p:pic>
          <p:sp>
            <p:nvSpPr>
              <p:cNvPr id="4188" name="Google Shape;4188;p420"/>
              <p:cNvSpPr/>
              <p:nvPr/>
            </p:nvSpPr>
            <p:spPr>
              <a:xfrm>
                <a:off x="5430042" y="2939146"/>
                <a:ext cx="3223099" cy="547687"/>
              </a:xfrm>
              <a:prstGeom prst="rect">
                <a:avLst/>
              </a:prstGeom>
              <a:no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4189" name="Google Shape;4189;p420"/>
            <p:cNvGrpSpPr/>
            <p:nvPr/>
          </p:nvGrpSpPr>
          <p:grpSpPr>
            <a:xfrm>
              <a:off x="1672223" y="4038602"/>
              <a:ext cx="7165827" cy="939573"/>
              <a:chOff x="1672223" y="4038602"/>
              <a:chExt cx="7165827" cy="939573"/>
            </a:xfrm>
          </p:grpSpPr>
          <p:pic>
            <p:nvPicPr>
              <p:cNvPr id="4190" name="Google Shape;4190;p420"/>
              <p:cNvPicPr preferRelativeResize="0"/>
              <p:nvPr/>
            </p:nvPicPr>
            <p:blipFill rotWithShape="1">
              <a:blip r:embed="rId4">
                <a:alphaModFix/>
              </a:blip>
              <a:srcRect b="0" l="0" r="0" t="0"/>
              <a:stretch/>
            </p:blipFill>
            <p:spPr>
              <a:xfrm>
                <a:off x="1672223" y="4038602"/>
                <a:ext cx="7165827" cy="860503"/>
              </a:xfrm>
              <a:prstGeom prst="rect">
                <a:avLst/>
              </a:prstGeom>
              <a:noFill/>
              <a:ln>
                <a:noFill/>
              </a:ln>
            </p:spPr>
          </p:pic>
          <p:sp>
            <p:nvSpPr>
              <p:cNvPr id="4191" name="Google Shape;4191;p420"/>
              <p:cNvSpPr/>
              <p:nvPr/>
            </p:nvSpPr>
            <p:spPr>
              <a:xfrm>
                <a:off x="2215290" y="4430488"/>
                <a:ext cx="6280908" cy="547687"/>
              </a:xfrm>
              <a:prstGeom prst="rect">
                <a:avLst/>
              </a:prstGeom>
              <a:no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sp>
        <p:nvSpPr>
          <p:cNvPr id="4192" name="Google Shape;4192;p420"/>
          <p:cNvSpPr/>
          <p:nvPr/>
        </p:nvSpPr>
        <p:spPr>
          <a:xfrm>
            <a:off x="334566" y="1260000"/>
            <a:ext cx="11233248"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Arial"/>
                <a:ea typeface="Arial"/>
                <a:cs typeface="Arial"/>
                <a:sym typeface="Arial"/>
              </a:rPr>
              <a:t>INSERT</a:t>
            </a:r>
            <a:r>
              <a:rPr lang="en-IN" sz="2000">
                <a:solidFill>
                  <a:srgbClr val="0077AA"/>
                </a:solidFill>
                <a:latin typeface="Arial"/>
                <a:ea typeface="Arial"/>
                <a:cs typeface="Arial"/>
                <a:sym typeface="Arial"/>
              </a:rPr>
              <a:t> </a:t>
            </a:r>
            <a:r>
              <a:rPr lang="en-IN" sz="2000">
                <a:solidFill>
                  <a:srgbClr val="0070C0"/>
                </a:solidFill>
                <a:latin typeface="Arial"/>
                <a:ea typeface="Arial"/>
                <a:cs typeface="Arial"/>
                <a:sym typeface="Arial"/>
              </a:rPr>
              <a:t>INTO</a:t>
            </a:r>
            <a:r>
              <a:rPr lang="en-IN" sz="2000">
                <a:solidFill>
                  <a:schemeClr val="dk1"/>
                </a:solidFill>
                <a:latin typeface="Arial"/>
                <a:ea typeface="Arial"/>
                <a:cs typeface="Arial"/>
                <a:sym typeface="Arial"/>
              </a:rPr>
              <a:t> table_name [ (column1 [, column2 ]) ] </a:t>
            </a:r>
            <a:r>
              <a:rPr lang="en-IN" sz="2000">
                <a:solidFill>
                  <a:srgbClr val="0077AA"/>
                </a:solidFill>
                <a:latin typeface="Arial"/>
                <a:ea typeface="Arial"/>
                <a:cs typeface="Arial"/>
                <a:sym typeface="Arial"/>
              </a:rPr>
              <a:t>(</a:t>
            </a:r>
            <a:r>
              <a:rPr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endParaRPr/>
          </a:p>
        </p:txBody>
      </p:sp>
      <p:sp>
        <p:nvSpPr>
          <p:cNvPr id="4193" name="Google Shape;4193;p420"/>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197" name="Shape 4197"/>
        <p:cNvGrpSpPr/>
        <p:nvPr/>
      </p:nvGrpSpPr>
      <p:grpSpPr>
        <a:xfrm>
          <a:off x="0" y="0"/>
          <a:ext cx="0" cy="0"/>
          <a:chOff x="0" y="0"/>
          <a:chExt cx="0" cy="0"/>
        </a:xfrm>
      </p:grpSpPr>
      <p:sp>
        <p:nvSpPr>
          <p:cNvPr id="4198" name="Google Shape;4198;p421"/>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update</a:t>
            </a:r>
            <a:endParaRPr i="1" sz="3200">
              <a:solidFill>
                <a:srgbClr val="FF9900"/>
              </a:solidFill>
              <a:latin typeface="Arial"/>
              <a:ea typeface="Arial"/>
              <a:cs typeface="Arial"/>
              <a:sym typeface="Arial"/>
            </a:endParaRPr>
          </a:p>
        </p:txBody>
      </p:sp>
      <p:sp>
        <p:nvSpPr>
          <p:cNvPr id="4199" name="Google Shape;4199;p421"/>
          <p:cNvSpPr/>
          <p:nvPr/>
        </p:nvSpPr>
        <p:spPr>
          <a:xfrm>
            <a:off x="334566" y="1260000"/>
            <a:ext cx="11233248"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UPDATE</a:t>
            </a:r>
            <a:r>
              <a:rPr lang="en-IN" sz="2000">
                <a:solidFill>
                  <a:schemeClr val="dk1"/>
                </a:solidFill>
                <a:latin typeface="Arial"/>
                <a:ea typeface="Arial"/>
                <a:cs typeface="Arial"/>
                <a:sym typeface="Arial"/>
              </a:rPr>
              <a:t> table_name </a:t>
            </a:r>
            <a:r>
              <a:rPr lang="en-IN" sz="2000">
                <a:solidFill>
                  <a:srgbClr val="0077AA"/>
                </a:solidFill>
                <a:latin typeface="Arial"/>
                <a:ea typeface="Arial"/>
                <a:cs typeface="Arial"/>
                <a:sym typeface="Arial"/>
              </a:rPr>
              <a:t>SET</a:t>
            </a:r>
            <a:r>
              <a:rPr lang="en-IN" sz="2000">
                <a:solidFill>
                  <a:schemeClr val="dk1"/>
                </a:solidFill>
                <a:latin typeface="Arial"/>
                <a:ea typeface="Arial"/>
                <a:cs typeface="Arial"/>
                <a:sym typeface="Arial"/>
              </a:rPr>
              <a:t> column_name = </a:t>
            </a:r>
            <a:r>
              <a:rPr lang="en-IN" sz="2000">
                <a:solidFill>
                  <a:srgbClr val="A5A5A5"/>
                </a:solidFill>
                <a:latin typeface="Arial"/>
                <a:ea typeface="Arial"/>
                <a:cs typeface="Arial"/>
                <a:sym typeface="Arial"/>
              </a:rPr>
              <a:t>(</a:t>
            </a:r>
            <a:r>
              <a:rPr lang="en-IN" sz="2000">
                <a:solidFill>
                  <a:schemeClr val="dk2"/>
                </a:solidFill>
                <a:latin typeface="Arial"/>
                <a:ea typeface="Arial"/>
                <a:cs typeface="Arial"/>
                <a:sym typeface="Arial"/>
              </a:rPr>
              <a:t>subquery</a:t>
            </a:r>
            <a:r>
              <a:rPr lang="en-IN" sz="2000">
                <a:solidFill>
                  <a:srgbClr val="A5A5A5"/>
                </a:solidFill>
                <a:latin typeface="Arial"/>
                <a:ea typeface="Arial"/>
                <a:cs typeface="Arial"/>
                <a:sym typeface="Arial"/>
              </a:rPr>
              <a:t>) </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WHERE</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t>
            </a:r>
            <a:r>
              <a:rPr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 ]</a:t>
            </a:r>
            <a:endParaRPr sz="2000">
              <a:solidFill>
                <a:srgbClr val="0077AA"/>
              </a:solidFill>
              <a:latin typeface="Arial"/>
              <a:ea typeface="Arial"/>
              <a:cs typeface="Arial"/>
              <a:sym typeface="Arial"/>
            </a:endParaRPr>
          </a:p>
        </p:txBody>
      </p:sp>
      <p:sp>
        <p:nvSpPr>
          <p:cNvPr id="4200" name="Google Shape;4200;p421"/>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204" name="Shape 4204"/>
        <p:cNvGrpSpPr/>
        <p:nvPr/>
      </p:nvGrpSpPr>
      <p:grpSpPr>
        <a:xfrm>
          <a:off x="0" y="0"/>
          <a:ext cx="0" cy="0"/>
          <a:chOff x="0" y="0"/>
          <a:chExt cx="0" cy="0"/>
        </a:xfrm>
      </p:grpSpPr>
      <p:sp>
        <p:nvSpPr>
          <p:cNvPr id="4205" name="Google Shape;4205;p422"/>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delete</a:t>
            </a:r>
            <a:endParaRPr i="1" sz="3200">
              <a:solidFill>
                <a:srgbClr val="FF9900"/>
              </a:solidFill>
              <a:latin typeface="Arial"/>
              <a:ea typeface="Arial"/>
              <a:cs typeface="Arial"/>
              <a:sym typeface="Arial"/>
            </a:endParaRPr>
          </a:p>
        </p:txBody>
      </p:sp>
      <p:sp>
        <p:nvSpPr>
          <p:cNvPr id="4206" name="Google Shape;4206;p422"/>
          <p:cNvSpPr/>
          <p:nvPr/>
        </p:nvSpPr>
        <p:spPr>
          <a:xfrm>
            <a:off x="334566" y="1260000"/>
            <a:ext cx="11233248"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DELETE</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FROM</a:t>
            </a:r>
            <a:r>
              <a:rPr lang="en-IN" sz="2000">
                <a:solidFill>
                  <a:schemeClr val="dk1"/>
                </a:solidFill>
                <a:latin typeface="Arial"/>
                <a:ea typeface="Arial"/>
                <a:cs typeface="Arial"/>
                <a:sym typeface="Arial"/>
              </a:rPr>
              <a:t> table_name [ </a:t>
            </a:r>
            <a:r>
              <a:rPr lang="en-IN" sz="2000">
                <a:solidFill>
                  <a:srgbClr val="0077AA"/>
                </a:solidFill>
                <a:latin typeface="Arial"/>
                <a:ea typeface="Arial"/>
                <a:cs typeface="Arial"/>
                <a:sym typeface="Arial"/>
              </a:rPr>
              <a:t>WHERE</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t>
            </a:r>
            <a:r>
              <a:rPr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 ]</a:t>
            </a:r>
            <a:endParaRPr/>
          </a:p>
        </p:txBody>
      </p:sp>
      <p:sp>
        <p:nvSpPr>
          <p:cNvPr id="4207" name="Google Shape;4207;p422"/>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1" name="Shape 4211"/>
        <p:cNvGrpSpPr/>
        <p:nvPr/>
      </p:nvGrpSpPr>
      <p:grpSpPr>
        <a:xfrm>
          <a:off x="0" y="0"/>
          <a:ext cx="0" cy="0"/>
          <a:chOff x="0" y="0"/>
          <a:chExt cx="0" cy="0"/>
        </a:xfrm>
      </p:grpSpPr>
      <p:sp>
        <p:nvSpPr>
          <p:cNvPr id="4212" name="Google Shape;4212;p42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types of subqueries</a:t>
            </a:r>
            <a:endParaRPr i="1" sz="3200">
              <a:solidFill>
                <a:srgbClr val="FF9900"/>
              </a:solidFill>
              <a:latin typeface="Arial"/>
              <a:ea typeface="Arial"/>
              <a:cs typeface="Arial"/>
              <a:sym typeface="Arial"/>
            </a:endParaRPr>
          </a:p>
        </p:txBody>
      </p:sp>
      <p:sp>
        <p:nvSpPr>
          <p:cNvPr id="4213" name="Google Shape;4213;p423"/>
          <p:cNvSpPr/>
          <p:nvPr/>
        </p:nvSpPr>
        <p:spPr>
          <a:xfrm>
            <a:off x="191344" y="1117188"/>
            <a:ext cx="11809312" cy="34778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8080"/>
              </a:buClr>
              <a:buSzPts val="2000"/>
              <a:buFont typeface="Arial"/>
              <a:buChar char="•"/>
            </a:pPr>
            <a:r>
              <a:rPr lang="en-IN" sz="2000">
                <a:solidFill>
                  <a:srgbClr val="008080"/>
                </a:solidFill>
                <a:latin typeface="Arial"/>
                <a:ea typeface="Arial"/>
                <a:cs typeface="Arial"/>
                <a:sym typeface="Arial"/>
              </a:rPr>
              <a:t>The Subquery as Scalar Operand</a:t>
            </a:r>
            <a:r>
              <a:rPr lang="en-IN" sz="2000">
                <a:solidFill>
                  <a:srgbClr val="C00000"/>
                </a:solidFill>
                <a:latin typeface="Arial"/>
                <a:ea typeface="Arial"/>
                <a:cs typeface="Arial"/>
                <a:sym typeface="Arial"/>
              </a:rPr>
              <a:t> – </a:t>
            </a:r>
            <a:r>
              <a:rPr lang="en-IN" sz="2000">
                <a:solidFill>
                  <a:srgbClr val="0070C0"/>
                </a:solidFill>
                <a:latin typeface="Arial"/>
                <a:ea typeface="Arial"/>
                <a:cs typeface="Arial"/>
                <a:sym typeface="Arial"/>
              </a:rPr>
              <a:t>SELECT clause</a:t>
            </a:r>
            <a:endParaRPr/>
          </a:p>
          <a:p>
            <a:pPr indent="-158750" lvl="0" marL="285750" marR="0" rtl="0" algn="l">
              <a:spcBef>
                <a:spcPts val="0"/>
              </a:spcBef>
              <a:spcAft>
                <a:spcPts val="0"/>
              </a:spcAft>
              <a:buClr>
                <a:schemeClr val="dk1"/>
              </a:buClr>
              <a:buSzPts val="2000"/>
              <a:buFont typeface="Arial"/>
              <a:buNone/>
            </a:pPr>
            <a:r>
              <a:t/>
            </a:r>
            <a:endParaRPr sz="2000">
              <a:solidFill>
                <a:srgbClr val="008080"/>
              </a:solidFill>
              <a:latin typeface="Arial"/>
              <a:ea typeface="Arial"/>
              <a:cs typeface="Arial"/>
              <a:sym typeface="Arial"/>
            </a:endParaRPr>
          </a:p>
          <a:p>
            <a:pPr indent="-285750" lvl="0" marL="285750" marR="0" rtl="0" algn="l">
              <a:spcBef>
                <a:spcPts val="0"/>
              </a:spcBef>
              <a:spcAft>
                <a:spcPts val="0"/>
              </a:spcAft>
              <a:buClr>
                <a:srgbClr val="008080"/>
              </a:buClr>
              <a:buSzPts val="2000"/>
              <a:buFont typeface="Arial"/>
              <a:buChar char="•"/>
            </a:pPr>
            <a:r>
              <a:rPr lang="en-IN" sz="2000">
                <a:solidFill>
                  <a:srgbClr val="008080"/>
                </a:solidFill>
                <a:latin typeface="Arial"/>
                <a:ea typeface="Arial"/>
                <a:cs typeface="Arial"/>
                <a:sym typeface="Arial"/>
              </a:rPr>
              <a:t>Comparisons using Subqueries </a:t>
            </a:r>
            <a:r>
              <a:rPr lang="en-IN" sz="2000">
                <a:solidFill>
                  <a:srgbClr val="C00000"/>
                </a:solidFill>
                <a:latin typeface="Arial"/>
                <a:ea typeface="Arial"/>
                <a:cs typeface="Arial"/>
                <a:sym typeface="Arial"/>
              </a:rPr>
              <a:t>– </a:t>
            </a:r>
            <a:r>
              <a:rPr lang="en-IN" sz="2000">
                <a:solidFill>
                  <a:srgbClr val="0070C0"/>
                </a:solidFill>
                <a:latin typeface="Arial"/>
                <a:ea typeface="Arial"/>
                <a:cs typeface="Arial"/>
                <a:sym typeface="Arial"/>
              </a:rPr>
              <a:t>WHERE </a:t>
            </a:r>
            <a:r>
              <a:rPr lang="en-IN" sz="2000">
                <a:solidFill>
                  <a:srgbClr val="7F7F7F"/>
                </a:solidFill>
                <a:latin typeface="Arial"/>
                <a:ea typeface="Arial"/>
                <a:cs typeface="Arial"/>
                <a:sym typeface="Arial"/>
              </a:rPr>
              <a:t>/</a:t>
            </a:r>
            <a:r>
              <a:rPr lang="en-IN" sz="2000">
                <a:solidFill>
                  <a:srgbClr val="0070C0"/>
                </a:solidFill>
                <a:latin typeface="Arial"/>
                <a:ea typeface="Arial"/>
                <a:cs typeface="Arial"/>
                <a:sym typeface="Arial"/>
              </a:rPr>
              <a:t> HAVING clause </a:t>
            </a:r>
            <a:r>
              <a:rPr lang="en-IN" sz="2000">
                <a:solidFill>
                  <a:srgbClr val="7F7F7F"/>
                </a:solidFill>
                <a:latin typeface="Arial"/>
                <a:ea typeface="Arial"/>
                <a:cs typeface="Arial"/>
                <a:sym typeface="Arial"/>
              </a:rPr>
              <a:t>(</a:t>
            </a:r>
            <a:r>
              <a:rPr i="1" lang="en-IN" sz="2000">
                <a:solidFill>
                  <a:srgbClr val="284249"/>
                </a:solidFill>
                <a:latin typeface="Arial"/>
                <a:ea typeface="Arial"/>
                <a:cs typeface="Arial"/>
                <a:sym typeface="Arial"/>
              </a:rPr>
              <a:t>Single row subquery</a:t>
            </a:r>
            <a:r>
              <a:rPr lang="en-IN" sz="2000">
                <a:solidFill>
                  <a:srgbClr val="7F7F7F"/>
                </a:solidFill>
                <a:latin typeface="Arial"/>
                <a:ea typeface="Arial"/>
                <a:cs typeface="Arial"/>
                <a:sym typeface="Arial"/>
              </a:rPr>
              <a:t>)</a:t>
            </a:r>
            <a:endParaRPr/>
          </a:p>
          <a:p>
            <a:pPr indent="-158750" lvl="0" marL="285750" marR="0" rtl="0" algn="l">
              <a:spcBef>
                <a:spcPts val="0"/>
              </a:spcBef>
              <a:spcAft>
                <a:spcPts val="0"/>
              </a:spcAft>
              <a:buClr>
                <a:schemeClr val="dk1"/>
              </a:buClr>
              <a:buSzPts val="2000"/>
              <a:buFont typeface="Arial"/>
              <a:buNone/>
            </a:pPr>
            <a:r>
              <a:t/>
            </a:r>
            <a:endParaRPr sz="2000">
              <a:solidFill>
                <a:srgbClr val="F6C120"/>
              </a:solidFill>
              <a:latin typeface="Arial"/>
              <a:ea typeface="Arial"/>
              <a:cs typeface="Arial"/>
              <a:sym typeface="Arial"/>
            </a:endParaRPr>
          </a:p>
          <a:p>
            <a:pPr indent="-285750" lvl="0" marL="285750" marR="0" rtl="0" algn="l">
              <a:spcBef>
                <a:spcPts val="0"/>
              </a:spcBef>
              <a:spcAft>
                <a:spcPts val="0"/>
              </a:spcAft>
              <a:buClr>
                <a:srgbClr val="008080"/>
              </a:buClr>
              <a:buSzPts val="2000"/>
              <a:buFont typeface="Arial"/>
              <a:buChar char="•"/>
            </a:pPr>
            <a:r>
              <a:rPr lang="en-IN" sz="2000">
                <a:solidFill>
                  <a:srgbClr val="008080"/>
                </a:solidFill>
                <a:latin typeface="Arial"/>
                <a:ea typeface="Arial"/>
                <a:cs typeface="Arial"/>
                <a:sym typeface="Arial"/>
              </a:rPr>
              <a:t>Subqueries in the FROM Clause </a:t>
            </a:r>
            <a:r>
              <a:rPr lang="en-IN" sz="2000">
                <a:solidFill>
                  <a:srgbClr val="C00000"/>
                </a:solidFill>
                <a:latin typeface="Arial"/>
                <a:ea typeface="Arial"/>
                <a:cs typeface="Arial"/>
                <a:sym typeface="Arial"/>
              </a:rPr>
              <a:t>– </a:t>
            </a:r>
            <a:r>
              <a:rPr lang="en-IN" sz="2000">
                <a:solidFill>
                  <a:srgbClr val="0070C0"/>
                </a:solidFill>
                <a:latin typeface="Arial"/>
                <a:ea typeface="Arial"/>
                <a:cs typeface="Arial"/>
                <a:sym typeface="Arial"/>
              </a:rPr>
              <a:t>INLINE VIEWS</a:t>
            </a:r>
            <a:r>
              <a:rPr lang="en-IN" sz="2000">
                <a:solidFill>
                  <a:srgbClr val="7F7F7F"/>
                </a:solidFill>
                <a:latin typeface="Arial"/>
                <a:ea typeface="Arial"/>
                <a:cs typeface="Arial"/>
                <a:sym typeface="Arial"/>
              </a:rPr>
              <a:t> (</a:t>
            </a:r>
            <a:r>
              <a:rPr i="1" lang="en-IN" sz="2000">
                <a:solidFill>
                  <a:srgbClr val="284249"/>
                </a:solidFill>
                <a:latin typeface="Arial"/>
                <a:ea typeface="Arial"/>
                <a:cs typeface="Arial"/>
                <a:sym typeface="Arial"/>
              </a:rPr>
              <a:t>Derived Tables</a:t>
            </a:r>
            <a:r>
              <a:rPr lang="en-IN" sz="2000">
                <a:solidFill>
                  <a:srgbClr val="7F7F7F"/>
                </a:solidFill>
                <a:latin typeface="Arial"/>
                <a:ea typeface="Arial"/>
                <a:cs typeface="Arial"/>
                <a:sym typeface="Arial"/>
              </a:rPr>
              <a:t>)</a:t>
            </a:r>
            <a:endParaRPr sz="2000">
              <a:solidFill>
                <a:srgbClr val="284249"/>
              </a:solidFill>
              <a:latin typeface="Arial"/>
              <a:ea typeface="Arial"/>
              <a:cs typeface="Arial"/>
              <a:sym typeface="Arial"/>
            </a:endParaRPr>
          </a:p>
          <a:p>
            <a:pPr indent="-158750" lvl="0" marL="285750" marR="0" rtl="0" algn="l">
              <a:spcBef>
                <a:spcPts val="0"/>
              </a:spcBef>
              <a:spcAft>
                <a:spcPts val="0"/>
              </a:spcAft>
              <a:buClr>
                <a:schemeClr val="dk1"/>
              </a:buClr>
              <a:buSzPts val="2000"/>
              <a:buFont typeface="Arial"/>
              <a:buNone/>
            </a:pPr>
            <a:r>
              <a:t/>
            </a:r>
            <a:endParaRPr sz="2000">
              <a:solidFill>
                <a:srgbClr val="008080"/>
              </a:solidFill>
              <a:latin typeface="Arial"/>
              <a:ea typeface="Arial"/>
              <a:cs typeface="Arial"/>
              <a:sym typeface="Arial"/>
            </a:endParaRPr>
          </a:p>
          <a:p>
            <a:pPr indent="-285750" lvl="0" marL="285750" marR="0" rtl="0" algn="l">
              <a:spcBef>
                <a:spcPts val="0"/>
              </a:spcBef>
              <a:spcAft>
                <a:spcPts val="0"/>
              </a:spcAft>
              <a:buClr>
                <a:srgbClr val="008080"/>
              </a:buClr>
              <a:buSzPts val="2000"/>
              <a:buFont typeface="Arial"/>
              <a:buChar char="•"/>
            </a:pPr>
            <a:r>
              <a:rPr lang="en-IN" sz="2000">
                <a:solidFill>
                  <a:srgbClr val="008080"/>
                </a:solidFill>
                <a:latin typeface="Arial"/>
                <a:ea typeface="Arial"/>
                <a:cs typeface="Arial"/>
                <a:sym typeface="Arial"/>
              </a:rPr>
              <a:t>Subqueries with ALL, ANY, IN, or SOME </a:t>
            </a:r>
            <a:r>
              <a:rPr lang="en-IN" sz="2000">
                <a:solidFill>
                  <a:srgbClr val="C00000"/>
                </a:solidFill>
                <a:latin typeface="Arial"/>
                <a:ea typeface="Arial"/>
                <a:cs typeface="Arial"/>
                <a:sym typeface="Arial"/>
              </a:rPr>
              <a:t>– </a:t>
            </a:r>
            <a:r>
              <a:rPr lang="en-IN" sz="2000">
                <a:solidFill>
                  <a:srgbClr val="0070C0"/>
                </a:solidFill>
                <a:latin typeface="Arial"/>
                <a:ea typeface="Arial"/>
                <a:cs typeface="Arial"/>
                <a:sym typeface="Arial"/>
              </a:rPr>
              <a:t>WHERE / HAVING clause </a:t>
            </a:r>
            <a:r>
              <a:rPr lang="en-IN" sz="2000">
                <a:solidFill>
                  <a:srgbClr val="7F7F7F"/>
                </a:solidFill>
                <a:latin typeface="Arial"/>
                <a:ea typeface="Arial"/>
                <a:cs typeface="Arial"/>
                <a:sym typeface="Arial"/>
              </a:rPr>
              <a:t>(</a:t>
            </a:r>
            <a:r>
              <a:rPr i="1" lang="en-IN" sz="2000">
                <a:solidFill>
                  <a:srgbClr val="284249"/>
                </a:solidFill>
                <a:latin typeface="Arial"/>
                <a:ea typeface="Arial"/>
                <a:cs typeface="Arial"/>
                <a:sym typeface="Arial"/>
              </a:rPr>
              <a:t>Multiple row subquery</a:t>
            </a:r>
            <a:r>
              <a:rPr lang="en-IN" sz="2000">
                <a:solidFill>
                  <a:srgbClr val="7F7F7F"/>
                </a:solidFill>
                <a:latin typeface="Arial"/>
                <a:ea typeface="Arial"/>
                <a:cs typeface="Arial"/>
                <a:sym typeface="Arial"/>
              </a:rPr>
              <a:t>)</a:t>
            </a:r>
            <a:endParaRPr/>
          </a:p>
          <a:p>
            <a:pPr indent="-158750" lvl="0" marL="285750" marR="0" rtl="0" algn="l">
              <a:spcBef>
                <a:spcPts val="0"/>
              </a:spcBef>
              <a:spcAft>
                <a:spcPts val="0"/>
              </a:spcAft>
              <a:buClr>
                <a:schemeClr val="dk1"/>
              </a:buClr>
              <a:buSzPts val="2000"/>
              <a:buFont typeface="Arial"/>
              <a:buNone/>
            </a:pPr>
            <a:r>
              <a:t/>
            </a:r>
            <a:endParaRPr sz="2000">
              <a:solidFill>
                <a:srgbClr val="F6C120"/>
              </a:solidFill>
              <a:latin typeface="Arial"/>
              <a:ea typeface="Arial"/>
              <a:cs typeface="Arial"/>
              <a:sym typeface="Arial"/>
            </a:endParaRPr>
          </a:p>
          <a:p>
            <a:pPr indent="-285750" lvl="0" marL="285750" marR="0" rtl="0" algn="l">
              <a:spcBef>
                <a:spcPts val="0"/>
              </a:spcBef>
              <a:spcAft>
                <a:spcPts val="0"/>
              </a:spcAft>
              <a:buClr>
                <a:srgbClr val="008080"/>
              </a:buClr>
              <a:buSzPts val="2000"/>
              <a:buFont typeface="Arial"/>
              <a:buChar char="•"/>
            </a:pPr>
            <a:r>
              <a:rPr lang="en-IN" sz="2000">
                <a:solidFill>
                  <a:srgbClr val="008080"/>
                </a:solidFill>
                <a:latin typeface="Arial"/>
                <a:ea typeface="Arial"/>
                <a:cs typeface="Arial"/>
                <a:sym typeface="Arial"/>
              </a:rPr>
              <a:t>Subqueries with EXISTS or NOT EXISTS</a:t>
            </a:r>
            <a:endParaRPr/>
          </a:p>
          <a:p>
            <a:pPr indent="-158750" lvl="0" marL="285750" marR="0" rtl="0" algn="l">
              <a:spcBef>
                <a:spcPts val="0"/>
              </a:spcBef>
              <a:spcAft>
                <a:spcPts val="0"/>
              </a:spcAft>
              <a:buClr>
                <a:schemeClr val="dk1"/>
              </a:buClr>
              <a:buSzPts val="2000"/>
              <a:buFont typeface="Arial"/>
              <a:buNone/>
            </a:pPr>
            <a:r>
              <a:t/>
            </a:r>
            <a:endParaRPr sz="2000">
              <a:solidFill>
                <a:srgbClr val="008080"/>
              </a:solidFill>
              <a:latin typeface="Arial"/>
              <a:ea typeface="Arial"/>
              <a:cs typeface="Arial"/>
              <a:sym typeface="Arial"/>
            </a:endParaRPr>
          </a:p>
          <a:p>
            <a:pPr indent="-285750" lvl="0" marL="285750" marR="0" rtl="0" algn="l">
              <a:spcBef>
                <a:spcPts val="0"/>
              </a:spcBef>
              <a:spcAft>
                <a:spcPts val="0"/>
              </a:spcAft>
              <a:buClr>
                <a:schemeClr val="lt1"/>
              </a:buClr>
              <a:buSzPts val="2000"/>
              <a:buFont typeface="Arial"/>
              <a:buChar char="•"/>
            </a:pPr>
            <a:r>
              <a:rPr lang="en-IN" sz="2000">
                <a:solidFill>
                  <a:schemeClr val="lt1"/>
                </a:solidFill>
                <a:latin typeface="Arial"/>
                <a:ea typeface="Arial"/>
                <a:cs typeface="Arial"/>
                <a:sym typeface="Arial"/>
              </a:rPr>
              <a:t>Row Subqueries</a:t>
            </a:r>
            <a:endParaRPr/>
          </a:p>
        </p:txBody>
      </p:sp>
      <p:sp>
        <p:nvSpPr>
          <p:cNvPr id="4214" name="Google Shape;4214;p423"/>
          <p:cNvSpPr txBox="1"/>
          <p:nvPr/>
        </p:nvSpPr>
        <p:spPr>
          <a:xfrm>
            <a:off x="191344" y="5118956"/>
            <a:ext cx="1166529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7F7F7F"/>
                </a:solidFill>
                <a:latin typeface="Arial"/>
                <a:ea typeface="Arial"/>
                <a:cs typeface="Arial"/>
                <a:sym typeface="Arial"/>
              </a:rPr>
              <a:t>WITH var(param) as (SELECT) [CET] </a:t>
            </a:r>
            <a:r>
              <a:rPr lang="en-IN" sz="1800">
                <a:solidFill>
                  <a:srgbClr val="284249"/>
                </a:solidFill>
                <a:latin typeface="Arial"/>
                <a:ea typeface="Arial"/>
                <a:cs typeface="Arial"/>
                <a:sym typeface="Arial"/>
              </a:rPr>
              <a:t>Common Table Expressions</a:t>
            </a:r>
            <a:endParaRPr/>
          </a:p>
          <a:p>
            <a:pPr indent="0" lvl="0" marL="0" marR="0" rtl="0" algn="l">
              <a:spcBef>
                <a:spcPts val="0"/>
              </a:spcBef>
              <a:spcAft>
                <a:spcPts val="0"/>
              </a:spcAft>
              <a:buNone/>
            </a:pPr>
            <a:r>
              <a:t/>
            </a:r>
            <a:endParaRPr sz="800">
              <a:solidFill>
                <a:srgbClr val="284249"/>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WITH</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a</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p1, p2, p3, p4</a:t>
            </a:r>
            <a:r>
              <a:rPr lang="en-IN" sz="1800">
                <a:solidFill>
                  <a:srgbClr val="7F7F7F"/>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7F7F7F"/>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7F7F7F"/>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7F7F7F"/>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dept</a:t>
            </a:r>
            <a:r>
              <a:rPr lang="en-IN" sz="1800">
                <a:solidFill>
                  <a:srgbClr val="7F7F7F"/>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p1, p2, p3, p4 </a:t>
            </a:r>
            <a:r>
              <a:rPr lang="en-IN" sz="1800">
                <a:solidFill>
                  <a:srgbClr val="0077AA"/>
                </a:solidFill>
                <a:latin typeface="Arial"/>
                <a:ea typeface="Arial"/>
                <a:cs typeface="Arial"/>
                <a:sym typeface="Arial"/>
              </a:rPr>
              <a:t>FROM</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a;</a:t>
            </a:r>
            <a:endParaRPr sz="1800">
              <a:solidFill>
                <a:schemeClr val="dk1"/>
              </a:solidFill>
              <a:latin typeface="Arial"/>
              <a:ea typeface="Arial"/>
              <a:cs typeface="Arial"/>
              <a:sym typeface="Arial"/>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18" name="Shape 4218"/>
        <p:cNvGrpSpPr/>
        <p:nvPr/>
      </p:nvGrpSpPr>
      <p:grpSpPr>
        <a:xfrm>
          <a:off x="0" y="0"/>
          <a:ext cx="0" cy="0"/>
          <a:chOff x="0" y="0"/>
          <a:chExt cx="0" cy="0"/>
        </a:xfrm>
      </p:grpSpPr>
      <p:sp>
        <p:nvSpPr>
          <p:cNvPr id="4219" name="Google Shape;4219;p42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the subquery as scalar operand</a:t>
            </a:r>
            <a:endParaRPr b="0" i="0" sz="4800" u="none" cap="none" strike="noStrike">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3" name="Shape 4223"/>
        <p:cNvGrpSpPr/>
        <p:nvPr/>
      </p:nvGrpSpPr>
      <p:grpSpPr>
        <a:xfrm>
          <a:off x="0" y="0"/>
          <a:ext cx="0" cy="0"/>
          <a:chOff x="0" y="0"/>
          <a:chExt cx="0" cy="0"/>
        </a:xfrm>
      </p:grpSpPr>
      <p:sp>
        <p:nvSpPr>
          <p:cNvPr id="4224" name="Google Shape;4224;p42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the subquery as scalar operand</a:t>
            </a:r>
            <a:endParaRPr/>
          </a:p>
        </p:txBody>
      </p:sp>
      <p:sp>
        <p:nvSpPr>
          <p:cNvPr id="4225" name="Google Shape;4225;p425"/>
          <p:cNvSpPr/>
          <p:nvPr/>
        </p:nvSpPr>
        <p:spPr>
          <a:xfrm>
            <a:off x="393711" y="4653136"/>
            <a:ext cx="11449272" cy="19697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Think</a:t>
            </a:r>
            <a:r>
              <a:rPr lang="en-IN" sz="2400">
                <a:solidFill>
                  <a:srgbClr val="FF0000"/>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rgbClr val="669900"/>
                </a:solidFill>
                <a:latin typeface="Arial"/>
                <a:ea typeface="Arial"/>
                <a:cs typeface="Arial"/>
                <a:sym typeface="Arial"/>
              </a:rPr>
              <a:t>#error</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ename, sal </a:t>
            </a:r>
            <a:r>
              <a:rPr lang="en-IN" sz="1800">
                <a:solidFill>
                  <a:srgbClr val="0077AA"/>
                </a:solidFill>
                <a:latin typeface="Arial"/>
                <a:ea typeface="Arial"/>
                <a:cs typeface="Arial"/>
                <a:sym typeface="Arial"/>
              </a:rPr>
              <a:t>FROM</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#error</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FF0000"/>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#error</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dname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dept </a:t>
            </a:r>
            <a:r>
              <a:rPr lang="en-IN" sz="1800">
                <a:solidFill>
                  <a:srgbClr val="0070C0"/>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endParaRPr/>
          </a:p>
        </p:txBody>
      </p:sp>
      <p:sp>
        <p:nvSpPr>
          <p:cNvPr id="4226" name="Google Shape;4226;p425"/>
          <p:cNvSpPr/>
          <p:nvPr/>
        </p:nvSpPr>
        <p:spPr>
          <a:xfrm>
            <a:off x="370570" y="1951092"/>
            <a:ext cx="11270046"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scalar subquery is a subquery that returns </a:t>
            </a:r>
            <a:r>
              <a:rPr b="1" lang="en-IN" sz="1800">
                <a:solidFill>
                  <a:srgbClr val="0089A4"/>
                </a:solidFill>
                <a:latin typeface="Arial"/>
                <a:ea typeface="Arial"/>
                <a:cs typeface="Arial"/>
                <a:sym typeface="Arial"/>
              </a:rPr>
              <a:t>exactly one column value from one row</a:t>
            </a:r>
            <a:r>
              <a:rPr lang="en-IN" sz="1800">
                <a:solidFill>
                  <a:schemeClr val="dk1"/>
                </a:solidFill>
                <a:latin typeface="Arial"/>
                <a:ea typeface="Arial"/>
                <a:cs typeface="Arial"/>
                <a:sym typeface="Arial"/>
              </a:rPr>
              <a:t>. </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scalar subquery is a simple operand, and you can use it almost anywhere a single column value is legal. </a:t>
            </a:r>
            <a:endParaRPr/>
          </a:p>
        </p:txBody>
      </p:sp>
      <p:sp>
        <p:nvSpPr>
          <p:cNvPr id="4227" name="Google Shape;4227;p425"/>
          <p:cNvSpPr/>
          <p:nvPr/>
        </p:nvSpPr>
        <p:spPr>
          <a:xfrm>
            <a:off x="397989" y="3140968"/>
            <a:ext cx="1144927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subquery returns 0 rows then the value of scalar subquery expression is </a:t>
            </a:r>
            <a:r>
              <a:rPr b="1" lang="en-IN" sz="1800">
                <a:solidFill>
                  <a:srgbClr val="C00000"/>
                </a:solidFill>
                <a:latin typeface="Arial"/>
                <a:ea typeface="Arial"/>
                <a:cs typeface="Arial"/>
                <a:sym typeface="Arial"/>
              </a:rPr>
              <a:t>null</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subquery returns more than one row then MySQL returns an </a:t>
            </a:r>
            <a:r>
              <a:rPr b="1" lang="en-IN" sz="1800">
                <a:solidFill>
                  <a:srgbClr val="C00000"/>
                </a:solidFill>
                <a:latin typeface="Arial"/>
                <a:ea typeface="Arial"/>
                <a:cs typeface="Arial"/>
                <a:sym typeface="Arial"/>
              </a:rPr>
              <a:t>error</a:t>
            </a:r>
            <a:r>
              <a:rPr lang="en-IN" sz="1800">
                <a:solidFill>
                  <a:schemeClr val="dk1"/>
                </a:solidFill>
                <a:latin typeface="Arial"/>
                <a:ea typeface="Arial"/>
                <a:cs typeface="Arial"/>
                <a:sym typeface="Arial"/>
              </a:rPr>
              <a:t>.</a:t>
            </a:r>
            <a:endParaRPr/>
          </a:p>
        </p:txBody>
      </p:sp>
      <p:sp>
        <p:nvSpPr>
          <p:cNvPr id="4228" name="Google Shape;4228;p425"/>
          <p:cNvSpPr/>
          <p:nvPr/>
        </p:nvSpPr>
        <p:spPr>
          <a:xfrm>
            <a:off x="317732" y="1231200"/>
            <a:ext cx="103502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lang="en-IN" sz="2000">
                <a:solidFill>
                  <a:srgbClr val="0077AA"/>
                </a:solidFill>
                <a:latin typeface="Arial"/>
                <a:ea typeface="Arial"/>
                <a:cs typeface="Arial"/>
                <a:sym typeface="Arial"/>
              </a:rPr>
              <a:t> </a:t>
            </a:r>
            <a:endParaRPr/>
          </a:p>
        </p:txBody>
      </p:sp>
      <p:sp>
        <p:nvSpPr>
          <p:cNvPr id="4229" name="Google Shape;4229;p425"/>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33" name="Shape 4233"/>
        <p:cNvGrpSpPr/>
        <p:nvPr/>
      </p:nvGrpSpPr>
      <p:grpSpPr>
        <a:xfrm>
          <a:off x="0" y="0"/>
          <a:ext cx="0" cy="0"/>
          <a:chOff x="0" y="0"/>
          <a:chExt cx="0" cy="0"/>
        </a:xfrm>
      </p:grpSpPr>
      <p:sp>
        <p:nvSpPr>
          <p:cNvPr id="4234" name="Google Shape;4234;p42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the subquery as scalar operand</a:t>
            </a:r>
            <a:endParaRPr/>
          </a:p>
        </p:txBody>
      </p:sp>
      <p:sp>
        <p:nvSpPr>
          <p:cNvPr id="4235" name="Google Shape;4235;p426"/>
          <p:cNvSpPr/>
          <p:nvPr/>
        </p:nvSpPr>
        <p:spPr>
          <a:xfrm>
            <a:off x="432995" y="1209526"/>
            <a:ext cx="11135613"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stdprice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price </a:t>
            </a:r>
            <a:r>
              <a:rPr lang="en-IN" sz="1800">
                <a:solidFill>
                  <a:srgbClr val="0070C0"/>
                </a:solidFill>
                <a:latin typeface="Arial"/>
                <a:ea typeface="Arial"/>
                <a:cs typeface="Arial"/>
                <a:sym typeface="Arial"/>
              </a:rPr>
              <a:t>WHERE</a:t>
            </a:r>
            <a:r>
              <a:rPr lang="en-IN" sz="1800">
                <a:solidFill>
                  <a:schemeClr val="dk1"/>
                </a:solidFill>
                <a:latin typeface="Arial"/>
                <a:ea typeface="Arial"/>
                <a:cs typeface="Arial"/>
                <a:sym typeface="Arial"/>
              </a:rPr>
              <a:t> prodid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100890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AND</a:t>
            </a:r>
            <a:r>
              <a:rPr lang="en-IN" sz="1800">
                <a:solidFill>
                  <a:schemeClr val="dk1"/>
                </a:solidFill>
                <a:latin typeface="Arial"/>
                <a:ea typeface="Arial"/>
                <a:cs typeface="Arial"/>
                <a:sym typeface="Arial"/>
              </a:rPr>
              <a:t> enddate </a:t>
            </a:r>
            <a:r>
              <a:rPr lang="en-IN" sz="1800">
                <a:solidFill>
                  <a:srgbClr val="945D4A"/>
                </a:solidFill>
                <a:latin typeface="Arial"/>
                <a:ea typeface="Arial"/>
                <a:cs typeface="Arial"/>
                <a:sym typeface="Arial"/>
              </a:rPr>
              <a:t>IS NOT 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a:t>
            </a:r>
            <a:r>
              <a:rPr lang="en-IN" sz="1800">
                <a:solidFill>
                  <a:srgbClr val="B38806"/>
                </a:solidFill>
                <a:latin typeface="Arial"/>
                <a:ea typeface="Arial"/>
                <a:cs typeface="Arial"/>
                <a:sym typeface="Arial"/>
              </a:rPr>
              <a:t> </a:t>
            </a:r>
            <a:r>
              <a:rPr lang="en-IN" sz="1800">
                <a:solidFill>
                  <a:srgbClr val="669900"/>
                </a:solidFill>
                <a:latin typeface="Arial"/>
                <a:ea typeface="Arial"/>
                <a:cs typeface="Arial"/>
                <a:sym typeface="Arial"/>
              </a:rPr>
              <a:t>"Standard Price"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minprice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price </a:t>
            </a:r>
            <a:r>
              <a:rPr lang="en-IN" sz="1800">
                <a:solidFill>
                  <a:srgbClr val="0070C0"/>
                </a:solidFill>
                <a:latin typeface="Arial"/>
                <a:ea typeface="Arial"/>
                <a:cs typeface="Arial"/>
                <a:sym typeface="Arial"/>
              </a:rPr>
              <a:t>WHERE</a:t>
            </a:r>
            <a:r>
              <a:rPr lang="en-IN" sz="1800">
                <a:solidFill>
                  <a:schemeClr val="dk1"/>
                </a:solidFill>
                <a:latin typeface="Arial"/>
                <a:ea typeface="Arial"/>
                <a:cs typeface="Arial"/>
                <a:sym typeface="Arial"/>
              </a:rPr>
              <a:t> prodid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100890</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AND</a:t>
            </a:r>
            <a:r>
              <a:rPr lang="en-IN" sz="1800">
                <a:solidFill>
                  <a:schemeClr val="dk1"/>
                </a:solidFill>
                <a:latin typeface="Arial"/>
                <a:ea typeface="Arial"/>
                <a:cs typeface="Arial"/>
                <a:sym typeface="Arial"/>
              </a:rPr>
              <a:t> enddate </a:t>
            </a:r>
            <a:r>
              <a:rPr lang="en-IN" sz="1800">
                <a:solidFill>
                  <a:srgbClr val="945D4A"/>
                </a:solidFill>
                <a:latin typeface="Arial"/>
                <a:ea typeface="Arial"/>
                <a:cs typeface="Arial"/>
                <a:sym typeface="Arial"/>
              </a:rPr>
              <a:t>IS NOT 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"Minimum Price"</a:t>
            </a:r>
            <a:r>
              <a:rPr lang="en-IN" sz="1800">
                <a:solidFill>
                  <a:schemeClr val="dk1"/>
                </a:solidFill>
                <a:latin typeface="Arial"/>
                <a:ea typeface="Arial"/>
                <a:cs typeface="Arial"/>
                <a:sym typeface="Arial"/>
              </a:rPr>
              <a:t>;</a:t>
            </a:r>
            <a:endParaRPr/>
          </a:p>
        </p:txBody>
      </p:sp>
      <p:pic>
        <p:nvPicPr>
          <p:cNvPr id="4236" name="Google Shape;4236;p426"/>
          <p:cNvPicPr preferRelativeResize="0"/>
          <p:nvPr/>
        </p:nvPicPr>
        <p:blipFill rotWithShape="1">
          <a:blip r:embed="rId3">
            <a:alphaModFix/>
          </a:blip>
          <a:srcRect b="0" l="0" r="0" t="0"/>
          <a:stretch/>
        </p:blipFill>
        <p:spPr>
          <a:xfrm>
            <a:off x="432995" y="2034069"/>
            <a:ext cx="3430871" cy="732128"/>
          </a:xfrm>
          <a:prstGeom prst="rect">
            <a:avLst/>
          </a:prstGeom>
          <a:noFill/>
          <a:ln>
            <a:noFill/>
          </a:ln>
        </p:spPr>
      </p:pic>
      <p:sp>
        <p:nvSpPr>
          <p:cNvPr id="4237" name="Google Shape;4237;p426"/>
          <p:cNvSpPr/>
          <p:nvPr/>
        </p:nvSpPr>
        <p:spPr>
          <a:xfrm>
            <a:off x="432483" y="3429000"/>
            <a:ext cx="11135614"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stdprice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price </a:t>
            </a:r>
            <a:r>
              <a:rPr lang="en-IN" sz="1800">
                <a:solidFill>
                  <a:srgbClr val="0070C0"/>
                </a:solidFill>
                <a:latin typeface="Arial"/>
                <a:ea typeface="Arial"/>
                <a:cs typeface="Arial"/>
                <a:sym typeface="Arial"/>
              </a:rPr>
              <a:t>WHERE</a:t>
            </a:r>
            <a:r>
              <a:rPr lang="en-IN" sz="1800">
                <a:solidFill>
                  <a:schemeClr val="dk1"/>
                </a:solidFill>
                <a:latin typeface="Arial"/>
                <a:ea typeface="Arial"/>
                <a:cs typeface="Arial"/>
                <a:sym typeface="Arial"/>
              </a:rPr>
              <a:t> prodid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100890 </a:t>
            </a:r>
            <a:r>
              <a:rPr lang="en-IN" sz="1800">
                <a:solidFill>
                  <a:srgbClr val="945D4A"/>
                </a:solidFill>
                <a:latin typeface="Arial"/>
                <a:ea typeface="Arial"/>
                <a:cs typeface="Arial"/>
                <a:sym typeface="Arial"/>
              </a:rPr>
              <a:t>AND</a:t>
            </a:r>
            <a:r>
              <a:rPr lang="en-IN" sz="1800">
                <a:solidFill>
                  <a:schemeClr val="dk1"/>
                </a:solidFill>
                <a:latin typeface="Arial"/>
                <a:ea typeface="Arial"/>
                <a:cs typeface="Arial"/>
                <a:sym typeface="Arial"/>
              </a:rPr>
              <a:t> enddate </a:t>
            </a:r>
            <a:r>
              <a:rPr lang="en-IN" sz="1800">
                <a:solidFill>
                  <a:srgbClr val="945D4A"/>
                </a:solidFill>
                <a:latin typeface="Arial"/>
                <a:ea typeface="Arial"/>
                <a:cs typeface="Arial"/>
                <a:sym typeface="Arial"/>
              </a:rPr>
              <a:t>IS NOT NULL</a:t>
            </a:r>
            <a:r>
              <a:rPr lang="en-IN" sz="1800">
                <a:solidFill>
                  <a:srgbClr val="A5A5A5"/>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minprice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price </a:t>
            </a:r>
            <a:r>
              <a:rPr lang="en-IN" sz="1800">
                <a:solidFill>
                  <a:srgbClr val="0070C0"/>
                </a:solidFill>
                <a:latin typeface="Arial"/>
                <a:ea typeface="Arial"/>
                <a:cs typeface="Arial"/>
                <a:sym typeface="Arial"/>
              </a:rPr>
              <a:t>WHERE</a:t>
            </a:r>
            <a:r>
              <a:rPr lang="en-IN" sz="1800">
                <a:solidFill>
                  <a:schemeClr val="dk1"/>
                </a:solidFill>
                <a:latin typeface="Arial"/>
                <a:ea typeface="Arial"/>
                <a:cs typeface="Arial"/>
                <a:sym typeface="Arial"/>
              </a:rPr>
              <a:t> prodid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100890 </a:t>
            </a:r>
            <a:r>
              <a:rPr lang="en-IN" sz="1800">
                <a:solidFill>
                  <a:srgbClr val="DD4A68"/>
                </a:solidFill>
                <a:latin typeface="Arial"/>
                <a:ea typeface="Arial"/>
                <a:cs typeface="Arial"/>
                <a:sym typeface="Arial"/>
              </a:rPr>
              <a:t>AND</a:t>
            </a:r>
            <a:r>
              <a:rPr lang="en-IN" sz="1800">
                <a:solidFill>
                  <a:schemeClr val="dk1"/>
                </a:solidFill>
                <a:latin typeface="Arial"/>
                <a:ea typeface="Arial"/>
                <a:cs typeface="Arial"/>
                <a:sym typeface="Arial"/>
              </a:rPr>
              <a:t> enddate </a:t>
            </a:r>
            <a:r>
              <a:rPr lang="en-IN" sz="1800">
                <a:solidFill>
                  <a:srgbClr val="945D4A"/>
                </a:solidFill>
                <a:latin typeface="Arial"/>
                <a:ea typeface="Arial"/>
                <a:cs typeface="Arial"/>
                <a:sym typeface="Arial"/>
              </a:rPr>
              <a:t>IS NOT NULL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"Price Difference"</a:t>
            </a:r>
            <a:r>
              <a:rPr lang="en-IN" sz="1800">
                <a:solidFill>
                  <a:schemeClr val="dk1"/>
                </a:solidFill>
                <a:latin typeface="Arial"/>
                <a:ea typeface="Arial"/>
                <a:cs typeface="Arial"/>
                <a:sym typeface="Arial"/>
              </a:rPr>
              <a:t>;</a:t>
            </a:r>
            <a:endParaRPr/>
          </a:p>
        </p:txBody>
      </p:sp>
      <p:pic>
        <p:nvPicPr>
          <p:cNvPr id="4238" name="Google Shape;4238;p426"/>
          <p:cNvPicPr preferRelativeResize="0"/>
          <p:nvPr/>
        </p:nvPicPr>
        <p:blipFill rotWithShape="1">
          <a:blip r:embed="rId4">
            <a:alphaModFix/>
          </a:blip>
          <a:srcRect b="0" l="0" r="0" t="0"/>
          <a:stretch/>
        </p:blipFill>
        <p:spPr>
          <a:xfrm>
            <a:off x="432483" y="4293096"/>
            <a:ext cx="3431269" cy="663595"/>
          </a:xfrm>
          <a:prstGeom prst="rect">
            <a:avLst/>
          </a:prstGeom>
          <a:noFill/>
          <a:ln>
            <a:noFill/>
          </a:ln>
        </p:spPr>
      </p:pic>
      <p:sp>
        <p:nvSpPr>
          <p:cNvPr id="4239" name="Google Shape;4239;p426"/>
          <p:cNvSpPr/>
          <p:nvPr/>
        </p:nvSpPr>
        <p:spPr>
          <a:xfrm>
            <a:off x="432996" y="748550"/>
            <a:ext cx="7429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3" name="Shape 4243"/>
        <p:cNvGrpSpPr/>
        <p:nvPr/>
      </p:nvGrpSpPr>
      <p:grpSpPr>
        <a:xfrm>
          <a:off x="0" y="0"/>
          <a:ext cx="0" cy="0"/>
          <a:chOff x="0" y="0"/>
          <a:chExt cx="0" cy="0"/>
        </a:xfrm>
      </p:grpSpPr>
      <p:sp>
        <p:nvSpPr>
          <p:cNvPr id="4244" name="Google Shape;4244;p427"/>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subquery in the from clause</a:t>
            </a:r>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8" name="Shape 4248"/>
        <p:cNvGrpSpPr/>
        <p:nvPr/>
      </p:nvGrpSpPr>
      <p:grpSpPr>
        <a:xfrm>
          <a:off x="0" y="0"/>
          <a:ext cx="0" cy="0"/>
          <a:chOff x="0" y="0"/>
          <a:chExt cx="0" cy="0"/>
        </a:xfrm>
      </p:grpSpPr>
      <p:sp>
        <p:nvSpPr>
          <p:cNvPr id="4249" name="Google Shape;4249;p42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in the from clause</a:t>
            </a:r>
            <a:endParaRPr/>
          </a:p>
        </p:txBody>
      </p:sp>
      <p:sp>
        <p:nvSpPr>
          <p:cNvPr id="4250" name="Google Shape;4250;p428"/>
          <p:cNvSpPr/>
          <p:nvPr/>
        </p:nvSpPr>
        <p:spPr>
          <a:xfrm>
            <a:off x="72008" y="2734469"/>
            <a:ext cx="12000656" cy="212365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SET @x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262626"/>
                </a:solidFill>
                <a:latin typeface="Arial"/>
                <a:ea typeface="Arial"/>
                <a:cs typeface="Arial"/>
                <a:sym typeface="Arial"/>
              </a:rPr>
              <a:t>@x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@x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262626"/>
                </a:solidFill>
                <a:latin typeface="Arial"/>
                <a:ea typeface="Arial"/>
                <a:cs typeface="Arial"/>
                <a:sym typeface="Arial"/>
              </a:rPr>
              <a:t> as R1, </a:t>
            </a:r>
            <a:r>
              <a:rPr lang="en-IN" sz="1800">
                <a:solidFill>
                  <a:schemeClr val="dk1"/>
                </a:solidFill>
                <a:latin typeface="Arial"/>
                <a:ea typeface="Arial"/>
                <a:cs typeface="Arial"/>
                <a:sym typeface="Arial"/>
              </a:rPr>
              <a:t>emp.</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DT </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rgbClr val="262626"/>
                </a:solidFill>
                <a:latin typeface="Arial"/>
                <a:ea typeface="Arial"/>
                <a:cs typeface="Arial"/>
                <a:sym typeface="Arial"/>
              </a:rPr>
              <a:t>R1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262626"/>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262626"/>
                </a:solidFill>
                <a:latin typeface="Arial"/>
                <a:ea typeface="Arial"/>
                <a:cs typeface="Arial"/>
                <a:sym typeface="Arial"/>
              </a:rPr>
              <a:t>@cnt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@cnt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1 R1, </a:t>
            </a:r>
            <a:r>
              <a:rPr lang="en-IN" sz="1800">
                <a:solidFill>
                  <a:srgbClr val="DD4A68"/>
                </a:solidFill>
                <a:latin typeface="Arial"/>
                <a:ea typeface="Arial"/>
                <a:cs typeface="Arial"/>
                <a:sym typeface="Arial"/>
              </a:rPr>
              <a:t>MOD</a:t>
            </a:r>
            <a:r>
              <a:rPr lang="en-IN" sz="1800">
                <a:solidFill>
                  <a:srgbClr val="A5A5A5"/>
                </a:solidFill>
                <a:latin typeface="Arial"/>
                <a:ea typeface="Arial"/>
                <a:cs typeface="Arial"/>
                <a:sym typeface="Arial"/>
              </a:rPr>
              <a:t>(</a:t>
            </a:r>
            <a:r>
              <a:rPr lang="en-IN" sz="1800">
                <a:solidFill>
                  <a:srgbClr val="262626"/>
                </a:solidFill>
                <a:latin typeface="Arial"/>
                <a:ea typeface="Arial"/>
                <a:cs typeface="Arial"/>
                <a:sym typeface="Arial"/>
              </a:rPr>
              <a:t>@cnt,</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rgbClr val="262626"/>
                </a:solidFill>
                <a:latin typeface="Arial"/>
                <a:ea typeface="Arial"/>
                <a:cs typeface="Arial"/>
                <a:sym typeface="Arial"/>
              </a:rPr>
              <a:t> R2, emp.</a:t>
            </a:r>
            <a:r>
              <a:rPr lang="en-IN" sz="1800">
                <a:solidFill>
                  <a:srgbClr val="A67F59"/>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262626"/>
                </a:solidFill>
                <a:latin typeface="Arial"/>
                <a:ea typeface="Arial"/>
                <a:cs typeface="Arial"/>
                <a:sym typeface="Arial"/>
              </a:rPr>
              <a:t>@cnt</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0</a:t>
            </a:r>
            <a:r>
              <a:rPr lang="en-IN" sz="1800">
                <a:solidFill>
                  <a:srgbClr val="A5A5A5"/>
                </a:solidFill>
                <a:latin typeface="Arial"/>
                <a:ea typeface="Arial"/>
                <a:cs typeface="Arial"/>
                <a:sym typeface="Arial"/>
              </a:rPr>
              <a:t>)</a:t>
            </a:r>
            <a:r>
              <a:rPr lang="en-IN" sz="1800">
                <a:solidFill>
                  <a:srgbClr val="262626"/>
                </a:solidFill>
                <a:latin typeface="Arial"/>
                <a:ea typeface="Arial"/>
                <a:cs typeface="Arial"/>
                <a:sym typeface="Arial"/>
              </a:rPr>
              <a:t> DT1</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DT2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rgbClr val="262626"/>
                </a:solidFill>
                <a:latin typeface="Arial"/>
                <a:ea typeface="Arial"/>
                <a:cs typeface="Arial"/>
                <a:sym typeface="Arial"/>
              </a:rPr>
              <a:t>R2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990055"/>
                </a:solidFill>
                <a:latin typeface="Arial"/>
                <a:ea typeface="Arial"/>
                <a:cs typeface="Arial"/>
                <a:sym typeface="Arial"/>
              </a:rPr>
              <a:t>0</a:t>
            </a:r>
            <a:r>
              <a:rPr lang="en-IN" sz="1800">
                <a:solidFill>
                  <a:srgbClr val="262626"/>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MIN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262626"/>
                </a:solidFill>
                <a:latin typeface="Arial"/>
                <a:ea typeface="Arial"/>
                <a:cs typeface="Arial"/>
                <a:sym typeface="Arial"/>
              </a:rPr>
              <a:t>R1</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job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DT;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R1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actor_movie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actorid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DT</a:t>
            </a:r>
            <a:endParaRPr sz="1800">
              <a:solidFill>
                <a:schemeClr val="dk1"/>
              </a:solidFill>
              <a:latin typeface="Arial"/>
              <a:ea typeface="Arial"/>
              <a:cs typeface="Arial"/>
              <a:sym typeface="Arial"/>
            </a:endParaRPr>
          </a:p>
        </p:txBody>
      </p:sp>
      <p:sp>
        <p:nvSpPr>
          <p:cNvPr id="4251" name="Google Shape;4251;p428"/>
          <p:cNvSpPr/>
          <p:nvPr/>
        </p:nvSpPr>
        <p:spPr>
          <a:xfrm>
            <a:off x="1524001" y="13181"/>
            <a:ext cx="65" cy="430839"/>
          </a:xfrm>
          <a:prstGeom prst="rect">
            <a:avLst/>
          </a:prstGeom>
          <a:solidFill>
            <a:srgbClr val="F4F7F9"/>
          </a:solidFill>
          <a:ln>
            <a:noFill/>
          </a:ln>
        </p:spPr>
        <p:txBody>
          <a:bodyPr anchorCtr="0" anchor="ctr" bIns="152350" lIns="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252" name="Google Shape;4252;p428"/>
          <p:cNvPicPr preferRelativeResize="0"/>
          <p:nvPr/>
        </p:nvPicPr>
        <p:blipFill rotWithShape="1">
          <a:blip r:embed="rId3">
            <a:alphaModFix/>
          </a:blip>
          <a:srcRect b="0" l="0" r="0" t="0"/>
          <a:stretch/>
        </p:blipFill>
        <p:spPr>
          <a:xfrm>
            <a:off x="224436" y="5125998"/>
            <a:ext cx="2599127" cy="895290"/>
          </a:xfrm>
          <a:prstGeom prst="rect">
            <a:avLst/>
          </a:prstGeom>
          <a:noFill/>
          <a:ln>
            <a:noFill/>
          </a:ln>
        </p:spPr>
      </p:pic>
      <p:sp>
        <p:nvSpPr>
          <p:cNvPr id="4253" name="Google Shape;4253;p428"/>
          <p:cNvSpPr/>
          <p:nvPr/>
        </p:nvSpPr>
        <p:spPr>
          <a:xfrm>
            <a:off x="317731" y="1231200"/>
            <a:ext cx="1125074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name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p:txBody>
      </p:sp>
      <p:sp>
        <p:nvSpPr>
          <p:cNvPr id="4254" name="Google Shape;4254;p428"/>
          <p:cNvSpPr/>
          <p:nvPr/>
        </p:nvSpPr>
        <p:spPr>
          <a:xfrm>
            <a:off x="192524" y="1772816"/>
            <a:ext cx="11663322"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Every table in a FROM clause must have a name, therefore the [AS] name clause is mandatory.</a:t>
            </a:r>
            <a:endParaRPr/>
          </a:p>
        </p:txBody>
      </p:sp>
      <p:grpSp>
        <p:nvGrpSpPr>
          <p:cNvPr id="4255" name="Google Shape;4255;p428"/>
          <p:cNvGrpSpPr/>
          <p:nvPr/>
        </p:nvGrpSpPr>
        <p:grpSpPr>
          <a:xfrm>
            <a:off x="5452966" y="5301208"/>
            <a:ext cx="6836230" cy="1314306"/>
            <a:chOff x="4989504" y="5198006"/>
            <a:chExt cx="6836230" cy="1314306"/>
          </a:xfrm>
        </p:grpSpPr>
        <p:sp>
          <p:nvSpPr>
            <p:cNvPr id="4256" name="Google Shape;4256;p428"/>
            <p:cNvSpPr/>
            <p:nvPr/>
          </p:nvSpPr>
          <p:spPr>
            <a:xfrm>
              <a:off x="4989504" y="5198006"/>
              <a:ext cx="683623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rgbClr val="999999"/>
                  </a:solidFill>
                  <a:latin typeface="Arial"/>
                  <a:ea typeface="Arial"/>
                  <a:cs typeface="Arial"/>
                  <a:sym typeface="Arial"/>
                </a:rPr>
                <a:t>(</a:t>
              </a:r>
              <a:r>
                <a:rPr lang="en-IN" sz="1800">
                  <a:solidFill>
                    <a:srgbClr val="DD4A68"/>
                  </a:solidFill>
                  <a:latin typeface="Arial"/>
                  <a:ea typeface="Arial"/>
                  <a:cs typeface="Arial"/>
                  <a:sym typeface="Arial"/>
                </a:rPr>
                <a:t>SUM</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column1</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t1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column1</a:t>
              </a:r>
              <a:r>
                <a:rPr lang="en-IN" sz="1800">
                  <a:solidFill>
                    <a:srgbClr val="999999"/>
                  </a:solidFill>
                  <a:latin typeface="Arial"/>
                  <a:ea typeface="Arial"/>
                  <a:cs typeface="Arial"/>
                  <a:sym typeface="Arial"/>
                </a:rPr>
                <a:t>; </a:t>
              </a:r>
              <a:r>
                <a:rPr lang="en-IN" sz="1800">
                  <a:solidFill>
                    <a:srgbClr val="FF0000"/>
                  </a:solidFill>
                  <a:latin typeface="Arial"/>
                  <a:ea typeface="Arial"/>
                  <a:cs typeface="Arial"/>
                  <a:sym typeface="Arial"/>
                </a:rPr>
                <a:t>//ERROR</a:t>
              </a:r>
              <a:endParaRPr sz="1800">
                <a:solidFill>
                  <a:srgbClr val="FF0000"/>
                </a:solidFill>
                <a:latin typeface="Gill Sans"/>
                <a:ea typeface="Gill Sans"/>
                <a:cs typeface="Gill Sans"/>
                <a:sym typeface="Gill Sans"/>
              </a:endParaRPr>
            </a:p>
          </p:txBody>
        </p:sp>
        <p:sp>
          <p:nvSpPr>
            <p:cNvPr id="4257" name="Google Shape;4257;p428"/>
            <p:cNvSpPr/>
            <p:nvPr/>
          </p:nvSpPr>
          <p:spPr>
            <a:xfrm>
              <a:off x="4989504" y="5588982"/>
              <a:ext cx="60960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AVG</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sum_column1</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a:t>
              </a:r>
              <a:r>
                <a:rPr lang="en-IN" sz="1800">
                  <a:solidFill>
                    <a:srgbClr val="999999"/>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SUM</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column1</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000000"/>
                  </a:solidFill>
                  <a:latin typeface="Arial"/>
                  <a:ea typeface="Arial"/>
                  <a:cs typeface="Arial"/>
                  <a:sym typeface="Arial"/>
                </a:rPr>
                <a:t> sum_column1 </a:t>
              </a:r>
              <a:endParaRPr/>
            </a:p>
            <a:p>
              <a:pPr indent="0" lvl="0" marL="0" marR="0" rtl="0" algn="l">
                <a:spcBef>
                  <a:spcPts val="0"/>
                </a:spcBef>
                <a:spcAft>
                  <a:spcPts val="0"/>
                </a:spcAft>
                <a:buNone/>
              </a:pP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t1 </a:t>
              </a:r>
              <a:r>
                <a:rPr lang="en-IN" sz="1800">
                  <a:solidFill>
                    <a:srgbClr val="0077AA"/>
                  </a:solidFill>
                  <a:latin typeface="Arial"/>
                  <a:ea typeface="Arial"/>
                  <a:cs typeface="Arial"/>
                  <a:sym typeface="Arial"/>
                </a:rPr>
                <a:t>GROUP</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rgbClr val="000000"/>
                  </a:solidFill>
                  <a:latin typeface="Arial"/>
                  <a:ea typeface="Arial"/>
                  <a:cs typeface="Arial"/>
                  <a:sym typeface="Arial"/>
                </a:rPr>
                <a:t> column1</a:t>
              </a:r>
              <a:r>
                <a:rPr lang="en-IN" sz="1800">
                  <a:solidFill>
                    <a:srgbClr val="999999"/>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AS</a:t>
              </a:r>
              <a:r>
                <a:rPr lang="en-IN" sz="1800">
                  <a:solidFill>
                    <a:srgbClr val="000000"/>
                  </a:solidFill>
                  <a:latin typeface="Arial"/>
                  <a:ea typeface="Arial"/>
                  <a:cs typeface="Arial"/>
                  <a:sym typeface="Arial"/>
                </a:rPr>
                <a:t> t1</a:t>
              </a:r>
              <a:r>
                <a:rPr lang="en-IN" sz="1800">
                  <a:solidFill>
                    <a:srgbClr val="999999"/>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grpSp>
      <p:sp>
        <p:nvSpPr>
          <p:cNvPr id="4258" name="Google Shape;4258;p428"/>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62" name="Shape 4262"/>
        <p:cNvGrpSpPr/>
        <p:nvPr/>
      </p:nvGrpSpPr>
      <p:grpSpPr>
        <a:xfrm>
          <a:off x="0" y="0"/>
          <a:ext cx="0" cy="0"/>
          <a:chOff x="0" y="0"/>
          <a:chExt cx="0" cy="0"/>
        </a:xfrm>
      </p:grpSpPr>
      <p:sp>
        <p:nvSpPr>
          <p:cNvPr id="4263" name="Google Shape;4263;p42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comparisons using subquery</a:t>
            </a:r>
            <a:endParaRPr b="0" i="0" sz="4800" u="none" cap="none" strike="noStrike">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sp>
        <p:nvSpPr>
          <p:cNvPr id="467" name="Google Shape;467;p4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468" name="Google Shape;468;p43"/>
          <p:cNvSpPr/>
          <p:nvPr/>
        </p:nvSpPr>
        <p:spPr>
          <a:xfrm>
            <a:off x="407368" y="838200"/>
            <a:ext cx="11233248" cy="1077218"/>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IN" sz="3200">
                <a:solidFill>
                  <a:schemeClr val="dk1"/>
                </a:solidFill>
                <a:latin typeface="Arial"/>
                <a:ea typeface="Arial"/>
                <a:cs typeface="Arial"/>
                <a:sym typeface="Arial"/>
              </a:rPr>
              <a:t>In Entity Relationship(ER) Model attributes can be classified into the following types.</a:t>
            </a:r>
            <a:endParaRPr sz="3200">
              <a:solidFill>
                <a:schemeClr val="dk1"/>
              </a:solidFill>
              <a:latin typeface="Arial"/>
              <a:ea typeface="Arial"/>
              <a:cs typeface="Arial"/>
              <a:sym typeface="Arial"/>
            </a:endParaRPr>
          </a:p>
        </p:txBody>
      </p:sp>
      <p:sp>
        <p:nvSpPr>
          <p:cNvPr id="469" name="Google Shape;469;p43"/>
          <p:cNvSpPr/>
          <p:nvPr/>
        </p:nvSpPr>
        <p:spPr>
          <a:xfrm>
            <a:off x="407368" y="2640406"/>
            <a:ext cx="9955832" cy="1981825"/>
          </a:xfrm>
          <a:prstGeom prst="rect">
            <a:avLst/>
          </a:prstGeom>
          <a:solidFill>
            <a:schemeClr val="lt1"/>
          </a:solidFill>
          <a:ln>
            <a:noFill/>
          </a:ln>
        </p:spPr>
        <p:txBody>
          <a:bodyPr anchorCtr="0" anchor="t" bIns="45700" lIns="91425" spcFirstLastPara="1" rIns="91425" wrap="square" tIns="45700">
            <a:spAutoFit/>
          </a:bodyPr>
          <a:lstStyle/>
          <a:p>
            <a:pPr indent="-133350" lvl="0" marL="0" marR="0" rtl="0" algn="l">
              <a:lnSpc>
                <a:spcPct val="150000"/>
              </a:lnSpc>
              <a:spcBef>
                <a:spcPts val="0"/>
              </a:spcBef>
              <a:spcAft>
                <a:spcPts val="0"/>
              </a:spcAft>
              <a:buClr>
                <a:srgbClr val="518592"/>
              </a:buClr>
              <a:buSzPts val="2100"/>
              <a:buFont typeface="Arial"/>
              <a:buChar char="•"/>
            </a:pPr>
            <a:r>
              <a:rPr lang="en-IN" sz="2100">
                <a:solidFill>
                  <a:srgbClr val="518592"/>
                </a:solidFill>
                <a:latin typeface="Palatino Linotype"/>
                <a:ea typeface="Palatino Linotype"/>
                <a:cs typeface="Palatino Linotype"/>
                <a:sym typeface="Palatino Linotype"/>
              </a:rPr>
              <a:t> Simple/Atomic and Composite Attribute</a:t>
            </a:r>
            <a:endParaRPr/>
          </a:p>
          <a:p>
            <a:pPr indent="-133350" lvl="0" marL="0" marR="0" rtl="0" algn="l">
              <a:lnSpc>
                <a:spcPct val="150000"/>
              </a:lnSpc>
              <a:spcBef>
                <a:spcPts val="0"/>
              </a:spcBef>
              <a:spcAft>
                <a:spcPts val="0"/>
              </a:spcAft>
              <a:buClr>
                <a:srgbClr val="518592"/>
              </a:buClr>
              <a:buSzPts val="2100"/>
              <a:buFont typeface="Arial"/>
              <a:buChar char="•"/>
            </a:pPr>
            <a:r>
              <a:rPr lang="en-IN" sz="2100">
                <a:solidFill>
                  <a:srgbClr val="518592"/>
                </a:solidFill>
                <a:latin typeface="Palatino Linotype"/>
                <a:ea typeface="Palatino Linotype"/>
                <a:cs typeface="Palatino Linotype"/>
                <a:sym typeface="Palatino Linotype"/>
              </a:rPr>
              <a:t> Single Valued and Multi Valued attribute</a:t>
            </a:r>
            <a:endParaRPr/>
          </a:p>
          <a:p>
            <a:pPr indent="-133350" lvl="0" marL="0" marR="0" rtl="0" algn="l">
              <a:lnSpc>
                <a:spcPct val="150000"/>
              </a:lnSpc>
              <a:spcBef>
                <a:spcPts val="0"/>
              </a:spcBef>
              <a:spcAft>
                <a:spcPts val="0"/>
              </a:spcAft>
              <a:buClr>
                <a:srgbClr val="518592"/>
              </a:buClr>
              <a:buSzPts val="2100"/>
              <a:buFont typeface="Arial"/>
              <a:buChar char="•"/>
            </a:pPr>
            <a:r>
              <a:rPr lang="en-IN" sz="2100">
                <a:solidFill>
                  <a:srgbClr val="518592"/>
                </a:solidFill>
                <a:latin typeface="Palatino Linotype"/>
                <a:ea typeface="Palatino Linotype"/>
                <a:cs typeface="Palatino Linotype"/>
                <a:sym typeface="Palatino Linotype"/>
              </a:rPr>
              <a:t> Stored and Derived Attributes</a:t>
            </a:r>
            <a:endParaRPr/>
          </a:p>
          <a:p>
            <a:pPr indent="-133350" lvl="0" marL="0" marR="0" rtl="0" algn="l">
              <a:lnSpc>
                <a:spcPct val="150000"/>
              </a:lnSpc>
              <a:spcBef>
                <a:spcPts val="0"/>
              </a:spcBef>
              <a:spcAft>
                <a:spcPts val="0"/>
              </a:spcAft>
              <a:buClr>
                <a:srgbClr val="518592"/>
              </a:buClr>
              <a:buSzPts val="2100"/>
              <a:buFont typeface="Arial"/>
              <a:buChar char="•"/>
            </a:pPr>
            <a:r>
              <a:rPr lang="en-IN" sz="2100">
                <a:solidFill>
                  <a:srgbClr val="518592"/>
                </a:solidFill>
                <a:latin typeface="Palatino Linotype"/>
                <a:ea typeface="Palatino Linotype"/>
                <a:cs typeface="Palatino Linotype"/>
                <a:sym typeface="Palatino Linotype"/>
              </a:rPr>
              <a:t> Complex Attribute</a:t>
            </a:r>
            <a:endParaRPr/>
          </a:p>
        </p:txBody>
      </p:sp>
      <p:sp>
        <p:nvSpPr>
          <p:cNvPr id="470" name="Google Shape;470;p43"/>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attributes</a:t>
            </a:r>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67" name="Shape 4267"/>
        <p:cNvGrpSpPr/>
        <p:nvPr/>
      </p:nvGrpSpPr>
      <p:grpSpPr>
        <a:xfrm>
          <a:off x="0" y="0"/>
          <a:ext cx="0" cy="0"/>
          <a:chOff x="0" y="0"/>
          <a:chExt cx="0" cy="0"/>
        </a:xfrm>
      </p:grpSpPr>
      <p:sp>
        <p:nvSpPr>
          <p:cNvPr id="4268" name="Google Shape;4268;p43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comparisons using subqueries</a:t>
            </a:r>
            <a:endParaRPr/>
          </a:p>
        </p:txBody>
      </p:sp>
      <p:sp>
        <p:nvSpPr>
          <p:cNvPr id="4269" name="Google Shape;4269;p430"/>
          <p:cNvSpPr/>
          <p:nvPr/>
        </p:nvSpPr>
        <p:spPr>
          <a:xfrm>
            <a:off x="317732" y="3934797"/>
            <a:ext cx="1139489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000000"/>
                </a:solidFill>
                <a:latin typeface="Arial"/>
                <a:ea typeface="Arial"/>
                <a:cs typeface="Arial"/>
                <a:sym typeface="Arial"/>
              </a:rPr>
              <a:t>(sal)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000000"/>
                </a:solidFill>
                <a:latin typeface="Arial"/>
                <a:ea typeface="Arial"/>
                <a:cs typeface="Arial"/>
                <a:sym typeface="Arial"/>
              </a:rPr>
              <a:t> sal </a:t>
            </a:r>
            <a:r>
              <a:rPr lang="en-IN" sz="1800">
                <a:solidFill>
                  <a:srgbClr val="945D4A"/>
                </a:solidFill>
                <a:latin typeface="Arial"/>
                <a:ea typeface="Arial"/>
                <a:cs typeface="Arial"/>
                <a:sym typeface="Arial"/>
              </a:rPr>
              <a:t>&lt;</a:t>
            </a:r>
            <a:r>
              <a:rPr lang="en-IN" sz="1800">
                <a:solidFill>
                  <a:srgbClr val="000000"/>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rgbClr val="7F7F7F"/>
                </a:solidFill>
                <a:latin typeface="Arial"/>
                <a:ea typeface="Arial"/>
                <a:cs typeface="Arial"/>
                <a:sym typeface="Arial"/>
              </a:rPr>
              <a:t>(</a:t>
            </a:r>
            <a:r>
              <a:rPr lang="en-IN" sz="1800">
                <a:solidFill>
                  <a:srgbClr val="000000"/>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000000"/>
                </a:solidFill>
                <a:latin typeface="Arial"/>
                <a:ea typeface="Arial"/>
                <a:cs typeface="Arial"/>
                <a:sym typeface="Arial"/>
              </a:rPr>
              <a:t> emp</a:t>
            </a:r>
            <a:r>
              <a:rPr lang="en-IN" sz="1800">
                <a:solidFill>
                  <a:srgbClr val="7F7F7F"/>
                </a:solidFill>
                <a:latin typeface="Arial"/>
                <a:ea typeface="Arial"/>
                <a:cs typeface="Arial"/>
                <a:sym typeface="Arial"/>
              </a:rPr>
              <a:t>)</a:t>
            </a:r>
            <a:r>
              <a:rPr lang="en-IN" sz="1800">
                <a:solidFill>
                  <a:srgbClr val="000000"/>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 limit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4270" name="Google Shape;4270;p430"/>
          <p:cNvSpPr/>
          <p:nvPr/>
        </p:nvSpPr>
        <p:spPr>
          <a:xfrm>
            <a:off x="317732" y="1920895"/>
            <a:ext cx="7849666"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A subquery can be used before or after any of the comparison operators.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subquery can return </a:t>
            </a:r>
            <a:r>
              <a:rPr b="1" lang="en-IN" sz="2400">
                <a:solidFill>
                  <a:srgbClr val="0089A4"/>
                </a:solidFill>
                <a:latin typeface="Arial"/>
                <a:ea typeface="Arial"/>
                <a:cs typeface="Arial"/>
                <a:sym typeface="Arial"/>
              </a:rPr>
              <a:t>at most one value</a:t>
            </a:r>
            <a:r>
              <a:rPr lang="en-IN" sz="1800">
                <a:solidFill>
                  <a:schemeClr val="dk1"/>
                </a:solidFill>
                <a:latin typeface="Arial"/>
                <a:ea typeface="Arial"/>
                <a:cs typeface="Arial"/>
                <a:sym typeface="Arial"/>
              </a:rPr>
              <a:t>.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value can be the result of an arithmetic expression or a function. </a:t>
            </a:r>
            <a:endParaRPr/>
          </a:p>
        </p:txBody>
      </p:sp>
      <p:sp>
        <p:nvSpPr>
          <p:cNvPr id="4271" name="Google Shape;4271;p430"/>
          <p:cNvSpPr/>
          <p:nvPr/>
        </p:nvSpPr>
        <p:spPr>
          <a:xfrm>
            <a:off x="258671" y="5879594"/>
            <a:ext cx="1166529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Following statements will raise an error.</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262626"/>
                </a:solidFill>
                <a:latin typeface="Arial"/>
                <a:ea typeface="Arial"/>
                <a:cs typeface="Arial"/>
                <a:sym typeface="Arial"/>
              </a:rPr>
              <a: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FF0000"/>
                </a:solidFill>
                <a:latin typeface="Arial"/>
                <a:ea typeface="Arial"/>
                <a:cs typeface="Arial"/>
                <a:sym typeface="Arial"/>
              </a:rPr>
              <a:t> </a:t>
            </a:r>
            <a:r>
              <a:rPr lang="en-IN" sz="1800">
                <a:solidFill>
                  <a:srgbClr val="000000"/>
                </a:solidFill>
                <a:latin typeface="Arial"/>
                <a:ea typeface="Arial"/>
                <a:cs typeface="Arial"/>
                <a:sym typeface="Arial"/>
              </a:rPr>
              <a:t>emp</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FF0000"/>
                </a:solidFill>
                <a:latin typeface="Arial"/>
                <a:ea typeface="Arial"/>
                <a:cs typeface="Arial"/>
                <a:sym typeface="Arial"/>
              </a:rPr>
              <a:t> </a:t>
            </a:r>
            <a:r>
              <a:rPr lang="en-IN" sz="1800">
                <a:solidFill>
                  <a:srgbClr val="000000"/>
                </a:solidFill>
                <a:latin typeface="Arial"/>
                <a:ea typeface="Arial"/>
                <a:cs typeface="Arial"/>
                <a:sym typeface="Arial"/>
              </a:rPr>
              <a:t>deptno</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FF0000"/>
                </a:solidFill>
                <a:latin typeface="Arial"/>
                <a:ea typeface="Arial"/>
                <a:cs typeface="Arial"/>
                <a:sym typeface="Arial"/>
              </a:rPr>
              <a:t> </a:t>
            </a:r>
            <a:r>
              <a:rPr lang="en-IN" sz="1800">
                <a:solidFill>
                  <a:srgbClr val="000000"/>
                </a:solidFill>
                <a:latin typeface="Arial"/>
                <a:ea typeface="Arial"/>
                <a:cs typeface="Arial"/>
                <a:sym typeface="Arial"/>
              </a:rPr>
              <a:t>deptno</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rgbClr val="FF0000"/>
                </a:solidFill>
                <a:latin typeface="Arial"/>
                <a:ea typeface="Arial"/>
                <a:cs typeface="Arial"/>
                <a:sym typeface="Arial"/>
              </a:rPr>
              <a:t> </a:t>
            </a:r>
            <a:r>
              <a:rPr lang="en-IN" sz="1800">
                <a:solidFill>
                  <a:srgbClr val="000000"/>
                </a:solidFill>
                <a:latin typeface="Arial"/>
                <a:ea typeface="Arial"/>
                <a:cs typeface="Arial"/>
                <a:sym typeface="Arial"/>
              </a:rPr>
              <a:t>dept</a:t>
            </a:r>
            <a:r>
              <a:rPr lang="en-IN" sz="1800">
                <a:solidFill>
                  <a:srgbClr val="FF0000"/>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rgbClr val="FF0000"/>
                </a:solidFill>
                <a:latin typeface="Arial"/>
                <a:ea typeface="Arial"/>
                <a:cs typeface="Arial"/>
                <a:sym typeface="Arial"/>
              </a:rPr>
              <a:t> </a:t>
            </a:r>
            <a:r>
              <a:rPr lang="en-IN" sz="1800">
                <a:solidFill>
                  <a:srgbClr val="000000"/>
                </a:solidFill>
                <a:latin typeface="Arial"/>
                <a:ea typeface="Arial"/>
                <a:cs typeface="Arial"/>
                <a:sym typeface="Arial"/>
              </a:rPr>
              <a:t>deptno </a:t>
            </a:r>
            <a:r>
              <a:rPr lang="en-IN" sz="1800">
                <a:solidFill>
                  <a:srgbClr val="945D4A"/>
                </a:solidFill>
                <a:latin typeface="Arial"/>
                <a:ea typeface="Arial"/>
                <a:cs typeface="Arial"/>
                <a:sym typeface="Arial"/>
              </a:rPr>
              <a:t>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rgbClr val="000000"/>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rgbClr val="000000"/>
                </a:solidFill>
                <a:latin typeface="Arial"/>
                <a:ea typeface="Arial"/>
                <a:cs typeface="Arial"/>
                <a:sym typeface="Arial"/>
              </a:rPr>
              <a:t>;</a:t>
            </a:r>
            <a:endParaRPr/>
          </a:p>
        </p:txBody>
      </p:sp>
      <p:sp>
        <p:nvSpPr>
          <p:cNvPr id="4272" name="Google Shape;4272;p430"/>
          <p:cNvSpPr/>
          <p:nvPr/>
        </p:nvSpPr>
        <p:spPr>
          <a:xfrm>
            <a:off x="317732" y="1231200"/>
            <a:ext cx="93786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p</a:t>
            </a:r>
            <a:r>
              <a:rPr lang="en-IN" sz="2000">
                <a:solidFill>
                  <a:srgbClr val="0077AA"/>
                </a:solidFill>
                <a:latin typeface="Arial"/>
                <a:ea typeface="Arial"/>
                <a:cs typeface="Arial"/>
                <a:sym typeface="Arial"/>
              </a:rPr>
              <a:t> =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t>
            </a:r>
            <a:endParaRPr/>
          </a:p>
        </p:txBody>
      </p:sp>
      <p:sp>
        <p:nvSpPr>
          <p:cNvPr id="4273" name="Google Shape;4273;p430"/>
          <p:cNvSpPr/>
          <p:nvPr/>
        </p:nvSpPr>
        <p:spPr>
          <a:xfrm>
            <a:off x="4439816" y="545485"/>
            <a:ext cx="63706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84249"/>
                </a:solidFill>
                <a:latin typeface="Arial"/>
                <a:ea typeface="Arial"/>
                <a:cs typeface="Arial"/>
                <a:sym typeface="Arial"/>
              </a:rPr>
              <a:t>Comparison Operators like : =, !=/&lt;&gt;, &gt;, &gt;=, &lt;, &lt;= ,&lt;=&gt;</a:t>
            </a:r>
            <a:endParaRPr/>
          </a:p>
        </p:txBody>
      </p:sp>
      <p:sp>
        <p:nvSpPr>
          <p:cNvPr id="4274" name="Google Shape;4274;p430"/>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8" name="Shape 4278"/>
        <p:cNvGrpSpPr/>
        <p:nvPr/>
      </p:nvGrpSpPr>
      <p:grpSpPr>
        <a:xfrm>
          <a:off x="0" y="0"/>
          <a:ext cx="0" cy="0"/>
          <a:chOff x="0" y="0"/>
          <a:chExt cx="0" cy="0"/>
        </a:xfrm>
      </p:grpSpPr>
      <p:sp>
        <p:nvSpPr>
          <p:cNvPr id="4279" name="Google Shape;4279;p43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comparisons using subqueries</a:t>
            </a:r>
            <a:endParaRPr/>
          </a:p>
        </p:txBody>
      </p:sp>
      <p:sp>
        <p:nvSpPr>
          <p:cNvPr id="4280" name="Google Shape;4280;p431"/>
          <p:cNvSpPr/>
          <p:nvPr/>
        </p:nvSpPr>
        <p:spPr>
          <a:xfrm>
            <a:off x="407368" y="2895601"/>
            <a:ext cx="1144927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a.actorid, a.name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actor</a:t>
            </a:r>
            <a:r>
              <a:rPr lang="en-IN" sz="1800">
                <a:solidFill>
                  <a:srgbClr val="FE1212"/>
                </a:solidFill>
                <a:latin typeface="Arial"/>
                <a:ea typeface="Arial"/>
                <a:cs typeface="Arial"/>
                <a:sym typeface="Arial"/>
              </a:rPr>
              <a:t> </a:t>
            </a:r>
            <a:r>
              <a:rPr lang="en-IN" sz="1800">
                <a:solidFill>
                  <a:schemeClr val="dk1"/>
                </a:solidFill>
                <a:latin typeface="Arial"/>
                <a:ea typeface="Arial"/>
                <a:cs typeface="Arial"/>
                <a:sym typeface="Arial"/>
              </a:rPr>
              <a:t>a, actor_movie</a:t>
            </a:r>
            <a:r>
              <a:rPr lang="en-IN" sz="1800">
                <a:solidFill>
                  <a:srgbClr val="FE1212"/>
                </a:solidFill>
                <a:latin typeface="Arial"/>
                <a:ea typeface="Arial"/>
                <a:cs typeface="Arial"/>
                <a:sym typeface="Arial"/>
              </a:rPr>
              <a:t> </a:t>
            </a:r>
            <a:r>
              <a:rPr lang="en-IN" sz="1800">
                <a:solidFill>
                  <a:schemeClr val="dk1"/>
                </a:solidFill>
                <a:latin typeface="Arial"/>
                <a:ea typeface="Arial"/>
                <a:cs typeface="Arial"/>
                <a:sym typeface="Arial"/>
              </a:rPr>
              <a:t>am</a:t>
            </a:r>
            <a:r>
              <a:rPr lang="en-IN" sz="1800">
                <a:solidFill>
                  <a:srgbClr val="FE1212"/>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a.actorid </a:t>
            </a:r>
            <a:r>
              <a:rPr lang="en-IN" sz="1800">
                <a:solidFill>
                  <a:srgbClr val="945D4A"/>
                </a:solidFill>
                <a:latin typeface="Arial"/>
                <a:ea typeface="Arial"/>
                <a:cs typeface="Arial"/>
                <a:sym typeface="Arial"/>
              </a:rPr>
              <a:t>= </a:t>
            </a:r>
            <a:r>
              <a:rPr lang="en-IN" sz="1800">
                <a:solidFill>
                  <a:schemeClr val="dk1"/>
                </a:solidFill>
                <a:latin typeface="Arial"/>
                <a:ea typeface="Arial"/>
                <a:cs typeface="Arial"/>
                <a:sym typeface="Arial"/>
              </a:rPr>
              <a:t>am.actorid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am.actorid </a:t>
            </a:r>
            <a:r>
              <a:rPr lang="en-IN" sz="1800">
                <a:solidFill>
                  <a:srgbClr val="0077AA"/>
                </a:solidFill>
                <a:latin typeface="Arial"/>
                <a:ea typeface="Arial"/>
                <a:cs typeface="Arial"/>
                <a:sym typeface="Arial"/>
              </a:rPr>
              <a:t>HAVING</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chemeClr val="dk1"/>
                </a:solidFill>
                <a:latin typeface="Arial"/>
                <a:ea typeface="Arial"/>
                <a:cs typeface="Arial"/>
                <a:sym typeface="Arial"/>
              </a:rPr>
              <a:t>(R1)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actor_movie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actorid) M);</a:t>
            </a:r>
            <a:endParaRPr/>
          </a:p>
        </p:txBody>
      </p:sp>
      <p:pic>
        <p:nvPicPr>
          <p:cNvPr id="4281" name="Google Shape;4281;p431"/>
          <p:cNvPicPr preferRelativeResize="0"/>
          <p:nvPr/>
        </p:nvPicPr>
        <p:blipFill rotWithShape="1">
          <a:blip r:embed="rId3">
            <a:alphaModFix/>
          </a:blip>
          <a:srcRect b="0" l="0" r="0" t="0"/>
          <a:stretch/>
        </p:blipFill>
        <p:spPr>
          <a:xfrm>
            <a:off x="407368" y="4218229"/>
            <a:ext cx="3785733" cy="1659531"/>
          </a:xfrm>
          <a:prstGeom prst="rect">
            <a:avLst/>
          </a:prstGeom>
          <a:noFill/>
          <a:ln>
            <a:noFill/>
          </a:ln>
        </p:spPr>
      </p:pic>
      <p:grpSp>
        <p:nvGrpSpPr>
          <p:cNvPr id="4282" name="Google Shape;4282;p431"/>
          <p:cNvGrpSpPr/>
          <p:nvPr/>
        </p:nvGrpSpPr>
        <p:grpSpPr>
          <a:xfrm>
            <a:off x="6934200" y="675937"/>
            <a:ext cx="1676400" cy="990600"/>
            <a:chOff x="3009900" y="835223"/>
            <a:chExt cx="1676400" cy="990600"/>
          </a:xfrm>
        </p:grpSpPr>
        <p:sp>
          <p:nvSpPr>
            <p:cNvPr id="4283" name="Google Shape;4283;p431"/>
            <p:cNvSpPr/>
            <p:nvPr/>
          </p:nvSpPr>
          <p:spPr>
            <a:xfrm>
              <a:off x="3009900" y="835223"/>
              <a:ext cx="1676400" cy="990600"/>
            </a:xfrm>
            <a:prstGeom prst="ellipse">
              <a:avLst/>
            </a:prstGeom>
            <a:noFill/>
            <a:ln cap="flat" cmpd="sng" w="57150">
              <a:solidFill>
                <a:srgbClr val="525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284" name="Google Shape;4284;p431"/>
            <p:cNvSpPr/>
            <p:nvPr/>
          </p:nvSpPr>
          <p:spPr>
            <a:xfrm>
              <a:off x="3486462" y="1097730"/>
              <a:ext cx="723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E1212"/>
                  </a:solidFill>
                  <a:latin typeface="Arial"/>
                  <a:ea typeface="Arial"/>
                  <a:cs typeface="Arial"/>
                  <a:sym typeface="Arial"/>
                </a:rPr>
                <a:t>Actor</a:t>
              </a:r>
              <a:endParaRPr sz="1800">
                <a:solidFill>
                  <a:schemeClr val="dk1"/>
                </a:solidFill>
                <a:latin typeface="Gill Sans"/>
                <a:ea typeface="Gill Sans"/>
                <a:cs typeface="Gill Sans"/>
                <a:sym typeface="Gill Sans"/>
              </a:endParaRPr>
            </a:p>
          </p:txBody>
        </p:sp>
      </p:grpSp>
      <p:grpSp>
        <p:nvGrpSpPr>
          <p:cNvPr id="4285" name="Google Shape;4285;p431"/>
          <p:cNvGrpSpPr/>
          <p:nvPr/>
        </p:nvGrpSpPr>
        <p:grpSpPr>
          <a:xfrm>
            <a:off x="8839200" y="675937"/>
            <a:ext cx="1676400" cy="990600"/>
            <a:chOff x="381000" y="835223"/>
            <a:chExt cx="1676400" cy="990600"/>
          </a:xfrm>
        </p:grpSpPr>
        <p:sp>
          <p:nvSpPr>
            <p:cNvPr id="4286" name="Google Shape;4286;p431"/>
            <p:cNvSpPr/>
            <p:nvPr/>
          </p:nvSpPr>
          <p:spPr>
            <a:xfrm>
              <a:off x="381000" y="835223"/>
              <a:ext cx="1676400" cy="990600"/>
            </a:xfrm>
            <a:prstGeom prst="ellipse">
              <a:avLst/>
            </a:prstGeom>
            <a:noFill/>
            <a:ln cap="flat" cmpd="sng" w="57150">
              <a:solidFill>
                <a:srgbClr val="525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287" name="Google Shape;4287;p431"/>
            <p:cNvSpPr/>
            <p:nvPr/>
          </p:nvSpPr>
          <p:spPr>
            <a:xfrm>
              <a:off x="819090" y="1097730"/>
              <a:ext cx="800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E1212"/>
                  </a:solidFill>
                  <a:latin typeface="Arial"/>
                  <a:ea typeface="Arial"/>
                  <a:cs typeface="Arial"/>
                  <a:sym typeface="Arial"/>
                </a:rPr>
                <a:t>Movie</a:t>
              </a:r>
              <a:endParaRPr sz="1800">
                <a:solidFill>
                  <a:schemeClr val="dk1"/>
                </a:solidFill>
                <a:latin typeface="Gill Sans"/>
                <a:ea typeface="Gill Sans"/>
                <a:cs typeface="Gill Sans"/>
                <a:sym typeface="Gill Sans"/>
              </a:endParaRPr>
            </a:p>
          </p:txBody>
        </p:sp>
      </p:grpSp>
      <p:grpSp>
        <p:nvGrpSpPr>
          <p:cNvPr id="4288" name="Google Shape;4288;p431"/>
          <p:cNvGrpSpPr/>
          <p:nvPr/>
        </p:nvGrpSpPr>
        <p:grpSpPr>
          <a:xfrm>
            <a:off x="7791202" y="1716860"/>
            <a:ext cx="1828800" cy="990600"/>
            <a:chOff x="5638800" y="835223"/>
            <a:chExt cx="1828800" cy="990600"/>
          </a:xfrm>
        </p:grpSpPr>
        <p:sp>
          <p:nvSpPr>
            <p:cNvPr id="4289" name="Google Shape;4289;p431"/>
            <p:cNvSpPr/>
            <p:nvPr/>
          </p:nvSpPr>
          <p:spPr>
            <a:xfrm>
              <a:off x="5638800" y="835223"/>
              <a:ext cx="1828800" cy="990600"/>
            </a:xfrm>
            <a:prstGeom prst="ellipse">
              <a:avLst/>
            </a:prstGeom>
            <a:noFill/>
            <a:ln cap="flat" cmpd="sng" w="57150">
              <a:solidFill>
                <a:srgbClr val="525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290" name="Google Shape;4290;p431"/>
            <p:cNvSpPr/>
            <p:nvPr/>
          </p:nvSpPr>
          <p:spPr>
            <a:xfrm>
              <a:off x="5867400" y="1097730"/>
              <a:ext cx="1531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E1212"/>
                  </a:solidFill>
                  <a:latin typeface="Arial"/>
                  <a:ea typeface="Arial"/>
                  <a:cs typeface="Arial"/>
                  <a:sym typeface="Arial"/>
                </a:rPr>
                <a:t>Movie _Actor</a:t>
              </a:r>
              <a:endParaRPr sz="1800">
                <a:solidFill>
                  <a:schemeClr val="dk1"/>
                </a:solidFill>
                <a:latin typeface="Gill Sans"/>
                <a:ea typeface="Gill Sans"/>
                <a:cs typeface="Gill Sans"/>
                <a:sym typeface="Gill Sans"/>
              </a:endParaRPr>
            </a:p>
          </p:txBody>
        </p:sp>
      </p:grpSp>
      <p:sp>
        <p:nvSpPr>
          <p:cNvPr id="4291" name="Google Shape;4291;p431"/>
          <p:cNvSpPr txBox="1"/>
          <p:nvPr/>
        </p:nvSpPr>
        <p:spPr>
          <a:xfrm>
            <a:off x="1566804" y="732656"/>
            <a:ext cx="4562410"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700">
                <a:solidFill>
                  <a:schemeClr val="dk1"/>
                </a:solidFill>
                <a:latin typeface="Gill Sans"/>
                <a:ea typeface="Gill Sans"/>
                <a:cs typeface="Gill Sans"/>
                <a:sym typeface="Gill Sans"/>
              </a:rPr>
              <a:t>movie           : (movieid, name, release_date)</a:t>
            </a:r>
            <a:endParaRPr/>
          </a:p>
          <a:p>
            <a:pPr indent="0" lvl="0" marL="0" marR="0" rtl="0" algn="l">
              <a:spcBef>
                <a:spcPts val="0"/>
              </a:spcBef>
              <a:spcAft>
                <a:spcPts val="0"/>
              </a:spcAft>
              <a:buNone/>
            </a:pPr>
            <a:r>
              <a:rPr lang="en-IN" sz="1700">
                <a:solidFill>
                  <a:schemeClr val="dk1"/>
                </a:solidFill>
                <a:latin typeface="Gill Sans"/>
                <a:ea typeface="Gill Sans"/>
                <a:cs typeface="Gill Sans"/>
                <a:sym typeface="Gill Sans"/>
              </a:rPr>
              <a:t>actor            : (actorid, name)</a:t>
            </a:r>
            <a:endParaRPr/>
          </a:p>
          <a:p>
            <a:pPr indent="0" lvl="0" marL="0" marR="0" rtl="0" algn="l">
              <a:spcBef>
                <a:spcPts val="0"/>
              </a:spcBef>
              <a:spcAft>
                <a:spcPts val="0"/>
              </a:spcAft>
              <a:buNone/>
            </a:pPr>
            <a:r>
              <a:rPr lang="en-IN" sz="1700">
                <a:solidFill>
                  <a:schemeClr val="dk1"/>
                </a:solidFill>
                <a:latin typeface="Gill Sans"/>
                <a:ea typeface="Gill Sans"/>
                <a:cs typeface="Gill Sans"/>
                <a:sym typeface="Gill Sans"/>
              </a:rPr>
              <a:t>actor_movie : (actorid, movieid)</a:t>
            </a:r>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95" name="Shape 4295"/>
        <p:cNvGrpSpPr/>
        <p:nvPr/>
      </p:nvGrpSpPr>
      <p:grpSpPr>
        <a:xfrm>
          <a:off x="0" y="0"/>
          <a:ext cx="0" cy="0"/>
          <a:chOff x="0" y="0"/>
          <a:chExt cx="0" cy="0"/>
        </a:xfrm>
      </p:grpSpPr>
      <p:sp>
        <p:nvSpPr>
          <p:cNvPr id="4296" name="Google Shape;4296;p432"/>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subquery with in, all, any, some</a:t>
            </a:r>
            <a:endParaRPr/>
          </a:p>
        </p:txBody>
      </p:sp>
      <p:sp>
        <p:nvSpPr>
          <p:cNvPr id="4297" name="Google Shape;4297;p432"/>
          <p:cNvSpPr/>
          <p:nvPr/>
        </p:nvSpPr>
        <p:spPr>
          <a:xfrm>
            <a:off x="1689100" y="147936"/>
            <a:ext cx="882650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400">
                <a:solidFill>
                  <a:srgbClr val="FF0000"/>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945D4A"/>
              </a:solidFill>
              <a:latin typeface="Gill Sans"/>
              <a:ea typeface="Gill Sans"/>
              <a:cs typeface="Gill Sans"/>
              <a:sym typeface="Gill Sans"/>
            </a:endParaRPr>
          </a:p>
          <a:p>
            <a:pPr indent="-342900" lvl="0" marL="342900" marR="0" rtl="0" algn="l">
              <a:spcBef>
                <a:spcPts val="0"/>
              </a:spcBef>
              <a:spcAft>
                <a:spcPts val="0"/>
              </a:spcAft>
              <a:buClr>
                <a:srgbClr val="945D4A"/>
              </a:buClr>
              <a:buSzPts val="2200"/>
              <a:buFont typeface="Arial"/>
              <a:buChar char="•"/>
            </a:pPr>
            <a:r>
              <a:rPr lang="en-IN" sz="2200">
                <a:solidFill>
                  <a:srgbClr val="945D4A"/>
                </a:solidFill>
                <a:latin typeface="Gill Sans"/>
                <a:ea typeface="Gill Sans"/>
                <a:cs typeface="Gill Sans"/>
                <a:sym typeface="Gill Sans"/>
              </a:rPr>
              <a:t>When used with a subquery, the word IN is an alias for =ANY</a:t>
            </a:r>
            <a:endParaRPr/>
          </a:p>
          <a:p>
            <a:pPr indent="0" lvl="0" marL="0" marR="0" rtl="0" algn="l">
              <a:spcBef>
                <a:spcPts val="0"/>
              </a:spcBef>
              <a:spcAft>
                <a:spcPts val="0"/>
              </a:spcAft>
              <a:buNone/>
            </a:pPr>
            <a:r>
              <a:t/>
            </a:r>
            <a:endParaRPr sz="400">
              <a:solidFill>
                <a:srgbClr val="945D4A"/>
              </a:solidFill>
              <a:latin typeface="Gill Sans"/>
              <a:ea typeface="Gill Sans"/>
              <a:cs typeface="Gill Sans"/>
              <a:sym typeface="Gill Sans"/>
            </a:endParaRPr>
          </a:p>
          <a:p>
            <a:pPr indent="-342900" lvl="0" marL="342900" marR="0" rtl="0" algn="l">
              <a:spcBef>
                <a:spcPts val="0"/>
              </a:spcBef>
              <a:spcAft>
                <a:spcPts val="0"/>
              </a:spcAft>
              <a:buClr>
                <a:srgbClr val="945D4A"/>
              </a:buClr>
              <a:buSzPts val="2200"/>
              <a:buFont typeface="Arial"/>
              <a:buChar char="•"/>
            </a:pPr>
            <a:r>
              <a:rPr lang="en-IN" sz="2200">
                <a:solidFill>
                  <a:srgbClr val="945D4A"/>
                </a:solidFill>
                <a:latin typeface="Gill Sans"/>
                <a:ea typeface="Gill Sans"/>
                <a:cs typeface="Gill Sans"/>
                <a:sym typeface="Gill Sans"/>
              </a:rPr>
              <a:t>NOT IN is not an alias for &lt;&gt;ANY, but for &lt;&gt;ALL</a:t>
            </a:r>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1" name="Shape 4301"/>
        <p:cNvGrpSpPr/>
        <p:nvPr/>
      </p:nvGrpSpPr>
      <p:grpSpPr>
        <a:xfrm>
          <a:off x="0" y="0"/>
          <a:ext cx="0" cy="0"/>
          <a:chOff x="0" y="0"/>
          <a:chExt cx="0" cy="0"/>
        </a:xfrm>
      </p:grpSpPr>
      <p:sp>
        <p:nvSpPr>
          <p:cNvPr id="4302" name="Google Shape;4302;p43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in, all, any, some</a:t>
            </a:r>
            <a:endParaRPr/>
          </a:p>
        </p:txBody>
      </p:sp>
      <p:sp>
        <p:nvSpPr>
          <p:cNvPr id="4303" name="Google Shape;4303;p433"/>
          <p:cNvSpPr/>
          <p:nvPr/>
        </p:nvSpPr>
        <p:spPr>
          <a:xfrm>
            <a:off x="335361" y="728008"/>
            <a:ext cx="7284640" cy="169277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000"/>
              <a:buFont typeface="Arial"/>
              <a:buChar char="•"/>
            </a:pPr>
            <a:r>
              <a:rPr i="1" lang="en-IN" sz="2000">
                <a:solidFill>
                  <a:srgbClr val="000000"/>
                </a:solidFill>
                <a:latin typeface="Arial"/>
                <a:ea typeface="Arial"/>
                <a:cs typeface="Arial"/>
                <a:sym typeface="Arial"/>
              </a:rPr>
              <a:t>operand</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comparison_operator</a:t>
            </a:r>
            <a:r>
              <a:rPr lang="en-IN" sz="2000">
                <a:solidFill>
                  <a:srgbClr val="000000"/>
                </a:solidFill>
                <a:latin typeface="Arial"/>
                <a:ea typeface="Arial"/>
                <a:cs typeface="Arial"/>
                <a:sym typeface="Arial"/>
              </a:rPr>
              <a:t> </a:t>
            </a:r>
            <a:r>
              <a:rPr lang="en-IN" sz="2000">
                <a:solidFill>
                  <a:srgbClr val="945D4A"/>
                </a:solidFill>
                <a:latin typeface="Arial"/>
                <a:ea typeface="Arial"/>
                <a:cs typeface="Arial"/>
                <a:sym typeface="Arial"/>
              </a:rPr>
              <a:t>ANY</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a:t>
            </a:r>
            <a:r>
              <a:rPr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342900" lvl="0" marL="342900" marR="0" rtl="0" algn="l">
              <a:spcBef>
                <a:spcPts val="0"/>
              </a:spcBef>
              <a:spcAft>
                <a:spcPts val="0"/>
              </a:spcAft>
              <a:buClr>
                <a:srgbClr val="000000"/>
              </a:buClr>
              <a:buSzPts val="2000"/>
              <a:buFont typeface="Arial"/>
              <a:buChar char="•"/>
            </a:pPr>
            <a:r>
              <a:rPr i="1" lang="en-IN" sz="2000">
                <a:solidFill>
                  <a:srgbClr val="000000"/>
                </a:solidFill>
                <a:latin typeface="Arial"/>
                <a:ea typeface="Arial"/>
                <a:cs typeface="Arial"/>
                <a:sym typeface="Arial"/>
              </a:rPr>
              <a:t>operand</a:t>
            </a:r>
            <a:r>
              <a:rPr lang="en-IN" sz="2000">
                <a:solidFill>
                  <a:srgbClr val="000000"/>
                </a:solidFill>
                <a:latin typeface="Arial"/>
                <a:ea typeface="Arial"/>
                <a:cs typeface="Arial"/>
                <a:sym typeface="Arial"/>
              </a:rPr>
              <a:t> </a:t>
            </a:r>
            <a:r>
              <a:rPr lang="en-IN" sz="2000">
                <a:solidFill>
                  <a:srgbClr val="945D4A"/>
                </a:solidFill>
                <a:latin typeface="Arial"/>
                <a:ea typeface="Arial"/>
                <a:cs typeface="Arial"/>
                <a:sym typeface="Arial"/>
              </a:rPr>
              <a:t>IN</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a:t>
            </a:r>
            <a:r>
              <a:rPr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r>
              <a:rPr lang="en-IN" sz="2000">
                <a:solidFill>
                  <a:srgbClr val="000000"/>
                </a:solidFill>
                <a:latin typeface="Arial"/>
                <a:ea typeface="Arial"/>
                <a:cs typeface="Arial"/>
                <a:sym typeface="Arial"/>
              </a:rPr>
              <a:t> </a:t>
            </a:r>
            <a:endParaRPr/>
          </a:p>
          <a:p>
            <a:pPr indent="-292100" lvl="0" marL="342900" marR="0" rtl="0" algn="l">
              <a:spcBef>
                <a:spcPts val="0"/>
              </a:spcBef>
              <a:spcAft>
                <a:spcPts val="0"/>
              </a:spcAft>
              <a:buClr>
                <a:schemeClr val="dk1"/>
              </a:buClr>
              <a:buSzPts val="800"/>
              <a:buFont typeface="Arial"/>
              <a:buNone/>
            </a:pPr>
            <a:r>
              <a:t/>
            </a:r>
            <a:endParaRPr sz="800">
              <a:solidFill>
                <a:srgbClr val="000000"/>
              </a:solidFill>
              <a:latin typeface="Arial"/>
              <a:ea typeface="Arial"/>
              <a:cs typeface="Arial"/>
              <a:sym typeface="Arial"/>
            </a:endParaRPr>
          </a:p>
          <a:p>
            <a:pPr indent="-342900" lvl="0" marL="342900" marR="0" rtl="0" algn="l">
              <a:spcBef>
                <a:spcPts val="0"/>
              </a:spcBef>
              <a:spcAft>
                <a:spcPts val="0"/>
              </a:spcAft>
              <a:buClr>
                <a:srgbClr val="000000"/>
              </a:buClr>
              <a:buSzPts val="2000"/>
              <a:buFont typeface="Arial"/>
              <a:buChar char="•"/>
            </a:pPr>
            <a:r>
              <a:rPr i="1" lang="en-IN" sz="2000">
                <a:solidFill>
                  <a:srgbClr val="000000"/>
                </a:solidFill>
                <a:latin typeface="Arial"/>
                <a:ea typeface="Arial"/>
                <a:cs typeface="Arial"/>
                <a:sym typeface="Arial"/>
              </a:rPr>
              <a:t>operand</a:t>
            </a:r>
            <a:r>
              <a:rPr lang="en-IN" sz="2000">
                <a:solidFill>
                  <a:srgbClr val="000000"/>
                </a:solidFill>
                <a:latin typeface="Arial"/>
                <a:ea typeface="Arial"/>
                <a:cs typeface="Arial"/>
                <a:sym typeface="Arial"/>
              </a:rPr>
              <a:t> </a:t>
            </a:r>
            <a:r>
              <a:rPr i="1" lang="en-IN" sz="2000">
                <a:solidFill>
                  <a:srgbClr val="000000"/>
                </a:solidFill>
                <a:latin typeface="Arial"/>
                <a:ea typeface="Arial"/>
                <a:cs typeface="Arial"/>
                <a:sym typeface="Arial"/>
              </a:rPr>
              <a:t>comparison_operator</a:t>
            </a:r>
            <a:r>
              <a:rPr lang="en-IN" sz="2000">
                <a:solidFill>
                  <a:srgbClr val="000000"/>
                </a:solidFill>
                <a:latin typeface="Arial"/>
                <a:ea typeface="Arial"/>
                <a:cs typeface="Arial"/>
                <a:sym typeface="Arial"/>
              </a:rPr>
              <a:t> </a:t>
            </a:r>
            <a:r>
              <a:rPr lang="en-IN" sz="2000">
                <a:solidFill>
                  <a:srgbClr val="945D4A"/>
                </a:solidFill>
                <a:latin typeface="Arial"/>
                <a:ea typeface="Arial"/>
                <a:cs typeface="Arial"/>
                <a:sym typeface="Arial"/>
              </a:rPr>
              <a:t>SOME</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a:t>
            </a:r>
            <a:r>
              <a:rPr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i="1" lang="en-IN" sz="2000">
                <a:solidFill>
                  <a:schemeClr val="dk1"/>
                </a:solidFill>
                <a:latin typeface="Arial"/>
                <a:ea typeface="Arial"/>
                <a:cs typeface="Arial"/>
                <a:sym typeface="Arial"/>
              </a:rPr>
              <a:t>operand</a:t>
            </a:r>
            <a:r>
              <a:rPr lang="en-IN" sz="2000">
                <a:solidFill>
                  <a:schemeClr val="dk1"/>
                </a:solidFill>
                <a:latin typeface="Arial"/>
                <a:ea typeface="Arial"/>
                <a:cs typeface="Arial"/>
                <a:sym typeface="Arial"/>
              </a:rPr>
              <a:t> </a:t>
            </a:r>
            <a:r>
              <a:rPr i="1" lang="en-IN" sz="2000">
                <a:solidFill>
                  <a:schemeClr val="dk1"/>
                </a:solidFill>
                <a:latin typeface="Arial"/>
                <a:ea typeface="Arial"/>
                <a:cs typeface="Arial"/>
                <a:sym typeface="Arial"/>
              </a:rPr>
              <a:t>comparison_operator</a:t>
            </a:r>
            <a:r>
              <a:rPr lang="en-IN" sz="2000">
                <a:solidFill>
                  <a:schemeClr val="dk1"/>
                </a:solidFill>
                <a:latin typeface="Arial"/>
                <a:ea typeface="Arial"/>
                <a:cs typeface="Arial"/>
                <a:sym typeface="Arial"/>
              </a:rPr>
              <a:t> </a:t>
            </a:r>
            <a:r>
              <a:rPr lang="en-IN" sz="2000">
                <a:solidFill>
                  <a:srgbClr val="945D4A"/>
                </a:solidFill>
                <a:latin typeface="Arial"/>
                <a:ea typeface="Arial"/>
                <a:cs typeface="Arial"/>
                <a:sym typeface="Arial"/>
              </a:rPr>
              <a:t>ALL</a:t>
            </a:r>
            <a:r>
              <a:rPr lang="en-IN" sz="2000">
                <a:solidFill>
                  <a:schemeClr val="dk1"/>
                </a:solidFill>
                <a:latin typeface="Arial"/>
                <a:ea typeface="Arial"/>
                <a:cs typeface="Arial"/>
                <a:sym typeface="Arial"/>
              </a:rPr>
              <a:t> </a:t>
            </a:r>
            <a:r>
              <a:rPr lang="en-IN" sz="2000">
                <a:solidFill>
                  <a:srgbClr val="0077AA"/>
                </a:solidFill>
                <a:latin typeface="Arial"/>
                <a:ea typeface="Arial"/>
                <a:cs typeface="Arial"/>
                <a:sym typeface="Arial"/>
              </a:rPr>
              <a:t>(</a:t>
            </a:r>
            <a:r>
              <a:rPr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endParaRPr/>
          </a:p>
        </p:txBody>
      </p:sp>
      <p:sp>
        <p:nvSpPr>
          <p:cNvPr id="4304" name="Google Shape;4304;p433"/>
          <p:cNvSpPr/>
          <p:nvPr/>
        </p:nvSpPr>
        <p:spPr>
          <a:xfrm>
            <a:off x="7620001" y="757696"/>
            <a:ext cx="4380655" cy="400110"/>
          </a:xfrm>
          <a:prstGeom prst="rect">
            <a:avLst/>
          </a:prstGeom>
          <a:solidFill>
            <a:srgbClr val="525A7D"/>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lt1"/>
                </a:solidFill>
                <a:latin typeface="Arial"/>
                <a:ea typeface="Arial"/>
                <a:cs typeface="Arial"/>
                <a:sym typeface="Arial"/>
              </a:rPr>
              <a:t>The word SOME is an alias for ANY.</a:t>
            </a:r>
            <a:endParaRPr/>
          </a:p>
        </p:txBody>
      </p:sp>
      <p:sp>
        <p:nvSpPr>
          <p:cNvPr id="4305" name="Google Shape;4305;p433"/>
          <p:cNvSpPr/>
          <p:nvPr/>
        </p:nvSpPr>
        <p:spPr>
          <a:xfrm>
            <a:off x="263353" y="5204921"/>
            <a:ext cx="10657183" cy="12875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5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a:t>
            </a:r>
            <a:r>
              <a:rPr lang="en-IN" sz="1800">
                <a:solidFill>
                  <a:srgbClr val="945D4A"/>
                </a:solidFill>
                <a:latin typeface="Arial"/>
                <a:ea typeface="Arial"/>
                <a:cs typeface="Arial"/>
                <a:sym typeface="Arial"/>
              </a:rPr>
              <a:t>=ANY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=ANY</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2D050"/>
                </a:solidFill>
                <a:latin typeface="Arial"/>
                <a:ea typeface="Arial"/>
                <a:cs typeface="Arial"/>
                <a:sym typeface="Arial"/>
              </a:rPr>
              <a:t>//error</a:t>
            </a:r>
            <a:endParaRPr/>
          </a:p>
        </p:txBody>
      </p:sp>
      <p:cxnSp>
        <p:nvCxnSpPr>
          <p:cNvPr id="4306" name="Google Shape;4306;p433"/>
          <p:cNvCxnSpPr/>
          <p:nvPr/>
        </p:nvCxnSpPr>
        <p:spPr>
          <a:xfrm flipH="1">
            <a:off x="10693378" y="5188830"/>
            <a:ext cx="864000" cy="720000"/>
          </a:xfrm>
          <a:prstGeom prst="bentConnector3">
            <a:avLst>
              <a:gd fmla="val 0" name="adj1"/>
            </a:avLst>
          </a:prstGeom>
          <a:noFill/>
          <a:ln cap="flat" cmpd="sng" w="28575">
            <a:solidFill>
              <a:srgbClr val="FF0000"/>
            </a:solidFill>
            <a:prstDash val="solid"/>
            <a:round/>
            <a:headEnd len="med" w="med" type="stealth"/>
            <a:tailEnd len="med" w="med" type="stealth"/>
          </a:ln>
        </p:spPr>
      </p:cxnSp>
      <p:sp>
        <p:nvSpPr>
          <p:cNvPr id="4307" name="Google Shape;4307;p433"/>
          <p:cNvSpPr/>
          <p:nvPr/>
        </p:nvSpPr>
        <p:spPr>
          <a:xfrm>
            <a:off x="263353" y="2708920"/>
            <a:ext cx="11593289"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a:t>
            </a:r>
            <a:r>
              <a:rPr b="1" lang="en-IN" sz="1800">
                <a:solidFill>
                  <a:schemeClr val="dk1"/>
                </a:solidFill>
                <a:latin typeface="Arial"/>
                <a:ea typeface="Arial"/>
                <a:cs typeface="Arial"/>
                <a:sym typeface="Arial"/>
              </a:rPr>
              <a:t>ANY</a:t>
            </a:r>
            <a:r>
              <a:rPr lang="en-IN" sz="1800">
                <a:solidFill>
                  <a:schemeClr val="dk1"/>
                </a:solidFill>
                <a:latin typeface="Arial"/>
                <a:ea typeface="Arial"/>
                <a:cs typeface="Arial"/>
                <a:sym typeface="Arial"/>
              </a:rPr>
              <a:t> keyword, which must follow a comparison operator, means return TRUE if the comparison is TRUE for ANY of the values in the column that the subquery returns.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word </a:t>
            </a:r>
            <a:r>
              <a:rPr b="1" lang="en-IN" sz="1800">
                <a:solidFill>
                  <a:schemeClr val="dk1"/>
                </a:solidFill>
                <a:latin typeface="Arial"/>
                <a:ea typeface="Arial"/>
                <a:cs typeface="Arial"/>
                <a:sym typeface="Arial"/>
              </a:rPr>
              <a:t>ALL</a:t>
            </a:r>
            <a:r>
              <a:rPr lang="en-IN" sz="1800">
                <a:solidFill>
                  <a:schemeClr val="dk1"/>
                </a:solidFill>
                <a:latin typeface="Arial"/>
                <a:ea typeface="Arial"/>
                <a:cs typeface="Arial"/>
                <a:sym typeface="Arial"/>
              </a:rPr>
              <a:t>, which must follow a comparison operator, means return TRUE if the comparison is TRUE for ALL of the values in the column that the subquery returns.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IN</a:t>
            </a:r>
            <a:r>
              <a:rPr lang="en-IN" sz="1800">
                <a:solidFill>
                  <a:schemeClr val="dk1"/>
                </a:solidFill>
                <a:latin typeface="Arial"/>
                <a:ea typeface="Arial"/>
                <a:cs typeface="Arial"/>
                <a:sym typeface="Arial"/>
              </a:rPr>
              <a:t> and </a:t>
            </a:r>
            <a:r>
              <a:rPr b="1" lang="en-IN" sz="1800">
                <a:solidFill>
                  <a:schemeClr val="dk1"/>
                </a:solidFill>
                <a:latin typeface="Arial"/>
                <a:ea typeface="Arial"/>
                <a:cs typeface="Arial"/>
                <a:sym typeface="Arial"/>
              </a:rPr>
              <a:t>=ANY</a:t>
            </a:r>
            <a:r>
              <a:rPr lang="en-IN" sz="1800">
                <a:solidFill>
                  <a:schemeClr val="dk1"/>
                </a:solidFill>
                <a:latin typeface="Arial"/>
                <a:ea typeface="Arial"/>
                <a:cs typeface="Arial"/>
                <a:sym typeface="Arial"/>
              </a:rPr>
              <a:t> are </a:t>
            </a:r>
            <a:r>
              <a:rPr b="1" i="1" lang="en-IN" sz="1800">
                <a:solidFill>
                  <a:srgbClr val="FF0000"/>
                </a:solidFill>
                <a:latin typeface="Arial"/>
                <a:ea typeface="Arial"/>
                <a:cs typeface="Arial"/>
                <a:sym typeface="Arial"/>
              </a:rPr>
              <a:t>not synonyms</a:t>
            </a:r>
            <a:r>
              <a:rPr lang="en-IN" sz="1800">
                <a:solidFill>
                  <a:schemeClr val="dk1"/>
                </a:solidFill>
                <a:latin typeface="Arial"/>
                <a:ea typeface="Arial"/>
                <a:cs typeface="Arial"/>
                <a:sym typeface="Arial"/>
              </a:rPr>
              <a:t> when used with an expression list. </a:t>
            </a:r>
            <a:r>
              <a:rPr b="1" lang="en-IN" sz="1800">
                <a:solidFill>
                  <a:schemeClr val="dk1"/>
                </a:solidFill>
                <a:latin typeface="Arial"/>
                <a:ea typeface="Arial"/>
                <a:cs typeface="Arial"/>
                <a:sym typeface="Arial"/>
              </a:rPr>
              <a:t>IN</a:t>
            </a:r>
            <a:r>
              <a:rPr lang="en-IN" sz="1800">
                <a:solidFill>
                  <a:schemeClr val="dk1"/>
                </a:solidFill>
                <a:latin typeface="Arial"/>
                <a:ea typeface="Arial"/>
                <a:cs typeface="Arial"/>
                <a:sym typeface="Arial"/>
              </a:rPr>
              <a:t> can take an expression list, but </a:t>
            </a:r>
            <a:r>
              <a:rPr b="1" lang="en-IN" sz="1800">
                <a:solidFill>
                  <a:schemeClr val="dk1"/>
                </a:solidFill>
                <a:latin typeface="Arial"/>
                <a:ea typeface="Arial"/>
                <a:cs typeface="Arial"/>
                <a:sym typeface="Arial"/>
              </a:rPr>
              <a:t>= ANY </a:t>
            </a:r>
            <a:r>
              <a:rPr lang="en-IN" sz="1800">
                <a:solidFill>
                  <a:schemeClr val="dk1"/>
                </a:solidFill>
                <a:latin typeface="Arial"/>
                <a:ea typeface="Arial"/>
                <a:cs typeface="Arial"/>
                <a:sym typeface="Arial"/>
              </a:rPr>
              <a:t>cannot.</a:t>
            </a:r>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11" name="Shape 4311"/>
        <p:cNvGrpSpPr/>
        <p:nvPr/>
      </p:nvGrpSpPr>
      <p:grpSpPr>
        <a:xfrm>
          <a:off x="0" y="0"/>
          <a:ext cx="0" cy="0"/>
          <a:chOff x="0" y="0"/>
          <a:chExt cx="0" cy="0"/>
        </a:xfrm>
      </p:grpSpPr>
      <p:sp>
        <p:nvSpPr>
          <p:cNvPr id="4312" name="Google Shape;4312;p434"/>
          <p:cNvSpPr/>
          <p:nvPr/>
        </p:nvSpPr>
        <p:spPr>
          <a:xfrm>
            <a:off x="317732" y="1231200"/>
            <a:ext cx="114669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t>
            </a:r>
            <a:r>
              <a:rPr b="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AS</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t>
            </a:r>
            <a:r>
              <a:rPr b="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Alias</a:t>
            </a:r>
            <a:r>
              <a:rPr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p</a:t>
            </a:r>
            <a:r>
              <a:rPr lang="en-IN" sz="2000">
                <a:solidFill>
                  <a:srgbClr val="0077AA"/>
                </a:solidFill>
                <a:latin typeface="Arial"/>
                <a:ea typeface="Arial"/>
                <a:cs typeface="Arial"/>
                <a:sym typeface="Arial"/>
              </a:rPr>
              <a:t> IN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a:t>
            </a:r>
            <a:r>
              <a:rPr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a:t>
            </a:r>
            <a:r>
              <a:rPr b="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AS</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Alias</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p</a:t>
            </a:r>
            <a:r>
              <a:rPr lang="en-IN" sz="2000">
                <a:solidFill>
                  <a:srgbClr val="0077AA"/>
                </a:solidFill>
                <a:latin typeface="Arial"/>
                <a:ea typeface="Arial"/>
                <a:cs typeface="Arial"/>
                <a:sym typeface="Arial"/>
              </a:rPr>
              <a:t> ANY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as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t>
            </a:r>
            <a:r>
              <a:rPr b="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AS</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t>
            </a:r>
            <a:r>
              <a:rPr b="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Alias</a:t>
            </a:r>
            <a:r>
              <a:rPr b="1" i="1" lang="en-IN" sz="2000">
                <a:solidFill>
                  <a:schemeClr val="dk2"/>
                </a:solidFill>
                <a:latin typeface="Arial"/>
                <a:ea typeface="Arial"/>
                <a:cs typeface="Arial"/>
                <a:sym typeface="Arial"/>
              </a:rPr>
              <a:t>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p</a:t>
            </a:r>
            <a:r>
              <a:rPr lang="en-IN" sz="2000">
                <a:solidFill>
                  <a:srgbClr val="0077AA"/>
                </a:solidFill>
                <a:latin typeface="Arial"/>
                <a:ea typeface="Arial"/>
                <a:cs typeface="Arial"/>
                <a:sym typeface="Arial"/>
              </a:rPr>
              <a:t> ALL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t>
            </a:r>
            <a:endParaRPr/>
          </a:p>
        </p:txBody>
      </p:sp>
      <p:sp>
        <p:nvSpPr>
          <p:cNvPr id="4313" name="Google Shape;4313;p43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in, all, any, some</a:t>
            </a:r>
            <a:endParaRPr/>
          </a:p>
        </p:txBody>
      </p:sp>
      <p:sp>
        <p:nvSpPr>
          <p:cNvPr id="4314" name="Google Shape;4314;p434"/>
          <p:cNvSpPr/>
          <p:nvPr/>
        </p:nvSpPr>
        <p:spPr>
          <a:xfrm>
            <a:off x="263352" y="2725746"/>
            <a:ext cx="11593288" cy="180369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FF0000"/>
              </a:buClr>
              <a:buSzPts val="1800"/>
              <a:buFont typeface="Arial"/>
              <a:buChar char="•"/>
            </a:pPr>
            <a:r>
              <a:rPr lang="en-IN" sz="1800">
                <a:solidFill>
                  <a:srgbClr val="FF0000"/>
                </a:solidFill>
                <a:latin typeface="Arial"/>
                <a:ea typeface="Arial"/>
                <a:cs typeface="Arial"/>
                <a:sym typeface="Arial"/>
              </a:rPr>
              <a:t>Remember:</a:t>
            </a:r>
            <a:endParaRPr/>
          </a:p>
          <a:p>
            <a:pPr indent="-260350" lvl="0" marL="285750" marR="0" rtl="0" algn="l">
              <a:lnSpc>
                <a:spcPct val="150000"/>
              </a:lnSpc>
              <a:spcBef>
                <a:spcPts val="0"/>
              </a:spcBef>
              <a:spcAft>
                <a:spcPts val="0"/>
              </a:spcAft>
              <a:buClr>
                <a:schemeClr val="dk1"/>
              </a:buClr>
              <a:buSzPts val="400"/>
              <a:buFont typeface="Arial"/>
              <a:buNone/>
            </a:pPr>
            <a:r>
              <a:t/>
            </a:r>
            <a:endParaRPr sz="400">
              <a:solidFill>
                <a:srgbClr val="0077AA"/>
              </a:solidFill>
              <a:latin typeface="Arial"/>
              <a:ea typeface="Arial"/>
              <a:cs typeface="Arial"/>
              <a:sym typeface="Arial"/>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a:t>
            </a:r>
            <a:r>
              <a:rPr b="1"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dname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'SALES'</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error</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b="1"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dname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'SALES'</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 error</a:t>
            </a:r>
            <a:endParaRPr sz="1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b="1"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dname </a:t>
            </a:r>
            <a:r>
              <a:rPr lang="en-IN" sz="1800">
                <a:solidFill>
                  <a:srgbClr val="945D4A"/>
                </a:solidFill>
                <a:latin typeface="Arial"/>
                <a:ea typeface="Arial"/>
                <a:cs typeface="Arial"/>
                <a:sym typeface="Arial"/>
              </a:rPr>
              <a:t>= </a:t>
            </a:r>
            <a:r>
              <a:rPr lang="en-IN" sz="1800">
                <a:solidFill>
                  <a:srgbClr val="669900"/>
                </a:solidFill>
                <a:latin typeface="Arial"/>
                <a:ea typeface="Arial"/>
                <a:cs typeface="Arial"/>
                <a:sym typeface="Arial"/>
              </a:rPr>
              <a:t>'SALES'</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 error</a:t>
            </a:r>
            <a:endParaRPr sz="1800">
              <a:solidFill>
                <a:schemeClr val="dk1"/>
              </a:solidFill>
              <a:latin typeface="Arial"/>
              <a:ea typeface="Arial"/>
              <a:cs typeface="Arial"/>
              <a:sym typeface="Arial"/>
            </a:endParaRPr>
          </a:p>
        </p:txBody>
      </p:sp>
      <p:sp>
        <p:nvSpPr>
          <p:cNvPr id="4315" name="Google Shape;4315;p434"/>
          <p:cNvSpPr txBox="1"/>
          <p:nvPr/>
        </p:nvSpPr>
        <p:spPr>
          <a:xfrm>
            <a:off x="263352" y="692696"/>
            <a:ext cx="115924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19" name="Shape 4319"/>
        <p:cNvGrpSpPr/>
        <p:nvPr/>
      </p:nvGrpSpPr>
      <p:grpSpPr>
        <a:xfrm>
          <a:off x="0" y="0"/>
          <a:ext cx="0" cy="0"/>
          <a:chOff x="0" y="0"/>
          <a:chExt cx="0" cy="0"/>
        </a:xfrm>
      </p:grpSpPr>
      <p:sp>
        <p:nvSpPr>
          <p:cNvPr id="4320" name="Google Shape;4320;p435"/>
          <p:cNvSpPr/>
          <p:nvPr/>
        </p:nvSpPr>
        <p:spPr>
          <a:xfrm>
            <a:off x="263352" y="620688"/>
            <a:ext cx="11593288" cy="253402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 ANY (...)": The value must match one or more values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 ANY (...)": The value must not match one or more values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&gt; ANY (...)": The value must be greater than the smallest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&lt; ANY (...)": The value must be smaller than the biggest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&gt;= ANY (...)": The value must be greater than or equal to the smallest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&lt;= ANY (...)": The value must be smaller than or equal to the biggest value in the list to evaluate to TRUE.</a:t>
            </a:r>
            <a:endParaRPr sz="1800">
              <a:solidFill>
                <a:srgbClr val="101A1D"/>
              </a:solidFill>
              <a:latin typeface="Arial"/>
              <a:ea typeface="Arial"/>
              <a:cs typeface="Arial"/>
              <a:sym typeface="Arial"/>
            </a:endParaRPr>
          </a:p>
        </p:txBody>
      </p:sp>
      <p:sp>
        <p:nvSpPr>
          <p:cNvPr id="4321" name="Google Shape;4321;p43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any / some</a:t>
            </a:r>
            <a:endParaRPr/>
          </a:p>
        </p:txBody>
      </p:sp>
      <p:pic>
        <p:nvPicPr>
          <p:cNvPr descr="greater_than_any" id="4322" name="Google Shape;4322;p435"/>
          <p:cNvPicPr preferRelativeResize="0"/>
          <p:nvPr/>
        </p:nvPicPr>
        <p:blipFill rotWithShape="1">
          <a:blip r:embed="rId3">
            <a:alphaModFix/>
          </a:blip>
          <a:srcRect b="0" l="0" r="0" t="0"/>
          <a:stretch/>
        </p:blipFill>
        <p:spPr>
          <a:xfrm>
            <a:off x="551384" y="3429000"/>
            <a:ext cx="5040000" cy="3309600"/>
          </a:xfrm>
          <a:prstGeom prst="rect">
            <a:avLst/>
          </a:prstGeom>
          <a:noFill/>
          <a:ln>
            <a:noFill/>
          </a:ln>
        </p:spPr>
      </p:pic>
      <p:pic>
        <p:nvPicPr>
          <p:cNvPr descr="less_than_any" id="4323" name="Google Shape;4323;p435"/>
          <p:cNvPicPr preferRelativeResize="0"/>
          <p:nvPr/>
        </p:nvPicPr>
        <p:blipFill rotWithShape="1">
          <a:blip r:embed="rId4">
            <a:alphaModFix/>
          </a:blip>
          <a:srcRect b="0" l="0" r="0" t="0"/>
          <a:stretch/>
        </p:blipFill>
        <p:spPr>
          <a:xfrm>
            <a:off x="6312584" y="3410159"/>
            <a:ext cx="5040000" cy="3259201"/>
          </a:xfrm>
          <a:prstGeom prst="rect">
            <a:avLst/>
          </a:prstGeom>
          <a:noFill/>
          <a:ln>
            <a:noFill/>
          </a:ln>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27" name="Shape 4327"/>
        <p:cNvGrpSpPr/>
        <p:nvPr/>
      </p:nvGrpSpPr>
      <p:grpSpPr>
        <a:xfrm>
          <a:off x="0" y="0"/>
          <a:ext cx="0" cy="0"/>
          <a:chOff x="0" y="0"/>
          <a:chExt cx="0" cy="0"/>
        </a:xfrm>
      </p:grpSpPr>
      <p:sp>
        <p:nvSpPr>
          <p:cNvPr id="4328" name="Google Shape;4328;p436"/>
          <p:cNvSpPr/>
          <p:nvPr/>
        </p:nvSpPr>
        <p:spPr>
          <a:xfrm>
            <a:off x="263352" y="619200"/>
            <a:ext cx="11592000" cy="253402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 ALL (...)": The value must match all the values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 ALL (...)": The value must not match any values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&gt; ALL (...)": The value must be greater than the biggest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&lt; ALL (...)": The value must be smaller than the smallest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&gt;= ALL (...)": The value must be greater than or equal to the biggest value in the list to evaluate to TRUE.</a:t>
            </a:r>
            <a:endParaRPr/>
          </a:p>
          <a:p>
            <a:pPr indent="-342900" lvl="0" marL="342900" marR="0" rtl="0" algn="l">
              <a:lnSpc>
                <a:spcPct val="150000"/>
              </a:lnSpc>
              <a:spcBef>
                <a:spcPts val="0"/>
              </a:spcBef>
              <a:spcAft>
                <a:spcPts val="0"/>
              </a:spcAft>
              <a:buClr>
                <a:srgbClr val="101A1D"/>
              </a:buClr>
              <a:buSzPts val="1000"/>
              <a:buFont typeface="Noto Sans Symbols"/>
              <a:buChar char="∙"/>
            </a:pPr>
            <a:r>
              <a:rPr lang="en-IN" sz="1800">
                <a:solidFill>
                  <a:srgbClr val="101A1D"/>
                </a:solidFill>
                <a:latin typeface="Arial"/>
                <a:ea typeface="Arial"/>
                <a:cs typeface="Arial"/>
                <a:sym typeface="Arial"/>
              </a:rPr>
              <a:t>"x &lt;= ALL (...)": The value must be smaller than or equal to the smallest value in the list to evaluate to TRUE.</a:t>
            </a:r>
            <a:endParaRPr sz="1800">
              <a:solidFill>
                <a:srgbClr val="101A1D"/>
              </a:solidFill>
              <a:latin typeface="Arial"/>
              <a:ea typeface="Arial"/>
              <a:cs typeface="Arial"/>
              <a:sym typeface="Arial"/>
            </a:endParaRPr>
          </a:p>
        </p:txBody>
      </p:sp>
      <p:sp>
        <p:nvSpPr>
          <p:cNvPr id="4329" name="Google Shape;4329;p43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all</a:t>
            </a:r>
            <a:endParaRPr/>
          </a:p>
        </p:txBody>
      </p:sp>
      <p:sp>
        <p:nvSpPr>
          <p:cNvPr descr="sql_greater_than_all" id="4330" name="Google Shape;4330;p436"/>
          <p:cNvSpPr/>
          <p:nvPr/>
        </p:nvSpPr>
        <p:spPr>
          <a:xfrm>
            <a:off x="1831975" y="79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descr="sql_greater_than_all" id="4331" name="Google Shape;4331;p436"/>
          <p:cNvSpPr/>
          <p:nvPr/>
        </p:nvSpPr>
        <p:spPr>
          <a:xfrm>
            <a:off x="1984375" y="160338"/>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descr="https://i2.wp.com/ramkedem.com/wp-content/uploads/2015/08/sql_greater_than_all.png" id="4332" name="Google Shape;4332;p436"/>
          <p:cNvPicPr preferRelativeResize="0"/>
          <p:nvPr/>
        </p:nvPicPr>
        <p:blipFill rotWithShape="1">
          <a:blip r:embed="rId3">
            <a:alphaModFix/>
          </a:blip>
          <a:srcRect b="0" l="0" r="0" t="0"/>
          <a:stretch/>
        </p:blipFill>
        <p:spPr>
          <a:xfrm>
            <a:off x="407370" y="3443627"/>
            <a:ext cx="5539015" cy="3096344"/>
          </a:xfrm>
          <a:prstGeom prst="rect">
            <a:avLst/>
          </a:prstGeom>
          <a:noFill/>
          <a:ln>
            <a:noFill/>
          </a:ln>
        </p:spPr>
      </p:pic>
      <p:pic>
        <p:nvPicPr>
          <p:cNvPr descr="https://i2.wp.com/ramkedem.com/wp-content/uploads/2015/08/less_than_all.png" id="4333" name="Google Shape;4333;p436"/>
          <p:cNvPicPr preferRelativeResize="0"/>
          <p:nvPr/>
        </p:nvPicPr>
        <p:blipFill rotWithShape="1">
          <a:blip r:embed="rId4">
            <a:alphaModFix/>
          </a:blip>
          <a:srcRect b="0" l="0" r="0" t="0"/>
          <a:stretch/>
        </p:blipFill>
        <p:spPr>
          <a:xfrm>
            <a:off x="6317627" y="3380450"/>
            <a:ext cx="5539013" cy="3222698"/>
          </a:xfrm>
          <a:prstGeom prst="rect">
            <a:avLst/>
          </a:prstGeom>
          <a:noFill/>
          <a:ln>
            <a:noFill/>
          </a:ln>
        </p:spPr>
      </p:pic>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7" name="Shape 4337"/>
        <p:cNvGrpSpPr/>
        <p:nvPr/>
      </p:nvGrpSpPr>
      <p:grpSpPr>
        <a:xfrm>
          <a:off x="0" y="0"/>
          <a:ext cx="0" cy="0"/>
          <a:chOff x="0" y="0"/>
          <a:chExt cx="0" cy="0"/>
        </a:xfrm>
      </p:grpSpPr>
      <p:sp>
        <p:nvSpPr>
          <p:cNvPr id="4338" name="Google Shape;4338;p43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all</a:t>
            </a:r>
            <a:endParaRPr/>
          </a:p>
        </p:txBody>
      </p:sp>
      <p:grpSp>
        <p:nvGrpSpPr>
          <p:cNvPr id="4339" name="Google Shape;4339;p437"/>
          <p:cNvGrpSpPr/>
          <p:nvPr/>
        </p:nvGrpSpPr>
        <p:grpSpPr>
          <a:xfrm>
            <a:off x="1596788" y="1143000"/>
            <a:ext cx="8903849" cy="1559760"/>
            <a:chOff x="152400" y="4634526"/>
            <a:chExt cx="8903849" cy="1559760"/>
          </a:xfrm>
        </p:grpSpPr>
        <p:sp>
          <p:nvSpPr>
            <p:cNvPr id="4340" name="Google Shape;4340;p437"/>
            <p:cNvSpPr/>
            <p:nvPr/>
          </p:nvSpPr>
          <p:spPr>
            <a:xfrm>
              <a:off x="152400" y="4812298"/>
              <a:ext cx="6324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945D4A"/>
                  </a:solidFill>
                  <a:latin typeface="Gill Sans"/>
                  <a:ea typeface="Gill Sans"/>
                  <a:cs typeface="Gill Sans"/>
                  <a:sym typeface="Gill Sans"/>
                </a:rPr>
                <a:t>The expression is TRUE, if table T2 is empty.</a:t>
              </a:r>
              <a:endParaRPr/>
            </a:p>
          </p:txBody>
        </p:sp>
        <p:sp>
          <p:nvSpPr>
            <p:cNvPr id="4341" name="Google Shape;4341;p437"/>
            <p:cNvSpPr/>
            <p:nvPr/>
          </p:nvSpPr>
          <p:spPr>
            <a:xfrm>
              <a:off x="152400" y="5486400"/>
              <a:ext cx="8763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 SELECT </a:t>
              </a:r>
              <a:r>
                <a:rPr lang="en-IN" sz="2000">
                  <a:solidFill>
                    <a:srgbClr val="A67F59"/>
                  </a:solidFill>
                  <a:latin typeface="Arial"/>
                  <a:ea typeface="Arial"/>
                  <a:cs typeface="Arial"/>
                  <a:sym typeface="Arial"/>
                </a:rPr>
                <a:t>*</a:t>
              </a:r>
              <a:r>
                <a:rPr lang="en-IN" sz="2000">
                  <a:solidFill>
                    <a:srgbClr val="0077AA"/>
                  </a:solidFill>
                  <a:latin typeface="Arial"/>
                  <a:ea typeface="Arial"/>
                  <a:cs typeface="Arial"/>
                  <a:sym typeface="Arial"/>
                </a:rPr>
                <a:t> FROM </a:t>
              </a:r>
              <a:r>
                <a:rPr lang="en-IN" sz="2000">
                  <a:solidFill>
                    <a:schemeClr val="dk1"/>
                  </a:solidFill>
                  <a:latin typeface="Arial"/>
                  <a:ea typeface="Arial"/>
                  <a:cs typeface="Arial"/>
                  <a:sym typeface="Arial"/>
                </a:rPr>
                <a:t>EMP</a:t>
              </a:r>
              <a:r>
                <a:rPr lang="en-IN" sz="2000">
                  <a:solidFill>
                    <a:srgbClr val="0077AA"/>
                  </a:solidFill>
                  <a:latin typeface="Arial"/>
                  <a:ea typeface="Arial"/>
                  <a:cs typeface="Arial"/>
                  <a:sym typeface="Arial"/>
                </a:rPr>
                <a:t> WHERE </a:t>
              </a:r>
              <a:r>
                <a:rPr lang="en-IN" sz="2000">
                  <a:solidFill>
                    <a:schemeClr val="dk1"/>
                  </a:solidFill>
                  <a:latin typeface="Arial"/>
                  <a:ea typeface="Arial"/>
                  <a:cs typeface="Arial"/>
                  <a:sym typeface="Arial"/>
                </a:rPr>
                <a:t>DEPTNO</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&gt;ALL </a:t>
              </a:r>
              <a:r>
                <a:rPr lang="en-IN" sz="2000">
                  <a:solidFill>
                    <a:srgbClr val="A5A5A5"/>
                  </a:solidFill>
                  <a:latin typeface="Arial"/>
                  <a:ea typeface="Arial"/>
                  <a:cs typeface="Arial"/>
                  <a:sym typeface="Arial"/>
                </a:rPr>
                <a:t>(</a:t>
              </a:r>
              <a:r>
                <a:rPr lang="en-IN" sz="2000">
                  <a:solidFill>
                    <a:srgbClr val="0077AA"/>
                  </a:solidFill>
                  <a:latin typeface="Arial"/>
                  <a:ea typeface="Arial"/>
                  <a:cs typeface="Arial"/>
                  <a:sym typeface="Arial"/>
                </a:rPr>
                <a:t>SELECT </a:t>
              </a:r>
              <a:r>
                <a:rPr lang="en-IN" sz="2000">
                  <a:solidFill>
                    <a:schemeClr val="dk1"/>
                  </a:solidFill>
                  <a:latin typeface="Arial"/>
                  <a:ea typeface="Arial"/>
                  <a:cs typeface="Arial"/>
                  <a:sym typeface="Arial"/>
                </a:rPr>
                <a:t>C1</a:t>
              </a:r>
              <a:r>
                <a:rPr lang="en-IN" sz="2000">
                  <a:solidFill>
                    <a:srgbClr val="0077AA"/>
                  </a:solidFill>
                  <a:latin typeface="Arial"/>
                  <a:ea typeface="Arial"/>
                  <a:cs typeface="Arial"/>
                  <a:sym typeface="Arial"/>
                </a:rPr>
                <a:t> FROM </a:t>
              </a:r>
              <a:r>
                <a:rPr lang="en-IN" sz="2000">
                  <a:solidFill>
                    <a:schemeClr val="dk1"/>
                  </a:solidFill>
                  <a:latin typeface="Arial"/>
                  <a:ea typeface="Arial"/>
                  <a:cs typeface="Arial"/>
                  <a:sym typeface="Arial"/>
                </a:rPr>
                <a:t>T2</a:t>
              </a:r>
              <a:r>
                <a:rPr lang="en-IN" sz="2000">
                  <a:solidFill>
                    <a:srgbClr val="A5A5A5"/>
                  </a:solidFill>
                  <a:latin typeface="Arial"/>
                  <a:ea typeface="Arial"/>
                  <a:cs typeface="Arial"/>
                  <a:sym typeface="Arial"/>
                </a:rPr>
                <a:t>) </a:t>
              </a:r>
              <a:r>
                <a:rPr lang="en-IN" sz="2000">
                  <a:solidFill>
                    <a:srgbClr val="92D050"/>
                  </a:solidFill>
                  <a:latin typeface="Arial"/>
                  <a:ea typeface="Arial"/>
                  <a:cs typeface="Arial"/>
                  <a:sym typeface="Arial"/>
                </a:rPr>
                <a:t>// This statement will return all rows from EMP table.</a:t>
              </a:r>
              <a:endParaRPr/>
            </a:p>
          </p:txBody>
        </p:sp>
        <p:cxnSp>
          <p:nvCxnSpPr>
            <p:cNvPr id="4342" name="Google Shape;4342;p437"/>
            <p:cNvCxnSpPr/>
            <p:nvPr/>
          </p:nvCxnSpPr>
          <p:spPr>
            <a:xfrm rot="-5400000">
              <a:off x="8164800" y="5043000"/>
              <a:ext cx="612000" cy="432000"/>
            </a:xfrm>
            <a:prstGeom prst="bentConnector3">
              <a:avLst>
                <a:gd fmla="val 50000" name="adj1"/>
              </a:avLst>
            </a:prstGeom>
            <a:noFill/>
            <a:ln cap="flat" cmpd="sng" w="28575">
              <a:solidFill>
                <a:srgbClr val="FF0000"/>
              </a:solidFill>
              <a:prstDash val="solid"/>
              <a:round/>
              <a:headEnd len="med" w="med" type="triangle"/>
              <a:tailEnd len="med" w="med" type="triangle"/>
            </a:ln>
          </p:spPr>
        </p:cxnSp>
        <p:sp>
          <p:nvSpPr>
            <p:cNvPr id="4343" name="Google Shape;4343;p437"/>
            <p:cNvSpPr txBox="1"/>
            <p:nvPr/>
          </p:nvSpPr>
          <p:spPr>
            <a:xfrm>
              <a:off x="7773526" y="4634526"/>
              <a:ext cx="12827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empty table</a:t>
              </a:r>
              <a:endParaRPr/>
            </a:p>
          </p:txBody>
        </p:sp>
        <p:cxnSp>
          <p:nvCxnSpPr>
            <p:cNvPr id="4344" name="Google Shape;4344;p437"/>
            <p:cNvCxnSpPr/>
            <p:nvPr/>
          </p:nvCxnSpPr>
          <p:spPr>
            <a:xfrm flipH="1" rot="5400000">
              <a:off x="5097017" y="5251817"/>
              <a:ext cx="321565" cy="304800"/>
            </a:xfrm>
            <a:prstGeom prst="bentConnector3">
              <a:avLst>
                <a:gd fmla="val 50000" name="adj1"/>
              </a:avLst>
            </a:prstGeom>
            <a:noFill/>
            <a:ln cap="flat" cmpd="sng" w="28575">
              <a:solidFill>
                <a:srgbClr val="FF0000"/>
              </a:solidFill>
              <a:prstDash val="solid"/>
              <a:round/>
              <a:headEnd len="med" w="med" type="triangle"/>
              <a:tailEnd len="med" w="med" type="triangle"/>
            </a:ln>
          </p:spPr>
        </p:cxnSp>
      </p:gr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8" name="Shape 4348"/>
        <p:cNvGrpSpPr/>
        <p:nvPr/>
      </p:nvGrpSpPr>
      <p:grpSpPr>
        <a:xfrm>
          <a:off x="0" y="0"/>
          <a:ext cx="0" cy="0"/>
          <a:chOff x="0" y="0"/>
          <a:chExt cx="0" cy="0"/>
        </a:xfrm>
      </p:grpSpPr>
      <p:sp>
        <p:nvSpPr>
          <p:cNvPr id="4349" name="Google Shape;4349;p43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in, all, any, some</a:t>
            </a:r>
            <a:endParaRPr/>
          </a:p>
        </p:txBody>
      </p:sp>
      <p:sp>
        <p:nvSpPr>
          <p:cNvPr id="4350" name="Google Shape;4350;p438"/>
          <p:cNvSpPr/>
          <p:nvPr/>
        </p:nvSpPr>
        <p:spPr>
          <a:xfrm>
            <a:off x="263352" y="1115452"/>
            <a:ext cx="115932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a subquery after a comparison operator, followed by the keyword IN, ALL, ANY, or SOME.</a:t>
            </a:r>
            <a:endParaRPr/>
          </a:p>
        </p:txBody>
      </p:sp>
      <p:sp>
        <p:nvSpPr>
          <p:cNvPr id="4351" name="Google Shape;4351;p438"/>
          <p:cNvSpPr/>
          <p:nvPr/>
        </p:nvSpPr>
        <p:spPr>
          <a:xfrm>
            <a:off x="263352" y="1813680"/>
            <a:ext cx="11593288" cy="171136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945D4A"/>
                </a:solidFill>
                <a:latin typeface="Arial"/>
                <a:ea typeface="Arial"/>
                <a:cs typeface="Arial"/>
                <a:sym typeface="Arial"/>
              </a:rPr>
              <a:t>IN</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deptno</a:t>
            </a:r>
            <a:r>
              <a:rPr lang="en-IN" sz="1800">
                <a:solidFill>
                  <a:srgbClr val="945D4A"/>
                </a:solidFill>
                <a:latin typeface="Arial"/>
                <a:ea typeface="Arial"/>
                <a:cs typeface="Arial"/>
                <a:sym typeface="Arial"/>
              </a:rPr>
              <a:t> =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&gt;ALL</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'ADAMS'</a:t>
            </a:r>
            <a:r>
              <a:rPr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rgbClr val="262626"/>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'TURNER'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&gt;ANY</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'ADAMS'</a:t>
            </a:r>
            <a:r>
              <a:rPr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rgbClr val="262626"/>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'TURNER'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&gt;SOME</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'ADAMS'</a:t>
            </a:r>
            <a:r>
              <a:rPr lang="en-IN" sz="1800">
                <a:solidFill>
                  <a:srgbClr val="262626"/>
                </a:solidFill>
                <a:latin typeface="Arial"/>
                <a:ea typeface="Arial"/>
                <a:cs typeface="Arial"/>
                <a:sym typeface="Arial"/>
              </a:rPr>
              <a:t> </a:t>
            </a:r>
            <a:r>
              <a:rPr lang="en-IN" sz="1800">
                <a:solidFill>
                  <a:srgbClr val="A67F59"/>
                </a:solidFill>
                <a:latin typeface="Arial"/>
                <a:ea typeface="Arial"/>
                <a:cs typeface="Arial"/>
                <a:sym typeface="Arial"/>
              </a:rPr>
              <a:t>OR</a:t>
            </a:r>
            <a:r>
              <a:rPr lang="en-IN" sz="1800">
                <a:solidFill>
                  <a:srgbClr val="262626"/>
                </a:solidFill>
                <a:latin typeface="Arial"/>
                <a:ea typeface="Arial"/>
                <a:cs typeface="Arial"/>
                <a:sym typeface="Arial"/>
              </a:rPr>
              <a:t> ename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669900"/>
                </a:solidFill>
                <a:latin typeface="Arial"/>
                <a:ea typeface="Arial"/>
                <a:cs typeface="Arial"/>
                <a:sym typeface="Arial"/>
              </a:rPr>
              <a:t>'TURNER'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352" name="Google Shape;4352;p438"/>
          <p:cNvSpPr/>
          <p:nvPr/>
        </p:nvSpPr>
        <p:spPr>
          <a:xfrm>
            <a:off x="263352" y="4482006"/>
            <a:ext cx="115932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SELECT * FROM d1 WHERE c1 not in (SELECT min(c1) FROM d1 GROUP BY deptno, dname, loc, walletid) ORDER BY deptno;</a:t>
            </a:r>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6" name="Shape 4356"/>
        <p:cNvGrpSpPr/>
        <p:nvPr/>
      </p:nvGrpSpPr>
      <p:grpSpPr>
        <a:xfrm>
          <a:off x="0" y="0"/>
          <a:ext cx="0" cy="0"/>
          <a:chOff x="0" y="0"/>
          <a:chExt cx="0" cy="0"/>
        </a:xfrm>
      </p:grpSpPr>
      <p:sp>
        <p:nvSpPr>
          <p:cNvPr id="4357" name="Google Shape;4357;p439"/>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row subquery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4" name="Shape 474"/>
        <p:cNvGrpSpPr/>
        <p:nvPr/>
      </p:nvGrpSpPr>
      <p:grpSpPr>
        <a:xfrm>
          <a:off x="0" y="0"/>
          <a:ext cx="0" cy="0"/>
          <a:chOff x="0" y="0"/>
          <a:chExt cx="0" cy="0"/>
        </a:xfrm>
      </p:grpSpPr>
      <p:sp>
        <p:nvSpPr>
          <p:cNvPr id="475" name="Google Shape;475;p4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476" name="Google Shape;476;p44"/>
          <p:cNvSpPr/>
          <p:nvPr/>
        </p:nvSpPr>
        <p:spPr>
          <a:xfrm>
            <a:off x="191344" y="188640"/>
            <a:ext cx="8424936" cy="2631490"/>
          </a:xfrm>
          <a:prstGeom prst="rect">
            <a:avLst/>
          </a:prstGeom>
          <a:noFill/>
          <a:ln>
            <a:noFill/>
          </a:ln>
        </p:spPr>
        <p:txBody>
          <a:bodyPr anchorCtr="0" anchor="ctr" bIns="45700" lIns="91425" spcFirstLastPara="1" rIns="91425" wrap="square" tIns="45700">
            <a:spAutoFit/>
          </a:bodyPr>
          <a:lstStyle/>
          <a:p>
            <a:pPr indent="-114300" lvl="0" marL="0" marR="0" rtl="0" algn="l">
              <a:spcBef>
                <a:spcPts val="0"/>
              </a:spcBef>
              <a:spcAft>
                <a:spcPts val="0"/>
              </a:spcAft>
              <a:buClr>
                <a:schemeClr val="dk1"/>
              </a:buClr>
              <a:buSzPts val="1800"/>
              <a:buFont typeface="Palatino Linotype"/>
              <a:buChar char="•"/>
            </a:pPr>
            <a:r>
              <a:rPr b="1" lang="en-IN" sz="1800">
                <a:solidFill>
                  <a:schemeClr val="dk1"/>
                </a:solidFill>
                <a:latin typeface="Palatino Linotype"/>
                <a:ea typeface="Palatino Linotype"/>
                <a:cs typeface="Palatino Linotype"/>
                <a:sym typeface="Palatino Linotype"/>
              </a:rPr>
              <a:t> Simple / Atomic Attribute       --VS--        Composite Attribute</a:t>
            </a:r>
            <a:endParaRPr sz="1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(Can’t be divided further)</a:t>
            </a:r>
            <a:r>
              <a:rPr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(Can be divided further)</a:t>
            </a:r>
            <a:endParaRPr/>
          </a:p>
          <a:p>
            <a:pPr indent="0" lvl="0" marL="0" marR="0" rtl="0" algn="l">
              <a:spcBef>
                <a:spcPts val="0"/>
              </a:spcBef>
              <a:spcAft>
                <a:spcPts val="0"/>
              </a:spcAft>
              <a:buNone/>
            </a:pPr>
            <a:r>
              <a:t/>
            </a:r>
            <a:endParaRPr sz="700">
              <a:solidFill>
                <a:schemeClr val="dk1"/>
              </a:solidFill>
              <a:latin typeface="Palatino Linotype"/>
              <a:ea typeface="Palatino Linotype"/>
              <a:cs typeface="Palatino Linotype"/>
              <a:sym typeface="Palatino Linotype"/>
            </a:endParaRPr>
          </a:p>
          <a:p>
            <a:pPr indent="-114300" lvl="0" marL="0" marR="0" rtl="0" algn="l">
              <a:spcBef>
                <a:spcPts val="0"/>
              </a:spcBef>
              <a:spcAft>
                <a:spcPts val="0"/>
              </a:spcAft>
              <a:buClr>
                <a:schemeClr val="dk1"/>
              </a:buClr>
              <a:buSzPts val="1800"/>
              <a:buFont typeface="Palatino Linotype"/>
              <a:buChar char="•"/>
            </a:pPr>
            <a:r>
              <a:rPr b="1" lang="en-IN" sz="1800">
                <a:solidFill>
                  <a:schemeClr val="dk1"/>
                </a:solidFill>
                <a:latin typeface="Palatino Linotype"/>
                <a:ea typeface="Palatino Linotype"/>
                <a:cs typeface="Palatino Linotype"/>
                <a:sym typeface="Palatino Linotype"/>
              </a:rPr>
              <a:t> Single Value Attribute             --VS--        Multi Valued Attribute </a:t>
            </a:r>
            <a:endParaRPr sz="1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(Only One value) </a:t>
            </a:r>
            <a:r>
              <a:rPr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(Multiple values)</a:t>
            </a:r>
            <a:endParaRPr/>
          </a:p>
          <a:p>
            <a:pPr indent="0" lvl="0" marL="0" marR="0" rtl="0" algn="l">
              <a:spcBef>
                <a:spcPts val="0"/>
              </a:spcBef>
              <a:spcAft>
                <a:spcPts val="0"/>
              </a:spcAft>
              <a:buNone/>
            </a:pPr>
            <a:r>
              <a:rPr lang="en-IN" sz="700">
                <a:solidFill>
                  <a:schemeClr val="dk1"/>
                </a:solidFill>
                <a:latin typeface="Palatino Linotype"/>
                <a:ea typeface="Palatino Linotype"/>
                <a:cs typeface="Palatino Linotype"/>
                <a:sym typeface="Palatino Linotype"/>
              </a:rPr>
              <a:t>	</a:t>
            </a:r>
            <a:endParaRPr sz="700">
              <a:solidFill>
                <a:schemeClr val="dk1"/>
              </a:solidFill>
              <a:latin typeface="Palatino Linotype"/>
              <a:ea typeface="Palatino Linotype"/>
              <a:cs typeface="Palatino Linotype"/>
              <a:sym typeface="Palatino Linotype"/>
            </a:endParaRPr>
          </a:p>
          <a:p>
            <a:pPr indent="-114300" lvl="0" marL="0" marR="0" rtl="0" algn="l">
              <a:spcBef>
                <a:spcPts val="0"/>
              </a:spcBef>
              <a:spcAft>
                <a:spcPts val="0"/>
              </a:spcAft>
              <a:buClr>
                <a:schemeClr val="dk1"/>
              </a:buClr>
              <a:buSzPts val="1800"/>
              <a:buFont typeface="Palatino Linotype"/>
              <a:buChar char="•"/>
            </a:pPr>
            <a:r>
              <a:rPr b="1" lang="en-IN" sz="1800">
                <a:solidFill>
                  <a:schemeClr val="dk1"/>
                </a:solidFill>
                <a:latin typeface="Palatino Linotype"/>
                <a:ea typeface="Palatino Linotype"/>
                <a:cs typeface="Palatino Linotype"/>
                <a:sym typeface="Palatino Linotype"/>
              </a:rPr>
              <a:t> Stored Attribute                        --VS--        Derived Attribute</a:t>
            </a:r>
            <a:endParaRPr sz="1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(Only One value)</a:t>
            </a:r>
            <a:r>
              <a:rPr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(Virtual)</a:t>
            </a:r>
            <a:endParaRPr/>
          </a:p>
          <a:p>
            <a:pPr indent="0" lvl="0" marL="0" marR="0" rtl="0" algn="l">
              <a:spcBef>
                <a:spcPts val="0"/>
              </a:spcBef>
              <a:spcAft>
                <a:spcPts val="0"/>
              </a:spcAft>
              <a:buNone/>
            </a:pPr>
            <a:r>
              <a:t/>
            </a:r>
            <a:endParaRPr sz="700">
              <a:solidFill>
                <a:schemeClr val="dk1"/>
              </a:solidFill>
              <a:latin typeface="Palatino Linotype"/>
              <a:ea typeface="Palatino Linotype"/>
              <a:cs typeface="Palatino Linotype"/>
              <a:sym typeface="Palatino Linotype"/>
            </a:endParaRPr>
          </a:p>
          <a:p>
            <a:pPr indent="-114300" lvl="0" marL="0" marR="0" rtl="0" algn="l">
              <a:spcBef>
                <a:spcPts val="0"/>
              </a:spcBef>
              <a:spcAft>
                <a:spcPts val="0"/>
              </a:spcAft>
              <a:buClr>
                <a:schemeClr val="dk1"/>
              </a:buClr>
              <a:buSzPts val="1800"/>
              <a:buFont typeface="Palatino Linotype"/>
              <a:buChar char="•"/>
            </a:pPr>
            <a:r>
              <a:rPr b="1" lang="en-IN" sz="1800">
                <a:solidFill>
                  <a:schemeClr val="dk1"/>
                </a:solidFill>
                <a:latin typeface="Palatino Linotype"/>
                <a:ea typeface="Palatino Linotype"/>
                <a:cs typeface="Palatino Linotype"/>
                <a:sym typeface="Palatino Linotype"/>
              </a:rPr>
              <a:t> Complex Attribute </a:t>
            </a:r>
            <a:endParaRPr/>
          </a:p>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(Composite &amp; Multivalued)</a:t>
            </a:r>
            <a:endParaRPr/>
          </a:p>
        </p:txBody>
      </p:sp>
      <p:sp>
        <p:nvSpPr>
          <p:cNvPr id="477" name="Google Shape;477;p44"/>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attributes</a:t>
            </a:r>
            <a:endParaRPr/>
          </a:p>
        </p:txBody>
      </p:sp>
      <p:sp>
        <p:nvSpPr>
          <p:cNvPr id="478" name="Google Shape;478;p44"/>
          <p:cNvSpPr txBox="1"/>
          <p:nvPr/>
        </p:nvSpPr>
        <p:spPr>
          <a:xfrm>
            <a:off x="191344" y="3140968"/>
            <a:ext cx="11593288"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Atomic Attribute: </a:t>
            </a:r>
            <a:r>
              <a:rPr b="0" i="0" lang="en-IN" sz="1800">
                <a:solidFill>
                  <a:srgbClr val="2F2E2E"/>
                </a:solidFill>
                <a:latin typeface="Palatino Linotype"/>
                <a:ea typeface="Palatino Linotype"/>
                <a:cs typeface="Palatino Linotype"/>
                <a:sym typeface="Palatino Linotype"/>
              </a:rPr>
              <a:t>An attribute that cannot be divided into smaller independent attribute is known as </a:t>
            </a:r>
            <a:r>
              <a:rPr lang="en-IN" sz="1800">
                <a:solidFill>
                  <a:srgbClr val="2F2E2E"/>
                </a:solidFill>
                <a:latin typeface="Palatino Linotype"/>
                <a:ea typeface="Palatino Linotype"/>
                <a:cs typeface="Palatino Linotype"/>
                <a:sym typeface="Palatino Linotype"/>
              </a:rPr>
              <a:t>atomic attribute</a:t>
            </a:r>
            <a:r>
              <a:rPr b="0" i="0" lang="en-IN" sz="1800">
                <a:solidFill>
                  <a:srgbClr val="2F2E2E"/>
                </a:solidFill>
                <a:latin typeface="Palatino Linotype"/>
                <a:ea typeface="Palatino Linotype"/>
                <a:cs typeface="Palatino Linotype"/>
                <a:sym typeface="Palatino Linotype"/>
              </a:rPr>
              <a:t>.</a:t>
            </a:r>
            <a:endParaRPr/>
          </a:p>
          <a:p>
            <a:pPr indent="0" lvl="0" marL="27305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 </a:t>
            </a:r>
            <a:r>
              <a:rPr lang="en-IN" sz="1800">
                <a:solidFill>
                  <a:srgbClr val="2F2E2E"/>
                </a:solidFill>
                <a:latin typeface="Palatino Linotype"/>
                <a:ea typeface="Palatino Linotype"/>
                <a:cs typeface="Palatino Linotype"/>
                <a:sym typeface="Palatino Linotype"/>
              </a:rPr>
              <a:t>ID’s,</a:t>
            </a:r>
            <a:r>
              <a:rPr lang="en-IN" sz="1800">
                <a:solidFill>
                  <a:srgbClr val="FF0000"/>
                </a:solidFill>
                <a:latin typeface="Palatino Linotype"/>
                <a:ea typeface="Palatino Linotype"/>
                <a:cs typeface="Palatino Linotype"/>
                <a:sym typeface="Palatino Linotype"/>
              </a:rPr>
              <a:t> </a:t>
            </a:r>
            <a:r>
              <a:rPr b="0" i="0" lang="en-IN" sz="1800">
                <a:solidFill>
                  <a:srgbClr val="2F2E2E"/>
                </a:solidFill>
                <a:latin typeface="Palatino Linotype"/>
                <a:ea typeface="Palatino Linotype"/>
                <a:cs typeface="Palatino Linotype"/>
                <a:sym typeface="Palatino Linotype"/>
              </a:rPr>
              <a:t>age, gender, zip, </a:t>
            </a:r>
            <a:r>
              <a:rPr lang="en-IN" sz="1800">
                <a:solidFill>
                  <a:srgbClr val="2F2E2E"/>
                </a:solidFill>
                <a:latin typeface="Palatino Linotype"/>
                <a:ea typeface="Palatino Linotype"/>
                <a:cs typeface="Palatino Linotype"/>
                <a:sym typeface="Palatino Linotype"/>
              </a:rPr>
              <a:t>marital status cannot further divide.</a:t>
            </a:r>
            <a:endParaRPr/>
          </a:p>
          <a:p>
            <a:pPr indent="0" lvl="0" marL="273050" marR="0" rtl="0" algn="l">
              <a:spcBef>
                <a:spcPts val="0"/>
              </a:spcBef>
              <a:spcAft>
                <a:spcPts val="0"/>
              </a:spcAft>
              <a:buNone/>
            </a:pPr>
            <a:r>
              <a:t/>
            </a:r>
            <a:endParaRPr sz="1800">
              <a:solidFill>
                <a:srgbClr val="2F2E2E"/>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Single Value Attribute: </a:t>
            </a:r>
            <a:r>
              <a:rPr b="0" i="0" lang="en-IN" sz="1800">
                <a:solidFill>
                  <a:srgbClr val="2F2E2E"/>
                </a:solidFill>
                <a:latin typeface="Palatino Linotype"/>
                <a:ea typeface="Palatino Linotype"/>
                <a:cs typeface="Palatino Linotype"/>
                <a:sym typeface="Palatino Linotype"/>
              </a:rPr>
              <a:t>An attribute that has only single value is known as </a:t>
            </a:r>
            <a:r>
              <a:rPr lang="en-IN" sz="1800">
                <a:solidFill>
                  <a:srgbClr val="2F2E2E"/>
                </a:solidFill>
                <a:latin typeface="Palatino Linotype"/>
                <a:ea typeface="Palatino Linotype"/>
                <a:cs typeface="Palatino Linotype"/>
                <a:sym typeface="Palatino Linotype"/>
              </a:rPr>
              <a:t>single valued attribute.</a:t>
            </a:r>
            <a:endParaRPr sz="1800">
              <a:solidFill>
                <a:srgbClr val="2F2E2E"/>
              </a:solidFill>
              <a:latin typeface="Palatino Linotype"/>
              <a:ea typeface="Palatino Linotype"/>
              <a:cs typeface="Palatino Linotype"/>
              <a:sym typeface="Palatino Linotype"/>
            </a:endParaRPr>
          </a:p>
          <a:p>
            <a:pPr indent="0" lvl="0" marL="27305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 </a:t>
            </a:r>
            <a:r>
              <a:rPr lang="en-IN" sz="1800">
                <a:solidFill>
                  <a:srgbClr val="2F2E2E"/>
                </a:solidFill>
                <a:latin typeface="Palatino Linotype"/>
                <a:ea typeface="Palatino Linotype"/>
                <a:cs typeface="Palatino Linotype"/>
                <a:sym typeface="Palatino Linotype"/>
              </a:rPr>
              <a:t>manufactured part can have only one serial number, voter card,</a:t>
            </a:r>
            <a:r>
              <a:rPr b="0" i="0" lang="en-IN" sz="1800">
                <a:solidFill>
                  <a:srgbClr val="2F2E2E"/>
                </a:solidFill>
                <a:latin typeface="Palatino Linotype"/>
                <a:ea typeface="Palatino Linotype"/>
                <a:cs typeface="Palatino Linotype"/>
                <a:sym typeface="Palatino Linotype"/>
              </a:rPr>
              <a:t> blood group, price, quantity, branch can have only one value.</a:t>
            </a:r>
            <a:endParaRPr/>
          </a:p>
          <a:p>
            <a:pPr indent="0" lvl="0" marL="273050" marR="0" rtl="0" algn="l">
              <a:spcBef>
                <a:spcPts val="0"/>
              </a:spcBef>
              <a:spcAft>
                <a:spcPts val="0"/>
              </a:spcAft>
              <a:buNone/>
            </a:pPr>
            <a:r>
              <a:t/>
            </a:r>
            <a:endParaRPr sz="1800">
              <a:solidFill>
                <a:srgbClr val="2F2E2E"/>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Palatino Linotype"/>
                <a:ea typeface="Palatino Linotype"/>
                <a:cs typeface="Palatino Linotype"/>
                <a:sym typeface="Palatino Linotype"/>
              </a:rPr>
              <a:t>Stored Attribute: </a:t>
            </a:r>
            <a:r>
              <a:rPr lang="en-IN" sz="1800">
                <a:solidFill>
                  <a:srgbClr val="2F2E2E"/>
                </a:solidFill>
                <a:latin typeface="Palatino Linotype"/>
                <a:ea typeface="Palatino Linotype"/>
                <a:cs typeface="Palatino Linotype"/>
                <a:sym typeface="Palatino Linotype"/>
              </a:rPr>
              <a:t>The stored attribute are such attributes which are already stored in the database and from which the value of another attribute is derived.</a:t>
            </a:r>
            <a:endParaRPr/>
          </a:p>
          <a:p>
            <a:pPr indent="0" lvl="0" marL="27305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e.g. </a:t>
            </a:r>
            <a:r>
              <a:rPr lang="en-IN" sz="1800">
                <a:solidFill>
                  <a:srgbClr val="2F2E2E"/>
                </a:solidFill>
                <a:latin typeface="Palatino Linotype"/>
                <a:ea typeface="Palatino Linotype"/>
                <a:cs typeface="Palatino Linotype"/>
                <a:sym typeface="Palatino Linotype"/>
              </a:rPr>
              <a:t>(HRA, DA…) can be derive from salary, age can be derived from </a:t>
            </a:r>
            <a:r>
              <a:rPr b="0" i="0" lang="en-IN" sz="1800">
                <a:solidFill>
                  <a:srgbClr val="2F2E2E"/>
                </a:solidFill>
                <a:latin typeface="Palatino Linotype"/>
                <a:ea typeface="Palatino Linotype"/>
                <a:cs typeface="Palatino Linotype"/>
                <a:sym typeface="Palatino Linotype"/>
              </a:rPr>
              <a:t>DoB, t</a:t>
            </a:r>
            <a:r>
              <a:rPr lang="en-IN" sz="1800">
                <a:solidFill>
                  <a:srgbClr val="2F2E2E"/>
                </a:solidFill>
                <a:latin typeface="Palatino Linotype"/>
                <a:ea typeface="Palatino Linotype"/>
                <a:cs typeface="Palatino Linotype"/>
                <a:sym typeface="Palatino Linotype"/>
              </a:rPr>
              <a:t>otal marks or  average marks of a student can be derived from marks.</a:t>
            </a:r>
            <a:endParaRPr sz="1800">
              <a:solidFill>
                <a:srgbClr val="2F2E2E"/>
              </a:solidFill>
              <a:latin typeface="Palatino Linotype"/>
              <a:ea typeface="Palatino Linotype"/>
              <a:cs typeface="Palatino Linotype"/>
              <a:sym typeface="Palatino Linoty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1" name="Shape 4361"/>
        <p:cNvGrpSpPr/>
        <p:nvPr/>
      </p:nvGrpSpPr>
      <p:grpSpPr>
        <a:xfrm>
          <a:off x="0" y="0"/>
          <a:ext cx="0" cy="0"/>
          <a:chOff x="0" y="0"/>
          <a:chExt cx="0" cy="0"/>
        </a:xfrm>
      </p:grpSpPr>
      <p:sp>
        <p:nvSpPr>
          <p:cNvPr id="4362" name="Google Shape;4362;p44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row subqueries</a:t>
            </a:r>
            <a:endParaRPr/>
          </a:p>
        </p:txBody>
      </p:sp>
      <p:sp>
        <p:nvSpPr>
          <p:cNvPr id="4363" name="Google Shape;4363;p440"/>
          <p:cNvSpPr/>
          <p:nvPr/>
        </p:nvSpPr>
        <p:spPr>
          <a:xfrm>
            <a:off x="623392" y="838200"/>
            <a:ext cx="109452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Scalar or column Subqueries return a single value or a column of values. A row subquery is a subquery variant that returns a single row and can thus return more than one column value. You can use = , &gt;, &lt;, &gt;=, &lt;=, &lt;&gt;, !=, &lt;=&gt;</a:t>
            </a:r>
            <a:endParaRPr/>
          </a:p>
        </p:txBody>
      </p:sp>
      <p:sp>
        <p:nvSpPr>
          <p:cNvPr id="4364" name="Google Shape;4364;p440"/>
          <p:cNvSpPr/>
          <p:nvPr/>
        </p:nvSpPr>
        <p:spPr>
          <a:xfrm>
            <a:off x="623392" y="1981200"/>
            <a:ext cx="10945216"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0000"/>
              </a:buClr>
              <a:buSzPts val="1800"/>
              <a:buFont typeface="Bookman Old Style"/>
              <a:buAutoNum type="arabicPeriod"/>
            </a:pPr>
            <a:r>
              <a:rPr lang="en-IN" sz="1800">
                <a:solidFill>
                  <a:srgbClr val="FF0000"/>
                </a:solidFill>
                <a:latin typeface="Arial"/>
                <a:ea typeface="Arial"/>
                <a:cs typeface="Arial"/>
                <a:sym typeface="Arial"/>
              </a:rPr>
              <a:t>SELECT * from EMP where deptno, 1 = (SELECT deptno, 1 from DEPT where deptno=10);</a:t>
            </a:r>
            <a:endParaRPr/>
          </a:p>
          <a:p>
            <a:pPr indent="-228600" lvl="0" marL="342900" marR="0" rtl="0" algn="l">
              <a:spcBef>
                <a:spcPts val="0"/>
              </a:spcBef>
              <a:spcAft>
                <a:spcPts val="0"/>
              </a:spcAft>
              <a:buClr>
                <a:schemeClr val="dk1"/>
              </a:buClr>
              <a:buSzPts val="1800"/>
              <a:buFont typeface="Bookman Old Style"/>
              <a:buNone/>
            </a:pPr>
            <a:r>
              <a:t/>
            </a:r>
            <a:endParaRPr sz="1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Bookman Old Style"/>
              <a:buAutoNum type="arabicPeriod"/>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ROW</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(deptno, </a:t>
            </a:r>
            <a:r>
              <a:rPr lang="en-IN" sz="1800">
                <a:solidFill>
                  <a:srgbClr val="990055"/>
                </a:solidFill>
                <a:latin typeface="Arial"/>
                <a:ea typeface="Arial"/>
                <a:cs typeface="Arial"/>
                <a:sym typeface="Arial"/>
              </a:rPr>
              <a:t>1</a:t>
            </a:r>
            <a:r>
              <a:rPr lang="en-IN" sz="1800">
                <a:solidFill>
                  <a:srgbClr val="945D4A"/>
                </a:solidFill>
                <a:latin typeface="Arial"/>
                <a:ea typeface="Arial"/>
                <a:cs typeface="Arial"/>
                <a:sym typeface="Arial"/>
              </a:rPr>
              <a:t>) =</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a:t>
            </a:r>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68" name="Shape 4368"/>
        <p:cNvGrpSpPr/>
        <p:nvPr/>
      </p:nvGrpSpPr>
      <p:grpSpPr>
        <a:xfrm>
          <a:off x="0" y="0"/>
          <a:ext cx="0" cy="0"/>
          <a:chOff x="0" y="0"/>
          <a:chExt cx="0" cy="0"/>
        </a:xfrm>
      </p:grpSpPr>
      <p:sp>
        <p:nvSpPr>
          <p:cNvPr id="4369" name="Google Shape;4369;p441"/>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subquery with exists or not exists</a:t>
            </a:r>
            <a:endParaRPr/>
          </a:p>
        </p:txBody>
      </p:sp>
      <p:sp>
        <p:nvSpPr>
          <p:cNvPr id="4370" name="Google Shape;4370;p441"/>
          <p:cNvSpPr txBox="1"/>
          <p:nvPr/>
        </p:nvSpPr>
        <p:spPr>
          <a:xfrm>
            <a:off x="407368" y="332656"/>
            <a:ext cx="6096000" cy="37375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7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74" name="Shape 4374"/>
        <p:cNvGrpSpPr/>
        <p:nvPr/>
      </p:nvGrpSpPr>
      <p:grpSpPr>
        <a:xfrm>
          <a:off x="0" y="0"/>
          <a:ext cx="0" cy="0"/>
          <a:chOff x="0" y="0"/>
          <a:chExt cx="0" cy="0"/>
        </a:xfrm>
      </p:grpSpPr>
      <p:sp>
        <p:nvSpPr>
          <p:cNvPr id="4375" name="Google Shape;4375;p44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subqueries with exists or not exists</a:t>
            </a:r>
            <a:endParaRPr/>
          </a:p>
        </p:txBody>
      </p:sp>
      <p:sp>
        <p:nvSpPr>
          <p:cNvPr id="4376" name="Google Shape;4376;p442"/>
          <p:cNvSpPr/>
          <p:nvPr/>
        </p:nvSpPr>
        <p:spPr>
          <a:xfrm>
            <a:off x="335360" y="838200"/>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EXISTS operator tests for the existence of rows in the results set of the subquery. If a subquery row value is found, EXISTS subquery returns TRUE and in this case NOT EXISTS subquery will return FALSE.</a:t>
            </a:r>
            <a:endParaRPr/>
          </a:p>
        </p:txBody>
      </p:sp>
      <p:sp>
        <p:nvSpPr>
          <p:cNvPr id="4377" name="Google Shape;4377;p442"/>
          <p:cNvSpPr/>
          <p:nvPr/>
        </p:nvSpPr>
        <p:spPr>
          <a:xfrm>
            <a:off x="335360" y="3052117"/>
            <a:ext cx="11449272" cy="138499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NOT</a:t>
            </a:r>
            <a:r>
              <a:rPr b="1"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chemeClr val="dk1"/>
                </a:solidFill>
                <a:latin typeface="Arial"/>
                <a:ea typeface="Arial"/>
                <a:cs typeface="Arial"/>
                <a:sym typeface="Arial"/>
              </a:rPr>
              <a:t>e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e.mgr</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m.empno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NOT</a:t>
            </a:r>
            <a:r>
              <a:rPr b="1"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chemeClr val="dk1"/>
                </a:solidFill>
                <a:latin typeface="Arial"/>
                <a:ea typeface="Arial"/>
                <a:cs typeface="Arial"/>
                <a:sym typeface="Arial"/>
              </a:rPr>
              <a:t>e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e.mgr</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m.empno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4378" name="Google Shape;4378;p442"/>
          <p:cNvSpPr/>
          <p:nvPr/>
        </p:nvSpPr>
        <p:spPr>
          <a:xfrm>
            <a:off x="317732" y="1620000"/>
            <a:ext cx="93786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4</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i="1" lang="en-IN" sz="2000">
                <a:solidFill>
                  <a:srgbClr val="0077AA"/>
                </a:solidFill>
                <a:latin typeface="Arial"/>
                <a:ea typeface="Arial"/>
                <a:cs typeface="Arial"/>
                <a:sym typeface="Arial"/>
              </a:rPr>
              <a:t> </a:t>
            </a:r>
            <a:r>
              <a:rPr lang="en-IN" sz="2000">
                <a:solidFill>
                  <a:srgbClr val="0077AA"/>
                </a:solidFill>
                <a:latin typeface="Arial"/>
                <a:ea typeface="Arial"/>
                <a:cs typeface="Arial"/>
                <a:sym typeface="Arial"/>
              </a:rPr>
              <a:t>WHERE [NOT] EXISTS  (</a:t>
            </a:r>
            <a:r>
              <a:rPr b="1" i="1" lang="en-IN" sz="2000">
                <a:solidFill>
                  <a:schemeClr val="dk2"/>
                </a:solidFill>
                <a:latin typeface="Arial"/>
                <a:ea typeface="Arial"/>
                <a:cs typeface="Arial"/>
                <a:sym typeface="Arial"/>
              </a:rPr>
              <a:t>subquery</a:t>
            </a:r>
            <a:r>
              <a:rPr lang="en-IN" sz="2000">
                <a:solidFill>
                  <a:srgbClr val="0077AA"/>
                </a:solidFill>
                <a:latin typeface="Arial"/>
                <a:ea typeface="Arial"/>
                <a:cs typeface="Arial"/>
                <a:sym typeface="Arial"/>
              </a:rPr>
              <a:t>)  </a:t>
            </a:r>
            <a:endParaRPr/>
          </a:p>
        </p:txBody>
      </p:sp>
      <p:sp>
        <p:nvSpPr>
          <p:cNvPr id="4379" name="Google Shape;4379;p442"/>
          <p:cNvSpPr/>
          <p:nvPr/>
        </p:nvSpPr>
        <p:spPr>
          <a:xfrm>
            <a:off x="335360" y="2492896"/>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records will be displayed from outer SELECT statement…. </a:t>
            </a:r>
            <a:endParaRPr/>
          </a:p>
        </p:txBody>
      </p:sp>
      <p:sp>
        <p:nvSpPr>
          <p:cNvPr id="4380" name="Google Shape;4380;p442"/>
          <p:cNvSpPr txBox="1"/>
          <p:nvPr/>
        </p:nvSpPr>
        <p:spPr>
          <a:xfrm>
            <a:off x="317732" y="4581128"/>
            <a:ext cx="11466900" cy="8771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000000"/>
                </a:solidFill>
                <a:latin typeface="Arial"/>
                <a:ea typeface="Arial"/>
                <a:cs typeface="Arial"/>
                <a:sym typeface="Arial"/>
              </a:rPr>
              <a:t>deptno</a:t>
            </a:r>
            <a:r>
              <a:rPr lang="en-IN" sz="1800">
                <a:solidFill>
                  <a:srgbClr val="945D4A"/>
                </a:solidFill>
                <a:latin typeface="Arial"/>
                <a:ea typeface="Arial"/>
                <a:cs typeface="Arial"/>
                <a:sym typeface="Arial"/>
              </a:rPr>
              <a:t> IN</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lnSpc>
                <a:spcPct val="150000"/>
              </a:lnSpc>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000000"/>
                </a:solidFill>
                <a:latin typeface="Arial"/>
                <a:ea typeface="Arial"/>
                <a:cs typeface="Arial"/>
                <a:sym typeface="Arial"/>
              </a:rPr>
              <a:t>deptno</a:t>
            </a:r>
            <a:r>
              <a:rPr lang="en-IN" sz="1800">
                <a:solidFill>
                  <a:srgbClr val="945D4A"/>
                </a:solidFill>
                <a:latin typeface="Arial"/>
                <a:ea typeface="Arial"/>
                <a:cs typeface="Arial"/>
                <a:sym typeface="Arial"/>
              </a:rPr>
              <a:t> NOT IN</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381" name="Google Shape;4381;p442"/>
          <p:cNvSpPr txBox="1"/>
          <p:nvPr/>
        </p:nvSpPr>
        <p:spPr>
          <a:xfrm>
            <a:off x="335360" y="5589240"/>
            <a:ext cx="11593287"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f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f.deptno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m.deptno </a:t>
            </a:r>
            <a:r>
              <a:rPr lang="en-IN" sz="1800">
                <a:solidFill>
                  <a:srgbClr val="945D4A"/>
                </a:solidFill>
                <a:latin typeface="Arial"/>
                <a:ea typeface="Arial"/>
                <a:cs typeface="Arial"/>
                <a:sym typeface="Arial"/>
              </a:rPr>
              <a:t>AND</a:t>
            </a:r>
            <a:r>
              <a:rPr lang="en-IN" sz="1800">
                <a:solidFill>
                  <a:schemeClr val="dk1"/>
                </a:solidFill>
                <a:latin typeface="Arial"/>
                <a:ea typeface="Arial"/>
                <a:cs typeface="Arial"/>
                <a:sym typeface="Arial"/>
              </a:rPr>
              <a:t>  gender </a:t>
            </a:r>
            <a:r>
              <a:rPr lang="en-IN" sz="1800">
                <a:solidFill>
                  <a:srgbClr val="945D4A"/>
                </a:solidFill>
                <a:latin typeface="Arial"/>
                <a:ea typeface="Arial"/>
                <a:cs typeface="Arial"/>
                <a:sym typeface="Arial"/>
              </a:rPr>
              <a:t>= </a:t>
            </a:r>
            <a:r>
              <a:rPr lang="en-IN" sz="1800">
                <a:solidFill>
                  <a:schemeClr val="dk1"/>
                </a:solidFill>
                <a:latin typeface="Arial"/>
                <a:ea typeface="Arial"/>
                <a:cs typeface="Arial"/>
                <a:sym typeface="Arial"/>
              </a:rPr>
              <a:t>'m'</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true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f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m.deptno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f.deptno </a:t>
            </a:r>
            <a:r>
              <a:rPr lang="en-IN" sz="1800">
                <a:solidFill>
                  <a:srgbClr val="945D4A"/>
                </a:solidFill>
                <a:latin typeface="Arial"/>
                <a:ea typeface="Arial"/>
                <a:cs typeface="Arial"/>
                <a:sym typeface="Arial"/>
              </a:rPr>
              <a:t>AND</a:t>
            </a:r>
            <a:r>
              <a:rPr lang="en-IN" sz="1800">
                <a:solidFill>
                  <a:schemeClr val="dk1"/>
                </a:solidFill>
                <a:latin typeface="Arial"/>
                <a:ea typeface="Arial"/>
                <a:cs typeface="Arial"/>
                <a:sym typeface="Arial"/>
              </a:rPr>
              <a:t> f.gender </a:t>
            </a:r>
            <a:r>
              <a:rPr lang="en-IN" sz="1800">
                <a:solidFill>
                  <a:srgbClr val="945D4A"/>
                </a:solidFill>
                <a:latin typeface="Arial"/>
                <a:ea typeface="Arial"/>
                <a:cs typeface="Arial"/>
                <a:sym typeface="Arial"/>
              </a:rPr>
              <a:t>= </a:t>
            </a:r>
            <a:r>
              <a:rPr lang="en-IN" sz="1800">
                <a:solidFill>
                  <a:schemeClr val="dk1"/>
                </a:solidFill>
                <a:latin typeface="Arial"/>
                <a:ea typeface="Arial"/>
                <a:cs typeface="Arial"/>
                <a:sym typeface="Arial"/>
              </a:rPr>
              <a:t>'f'</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rgbClr val="A5A5A5"/>
              </a:solidFill>
              <a:latin typeface="Arial"/>
              <a:ea typeface="Arial"/>
              <a:cs typeface="Arial"/>
              <a:sym typeface="Arial"/>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385" name="Shape 4385"/>
        <p:cNvGrpSpPr/>
        <p:nvPr/>
      </p:nvGrpSpPr>
      <p:grpSpPr>
        <a:xfrm>
          <a:off x="0" y="0"/>
          <a:ext cx="0" cy="0"/>
          <a:chOff x="0" y="0"/>
          <a:chExt cx="0" cy="0"/>
        </a:xfrm>
      </p:grpSpPr>
      <p:sp>
        <p:nvSpPr>
          <p:cNvPr id="4386" name="Google Shape;4386;p443"/>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C525C"/>
              </a:buClr>
              <a:buSzPts val="4800"/>
              <a:buFont typeface="Quattrocento Sans"/>
              <a:buNone/>
            </a:pPr>
            <a:r>
              <a:rPr b="0" i="0" lang="en-IN" sz="4800" u="none" cap="none" strike="noStrike">
                <a:solidFill>
                  <a:srgbClr val="DC525C"/>
                </a:solidFill>
                <a:latin typeface="Quattrocento Sans"/>
                <a:ea typeface="Quattrocento Sans"/>
                <a:cs typeface="Quattrocento Sans"/>
                <a:sym typeface="Quattrocento Sans"/>
              </a:rPr>
              <a:t>correlated subquery</a:t>
            </a:r>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391" name="Shape 4391"/>
        <p:cNvGrpSpPr/>
        <p:nvPr/>
      </p:nvGrpSpPr>
      <p:grpSpPr>
        <a:xfrm>
          <a:off x="0" y="0"/>
          <a:ext cx="0" cy="0"/>
          <a:chOff x="0" y="0"/>
          <a:chExt cx="0" cy="0"/>
        </a:xfrm>
      </p:grpSpPr>
      <p:sp>
        <p:nvSpPr>
          <p:cNvPr id="4392" name="Google Shape;4392;p44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correlated subqueries</a:t>
            </a:r>
            <a:endParaRPr/>
          </a:p>
        </p:txBody>
      </p:sp>
      <p:sp>
        <p:nvSpPr>
          <p:cNvPr id="4393" name="Google Shape;4393;p444"/>
          <p:cNvSpPr/>
          <p:nvPr/>
        </p:nvSpPr>
        <p:spPr>
          <a:xfrm>
            <a:off x="335360" y="838200"/>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 correlated subquery (</a:t>
            </a:r>
            <a:r>
              <a:rPr b="1" lang="en-IN" sz="1800">
                <a:solidFill>
                  <a:schemeClr val="dk1"/>
                </a:solidFill>
                <a:latin typeface="Arial"/>
                <a:ea typeface="Arial"/>
                <a:cs typeface="Arial"/>
                <a:sym typeface="Arial"/>
              </a:rPr>
              <a:t>also known as a synchronized subquery</a:t>
            </a:r>
            <a:r>
              <a:rPr lang="en-IN" sz="1800">
                <a:solidFill>
                  <a:schemeClr val="dk1"/>
                </a:solidFill>
                <a:latin typeface="Arial"/>
                <a:ea typeface="Arial"/>
                <a:cs typeface="Arial"/>
                <a:sym typeface="Arial"/>
              </a:rPr>
              <a:t>) is a subquery that uses values from the outer query. The subquery is evaluated once for each row processed by the outer query.</a:t>
            </a:r>
            <a:endParaRPr/>
          </a:p>
        </p:txBody>
      </p:sp>
      <p:sp>
        <p:nvSpPr>
          <p:cNvPr id="4394" name="Google Shape;4394;p444"/>
          <p:cNvSpPr/>
          <p:nvPr/>
        </p:nvSpPr>
        <p:spPr>
          <a:xfrm>
            <a:off x="335360" y="1841402"/>
            <a:ext cx="11521280" cy="37240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Following query find all employees who earn more than the average salary in their department.</a:t>
            </a:r>
            <a:endParaRPr/>
          </a:p>
          <a:p>
            <a:pPr indent="-292100" lvl="0" marL="342900" marR="0" rtl="0" algn="l">
              <a:spcBef>
                <a:spcPts val="0"/>
              </a:spcBef>
              <a:spcAft>
                <a:spcPts val="0"/>
              </a:spcAft>
              <a:buClr>
                <a:schemeClr val="dk1"/>
              </a:buClr>
              <a:buSzPts val="800"/>
              <a:buFont typeface="Bookman Old Style"/>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sal, job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&gt;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AVG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262626"/>
                </a:solidFill>
                <a:latin typeface="Arial"/>
                <a:ea typeface="Arial"/>
                <a:cs typeface="Arial"/>
                <a:sym typeface="Arial"/>
              </a:rPr>
              <a:t>e.job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emp.job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a:t>
            </a:r>
            <a:r>
              <a:rPr lang="en-IN" sz="1800">
                <a:solidFill>
                  <a:srgbClr val="DD4A68"/>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&lt;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MAX</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emp.job</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e.job</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e.job</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a:p>
            <a:pPr indent="-171450" lvl="0" marL="285750" marR="0" rtl="0" algn="l">
              <a:spcBef>
                <a:spcPts val="0"/>
              </a:spcBef>
              <a:spcAft>
                <a:spcPts val="0"/>
              </a:spcAft>
              <a:buClr>
                <a:schemeClr val="dk1"/>
              </a:buClr>
              <a:buSzPts val="1800"/>
              <a:buFont typeface="Arial"/>
              <a:buNone/>
            </a:pPr>
            <a:r>
              <a:t/>
            </a:r>
            <a:endParaRPr baseline="30000"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DISTINCTROW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(Intersect)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DISTINCTROW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NOT</a:t>
            </a:r>
            <a:r>
              <a:rPr b="1" lang="en-IN" sz="1800">
                <a:solidFill>
                  <a:srgbClr val="FFC000"/>
                </a:solidFill>
                <a:latin typeface="Arial"/>
                <a:ea typeface="Arial"/>
                <a:cs typeface="Arial"/>
                <a:sym typeface="Arial"/>
              </a:rPr>
              <a:t> </a:t>
            </a:r>
            <a:r>
              <a:rPr lang="en-IN" sz="1800">
                <a:solidFill>
                  <a:srgbClr val="945D4A"/>
                </a:solidFill>
                <a:latin typeface="Arial"/>
                <a:ea typeface="Arial"/>
                <a:cs typeface="Arial"/>
                <a:sym typeface="Arial"/>
              </a:rPr>
              <a:t>EXISTS</a:t>
            </a:r>
            <a:r>
              <a:rPr b="1" lang="en-IN" sz="1800">
                <a:solidFill>
                  <a:srgbClr val="FFC000"/>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emp.deptno</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dept.deptno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395" name="Google Shape;4395;p444"/>
          <p:cNvSpPr txBox="1"/>
          <p:nvPr/>
        </p:nvSpPr>
        <p:spPr>
          <a:xfrm>
            <a:off x="335360" y="5622920"/>
            <a:ext cx="11521279"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Write query to find all employees who have same salary.</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e1.</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945D4A"/>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e2.sal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e2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e1.sal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e2.sal </a:t>
            </a:r>
            <a:r>
              <a:rPr lang="en-IN" sz="1800">
                <a:solidFill>
                  <a:srgbClr val="A67F59"/>
                </a:solidFill>
                <a:latin typeface="Arial"/>
                <a:ea typeface="Arial"/>
                <a:cs typeface="Arial"/>
                <a:sym typeface="Arial"/>
              </a:rPr>
              <a:t>AND</a:t>
            </a:r>
            <a:r>
              <a:rPr lang="en-IN" sz="1800">
                <a:solidFill>
                  <a:schemeClr val="dk1"/>
                </a:solidFill>
                <a:latin typeface="Arial"/>
                <a:ea typeface="Arial"/>
                <a:cs typeface="Arial"/>
                <a:sym typeface="Arial"/>
              </a:rPr>
              <a:t> e1.empno </a:t>
            </a:r>
            <a:r>
              <a:rPr lang="en-IN" sz="1800">
                <a:solidFill>
                  <a:srgbClr val="945D4A"/>
                </a:solidFill>
                <a:latin typeface="Arial"/>
                <a:ea typeface="Arial"/>
                <a:cs typeface="Arial"/>
                <a:sym typeface="Arial"/>
              </a:rPr>
              <a:t>&lt;&gt;</a:t>
            </a:r>
            <a:r>
              <a:rPr lang="en-IN" sz="1800">
                <a:solidFill>
                  <a:schemeClr val="dk1"/>
                </a:solidFill>
                <a:latin typeface="Arial"/>
                <a:ea typeface="Arial"/>
                <a:cs typeface="Arial"/>
                <a:sym typeface="Arial"/>
              </a:rPr>
              <a:t> e2.empno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99" name="Shape 4399"/>
        <p:cNvGrpSpPr/>
        <p:nvPr/>
      </p:nvGrpSpPr>
      <p:grpSpPr>
        <a:xfrm>
          <a:off x="0" y="0"/>
          <a:ext cx="0" cy="0"/>
          <a:chOff x="0" y="0"/>
          <a:chExt cx="0" cy="0"/>
        </a:xfrm>
      </p:grpSpPr>
      <p:sp>
        <p:nvSpPr>
          <p:cNvPr id="4400" name="Google Shape;4400;p44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joins</a:t>
            </a:r>
            <a:endParaRPr/>
          </a:p>
        </p:txBody>
      </p:sp>
      <p:sp>
        <p:nvSpPr>
          <p:cNvPr id="4401" name="Google Shape;4401;p445"/>
          <p:cNvSpPr txBox="1"/>
          <p:nvPr/>
        </p:nvSpPr>
        <p:spPr>
          <a:xfrm>
            <a:off x="5375920" y="1196752"/>
            <a:ext cx="92486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945D4A"/>
                </a:solidFill>
                <a:latin typeface="Arial"/>
                <a:ea typeface="Arial"/>
                <a:cs typeface="Arial"/>
                <a:sym typeface="Arial"/>
              </a:rPr>
              <a:t>IS NULL</a:t>
            </a:r>
            <a:endParaRPr/>
          </a:p>
          <a:p>
            <a:pPr indent="0" lvl="0" marL="0" marR="0" rtl="0" algn="l">
              <a:spcBef>
                <a:spcPts val="0"/>
              </a:spcBef>
              <a:spcAft>
                <a:spcPts val="0"/>
              </a:spcAft>
              <a:buNone/>
            </a:pPr>
            <a:r>
              <a:rPr lang="en-IN" sz="1800">
                <a:solidFill>
                  <a:srgbClr val="B38806"/>
                </a:solidFill>
                <a:latin typeface="Arial"/>
                <a:ea typeface="Arial"/>
                <a:cs typeface="Arial"/>
                <a:sym typeface="Arial"/>
              </a:rPr>
              <a:t>NULL</a:t>
            </a:r>
            <a:r>
              <a:rPr lang="en-IN" sz="1800">
                <a:solidFill>
                  <a:srgbClr val="945D4A"/>
                </a:solidFill>
                <a:latin typeface="Arial"/>
                <a:ea typeface="Arial"/>
                <a:cs typeface="Arial"/>
                <a:sym typeface="Arial"/>
              </a:rPr>
              <a:t> </a:t>
            </a:r>
            <a:endParaRPr sz="1800">
              <a:solidFill>
                <a:schemeClr val="dk1"/>
              </a:solidFill>
              <a:latin typeface="Gill Sans"/>
              <a:ea typeface="Gill Sans"/>
              <a:cs typeface="Gill Sans"/>
              <a:sym typeface="Gill Sans"/>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5" name="Shape 4405"/>
        <p:cNvGrpSpPr/>
        <p:nvPr/>
      </p:nvGrpSpPr>
      <p:grpSpPr>
        <a:xfrm>
          <a:off x="0" y="0"/>
          <a:ext cx="0" cy="0"/>
          <a:chOff x="0" y="0"/>
          <a:chExt cx="0" cy="0"/>
        </a:xfrm>
      </p:grpSpPr>
      <p:sp>
        <p:nvSpPr>
          <p:cNvPr id="4406" name="Google Shape;4406;p446"/>
          <p:cNvSpPr txBox="1"/>
          <p:nvPr/>
        </p:nvSpPr>
        <p:spPr>
          <a:xfrm>
            <a:off x="1676400" y="762000"/>
            <a:ext cx="8839200" cy="3352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rPr b="1" lang="en-IN" sz="3600">
                <a:solidFill>
                  <a:schemeClr val="dk1"/>
                </a:solidFill>
                <a:latin typeface="Arial"/>
                <a:ea typeface="Arial"/>
                <a:cs typeface="Arial"/>
                <a:sym typeface="Arial"/>
              </a:rPr>
              <a:t>JOINS</a:t>
            </a:r>
            <a:r>
              <a:rPr lang="en-IN" sz="2800">
                <a:solidFill>
                  <a:schemeClr val="dk1"/>
                </a:solidFill>
                <a:latin typeface="Arial"/>
                <a:ea typeface="Arial"/>
                <a:cs typeface="Arial"/>
                <a:sym typeface="Arial"/>
              </a:rPr>
              <a:t> are used to </a:t>
            </a:r>
            <a:r>
              <a:rPr b="1" lang="en-IN" sz="3600">
                <a:solidFill>
                  <a:schemeClr val="dk1"/>
                </a:solidFill>
                <a:latin typeface="Arial"/>
                <a:ea typeface="Arial"/>
                <a:cs typeface="Arial"/>
                <a:sym typeface="Arial"/>
              </a:rPr>
              <a:t>retrieve data from multiple tables</a:t>
            </a:r>
            <a:r>
              <a:rPr lang="en-IN" sz="2800">
                <a:solidFill>
                  <a:schemeClr val="dk1"/>
                </a:solidFill>
                <a:latin typeface="Arial"/>
                <a:ea typeface="Arial"/>
                <a:cs typeface="Arial"/>
                <a:sym typeface="Arial"/>
              </a:rPr>
              <a:t>.</a:t>
            </a:r>
            <a:endParaRPr/>
          </a:p>
          <a:p>
            <a:pPr indent="0" lvl="0" marL="0" marR="0" rtl="0" algn="ctr">
              <a:spcBef>
                <a:spcPts val="0"/>
              </a:spcBef>
              <a:spcAft>
                <a:spcPts val="0"/>
              </a:spcAft>
              <a:buNone/>
            </a:pPr>
            <a:r>
              <a:t/>
            </a:r>
            <a:endParaRPr sz="2800">
              <a:solidFill>
                <a:schemeClr val="dk1"/>
              </a:solidFill>
              <a:latin typeface="Arial"/>
              <a:ea typeface="Arial"/>
              <a:cs typeface="Arial"/>
              <a:sym typeface="Arial"/>
            </a:endParaRPr>
          </a:p>
          <a:p>
            <a:pPr indent="0" lvl="0" marL="0" marR="0" rtl="0" algn="ctr">
              <a:spcBef>
                <a:spcPts val="0"/>
              </a:spcBef>
              <a:spcAft>
                <a:spcPts val="0"/>
              </a:spcAft>
              <a:buNone/>
            </a:pPr>
            <a:r>
              <a:rPr b="1" lang="en-IN" sz="3600">
                <a:solidFill>
                  <a:schemeClr val="dk1"/>
                </a:solidFill>
                <a:latin typeface="Arial"/>
                <a:ea typeface="Arial"/>
                <a:cs typeface="Arial"/>
                <a:sym typeface="Arial"/>
              </a:rPr>
              <a:t>JOIN</a:t>
            </a:r>
            <a:r>
              <a:rPr lang="en-IN" sz="2800">
                <a:solidFill>
                  <a:schemeClr val="dk1"/>
                </a:solidFill>
                <a:latin typeface="Arial"/>
                <a:ea typeface="Arial"/>
                <a:cs typeface="Arial"/>
                <a:sym typeface="Arial"/>
              </a:rPr>
              <a:t> is performed whenever </a:t>
            </a:r>
            <a:r>
              <a:rPr b="1" lang="en-IN" sz="2800">
                <a:solidFill>
                  <a:schemeClr val="dk1"/>
                </a:solidFill>
                <a:latin typeface="Arial"/>
                <a:ea typeface="Arial"/>
                <a:cs typeface="Arial"/>
                <a:sym typeface="Arial"/>
              </a:rPr>
              <a:t>two or more tables </a:t>
            </a:r>
            <a:r>
              <a:rPr lang="en-IN" sz="2800">
                <a:solidFill>
                  <a:schemeClr val="dk1"/>
                </a:solidFill>
                <a:latin typeface="Arial"/>
                <a:ea typeface="Arial"/>
                <a:cs typeface="Arial"/>
                <a:sym typeface="Arial"/>
              </a:rPr>
              <a:t>are joined in a SQL statement.</a:t>
            </a:r>
            <a:endParaRPr/>
          </a:p>
        </p:txBody>
      </p:sp>
      <p:sp>
        <p:nvSpPr>
          <p:cNvPr id="4407" name="Google Shape;4407;p44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a:t>
            </a:r>
            <a:endParaRPr i="1" sz="3200">
              <a:solidFill>
                <a:srgbClr val="FF9900"/>
              </a:solidFill>
              <a:latin typeface="Arial"/>
              <a:ea typeface="Arial"/>
              <a:cs typeface="Arial"/>
              <a:sym typeface="Arial"/>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1" name="Shape 4411"/>
        <p:cNvGrpSpPr/>
        <p:nvPr/>
      </p:nvGrpSpPr>
      <p:grpSpPr>
        <a:xfrm>
          <a:off x="0" y="0"/>
          <a:ext cx="0" cy="0"/>
          <a:chOff x="0" y="0"/>
          <a:chExt cx="0" cy="0"/>
        </a:xfrm>
      </p:grpSpPr>
      <p:sp>
        <p:nvSpPr>
          <p:cNvPr id="4412" name="Google Shape;4412;p44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a:t>
            </a:r>
            <a:endParaRPr i="1" sz="3200">
              <a:solidFill>
                <a:srgbClr val="FF9900"/>
              </a:solidFill>
              <a:latin typeface="Arial"/>
              <a:ea typeface="Arial"/>
              <a:cs typeface="Arial"/>
              <a:sym typeface="Arial"/>
            </a:endParaRPr>
          </a:p>
        </p:txBody>
      </p:sp>
      <p:sp>
        <p:nvSpPr>
          <p:cNvPr id="4413" name="Google Shape;4413;p447"/>
          <p:cNvSpPr/>
          <p:nvPr/>
        </p:nvSpPr>
        <p:spPr>
          <a:xfrm>
            <a:off x="911424" y="1535301"/>
            <a:ext cx="9604176" cy="34778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Arial"/>
                <a:ea typeface="Arial"/>
                <a:cs typeface="Arial"/>
                <a:sym typeface="Arial"/>
              </a:rPr>
              <a:t>Cartesian or Product Join </a:t>
            </a:r>
            <a:r>
              <a:rPr lang="en-IN" sz="2000">
                <a:solidFill>
                  <a:srgbClr val="005E74"/>
                </a:solidFill>
                <a:latin typeface="Gill Sans"/>
                <a:ea typeface="Gill Sans"/>
                <a:cs typeface="Gill Sans"/>
                <a:sym typeface="Gill Sans"/>
              </a:rPr>
              <a:t>– </a:t>
            </a:r>
            <a:r>
              <a:rPr lang="en-IN" sz="2000">
                <a:solidFill>
                  <a:srgbClr val="005E74"/>
                </a:solidFill>
                <a:latin typeface="Arial"/>
                <a:ea typeface="Arial"/>
                <a:cs typeface="Arial"/>
                <a:sym typeface="Arial"/>
              </a:rPr>
              <a:t>Cross Join</a:t>
            </a:r>
            <a:endParaRPr/>
          </a:p>
          <a:p>
            <a:pPr indent="-158750" lvl="0" marL="285750" marR="0" rtl="0" algn="l">
              <a:spcBef>
                <a:spcPts val="0"/>
              </a:spcBef>
              <a:spcAft>
                <a:spcPts val="0"/>
              </a:spcAft>
              <a:buClr>
                <a:schemeClr val="dk1"/>
              </a:buClr>
              <a:buSzPts val="2000"/>
              <a:buFont typeface="Arial"/>
              <a:buNone/>
            </a:pPr>
            <a:r>
              <a:t/>
            </a:r>
            <a:endParaRPr sz="2000">
              <a:solidFill>
                <a:srgbClr val="005E74"/>
              </a:solidFill>
              <a:latin typeface="Arial"/>
              <a:ea typeface="Arial"/>
              <a:cs typeface="Arial"/>
              <a:sym typeface="Arial"/>
            </a:endParaRPr>
          </a:p>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Gill Sans"/>
                <a:ea typeface="Gill Sans"/>
                <a:cs typeface="Gill Sans"/>
                <a:sym typeface="Gill Sans"/>
              </a:rPr>
              <a:t>Equijoin – Inner Join</a:t>
            </a:r>
            <a:endParaRPr/>
          </a:p>
          <a:p>
            <a:pPr indent="-158750" lvl="0" marL="285750" marR="0" rtl="0" algn="l">
              <a:spcBef>
                <a:spcPts val="0"/>
              </a:spcBef>
              <a:spcAft>
                <a:spcPts val="0"/>
              </a:spcAft>
              <a:buClr>
                <a:schemeClr val="dk1"/>
              </a:buClr>
              <a:buSzPts val="2000"/>
              <a:buFont typeface="Arial"/>
              <a:buNone/>
            </a:pPr>
            <a:r>
              <a:t/>
            </a:r>
            <a:endParaRPr sz="2000">
              <a:solidFill>
                <a:srgbClr val="005E74"/>
              </a:solidFill>
              <a:latin typeface="Arial"/>
              <a:ea typeface="Arial"/>
              <a:cs typeface="Arial"/>
              <a:sym typeface="Arial"/>
            </a:endParaRPr>
          </a:p>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Arial"/>
                <a:ea typeface="Arial"/>
                <a:cs typeface="Arial"/>
                <a:sym typeface="Arial"/>
              </a:rPr>
              <a:t>Natural Join</a:t>
            </a:r>
            <a:endParaRPr/>
          </a:p>
          <a:p>
            <a:pPr indent="-158750" lvl="0" marL="285750" marR="0" rtl="0" algn="l">
              <a:spcBef>
                <a:spcPts val="0"/>
              </a:spcBef>
              <a:spcAft>
                <a:spcPts val="0"/>
              </a:spcAft>
              <a:buClr>
                <a:schemeClr val="dk1"/>
              </a:buClr>
              <a:buSzPts val="2000"/>
              <a:buFont typeface="Arial"/>
              <a:buNone/>
            </a:pPr>
            <a:r>
              <a:t/>
            </a:r>
            <a:endParaRPr sz="2000">
              <a:solidFill>
                <a:srgbClr val="005E74"/>
              </a:solidFill>
              <a:latin typeface="Arial"/>
              <a:ea typeface="Arial"/>
              <a:cs typeface="Arial"/>
              <a:sym typeface="Arial"/>
            </a:endParaRPr>
          </a:p>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Arial"/>
                <a:ea typeface="Arial"/>
                <a:cs typeface="Arial"/>
                <a:sym typeface="Arial"/>
              </a:rPr>
              <a:t>Simple Join</a:t>
            </a:r>
            <a:endParaRPr/>
          </a:p>
          <a:p>
            <a:pPr indent="-158750" lvl="0" marL="285750" marR="0" rtl="0" algn="l">
              <a:spcBef>
                <a:spcPts val="0"/>
              </a:spcBef>
              <a:spcAft>
                <a:spcPts val="0"/>
              </a:spcAft>
              <a:buClr>
                <a:schemeClr val="dk1"/>
              </a:buClr>
              <a:buSzPts val="2000"/>
              <a:buFont typeface="Arial"/>
              <a:buNone/>
            </a:pPr>
            <a:r>
              <a:t/>
            </a:r>
            <a:endParaRPr sz="2000">
              <a:solidFill>
                <a:srgbClr val="005E74"/>
              </a:solidFill>
              <a:latin typeface="Arial"/>
              <a:ea typeface="Arial"/>
              <a:cs typeface="Arial"/>
              <a:sym typeface="Arial"/>
            </a:endParaRPr>
          </a:p>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Arial"/>
                <a:ea typeface="Arial"/>
                <a:cs typeface="Arial"/>
                <a:sym typeface="Arial"/>
              </a:rPr>
              <a:t>Outer Join </a:t>
            </a:r>
            <a:r>
              <a:rPr lang="en-IN" sz="2000">
                <a:solidFill>
                  <a:srgbClr val="005E74"/>
                </a:solidFill>
                <a:latin typeface="Gill Sans"/>
                <a:ea typeface="Gill Sans"/>
                <a:cs typeface="Gill Sans"/>
                <a:sym typeface="Gill Sans"/>
              </a:rPr>
              <a:t>– Right Outer Join, Left Outer Join</a:t>
            </a:r>
            <a:endParaRPr/>
          </a:p>
          <a:p>
            <a:pPr indent="-158750" lvl="0" marL="285750" marR="0" rtl="0" algn="l">
              <a:spcBef>
                <a:spcPts val="0"/>
              </a:spcBef>
              <a:spcAft>
                <a:spcPts val="0"/>
              </a:spcAft>
              <a:buClr>
                <a:schemeClr val="dk1"/>
              </a:buClr>
              <a:buSzPts val="2000"/>
              <a:buFont typeface="Arial"/>
              <a:buNone/>
            </a:pPr>
            <a:r>
              <a:t/>
            </a:r>
            <a:endParaRPr sz="2000">
              <a:solidFill>
                <a:srgbClr val="005E74"/>
              </a:solidFill>
              <a:latin typeface="Arial"/>
              <a:ea typeface="Arial"/>
              <a:cs typeface="Arial"/>
              <a:sym typeface="Arial"/>
            </a:endParaRPr>
          </a:p>
          <a:p>
            <a:pPr indent="-285750" lvl="0" marL="285750" marR="0" rtl="0" algn="l">
              <a:spcBef>
                <a:spcPts val="0"/>
              </a:spcBef>
              <a:spcAft>
                <a:spcPts val="0"/>
              </a:spcAft>
              <a:buClr>
                <a:srgbClr val="005E74"/>
              </a:buClr>
              <a:buSzPts val="2000"/>
              <a:buFont typeface="Arial"/>
              <a:buChar char="•"/>
            </a:pPr>
            <a:r>
              <a:rPr lang="en-IN" sz="2000">
                <a:solidFill>
                  <a:srgbClr val="005E74"/>
                </a:solidFill>
                <a:latin typeface="Arial"/>
                <a:ea typeface="Arial"/>
                <a:cs typeface="Arial"/>
                <a:sym typeface="Arial"/>
              </a:rPr>
              <a:t>Self Join</a:t>
            </a:r>
            <a:endParaRPr/>
          </a:p>
        </p:txBody>
      </p:sp>
      <p:sp>
        <p:nvSpPr>
          <p:cNvPr id="4414" name="Google Shape;4414;p447"/>
          <p:cNvSpPr/>
          <p:nvPr/>
        </p:nvSpPr>
        <p:spPr>
          <a:xfrm>
            <a:off x="911424" y="792597"/>
            <a:ext cx="38628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400">
                <a:solidFill>
                  <a:schemeClr val="dk1"/>
                </a:solidFill>
                <a:latin typeface="Arial"/>
                <a:ea typeface="Arial"/>
                <a:cs typeface="Arial"/>
                <a:sym typeface="Arial"/>
              </a:rPr>
              <a:t>Type of JOINS</a:t>
            </a:r>
            <a:endParaRPr i="1" sz="2400">
              <a:solidFill>
                <a:schemeClr val="dk1"/>
              </a:solidFill>
              <a:latin typeface="Arial"/>
              <a:ea typeface="Arial"/>
              <a:cs typeface="Arial"/>
              <a:sym typeface="Arial"/>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18" name="Shape 4418"/>
        <p:cNvGrpSpPr/>
        <p:nvPr/>
      </p:nvGrpSpPr>
      <p:grpSpPr>
        <a:xfrm>
          <a:off x="0" y="0"/>
          <a:ext cx="0" cy="0"/>
          <a:chOff x="0" y="0"/>
          <a:chExt cx="0" cy="0"/>
        </a:xfrm>
      </p:grpSpPr>
      <p:sp>
        <p:nvSpPr>
          <p:cNvPr id="4419" name="Google Shape;4419;p448"/>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cartesian or product join</a:t>
            </a:r>
            <a:endParaRPr/>
          </a:p>
        </p:txBody>
      </p:sp>
      <p:sp>
        <p:nvSpPr>
          <p:cNvPr id="4420" name="Google Shape;4420;p448"/>
          <p:cNvSpPr/>
          <p:nvPr/>
        </p:nvSpPr>
        <p:spPr>
          <a:xfrm>
            <a:off x="399354" y="3717032"/>
            <a:ext cx="11393292"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b="1" lang="en-IN" sz="2000">
                <a:solidFill>
                  <a:schemeClr val="dk1"/>
                </a:solidFill>
                <a:latin typeface="Gill Sans"/>
                <a:ea typeface="Gill Sans"/>
                <a:cs typeface="Gill Sans"/>
                <a:sym typeface="Gill Sans"/>
              </a:rPr>
              <a:t>Cartesian/Product means</a:t>
            </a:r>
            <a:r>
              <a:rPr lang="en-IN" sz="2000">
                <a:solidFill>
                  <a:schemeClr val="dk1"/>
                </a:solidFill>
                <a:latin typeface="Gill Sans"/>
                <a:ea typeface="Gill Sans"/>
                <a:cs typeface="Gill Sans"/>
                <a:sym typeface="Gill Sans"/>
              </a:rPr>
              <a:t> Number of Rows present in Table 1 Multiplied by Number of Rows present in Table 2.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Gill Sans"/>
              <a:ea typeface="Gill Sans"/>
              <a:cs typeface="Gill Sans"/>
              <a:sym typeface="Gill Sans"/>
            </a:endParaRPr>
          </a:p>
          <a:p>
            <a:pPr indent="-342900" lvl="0" marL="342900" marR="0" rtl="0" algn="l">
              <a:spcBef>
                <a:spcPts val="0"/>
              </a:spcBef>
              <a:spcAft>
                <a:spcPts val="0"/>
              </a:spcAft>
              <a:buClr>
                <a:schemeClr val="dk1"/>
              </a:buClr>
              <a:buSzPts val="2000"/>
              <a:buFont typeface="Arial"/>
              <a:buChar char="•"/>
            </a:pPr>
            <a:r>
              <a:rPr b="1" lang="en-IN" sz="2000">
                <a:solidFill>
                  <a:schemeClr val="dk1"/>
                </a:solidFill>
                <a:latin typeface="Gill Sans"/>
                <a:ea typeface="Gill Sans"/>
                <a:cs typeface="Gill Sans"/>
                <a:sym typeface="Gill Sans"/>
              </a:rPr>
              <a:t>Cross Join in MySQL</a:t>
            </a:r>
            <a:r>
              <a:rPr lang="en-IN" sz="2000">
                <a:solidFill>
                  <a:schemeClr val="dk1"/>
                </a:solidFill>
                <a:latin typeface="Gill Sans"/>
                <a:ea typeface="Gill Sans"/>
                <a:cs typeface="Gill Sans"/>
                <a:sym typeface="Gill Sans"/>
              </a:rPr>
              <a:t> does not require any common column to </a:t>
            </a:r>
            <a:r>
              <a:rPr b="1" lang="en-IN" sz="2000">
                <a:solidFill>
                  <a:schemeClr val="dk1"/>
                </a:solidFill>
                <a:latin typeface="Gill Sans"/>
                <a:ea typeface="Gill Sans"/>
                <a:cs typeface="Gill Sans"/>
                <a:sym typeface="Gill Sans"/>
              </a:rPr>
              <a:t>join</a:t>
            </a:r>
            <a:r>
              <a:rPr lang="en-IN" sz="2000">
                <a:solidFill>
                  <a:schemeClr val="dk1"/>
                </a:solidFill>
                <a:latin typeface="Gill Sans"/>
                <a:ea typeface="Gill Sans"/>
                <a:cs typeface="Gill Sans"/>
                <a:sym typeface="Gill Sans"/>
              </a:rPr>
              <a:t> two table.</a:t>
            </a:r>
            <a:endParaRPr sz="2000">
              <a:solidFill>
                <a:schemeClr val="dk1"/>
              </a:solidFill>
              <a:latin typeface="Arial"/>
              <a:ea typeface="Arial"/>
              <a:cs typeface="Arial"/>
              <a:sym typeface="Arial"/>
            </a:endParaRPr>
          </a:p>
        </p:txBody>
      </p:sp>
      <p:pic>
        <p:nvPicPr>
          <p:cNvPr id="4421" name="Google Shape;4421;p448"/>
          <p:cNvPicPr preferRelativeResize="0"/>
          <p:nvPr/>
        </p:nvPicPr>
        <p:blipFill rotWithShape="1">
          <a:blip r:embed="rId3">
            <a:alphaModFix/>
          </a:blip>
          <a:srcRect b="0" l="0" r="0" t="0"/>
          <a:stretch/>
        </p:blipFill>
        <p:spPr>
          <a:xfrm>
            <a:off x="1534886" y="188640"/>
            <a:ext cx="9133114" cy="1980000"/>
          </a:xfrm>
          <a:prstGeom prst="rect">
            <a:avLst/>
          </a:prstGeom>
          <a:noFill/>
          <a:ln>
            <a:noFill/>
          </a:ln>
        </p:spPr>
      </p:pic>
      <p:pic>
        <p:nvPicPr>
          <p:cNvPr id="4422" name="Google Shape;4422;p448"/>
          <p:cNvPicPr preferRelativeResize="0"/>
          <p:nvPr/>
        </p:nvPicPr>
        <p:blipFill rotWithShape="1">
          <a:blip r:embed="rId4">
            <a:alphaModFix/>
          </a:blip>
          <a:srcRect b="0" l="0" r="0" t="0"/>
          <a:stretch/>
        </p:blipFill>
        <p:spPr>
          <a:xfrm>
            <a:off x="6131655" y="5599212"/>
            <a:ext cx="5844402" cy="989651"/>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6" name="Shape 4426"/>
        <p:cNvGrpSpPr/>
        <p:nvPr/>
      </p:nvGrpSpPr>
      <p:grpSpPr>
        <a:xfrm>
          <a:off x="0" y="0"/>
          <a:ext cx="0" cy="0"/>
          <a:chOff x="0" y="0"/>
          <a:chExt cx="0" cy="0"/>
        </a:xfrm>
      </p:grpSpPr>
      <p:sp>
        <p:nvSpPr>
          <p:cNvPr id="4427" name="Google Shape;4427;p449"/>
          <p:cNvSpPr/>
          <p:nvPr/>
        </p:nvSpPr>
        <p:spPr>
          <a:xfrm>
            <a:off x="380960" y="836712"/>
            <a:ext cx="115015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CROSS JOIN gets a row from the first table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 and then creates a new row for every row in the second table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 It then does the same for the next row for in the first table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 and so on.</a:t>
            </a:r>
            <a:endParaRPr/>
          </a:p>
        </p:txBody>
      </p:sp>
      <p:sp>
        <p:nvSpPr>
          <p:cNvPr id="4428" name="Google Shape;4428;p44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pic>
        <p:nvPicPr>
          <p:cNvPr id="4429" name="Google Shape;4429;p449"/>
          <p:cNvPicPr preferRelativeResize="0"/>
          <p:nvPr/>
        </p:nvPicPr>
        <p:blipFill rotWithShape="1">
          <a:blip r:embed="rId3">
            <a:alphaModFix/>
          </a:blip>
          <a:srcRect b="0" l="0" r="0" t="0"/>
          <a:stretch/>
        </p:blipFill>
        <p:spPr>
          <a:xfrm>
            <a:off x="551383" y="1715642"/>
            <a:ext cx="11161241" cy="461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 name="Shape 482"/>
        <p:cNvGrpSpPr/>
        <p:nvPr/>
      </p:nvGrpSpPr>
      <p:grpSpPr>
        <a:xfrm>
          <a:off x="0" y="0"/>
          <a:ext cx="0" cy="0"/>
          <a:chOff x="0" y="0"/>
          <a:chExt cx="0" cy="0"/>
        </a:xfrm>
      </p:grpSpPr>
      <p:sp>
        <p:nvSpPr>
          <p:cNvPr id="483" name="Google Shape;483;p45"/>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Composite</a:t>
            </a:r>
            <a:r>
              <a:rPr b="1" lang="en-IN" sz="4800">
                <a:solidFill>
                  <a:schemeClr val="dk1"/>
                </a:solidFill>
                <a:latin typeface="Arial"/>
                <a:ea typeface="Arial"/>
                <a:cs typeface="Arial"/>
                <a:sym typeface="Arial"/>
              </a:rPr>
              <a:t> </a:t>
            </a:r>
            <a:r>
              <a:rPr b="1" lang="en-IN" sz="4800">
                <a:solidFill>
                  <a:srgbClr val="DC525C"/>
                </a:solidFill>
                <a:latin typeface="Quattrocento Sans"/>
                <a:ea typeface="Quattrocento Sans"/>
                <a:cs typeface="Quattrocento Sans"/>
                <a:sym typeface="Quattrocento Sans"/>
              </a:rPr>
              <a:t>VS </a:t>
            </a:r>
            <a:r>
              <a:rPr lang="en-IN" sz="4800">
                <a:solidFill>
                  <a:srgbClr val="DC525C"/>
                </a:solidFill>
                <a:latin typeface="Quattrocento Sans"/>
                <a:ea typeface="Quattrocento Sans"/>
                <a:cs typeface="Quattrocento Sans"/>
                <a:sym typeface="Quattrocento Sans"/>
              </a:rPr>
              <a:t>Multi</a:t>
            </a:r>
            <a:r>
              <a:rPr b="1" lang="en-IN" sz="4800">
                <a:solidFill>
                  <a:schemeClr val="dk1"/>
                </a:solidFill>
                <a:latin typeface="Arial"/>
                <a:ea typeface="Arial"/>
                <a:cs typeface="Arial"/>
                <a:sym typeface="Arial"/>
              </a:rPr>
              <a:t> </a:t>
            </a:r>
            <a:r>
              <a:rPr lang="en-IN" sz="4800">
                <a:solidFill>
                  <a:srgbClr val="DC525C"/>
                </a:solidFill>
                <a:latin typeface="Quattrocento Sans"/>
                <a:ea typeface="Quattrocento Sans"/>
                <a:cs typeface="Quattrocento Sans"/>
                <a:sym typeface="Quattrocento Sans"/>
              </a:rPr>
              <a:t>Valued</a:t>
            </a:r>
            <a:r>
              <a:rPr b="1" lang="en-IN" sz="4800">
                <a:solidFill>
                  <a:schemeClr val="dk1"/>
                </a:solidFill>
                <a:latin typeface="Arial"/>
                <a:ea typeface="Arial"/>
                <a:cs typeface="Arial"/>
                <a:sym typeface="Arial"/>
              </a:rPr>
              <a:t> </a:t>
            </a:r>
            <a:r>
              <a:rPr lang="en-IN" sz="4800">
                <a:solidFill>
                  <a:srgbClr val="DC525C"/>
                </a:solidFill>
                <a:latin typeface="Quattrocento Sans"/>
                <a:ea typeface="Quattrocento Sans"/>
                <a:cs typeface="Quattrocento Sans"/>
                <a:sym typeface="Quattrocento Sans"/>
              </a:rPr>
              <a:t>Attribute</a:t>
            </a:r>
            <a:endParaRPr/>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33" name="Shape 4433"/>
        <p:cNvGrpSpPr/>
        <p:nvPr/>
      </p:nvGrpSpPr>
      <p:grpSpPr>
        <a:xfrm>
          <a:off x="0" y="0"/>
          <a:ext cx="0" cy="0"/>
          <a:chOff x="0" y="0"/>
          <a:chExt cx="0" cy="0"/>
        </a:xfrm>
      </p:grpSpPr>
      <p:sp>
        <p:nvSpPr>
          <p:cNvPr id="4434" name="Google Shape;4434;p45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sp>
        <p:nvSpPr>
          <p:cNvPr id="4435" name="Google Shape;4435;p450"/>
          <p:cNvSpPr/>
          <p:nvPr/>
        </p:nvSpPr>
        <p:spPr>
          <a:xfrm>
            <a:off x="335360" y="910461"/>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Cartesian or Product joins are joins without a join condition. Each row of one table is combined with each row of another table. The result is referred to as a Cartesian product.</a:t>
            </a:r>
            <a:endParaRPr sz="1800">
              <a:solidFill>
                <a:schemeClr val="dk1"/>
              </a:solidFill>
              <a:latin typeface="Arial"/>
              <a:ea typeface="Arial"/>
              <a:cs typeface="Arial"/>
              <a:sym typeface="Arial"/>
            </a:endParaRPr>
          </a:p>
        </p:txBody>
      </p:sp>
      <p:sp>
        <p:nvSpPr>
          <p:cNvPr id="4436" name="Google Shape;4436;p450"/>
          <p:cNvSpPr/>
          <p:nvPr/>
        </p:nvSpPr>
        <p:spPr>
          <a:xfrm>
            <a:off x="407368" y="1682422"/>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sz="2000">
              <a:solidFill>
                <a:srgbClr val="7F7F7F"/>
              </a:solidFill>
              <a:latin typeface="Arial"/>
              <a:ea typeface="Arial"/>
              <a:cs typeface="Arial"/>
              <a:sym typeface="Arial"/>
            </a:endParaRPr>
          </a:p>
        </p:txBody>
      </p:sp>
      <p:grpSp>
        <p:nvGrpSpPr>
          <p:cNvPr id="4437" name="Google Shape;4437;p450"/>
          <p:cNvGrpSpPr/>
          <p:nvPr/>
        </p:nvGrpSpPr>
        <p:grpSpPr>
          <a:xfrm>
            <a:off x="479376" y="2646779"/>
            <a:ext cx="9357300" cy="3662541"/>
            <a:chOff x="1816224" y="2348880"/>
            <a:chExt cx="6924085" cy="3662541"/>
          </a:xfrm>
        </p:grpSpPr>
        <p:sp>
          <p:nvSpPr>
            <p:cNvPr id="4438" name="Google Shape;4438;p450"/>
            <p:cNvSpPr/>
            <p:nvPr/>
          </p:nvSpPr>
          <p:spPr>
            <a:xfrm>
              <a:off x="1816224" y="2348880"/>
              <a:ext cx="2187352"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{1, 2}</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{a, b, c}</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x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 (1,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b),</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c),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c) }</a:t>
              </a:r>
              <a:endParaRPr/>
            </a:p>
          </p:txBody>
        </p:sp>
        <p:sp>
          <p:nvSpPr>
            <p:cNvPr id="4439" name="Google Shape;4439;p450"/>
            <p:cNvSpPr/>
            <p:nvPr/>
          </p:nvSpPr>
          <p:spPr>
            <a:xfrm>
              <a:off x="3840996" y="2348880"/>
              <a:ext cx="2160240"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{1, 2, 3} </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{a, b}</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x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 (1,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a),</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(3,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(4, b) }</a:t>
              </a:r>
              <a:endParaRPr/>
            </a:p>
          </p:txBody>
        </p:sp>
        <p:sp>
          <p:nvSpPr>
            <p:cNvPr id="4440" name="Google Shape;4440;p450"/>
            <p:cNvSpPr/>
            <p:nvPr/>
          </p:nvSpPr>
          <p:spPr>
            <a:xfrm>
              <a:off x="6292037" y="2348880"/>
              <a:ext cx="2448272"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{1, 2} </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{a, b, null}</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x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endParaRPr sz="2400">
                <a:solidFill>
                  <a:srgbClr val="006C86"/>
                </a:solidFill>
                <a:latin typeface="Arial"/>
                <a:ea typeface="Arial"/>
                <a:cs typeface="Arial"/>
                <a:sym typeface="Arial"/>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 (1,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b),</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null),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null) }</a:t>
              </a:r>
              <a:endParaRPr/>
            </a:p>
          </p:txBody>
        </p:sp>
      </p:grpSp>
      <p:sp>
        <p:nvSpPr>
          <p:cNvPr id="4441" name="Google Shape;4441;p450"/>
          <p:cNvSpPr txBox="1"/>
          <p:nvPr/>
        </p:nvSpPr>
        <p:spPr>
          <a:xfrm>
            <a:off x="9047073" y="1556792"/>
            <a:ext cx="278576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Warehouse/product</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Product/sales_channel</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Cards</a:t>
            </a:r>
            <a:endParaRPr sz="1800">
              <a:solidFill>
                <a:schemeClr val="dk1"/>
              </a:solidFill>
              <a:latin typeface="Gill Sans"/>
              <a:ea typeface="Gill Sans"/>
              <a:cs typeface="Gill Sans"/>
              <a:sym typeface="Gill Sans"/>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45" name="Shape 4445"/>
        <p:cNvGrpSpPr/>
        <p:nvPr/>
      </p:nvGrpSpPr>
      <p:grpSpPr>
        <a:xfrm>
          <a:off x="0" y="0"/>
          <a:ext cx="0" cy="0"/>
          <a:chOff x="0" y="0"/>
          <a:chExt cx="0" cy="0"/>
        </a:xfrm>
      </p:grpSpPr>
      <p:sp>
        <p:nvSpPr>
          <p:cNvPr id="4446" name="Google Shape;4446;p45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sp>
        <p:nvSpPr>
          <p:cNvPr id="4447" name="Google Shape;4447;p451"/>
          <p:cNvSpPr/>
          <p:nvPr/>
        </p:nvSpPr>
        <p:spPr>
          <a:xfrm>
            <a:off x="335360" y="692696"/>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Cartesian or Product joins are joins without a join condition. Each row of one table is combined with each row of another table. The result is referred to as a Cartesian product.</a:t>
            </a:r>
            <a:endParaRPr sz="1800">
              <a:solidFill>
                <a:schemeClr val="dk1"/>
              </a:solidFill>
              <a:latin typeface="Arial"/>
              <a:ea typeface="Arial"/>
              <a:cs typeface="Arial"/>
              <a:sym typeface="Arial"/>
            </a:endParaRPr>
          </a:p>
        </p:txBody>
      </p:sp>
      <p:sp>
        <p:nvSpPr>
          <p:cNvPr id="4448" name="Google Shape;4448;p451"/>
          <p:cNvSpPr/>
          <p:nvPr/>
        </p:nvSpPr>
        <p:spPr>
          <a:xfrm>
            <a:off x="407368" y="1444714"/>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sz="2000">
              <a:solidFill>
                <a:srgbClr val="7F7F7F"/>
              </a:solidFill>
              <a:latin typeface="Arial"/>
              <a:ea typeface="Arial"/>
              <a:cs typeface="Arial"/>
              <a:sym typeface="Arial"/>
            </a:endParaRPr>
          </a:p>
        </p:txBody>
      </p:sp>
      <p:grpSp>
        <p:nvGrpSpPr>
          <p:cNvPr id="4449" name="Google Shape;4449;p451"/>
          <p:cNvGrpSpPr/>
          <p:nvPr/>
        </p:nvGrpSpPr>
        <p:grpSpPr>
          <a:xfrm>
            <a:off x="82621" y="1988840"/>
            <a:ext cx="5509323" cy="2520280"/>
            <a:chOff x="82621" y="1988840"/>
            <a:chExt cx="5509323" cy="2520280"/>
          </a:xfrm>
        </p:grpSpPr>
        <p:pic>
          <p:nvPicPr>
            <p:cNvPr id="4450" name="Google Shape;4450;p451"/>
            <p:cNvPicPr preferRelativeResize="0"/>
            <p:nvPr/>
          </p:nvPicPr>
          <p:blipFill rotWithShape="1">
            <a:blip r:embed="rId3">
              <a:alphaModFix/>
            </a:blip>
            <a:srcRect b="0" l="0" r="0" t="0"/>
            <a:stretch/>
          </p:blipFill>
          <p:spPr>
            <a:xfrm>
              <a:off x="82621" y="1988840"/>
              <a:ext cx="5509323" cy="2520280"/>
            </a:xfrm>
            <a:prstGeom prst="rect">
              <a:avLst/>
            </a:prstGeom>
            <a:noFill/>
            <a:ln>
              <a:noFill/>
            </a:ln>
          </p:spPr>
        </p:pic>
        <p:sp>
          <p:nvSpPr>
            <p:cNvPr id="4451" name="Google Shape;4451;p451"/>
            <p:cNvSpPr txBox="1"/>
            <p:nvPr/>
          </p:nvSpPr>
          <p:spPr>
            <a:xfrm>
              <a:off x="2626489" y="2852936"/>
              <a:ext cx="31480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FE1212"/>
                  </a:solidFill>
                  <a:latin typeface="Arial"/>
                  <a:ea typeface="Arial"/>
                  <a:cs typeface="Arial"/>
                  <a:sym typeface="Arial"/>
                </a:rPr>
                <a:t>X</a:t>
              </a:r>
              <a:endParaRPr sz="3200">
                <a:solidFill>
                  <a:srgbClr val="FE1212"/>
                </a:solidFill>
                <a:latin typeface="Gill Sans"/>
                <a:ea typeface="Gill Sans"/>
                <a:cs typeface="Gill Sans"/>
                <a:sym typeface="Gill Sans"/>
              </a:endParaRPr>
            </a:p>
          </p:txBody>
        </p:sp>
      </p:grpSp>
      <p:grpSp>
        <p:nvGrpSpPr>
          <p:cNvPr id="4452" name="Google Shape;4452;p451"/>
          <p:cNvGrpSpPr/>
          <p:nvPr/>
        </p:nvGrpSpPr>
        <p:grpSpPr>
          <a:xfrm>
            <a:off x="6744072" y="1196752"/>
            <a:ext cx="5040560" cy="2535622"/>
            <a:chOff x="6600056" y="1325426"/>
            <a:chExt cx="5040560" cy="2535622"/>
          </a:xfrm>
        </p:grpSpPr>
        <p:pic>
          <p:nvPicPr>
            <p:cNvPr id="4453" name="Google Shape;4453;p451"/>
            <p:cNvPicPr preferRelativeResize="0"/>
            <p:nvPr/>
          </p:nvPicPr>
          <p:blipFill rotWithShape="1">
            <a:blip r:embed="rId4">
              <a:alphaModFix/>
            </a:blip>
            <a:srcRect b="0" l="0" r="0" t="0"/>
            <a:stretch/>
          </p:blipFill>
          <p:spPr>
            <a:xfrm>
              <a:off x="6600056" y="1325426"/>
              <a:ext cx="5040560" cy="2535622"/>
            </a:xfrm>
            <a:prstGeom prst="rect">
              <a:avLst/>
            </a:prstGeom>
            <a:noFill/>
            <a:ln>
              <a:noFill/>
            </a:ln>
          </p:spPr>
        </p:pic>
        <p:sp>
          <p:nvSpPr>
            <p:cNvPr id="4454" name="Google Shape;4454;p451"/>
            <p:cNvSpPr txBox="1"/>
            <p:nvPr/>
          </p:nvSpPr>
          <p:spPr>
            <a:xfrm>
              <a:off x="8805529" y="2132856"/>
              <a:ext cx="31480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FE1212"/>
                  </a:solidFill>
                  <a:latin typeface="Arial"/>
                  <a:ea typeface="Arial"/>
                  <a:cs typeface="Arial"/>
                  <a:sym typeface="Arial"/>
                </a:rPr>
                <a:t>X</a:t>
              </a:r>
              <a:endParaRPr sz="3200">
                <a:solidFill>
                  <a:srgbClr val="FE1212"/>
                </a:solidFill>
                <a:latin typeface="Gill Sans"/>
                <a:ea typeface="Gill Sans"/>
                <a:cs typeface="Gill Sans"/>
                <a:sym typeface="Gill Sans"/>
              </a:endParaRPr>
            </a:p>
          </p:txBody>
        </p:sp>
      </p:grpSp>
      <p:grpSp>
        <p:nvGrpSpPr>
          <p:cNvPr id="4455" name="Google Shape;4455;p451"/>
          <p:cNvGrpSpPr/>
          <p:nvPr/>
        </p:nvGrpSpPr>
        <p:grpSpPr>
          <a:xfrm>
            <a:off x="6168008" y="3861048"/>
            <a:ext cx="5221291" cy="2693577"/>
            <a:chOff x="5702088" y="4204491"/>
            <a:chExt cx="5218448" cy="2689099"/>
          </a:xfrm>
        </p:grpSpPr>
        <p:pic>
          <p:nvPicPr>
            <p:cNvPr id="4456" name="Google Shape;4456;p451"/>
            <p:cNvPicPr preferRelativeResize="0"/>
            <p:nvPr/>
          </p:nvPicPr>
          <p:blipFill rotWithShape="1">
            <a:blip r:embed="rId5">
              <a:alphaModFix/>
            </a:blip>
            <a:srcRect b="0" l="0" r="0" t="0"/>
            <a:stretch/>
          </p:blipFill>
          <p:spPr>
            <a:xfrm>
              <a:off x="5702088" y="4204491"/>
              <a:ext cx="5218448" cy="2689099"/>
            </a:xfrm>
            <a:prstGeom prst="rect">
              <a:avLst/>
            </a:prstGeom>
            <a:noFill/>
            <a:ln>
              <a:noFill/>
            </a:ln>
          </p:spPr>
        </p:pic>
        <p:sp>
          <p:nvSpPr>
            <p:cNvPr id="4457" name="Google Shape;4457;p451"/>
            <p:cNvSpPr txBox="1"/>
            <p:nvPr/>
          </p:nvSpPr>
          <p:spPr>
            <a:xfrm>
              <a:off x="8285268" y="4797152"/>
              <a:ext cx="31480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FE1212"/>
                  </a:solidFill>
                  <a:latin typeface="Arial"/>
                  <a:ea typeface="Arial"/>
                  <a:cs typeface="Arial"/>
                  <a:sym typeface="Arial"/>
                </a:rPr>
                <a:t>X</a:t>
              </a:r>
              <a:endParaRPr sz="3200">
                <a:solidFill>
                  <a:srgbClr val="FE1212"/>
                </a:solidFill>
                <a:latin typeface="Gill Sans"/>
                <a:ea typeface="Gill Sans"/>
                <a:cs typeface="Gill Sans"/>
                <a:sym typeface="Gill Sans"/>
              </a:endParaRPr>
            </a:p>
          </p:txBody>
        </p:sp>
      </p:grpSp>
      <p:sp>
        <p:nvSpPr>
          <p:cNvPr id="4458" name="Google Shape;4458;p451"/>
          <p:cNvSpPr txBox="1"/>
          <p:nvPr/>
        </p:nvSpPr>
        <p:spPr>
          <a:xfrm>
            <a:off x="335360" y="4653136"/>
            <a:ext cx="278576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Warehouse/product</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Product/sales_channel</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Cards</a:t>
            </a:r>
            <a:endParaRPr sz="1800">
              <a:solidFill>
                <a:schemeClr val="dk1"/>
              </a:solidFill>
              <a:latin typeface="Gill Sans"/>
              <a:ea typeface="Gill Sans"/>
              <a:cs typeface="Gill Sans"/>
              <a:sym typeface="Gill Sans"/>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62" name="Shape 4462"/>
        <p:cNvGrpSpPr/>
        <p:nvPr/>
      </p:nvGrpSpPr>
      <p:grpSpPr>
        <a:xfrm>
          <a:off x="0" y="0"/>
          <a:ext cx="0" cy="0"/>
          <a:chOff x="0" y="0"/>
          <a:chExt cx="0" cy="0"/>
        </a:xfrm>
      </p:grpSpPr>
      <p:sp>
        <p:nvSpPr>
          <p:cNvPr id="4463" name="Google Shape;4463;p45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sp>
        <p:nvSpPr>
          <p:cNvPr id="4464" name="Google Shape;4464;p452"/>
          <p:cNvSpPr/>
          <p:nvPr/>
        </p:nvSpPr>
        <p:spPr>
          <a:xfrm>
            <a:off x="263352" y="717572"/>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a:p>
        </p:txBody>
      </p:sp>
      <p:sp>
        <p:nvSpPr>
          <p:cNvPr id="4465" name="Google Shape;4465;p452"/>
          <p:cNvSpPr/>
          <p:nvPr/>
        </p:nvSpPr>
        <p:spPr>
          <a:xfrm>
            <a:off x="263352" y="1124744"/>
            <a:ext cx="11665296" cy="46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menucard, softdrink;</a:t>
            </a:r>
            <a:endParaRPr/>
          </a:p>
        </p:txBody>
      </p:sp>
      <p:pic>
        <p:nvPicPr>
          <p:cNvPr id="4466" name="Google Shape;4466;p452"/>
          <p:cNvPicPr preferRelativeResize="0"/>
          <p:nvPr/>
        </p:nvPicPr>
        <p:blipFill rotWithShape="1">
          <a:blip r:embed="rId3">
            <a:alphaModFix/>
          </a:blip>
          <a:srcRect b="0" l="0" r="0" t="0"/>
          <a:stretch/>
        </p:blipFill>
        <p:spPr>
          <a:xfrm>
            <a:off x="407368" y="1740768"/>
            <a:ext cx="3646100" cy="3159026"/>
          </a:xfrm>
          <a:prstGeom prst="rect">
            <a:avLst/>
          </a:prstGeom>
          <a:noFill/>
          <a:ln>
            <a:noFill/>
          </a:ln>
        </p:spPr>
      </p:pic>
      <p:pic>
        <p:nvPicPr>
          <p:cNvPr id="4467" name="Google Shape;4467;p452"/>
          <p:cNvPicPr preferRelativeResize="0"/>
          <p:nvPr/>
        </p:nvPicPr>
        <p:blipFill rotWithShape="1">
          <a:blip r:embed="rId4">
            <a:alphaModFix/>
          </a:blip>
          <a:srcRect b="0" l="0" r="0" t="0"/>
          <a:stretch/>
        </p:blipFill>
        <p:spPr>
          <a:xfrm>
            <a:off x="407368" y="5122763"/>
            <a:ext cx="3646100" cy="1516889"/>
          </a:xfrm>
          <a:prstGeom prst="rect">
            <a:avLst/>
          </a:prstGeom>
          <a:noFill/>
          <a:ln>
            <a:noFill/>
          </a:ln>
        </p:spPr>
      </p:pic>
      <p:pic>
        <p:nvPicPr>
          <p:cNvPr id="4468" name="Google Shape;4468;p452"/>
          <p:cNvPicPr preferRelativeResize="0"/>
          <p:nvPr/>
        </p:nvPicPr>
        <p:blipFill rotWithShape="1">
          <a:blip r:embed="rId5">
            <a:alphaModFix/>
          </a:blip>
          <a:srcRect b="0" l="0" r="0" t="0"/>
          <a:stretch/>
        </p:blipFill>
        <p:spPr>
          <a:xfrm>
            <a:off x="5798274" y="1740767"/>
            <a:ext cx="4869726" cy="4947279"/>
          </a:xfrm>
          <a:prstGeom prst="rect">
            <a:avLst/>
          </a:prstGeom>
          <a:noFill/>
          <a:ln>
            <a:noFill/>
          </a:ln>
        </p:spPr>
      </p:pic>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72" name="Shape 4472"/>
        <p:cNvGrpSpPr/>
        <p:nvPr/>
      </p:nvGrpSpPr>
      <p:grpSpPr>
        <a:xfrm>
          <a:off x="0" y="0"/>
          <a:ext cx="0" cy="0"/>
          <a:chOff x="0" y="0"/>
          <a:chExt cx="0" cy="0"/>
        </a:xfrm>
      </p:grpSpPr>
      <p:sp>
        <p:nvSpPr>
          <p:cNvPr id="4473" name="Google Shape;4473;p45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sp>
        <p:nvSpPr>
          <p:cNvPr id="4474" name="Google Shape;4474;p453"/>
          <p:cNvSpPr/>
          <p:nvPr/>
        </p:nvSpPr>
        <p:spPr>
          <a:xfrm>
            <a:off x="268826" y="1112721"/>
            <a:ext cx="11665296"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mnu</a:t>
            </a:r>
            <a:r>
              <a:rPr lang="en-IN" sz="1800">
                <a:solidFill>
                  <a:schemeClr val="dk1"/>
                </a:solidFill>
                <a:latin typeface="Arial"/>
                <a:ea typeface="Arial"/>
                <a:cs typeface="Arial"/>
                <a:sym typeface="Arial"/>
              </a:rPr>
              <a:t>.name, </a:t>
            </a:r>
            <a:r>
              <a:rPr lang="en-IN" sz="1800">
                <a:solidFill>
                  <a:srgbClr val="7F7F7F"/>
                </a:solidFill>
                <a:latin typeface="Arial"/>
                <a:ea typeface="Arial"/>
                <a:cs typeface="Arial"/>
                <a:sym typeface="Arial"/>
              </a:rPr>
              <a:t>sftdrink</a:t>
            </a:r>
            <a:r>
              <a:rPr lang="en-IN" sz="1800">
                <a:solidFill>
                  <a:schemeClr val="dk1"/>
                </a:solidFill>
                <a:latin typeface="Arial"/>
                <a:ea typeface="Arial"/>
                <a:cs typeface="Arial"/>
                <a:sym typeface="Arial"/>
              </a:rPr>
              <a:t>.name, </a:t>
            </a:r>
            <a:r>
              <a:rPr lang="en-IN" sz="1800">
                <a:solidFill>
                  <a:srgbClr val="7F7F7F"/>
                </a:solidFill>
                <a:latin typeface="Arial"/>
                <a:ea typeface="Arial"/>
                <a:cs typeface="Arial"/>
                <a:sym typeface="Arial"/>
              </a:rPr>
              <a:t>mnu</a:t>
            </a:r>
            <a:r>
              <a:rPr lang="en-IN" sz="1800">
                <a:solidFill>
                  <a:schemeClr val="dk1"/>
                </a:solidFill>
                <a:latin typeface="Arial"/>
                <a:ea typeface="Arial"/>
                <a:cs typeface="Arial"/>
                <a:sym typeface="Arial"/>
              </a:rPr>
              <a:t>.rate, </a:t>
            </a:r>
            <a:r>
              <a:rPr lang="en-IN" sz="1800">
                <a:solidFill>
                  <a:srgbClr val="7F7F7F"/>
                </a:solidFill>
                <a:latin typeface="Arial"/>
                <a:ea typeface="Arial"/>
                <a:cs typeface="Arial"/>
                <a:sym typeface="Arial"/>
              </a:rPr>
              <a:t>sftdrink</a:t>
            </a:r>
            <a:r>
              <a:rPr lang="en-IN" sz="1800">
                <a:solidFill>
                  <a:schemeClr val="dk1"/>
                </a:solidFill>
                <a:latin typeface="Arial"/>
                <a:ea typeface="Arial"/>
                <a:cs typeface="Arial"/>
                <a:sym typeface="Arial"/>
              </a:rPr>
              <a:t>.rate, </a:t>
            </a:r>
            <a:r>
              <a:rPr lang="en-IN" sz="1800">
                <a:solidFill>
                  <a:srgbClr val="7F7F7F"/>
                </a:solidFill>
                <a:latin typeface="Arial"/>
                <a:ea typeface="Arial"/>
                <a:cs typeface="Arial"/>
                <a:sym typeface="Arial"/>
              </a:rPr>
              <a:t>mnu</a:t>
            </a:r>
            <a:r>
              <a:rPr lang="en-IN" sz="1800">
                <a:solidFill>
                  <a:schemeClr val="dk1"/>
                </a:solidFill>
                <a:latin typeface="Arial"/>
                <a:ea typeface="Arial"/>
                <a:cs typeface="Arial"/>
                <a:sym typeface="Arial"/>
              </a:rPr>
              <a:t>.rate + </a:t>
            </a:r>
            <a:r>
              <a:rPr lang="en-IN" sz="1800">
                <a:solidFill>
                  <a:srgbClr val="7F7F7F"/>
                </a:solidFill>
                <a:latin typeface="Arial"/>
                <a:ea typeface="Arial"/>
                <a:cs typeface="Arial"/>
                <a:sym typeface="Arial"/>
              </a:rPr>
              <a:t>sftdrink</a:t>
            </a:r>
            <a:r>
              <a:rPr lang="en-IN" sz="1800">
                <a:solidFill>
                  <a:schemeClr val="dk1"/>
                </a:solidFill>
                <a:latin typeface="Arial"/>
                <a:ea typeface="Arial"/>
                <a:cs typeface="Arial"/>
                <a:sym typeface="Arial"/>
              </a:rPr>
              <a:t>.rate as </a:t>
            </a:r>
            <a:r>
              <a:rPr lang="en-IN" sz="1800">
                <a:solidFill>
                  <a:srgbClr val="669900"/>
                </a:solidFill>
                <a:latin typeface="Arial"/>
                <a:ea typeface="Arial"/>
                <a:cs typeface="Arial"/>
                <a:sym typeface="Arial"/>
              </a:rPr>
              <a:t>"Total"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menucard </a:t>
            </a:r>
            <a:r>
              <a:rPr lang="en-IN" sz="1800">
                <a:solidFill>
                  <a:srgbClr val="7F7F7F"/>
                </a:solidFill>
                <a:latin typeface="Arial"/>
                <a:ea typeface="Arial"/>
                <a:cs typeface="Arial"/>
                <a:sym typeface="Arial"/>
              </a:rPr>
              <a:t>mnu</a:t>
            </a:r>
            <a:r>
              <a:rPr lang="en-IN" sz="1800">
                <a:solidFill>
                  <a:schemeClr val="dk1"/>
                </a:solidFill>
                <a:latin typeface="Arial"/>
                <a:ea typeface="Arial"/>
                <a:cs typeface="Arial"/>
                <a:sym typeface="Arial"/>
              </a:rPr>
              <a:t>, softdrink </a:t>
            </a:r>
            <a:r>
              <a:rPr lang="en-IN" sz="1800">
                <a:solidFill>
                  <a:srgbClr val="7F7F7F"/>
                </a:solidFill>
                <a:latin typeface="Arial"/>
                <a:ea typeface="Arial"/>
                <a:cs typeface="Arial"/>
                <a:sym typeface="Arial"/>
              </a:rPr>
              <a:t>sftdrink</a:t>
            </a:r>
            <a:r>
              <a:rPr lang="en-IN" sz="1800">
                <a:solidFill>
                  <a:schemeClr val="dk1"/>
                </a:solidFill>
                <a:latin typeface="Arial"/>
                <a:ea typeface="Arial"/>
                <a:cs typeface="Arial"/>
                <a:sym typeface="Arial"/>
              </a:rPr>
              <a:t>;</a:t>
            </a:r>
            <a:endParaRPr/>
          </a:p>
        </p:txBody>
      </p:sp>
      <p:pic>
        <p:nvPicPr>
          <p:cNvPr id="4475" name="Google Shape;4475;p453"/>
          <p:cNvPicPr preferRelativeResize="0"/>
          <p:nvPr/>
        </p:nvPicPr>
        <p:blipFill rotWithShape="1">
          <a:blip r:embed="rId3">
            <a:alphaModFix/>
          </a:blip>
          <a:srcRect b="0" l="0" r="0" t="0"/>
          <a:stretch/>
        </p:blipFill>
        <p:spPr>
          <a:xfrm>
            <a:off x="407368" y="1926158"/>
            <a:ext cx="3646100" cy="3159026"/>
          </a:xfrm>
          <a:prstGeom prst="rect">
            <a:avLst/>
          </a:prstGeom>
          <a:noFill/>
          <a:ln>
            <a:noFill/>
          </a:ln>
        </p:spPr>
      </p:pic>
      <p:pic>
        <p:nvPicPr>
          <p:cNvPr id="4476" name="Google Shape;4476;p453"/>
          <p:cNvPicPr preferRelativeResize="0"/>
          <p:nvPr/>
        </p:nvPicPr>
        <p:blipFill rotWithShape="1">
          <a:blip r:embed="rId4">
            <a:alphaModFix/>
          </a:blip>
          <a:srcRect b="0" l="0" r="0" t="0"/>
          <a:stretch/>
        </p:blipFill>
        <p:spPr>
          <a:xfrm>
            <a:off x="407368" y="5229200"/>
            <a:ext cx="3646100" cy="1516889"/>
          </a:xfrm>
          <a:prstGeom prst="rect">
            <a:avLst/>
          </a:prstGeom>
          <a:noFill/>
          <a:ln>
            <a:noFill/>
          </a:ln>
        </p:spPr>
      </p:pic>
      <p:pic>
        <p:nvPicPr>
          <p:cNvPr id="4477" name="Google Shape;4477;p453"/>
          <p:cNvPicPr preferRelativeResize="0"/>
          <p:nvPr/>
        </p:nvPicPr>
        <p:blipFill rotWithShape="1">
          <a:blip r:embed="rId5">
            <a:alphaModFix/>
          </a:blip>
          <a:srcRect b="0" l="0" r="0" t="0"/>
          <a:stretch/>
        </p:blipFill>
        <p:spPr>
          <a:xfrm>
            <a:off x="5663952" y="1740767"/>
            <a:ext cx="5004048" cy="4979757"/>
          </a:xfrm>
          <a:prstGeom prst="rect">
            <a:avLst/>
          </a:prstGeom>
          <a:noFill/>
          <a:ln>
            <a:noFill/>
          </a:ln>
        </p:spPr>
      </p:pic>
      <p:sp>
        <p:nvSpPr>
          <p:cNvPr id="4478" name="Google Shape;4478;p453"/>
          <p:cNvSpPr/>
          <p:nvPr/>
        </p:nvSpPr>
        <p:spPr>
          <a:xfrm>
            <a:off x="263352" y="717572"/>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83" name="Shape 4483"/>
        <p:cNvGrpSpPr/>
        <p:nvPr/>
      </p:nvGrpSpPr>
      <p:grpSpPr>
        <a:xfrm>
          <a:off x="0" y="0"/>
          <a:ext cx="0" cy="0"/>
          <a:chOff x="0" y="0"/>
          <a:chExt cx="0" cy="0"/>
        </a:xfrm>
      </p:grpSpPr>
      <p:sp>
        <p:nvSpPr>
          <p:cNvPr id="4484" name="Google Shape;4484;p45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cartesian or product</a:t>
            </a:r>
            <a:endParaRPr i="1" sz="3200">
              <a:solidFill>
                <a:srgbClr val="FF9900"/>
              </a:solidFill>
              <a:latin typeface="Arial"/>
              <a:ea typeface="Arial"/>
              <a:cs typeface="Arial"/>
              <a:sym typeface="Arial"/>
            </a:endParaRPr>
          </a:p>
        </p:txBody>
      </p:sp>
      <p:sp>
        <p:nvSpPr>
          <p:cNvPr id="4485" name="Google Shape;4485;p454"/>
          <p:cNvSpPr/>
          <p:nvPr/>
        </p:nvSpPr>
        <p:spPr>
          <a:xfrm>
            <a:off x="263352" y="840128"/>
            <a:ext cx="1144927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name,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"Total Employees"</a:t>
            </a:r>
            <a:r>
              <a:rPr lang="en-IN" sz="1800">
                <a:solidFill>
                  <a:schemeClr val="dk1"/>
                </a:solidFill>
                <a:latin typeface="Arial"/>
                <a:ea typeface="Arial"/>
                <a:cs typeface="Arial"/>
                <a:sym typeface="Arial"/>
              </a:rPr>
              <a:t>, rate * </a:t>
            </a:r>
            <a:r>
              <a:rPr lang="en-IN" sz="1800">
                <a:solidFill>
                  <a:srgbClr val="DD4A68"/>
                </a:solidFill>
                <a:latin typeface="Arial"/>
                <a:ea typeface="Arial"/>
                <a:cs typeface="Arial"/>
                <a:sym typeface="Arial"/>
              </a:rPr>
              <a:t>COUNT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"Total Cost"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softdrink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name;</a:t>
            </a:r>
            <a:endParaRPr/>
          </a:p>
        </p:txBody>
      </p:sp>
      <p:pic>
        <p:nvPicPr>
          <p:cNvPr id="4486" name="Google Shape;4486;p454"/>
          <p:cNvPicPr preferRelativeResize="0"/>
          <p:nvPr/>
        </p:nvPicPr>
        <p:blipFill rotWithShape="1">
          <a:blip r:embed="rId3">
            <a:alphaModFix/>
          </a:blip>
          <a:srcRect b="0" l="0" r="0" t="0"/>
          <a:stretch/>
        </p:blipFill>
        <p:spPr>
          <a:xfrm>
            <a:off x="263352" y="1586903"/>
            <a:ext cx="6619504" cy="1759395"/>
          </a:xfrm>
          <a:prstGeom prst="rect">
            <a:avLst/>
          </a:prstGeom>
          <a:noFill/>
          <a:ln>
            <a:noFill/>
          </a:ln>
        </p:spPr>
      </p:pic>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90" name="Shape 4490"/>
        <p:cNvGrpSpPr/>
        <p:nvPr/>
      </p:nvGrpSpPr>
      <p:grpSpPr>
        <a:xfrm>
          <a:off x="0" y="0"/>
          <a:ext cx="0" cy="0"/>
          <a:chOff x="0" y="0"/>
          <a:chExt cx="0" cy="0"/>
        </a:xfrm>
      </p:grpSpPr>
      <p:sp>
        <p:nvSpPr>
          <p:cNvPr id="4491" name="Google Shape;4491;p45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cross join</a:t>
            </a:r>
            <a:endParaRPr i="1" sz="3200">
              <a:solidFill>
                <a:srgbClr val="FF9900"/>
              </a:solidFill>
              <a:latin typeface="Arial"/>
              <a:ea typeface="Arial"/>
              <a:cs typeface="Arial"/>
              <a:sym typeface="Arial"/>
            </a:endParaRPr>
          </a:p>
        </p:txBody>
      </p:sp>
      <p:sp>
        <p:nvSpPr>
          <p:cNvPr id="4492" name="Google Shape;4492;p455"/>
          <p:cNvSpPr/>
          <p:nvPr/>
        </p:nvSpPr>
        <p:spPr>
          <a:xfrm>
            <a:off x="407368" y="621524"/>
            <a:ext cx="114492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endParaRPr/>
          </a:p>
        </p:txBody>
      </p:sp>
      <p:sp>
        <p:nvSpPr>
          <p:cNvPr id="4493" name="Google Shape;4493;p455"/>
          <p:cNvSpPr/>
          <p:nvPr/>
        </p:nvSpPr>
        <p:spPr>
          <a:xfrm>
            <a:off x="407368" y="1628800"/>
            <a:ext cx="9067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 </a:t>
            </a:r>
            <a:r>
              <a:rPr lang="en-IN" sz="2000">
                <a:solidFill>
                  <a:srgbClr val="0077AA"/>
                </a:solidFill>
                <a:latin typeface="Arial"/>
                <a:ea typeface="Arial"/>
                <a:cs typeface="Arial"/>
                <a:sym typeface="Arial"/>
              </a:rPr>
              <a:t>CROSS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endParaRPr/>
          </a:p>
        </p:txBody>
      </p:sp>
      <p:sp>
        <p:nvSpPr>
          <p:cNvPr id="4494" name="Google Shape;4494;p455"/>
          <p:cNvSpPr/>
          <p:nvPr/>
        </p:nvSpPr>
        <p:spPr>
          <a:xfrm>
            <a:off x="187370" y="3933056"/>
            <a:ext cx="454554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envelope </a:t>
            </a:r>
            <a:r>
              <a:rPr lang="en-IN" sz="1800">
                <a:solidFill>
                  <a:srgbClr val="945D4A"/>
                </a:solidFill>
                <a:latin typeface="Arial"/>
                <a:ea typeface="Arial"/>
                <a:cs typeface="Arial"/>
                <a:sym typeface="Arial"/>
              </a:rPr>
              <a:t>CROSS</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docs;</a:t>
            </a:r>
            <a:endParaRPr/>
          </a:p>
        </p:txBody>
      </p:sp>
      <p:pic>
        <p:nvPicPr>
          <p:cNvPr id="4495" name="Google Shape;4495;p455"/>
          <p:cNvPicPr preferRelativeResize="0"/>
          <p:nvPr/>
        </p:nvPicPr>
        <p:blipFill rotWithShape="1">
          <a:blip r:embed="rId3">
            <a:alphaModFix/>
          </a:blip>
          <a:srcRect b="0" l="0" r="0" t="0"/>
          <a:stretch/>
        </p:blipFill>
        <p:spPr>
          <a:xfrm>
            <a:off x="6933339" y="2159216"/>
            <a:ext cx="4835718" cy="2716235"/>
          </a:xfrm>
          <a:prstGeom prst="rect">
            <a:avLst/>
          </a:prstGeom>
          <a:noFill/>
          <a:ln>
            <a:noFill/>
          </a:ln>
        </p:spPr>
      </p:pic>
      <p:pic>
        <p:nvPicPr>
          <p:cNvPr id="4496" name="Google Shape;4496;p455"/>
          <p:cNvPicPr preferRelativeResize="0"/>
          <p:nvPr/>
        </p:nvPicPr>
        <p:blipFill rotWithShape="1">
          <a:blip r:embed="rId4">
            <a:alphaModFix/>
          </a:blip>
          <a:srcRect b="0" l="0" r="0" t="0"/>
          <a:stretch/>
        </p:blipFill>
        <p:spPr>
          <a:xfrm>
            <a:off x="187370" y="4501323"/>
            <a:ext cx="4835718" cy="2024021"/>
          </a:xfrm>
          <a:prstGeom prst="rect">
            <a:avLst/>
          </a:prstGeom>
          <a:noFill/>
          <a:ln>
            <a:noFill/>
          </a:ln>
        </p:spPr>
      </p:pic>
      <p:pic>
        <p:nvPicPr>
          <p:cNvPr id="4497" name="Google Shape;4497;p455"/>
          <p:cNvPicPr preferRelativeResize="0"/>
          <p:nvPr/>
        </p:nvPicPr>
        <p:blipFill rotWithShape="1">
          <a:blip r:embed="rId5">
            <a:alphaModFix/>
          </a:blip>
          <a:srcRect b="0" l="0" r="0" t="0"/>
          <a:stretch/>
        </p:blipFill>
        <p:spPr>
          <a:xfrm>
            <a:off x="263352" y="2708920"/>
            <a:ext cx="1631871" cy="861757"/>
          </a:xfrm>
          <a:prstGeom prst="rect">
            <a:avLst/>
          </a:prstGeom>
          <a:noFill/>
          <a:ln>
            <a:noFill/>
          </a:ln>
        </p:spPr>
      </p:pic>
      <p:pic>
        <p:nvPicPr>
          <p:cNvPr id="4498" name="Google Shape;4498;p455"/>
          <p:cNvPicPr preferRelativeResize="0"/>
          <p:nvPr/>
        </p:nvPicPr>
        <p:blipFill rotWithShape="1">
          <a:blip r:embed="rId6">
            <a:alphaModFix/>
          </a:blip>
          <a:srcRect b="0" l="0" r="0" t="0"/>
          <a:stretch/>
        </p:blipFill>
        <p:spPr>
          <a:xfrm>
            <a:off x="3416362" y="2714141"/>
            <a:ext cx="2074685" cy="858875"/>
          </a:xfrm>
          <a:prstGeom prst="rect">
            <a:avLst/>
          </a:prstGeom>
          <a:noFill/>
          <a:ln>
            <a:noFill/>
          </a:ln>
        </p:spPr>
      </p:pic>
      <p:sp>
        <p:nvSpPr>
          <p:cNvPr id="4499" name="Google Shape;4499;p455"/>
          <p:cNvSpPr txBox="1"/>
          <p:nvPr/>
        </p:nvSpPr>
        <p:spPr>
          <a:xfrm>
            <a:off x="191344" y="2298358"/>
            <a:ext cx="150149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envelope </a:t>
            </a:r>
            <a:r>
              <a:rPr b="1" lang="en-IN" sz="1600">
                <a:solidFill>
                  <a:srgbClr val="0077AA"/>
                </a:solidFill>
                <a:latin typeface="Arial"/>
                <a:ea typeface="Arial"/>
                <a:cs typeface="Arial"/>
                <a:sym typeface="Arial"/>
              </a:rPr>
              <a:t>Table </a:t>
            </a:r>
            <a:endParaRPr b="1" sz="1600">
              <a:solidFill>
                <a:schemeClr val="dk1"/>
              </a:solidFill>
              <a:latin typeface="Gill Sans"/>
              <a:ea typeface="Gill Sans"/>
              <a:cs typeface="Gill Sans"/>
              <a:sym typeface="Gill Sans"/>
            </a:endParaRPr>
          </a:p>
        </p:txBody>
      </p:sp>
      <p:sp>
        <p:nvSpPr>
          <p:cNvPr id="4500" name="Google Shape;4500;p455"/>
          <p:cNvSpPr txBox="1"/>
          <p:nvPr/>
        </p:nvSpPr>
        <p:spPr>
          <a:xfrm>
            <a:off x="3340380" y="2298358"/>
            <a:ext cx="117144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600">
                <a:solidFill>
                  <a:schemeClr val="dk1"/>
                </a:solidFill>
                <a:latin typeface="Arial"/>
                <a:ea typeface="Arial"/>
                <a:cs typeface="Arial"/>
                <a:sym typeface="Arial"/>
              </a:rPr>
              <a:t>docs </a:t>
            </a:r>
            <a:r>
              <a:rPr b="1" lang="en-IN" sz="1600">
                <a:solidFill>
                  <a:srgbClr val="0077AA"/>
                </a:solidFill>
                <a:latin typeface="Arial"/>
                <a:ea typeface="Arial"/>
                <a:cs typeface="Arial"/>
                <a:sym typeface="Arial"/>
              </a:rPr>
              <a:t>Table </a:t>
            </a:r>
            <a:endParaRPr b="1" sz="1600">
              <a:solidFill>
                <a:schemeClr val="dk1"/>
              </a:solidFill>
              <a:latin typeface="Gill Sans"/>
              <a:ea typeface="Gill Sans"/>
              <a:cs typeface="Gill Sans"/>
              <a:sym typeface="Gill Sans"/>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04" name="Shape 4504"/>
        <p:cNvGrpSpPr/>
        <p:nvPr/>
      </p:nvGrpSpPr>
      <p:grpSpPr>
        <a:xfrm>
          <a:off x="0" y="0"/>
          <a:ext cx="0" cy="0"/>
          <a:chOff x="0" y="0"/>
          <a:chExt cx="0" cy="0"/>
        </a:xfrm>
      </p:grpSpPr>
      <p:sp>
        <p:nvSpPr>
          <p:cNvPr id="4505" name="Google Shape;4505;p45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equi join</a:t>
            </a:r>
            <a:endParaRPr/>
          </a:p>
        </p:txBody>
      </p:sp>
      <p:pic>
        <p:nvPicPr>
          <p:cNvPr id="4506" name="Google Shape;4506;p456"/>
          <p:cNvPicPr preferRelativeResize="0"/>
          <p:nvPr/>
        </p:nvPicPr>
        <p:blipFill rotWithShape="1">
          <a:blip r:embed="rId3">
            <a:alphaModFix/>
          </a:blip>
          <a:srcRect b="0" l="0" r="0" t="0"/>
          <a:stretch/>
        </p:blipFill>
        <p:spPr>
          <a:xfrm>
            <a:off x="1524000" y="188640"/>
            <a:ext cx="9144000" cy="1981200"/>
          </a:xfrm>
          <a:prstGeom prst="rect">
            <a:avLst/>
          </a:prstGeom>
          <a:noFill/>
          <a:ln>
            <a:noFill/>
          </a:ln>
        </p:spPr>
      </p:pic>
      <p:sp>
        <p:nvSpPr>
          <p:cNvPr id="4507" name="Google Shape;4507;p456"/>
          <p:cNvSpPr/>
          <p:nvPr/>
        </p:nvSpPr>
        <p:spPr>
          <a:xfrm>
            <a:off x="407368" y="3283866"/>
            <a:ext cx="1130525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An </a:t>
            </a:r>
            <a:r>
              <a:rPr b="1" lang="en-IN" sz="2000">
                <a:solidFill>
                  <a:schemeClr val="dk1"/>
                </a:solidFill>
                <a:latin typeface="Palatino Linotype"/>
                <a:ea typeface="Palatino Linotype"/>
                <a:cs typeface="Palatino Linotype"/>
                <a:sym typeface="Palatino Linotype"/>
              </a:rPr>
              <a:t>equi</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join / Inner Join </a:t>
            </a:r>
            <a:r>
              <a:rPr lang="en-IN" sz="2000">
                <a:solidFill>
                  <a:schemeClr val="dk1"/>
                </a:solidFill>
                <a:latin typeface="Palatino Linotype"/>
                <a:ea typeface="Palatino Linotype"/>
                <a:cs typeface="Palatino Linotype"/>
                <a:sym typeface="Palatino Linotype"/>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b="1" lang="en-IN" sz="2000">
                <a:solidFill>
                  <a:schemeClr val="dk1"/>
                </a:solidFill>
                <a:latin typeface="Palatino Linotype"/>
                <a:ea typeface="Palatino Linotype"/>
                <a:cs typeface="Palatino Linotype"/>
                <a:sym typeface="Palatino Linotype"/>
              </a:rPr>
              <a:t>join</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condition</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equi</a:t>
            </a:r>
            <a:r>
              <a:rPr lang="en-IN" sz="2000">
                <a:solidFill>
                  <a:schemeClr val="dk1"/>
                </a:solidFill>
                <a:latin typeface="Palatino Linotype"/>
                <a:ea typeface="Palatino Linotype"/>
                <a:cs typeface="Palatino Linotype"/>
                <a:sym typeface="Palatino Linotype"/>
              </a:rPr>
              <a:t> </a:t>
            </a:r>
            <a:r>
              <a:rPr b="1" lang="en-IN" sz="2000">
                <a:solidFill>
                  <a:schemeClr val="dk1"/>
                </a:solidFill>
                <a:latin typeface="Palatino Linotype"/>
                <a:ea typeface="Palatino Linotype"/>
                <a:cs typeface="Palatino Linotype"/>
                <a:sym typeface="Palatino Linotype"/>
              </a:rPr>
              <a:t>join / Inner Join</a:t>
            </a:r>
            <a:r>
              <a:rPr lang="en-IN" sz="2000">
                <a:solidFill>
                  <a:schemeClr val="dk1"/>
                </a:solidFill>
                <a:latin typeface="Palatino Linotype"/>
                <a:ea typeface="Palatino Linotype"/>
                <a:cs typeface="Palatino Linotype"/>
                <a:sym typeface="Palatino Linotype"/>
              </a:rPr>
              <a:t> returns rows when there is at least one match in both tables.</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1" name="Shape 4511"/>
        <p:cNvGrpSpPr/>
        <p:nvPr/>
      </p:nvGrpSpPr>
      <p:grpSpPr>
        <a:xfrm>
          <a:off x="0" y="0"/>
          <a:ext cx="0" cy="0"/>
          <a:chOff x="0" y="0"/>
          <a:chExt cx="0" cy="0"/>
        </a:xfrm>
      </p:grpSpPr>
      <p:sp>
        <p:nvSpPr>
          <p:cNvPr id="4512" name="Google Shape;4512;p457"/>
          <p:cNvSpPr/>
          <p:nvPr/>
        </p:nvSpPr>
        <p:spPr>
          <a:xfrm>
            <a:off x="479376" y="764704"/>
            <a:ext cx="112332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following table illustrates the inner join of two tables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(AC-1, AC-2, AC-3, AC-4, AC-5) and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(C-1, C-2, C-3, C-4). The result includes rows: (2,A), (3,B), and (4,C) as they have the same patterns.</a:t>
            </a:r>
            <a:endParaRPr/>
          </a:p>
        </p:txBody>
      </p:sp>
      <p:pic>
        <p:nvPicPr>
          <p:cNvPr id="4513" name="Google Shape;4513;p457"/>
          <p:cNvPicPr preferRelativeResize="0"/>
          <p:nvPr/>
        </p:nvPicPr>
        <p:blipFill rotWithShape="1">
          <a:blip r:embed="rId3">
            <a:alphaModFix/>
          </a:blip>
          <a:srcRect b="0" l="0" r="0" t="0"/>
          <a:stretch/>
        </p:blipFill>
        <p:spPr>
          <a:xfrm>
            <a:off x="503040" y="1841315"/>
            <a:ext cx="11137576" cy="4612021"/>
          </a:xfrm>
          <a:prstGeom prst="rect">
            <a:avLst/>
          </a:prstGeom>
          <a:noFill/>
          <a:ln>
            <a:noFill/>
          </a:ln>
        </p:spPr>
      </p:pic>
      <p:sp>
        <p:nvSpPr>
          <p:cNvPr id="4514" name="Google Shape;4514;p457"/>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equi join example</a:t>
            </a:r>
            <a:endParaRPr i="1" sz="3200">
              <a:solidFill>
                <a:srgbClr val="FF9900"/>
              </a:solidFill>
              <a:latin typeface="Arial"/>
              <a:ea typeface="Arial"/>
              <a:cs typeface="Arial"/>
              <a:sym typeface="Arial"/>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18" name="Shape 4518"/>
        <p:cNvGrpSpPr/>
        <p:nvPr/>
      </p:nvGrpSpPr>
      <p:grpSpPr>
        <a:xfrm>
          <a:off x="0" y="0"/>
          <a:ext cx="0" cy="0"/>
          <a:chOff x="0" y="0"/>
          <a:chExt cx="0" cy="0"/>
        </a:xfrm>
      </p:grpSpPr>
      <p:sp>
        <p:nvSpPr>
          <p:cNvPr id="4519" name="Google Shape;4519;p45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equi join</a:t>
            </a:r>
            <a:endParaRPr i="1" sz="3200">
              <a:solidFill>
                <a:srgbClr val="FF9900"/>
              </a:solidFill>
              <a:latin typeface="Arial"/>
              <a:ea typeface="Arial"/>
              <a:cs typeface="Arial"/>
              <a:sym typeface="Arial"/>
            </a:endParaRPr>
          </a:p>
        </p:txBody>
      </p:sp>
      <p:sp>
        <p:nvSpPr>
          <p:cNvPr id="4520" name="Google Shape;4520;p458"/>
          <p:cNvSpPr/>
          <p:nvPr/>
        </p:nvSpPr>
        <p:spPr>
          <a:xfrm>
            <a:off x="335360" y="838201"/>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EQUI JOIN performs a JOIN against equality or matching column(s) values of the associated tables. An equal sign (=) is used as comparison operator in the where clause to refer equality.</a:t>
            </a:r>
            <a:endParaRPr/>
          </a:p>
        </p:txBody>
      </p:sp>
      <p:sp>
        <p:nvSpPr>
          <p:cNvPr id="4521" name="Google Shape;4521;p458"/>
          <p:cNvSpPr/>
          <p:nvPr/>
        </p:nvSpPr>
        <p:spPr>
          <a:xfrm>
            <a:off x="335360" y="1923871"/>
            <a:ext cx="114492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
        <p:nvSpPr>
          <p:cNvPr id="4522" name="Google Shape;4522;p458"/>
          <p:cNvSpPr/>
          <p:nvPr/>
        </p:nvSpPr>
        <p:spPr>
          <a:xfrm>
            <a:off x="335360" y="2722855"/>
            <a:ext cx="10332640" cy="36625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 1, 2, 3, 4 }</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 (1, a), (2, b), (1, c), (3, d), (2, e), (1, f) }</a:t>
            </a:r>
            <a:endParaRPr sz="2400">
              <a:solidFill>
                <a:srgbClr val="006C86"/>
              </a:solidFill>
              <a:latin typeface="Arial"/>
              <a:ea typeface="Arial"/>
              <a:cs typeface="Arial"/>
              <a:sym typeface="Arial"/>
            </a:endParaRPr>
          </a:p>
          <a:p>
            <a:pPr indent="0" lvl="0" marL="0" marR="0" rtl="0" algn="l">
              <a:spcBef>
                <a:spcPts val="0"/>
              </a:spcBef>
              <a:spcAft>
                <a:spcPts val="0"/>
              </a:spcAft>
              <a:buNone/>
            </a:pPr>
            <a:r>
              <a:t/>
            </a:r>
            <a:endParaRPr b="1" i="1"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{(1,1,a),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(2,2,b),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(1,1,c),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(3,3,d),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(2,2,e),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(1,1,f)}</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26" name="Shape 4526"/>
        <p:cNvGrpSpPr/>
        <p:nvPr/>
      </p:nvGrpSpPr>
      <p:grpSpPr>
        <a:xfrm>
          <a:off x="0" y="0"/>
          <a:ext cx="0" cy="0"/>
          <a:chOff x="0" y="0"/>
          <a:chExt cx="0" cy="0"/>
        </a:xfrm>
      </p:grpSpPr>
      <p:sp>
        <p:nvSpPr>
          <p:cNvPr id="4527" name="Google Shape;4527;p45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equi join</a:t>
            </a:r>
            <a:endParaRPr i="1" sz="3200">
              <a:solidFill>
                <a:srgbClr val="FF9900"/>
              </a:solidFill>
              <a:latin typeface="Arial"/>
              <a:ea typeface="Arial"/>
              <a:cs typeface="Arial"/>
              <a:sym typeface="Arial"/>
            </a:endParaRPr>
          </a:p>
        </p:txBody>
      </p:sp>
      <p:sp>
        <p:nvSpPr>
          <p:cNvPr id="4528" name="Google Shape;4528;p459"/>
          <p:cNvSpPr/>
          <p:nvPr/>
        </p:nvSpPr>
        <p:spPr>
          <a:xfrm>
            <a:off x="347337" y="692696"/>
            <a:ext cx="9971121"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 dept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emp.deptno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dept.deptno;</a:t>
            </a:r>
            <a:endParaRPr/>
          </a:p>
        </p:txBody>
      </p:sp>
      <p:pic>
        <p:nvPicPr>
          <p:cNvPr id="4529" name="Google Shape;4529;p459"/>
          <p:cNvPicPr preferRelativeResize="0"/>
          <p:nvPr/>
        </p:nvPicPr>
        <p:blipFill rotWithShape="1">
          <a:blip r:embed="rId3">
            <a:alphaModFix/>
          </a:blip>
          <a:srcRect b="0" l="0" r="0" t="0"/>
          <a:stretch/>
        </p:blipFill>
        <p:spPr>
          <a:xfrm>
            <a:off x="263353" y="1556792"/>
            <a:ext cx="11637996" cy="40324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7" name="Shape 487"/>
        <p:cNvGrpSpPr/>
        <p:nvPr/>
      </p:nvGrpSpPr>
      <p:grpSpPr>
        <a:xfrm>
          <a:off x="0" y="0"/>
          <a:ext cx="0" cy="0"/>
          <a:chOff x="0" y="0"/>
          <a:chExt cx="0" cy="0"/>
        </a:xfrm>
      </p:grpSpPr>
      <p:sp>
        <p:nvSpPr>
          <p:cNvPr id="488" name="Google Shape;488;p46"/>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composite / multi valued attributes</a:t>
            </a:r>
            <a:endParaRPr/>
          </a:p>
        </p:txBody>
      </p:sp>
      <p:sp>
        <p:nvSpPr>
          <p:cNvPr id="489" name="Google Shape;489;p46"/>
          <p:cNvSpPr/>
          <p:nvPr/>
        </p:nvSpPr>
        <p:spPr>
          <a:xfrm>
            <a:off x="479377" y="332656"/>
            <a:ext cx="313079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2658E6"/>
                </a:solidFill>
                <a:latin typeface="Arial"/>
                <a:ea typeface="Arial"/>
                <a:cs typeface="Arial"/>
                <a:sym typeface="Arial"/>
              </a:rPr>
              <a:t>Composite Attribute</a:t>
            </a:r>
            <a:endParaRPr sz="2400">
              <a:solidFill>
                <a:srgbClr val="2658E6"/>
              </a:solidFill>
              <a:latin typeface="Gill Sans"/>
              <a:ea typeface="Gill Sans"/>
              <a:cs typeface="Gill Sans"/>
              <a:sym typeface="Gill Sans"/>
            </a:endParaRPr>
          </a:p>
        </p:txBody>
      </p:sp>
      <p:sp>
        <p:nvSpPr>
          <p:cNvPr id="490" name="Google Shape;490;p46"/>
          <p:cNvSpPr/>
          <p:nvPr/>
        </p:nvSpPr>
        <p:spPr>
          <a:xfrm>
            <a:off x="479376" y="4047455"/>
            <a:ext cx="34183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2658E6"/>
                </a:solidFill>
                <a:latin typeface="Arial"/>
                <a:ea typeface="Arial"/>
                <a:cs typeface="Arial"/>
                <a:sym typeface="Arial"/>
              </a:rPr>
              <a:t>Multi Valued Attribute </a:t>
            </a:r>
            <a:endParaRPr sz="2400">
              <a:solidFill>
                <a:srgbClr val="2658E6"/>
              </a:solidFill>
              <a:latin typeface="Gill Sans"/>
              <a:ea typeface="Gill Sans"/>
              <a:cs typeface="Gill Sans"/>
              <a:sym typeface="Gill Sans"/>
            </a:endParaRPr>
          </a:p>
        </p:txBody>
      </p:sp>
      <p:sp>
        <p:nvSpPr>
          <p:cNvPr id="491" name="Google Shape;491;p46"/>
          <p:cNvSpPr/>
          <p:nvPr/>
        </p:nvSpPr>
        <p:spPr>
          <a:xfrm>
            <a:off x="479376" y="861864"/>
            <a:ext cx="9883824" cy="12130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473935"/>
                </a:solidFill>
                <a:latin typeface="Palatino Linotype"/>
                <a:ea typeface="Palatino Linotype"/>
                <a:cs typeface="Palatino Linotype"/>
                <a:sym typeface="Palatino Linotype"/>
              </a:rPr>
              <a:t>Person Entity</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Name</a:t>
            </a:r>
            <a:r>
              <a:rPr b="1" lang="en-IN" sz="1800">
                <a:solidFill>
                  <a:srgbClr val="518592"/>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 ( firstName, middleName, and lastName )</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PhoneNumber</a:t>
            </a:r>
            <a:r>
              <a:rPr b="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 ( countryCode, cityCode, and phoneNumber )</a:t>
            </a:r>
            <a:endParaRPr/>
          </a:p>
        </p:txBody>
      </p:sp>
      <p:sp>
        <p:nvSpPr>
          <p:cNvPr id="492" name="Google Shape;492;p46"/>
          <p:cNvSpPr/>
          <p:nvPr/>
        </p:nvSpPr>
        <p:spPr>
          <a:xfrm>
            <a:off x="479376" y="4665581"/>
            <a:ext cx="9883824" cy="2050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200">
                <a:solidFill>
                  <a:srgbClr val="473935"/>
                </a:solidFill>
                <a:latin typeface="Palatino Linotype"/>
                <a:ea typeface="Palatino Linotype"/>
                <a:cs typeface="Palatino Linotype"/>
                <a:sym typeface="Palatino Linotype"/>
              </a:rPr>
              <a:t>Person Entity</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Hobbies</a:t>
            </a:r>
            <a:r>
              <a:rPr b="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 [ reading, hiking, hockey, skiing, photography, </a:t>
            </a:r>
            <a:r>
              <a:rPr lang="en-IN" sz="1800">
                <a:solidFill>
                  <a:srgbClr val="7F7F7F"/>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SpokenLanguages</a:t>
            </a:r>
            <a:r>
              <a:rPr b="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 [ Hindi, Marathi, Gujarati, English, </a:t>
            </a:r>
            <a:r>
              <a:rPr lang="en-IN" sz="1800">
                <a:solidFill>
                  <a:srgbClr val="7F7F7F"/>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Degrees</a:t>
            </a:r>
            <a:r>
              <a:rPr b="1"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a:t>
            </a:r>
            <a:r>
              <a:rPr b="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[ 10</a:t>
            </a:r>
            <a:r>
              <a:rPr baseline="30000" lang="en-IN" sz="1800">
                <a:solidFill>
                  <a:schemeClr val="dk1"/>
                </a:solidFill>
                <a:latin typeface="Palatino Linotype"/>
                <a:ea typeface="Palatino Linotype"/>
                <a:cs typeface="Palatino Linotype"/>
                <a:sym typeface="Palatino Linotype"/>
              </a:rPr>
              <a:t>th</a:t>
            </a:r>
            <a:r>
              <a:rPr lang="en-IN" sz="1800">
                <a:solidFill>
                  <a:schemeClr val="dk1"/>
                </a:solidFill>
                <a:latin typeface="Palatino Linotype"/>
                <a:ea typeface="Palatino Linotype"/>
                <a:cs typeface="Palatino Linotype"/>
                <a:sym typeface="Palatino Linotype"/>
              </a:rPr>
              <a:t> , 12</a:t>
            </a:r>
            <a:r>
              <a:rPr baseline="30000" lang="en-IN" sz="1800">
                <a:solidFill>
                  <a:schemeClr val="dk1"/>
                </a:solidFill>
                <a:latin typeface="Palatino Linotype"/>
                <a:ea typeface="Palatino Linotype"/>
                <a:cs typeface="Palatino Linotype"/>
                <a:sym typeface="Palatino Linotype"/>
              </a:rPr>
              <a:t>th</a:t>
            </a:r>
            <a:r>
              <a:rPr lang="en-IN" sz="1800">
                <a:solidFill>
                  <a:schemeClr val="dk1"/>
                </a:solidFill>
                <a:latin typeface="Palatino Linotype"/>
                <a:ea typeface="Palatino Linotype"/>
                <a:cs typeface="Palatino Linotype"/>
                <a:sym typeface="Palatino Linotype"/>
              </a:rPr>
              <a:t>, BE, ME, PhD, </a:t>
            </a:r>
            <a:r>
              <a:rPr lang="en-IN" sz="1800">
                <a:solidFill>
                  <a:srgbClr val="7F7F7F"/>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a:t>
            </a:r>
            <a:endParaRPr/>
          </a:p>
          <a:p>
            <a:pPr indent="-285750" lvl="0" marL="285750" marR="0" rtl="0" algn="l">
              <a:lnSpc>
                <a:spcPct val="150000"/>
              </a:lnSpc>
              <a:spcBef>
                <a:spcPts val="0"/>
              </a:spcBef>
              <a:spcAft>
                <a:spcPts val="0"/>
              </a:spcAft>
              <a:buClr>
                <a:srgbClr val="262626"/>
              </a:buClr>
              <a:buSzPts val="1800"/>
              <a:buFont typeface="Arial"/>
              <a:buChar char="•"/>
            </a:pPr>
            <a:r>
              <a:rPr b="1" i="1" lang="en-IN" sz="1800">
                <a:solidFill>
                  <a:srgbClr val="262626"/>
                </a:solidFill>
                <a:latin typeface="Palatino Linotype"/>
                <a:ea typeface="Palatino Linotype"/>
                <a:cs typeface="Palatino Linotype"/>
                <a:sym typeface="Palatino Linotype"/>
              </a:rPr>
              <a:t>emailID</a:t>
            </a:r>
            <a:r>
              <a:rPr b="1" i="1" lang="en-IN" sz="1800">
                <a:solidFill>
                  <a:schemeClr val="dk1"/>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attribute</a:t>
            </a:r>
            <a:r>
              <a:rPr b="1" i="1" lang="en-IN" sz="1800">
                <a:solidFill>
                  <a:schemeClr val="dk1"/>
                </a:solidFill>
                <a:latin typeface="Palatino Linotype"/>
                <a:ea typeface="Palatino Linotype"/>
                <a:cs typeface="Palatino Linotype"/>
                <a:sym typeface="Palatino Linotype"/>
              </a:rPr>
              <a:t>:</a:t>
            </a:r>
            <a:r>
              <a:rPr lang="en-IN" sz="1800">
                <a:solidFill>
                  <a:schemeClr val="dk1"/>
                </a:solidFill>
                <a:latin typeface="Palatino Linotype"/>
                <a:ea typeface="Palatino Linotype"/>
                <a:cs typeface="Palatino Linotype"/>
                <a:sym typeface="Palatino Linotype"/>
              </a:rPr>
              <a:t> [ saleel@gmail.com, salil@yahoomail.com, </a:t>
            </a:r>
            <a:r>
              <a:rPr lang="en-IN" sz="1800">
                <a:solidFill>
                  <a:srgbClr val="7F7F7F"/>
                </a:solidFill>
                <a:latin typeface="Palatino Linotype"/>
                <a:ea typeface="Palatino Linotype"/>
                <a:cs typeface="Palatino Linotype"/>
                <a:sym typeface="Palatino Linotype"/>
              </a:rPr>
              <a:t>. . .</a:t>
            </a:r>
            <a:r>
              <a:rPr lang="en-IN" sz="1800">
                <a:solidFill>
                  <a:schemeClr val="dk1"/>
                </a:solidFill>
                <a:latin typeface="Palatino Linotype"/>
                <a:ea typeface="Palatino Linotype"/>
                <a:cs typeface="Palatino Linotype"/>
                <a:sym typeface="Palatino Linotype"/>
              </a:rPr>
              <a:t> ]</a:t>
            </a:r>
            <a:endParaRPr/>
          </a:p>
        </p:txBody>
      </p:sp>
      <p:grpSp>
        <p:nvGrpSpPr>
          <p:cNvPr id="493" name="Google Shape;493;p46"/>
          <p:cNvGrpSpPr/>
          <p:nvPr/>
        </p:nvGrpSpPr>
        <p:grpSpPr>
          <a:xfrm>
            <a:off x="623392" y="2204864"/>
            <a:ext cx="7272808" cy="1512167"/>
            <a:chOff x="1850572" y="2570650"/>
            <a:chExt cx="7896225" cy="1536099"/>
          </a:xfrm>
        </p:grpSpPr>
        <p:pic>
          <p:nvPicPr>
            <p:cNvPr id="494" name="Google Shape;494;p46"/>
            <p:cNvPicPr preferRelativeResize="0"/>
            <p:nvPr/>
          </p:nvPicPr>
          <p:blipFill rotWithShape="1">
            <a:blip r:embed="rId3">
              <a:alphaModFix/>
            </a:blip>
            <a:srcRect b="0" l="0" r="0" t="0"/>
            <a:stretch/>
          </p:blipFill>
          <p:spPr>
            <a:xfrm>
              <a:off x="1900917" y="2570650"/>
              <a:ext cx="1543050" cy="419100"/>
            </a:xfrm>
            <a:prstGeom prst="rect">
              <a:avLst/>
            </a:prstGeom>
            <a:noFill/>
            <a:ln>
              <a:noFill/>
            </a:ln>
          </p:spPr>
        </p:pic>
        <p:pic>
          <p:nvPicPr>
            <p:cNvPr id="495" name="Google Shape;495;p46"/>
            <p:cNvPicPr preferRelativeResize="0"/>
            <p:nvPr/>
          </p:nvPicPr>
          <p:blipFill rotWithShape="1">
            <a:blip r:embed="rId4">
              <a:alphaModFix/>
            </a:blip>
            <a:srcRect b="0" l="0" r="0" t="0"/>
            <a:stretch/>
          </p:blipFill>
          <p:spPr>
            <a:xfrm>
              <a:off x="1879147" y="3165889"/>
              <a:ext cx="5819775" cy="371475"/>
            </a:xfrm>
            <a:prstGeom prst="rect">
              <a:avLst/>
            </a:prstGeom>
            <a:noFill/>
            <a:ln>
              <a:noFill/>
            </a:ln>
          </p:spPr>
        </p:pic>
        <p:pic>
          <p:nvPicPr>
            <p:cNvPr id="496" name="Google Shape;496;p46"/>
            <p:cNvPicPr preferRelativeResize="0"/>
            <p:nvPr/>
          </p:nvPicPr>
          <p:blipFill rotWithShape="1">
            <a:blip r:embed="rId5">
              <a:alphaModFix/>
            </a:blip>
            <a:srcRect b="0" l="0" r="0" t="0"/>
            <a:stretch/>
          </p:blipFill>
          <p:spPr>
            <a:xfrm>
              <a:off x="1850572" y="3735274"/>
              <a:ext cx="7896225" cy="371475"/>
            </a:xfrm>
            <a:prstGeom prst="rect">
              <a:avLst/>
            </a:prstGeom>
            <a:noFill/>
            <a:ln>
              <a:noFill/>
            </a:ln>
          </p:spPr>
        </p:pic>
        <p:cxnSp>
          <p:nvCxnSpPr>
            <p:cNvPr id="497" name="Google Shape;497;p46"/>
            <p:cNvCxnSpPr/>
            <p:nvPr/>
          </p:nvCxnSpPr>
          <p:spPr>
            <a:xfrm>
              <a:off x="2514600" y="2895601"/>
              <a:ext cx="0" cy="328977"/>
            </a:xfrm>
            <a:prstGeom prst="straightConnector1">
              <a:avLst/>
            </a:prstGeom>
            <a:noFill/>
            <a:ln cap="flat" cmpd="sng" w="28575">
              <a:solidFill>
                <a:srgbClr val="FF0000"/>
              </a:solidFill>
              <a:prstDash val="solid"/>
              <a:round/>
              <a:headEnd len="sm" w="sm" type="none"/>
              <a:tailEnd len="med" w="med" type="triangle"/>
            </a:ln>
          </p:spPr>
        </p:cxnSp>
        <p:cxnSp>
          <p:nvCxnSpPr>
            <p:cNvPr id="498" name="Google Shape;498;p46"/>
            <p:cNvCxnSpPr/>
            <p:nvPr/>
          </p:nvCxnSpPr>
          <p:spPr>
            <a:xfrm>
              <a:off x="2514600" y="3481024"/>
              <a:ext cx="0" cy="328977"/>
            </a:xfrm>
            <a:prstGeom prst="straightConnector1">
              <a:avLst/>
            </a:prstGeom>
            <a:noFill/>
            <a:ln cap="flat" cmpd="sng" w="28575">
              <a:solidFill>
                <a:srgbClr val="FF0000"/>
              </a:solidFill>
              <a:prstDash val="solid"/>
              <a:round/>
              <a:headEnd len="sm" w="sm" type="none"/>
              <a:tailEnd len="med" w="med" type="triangle"/>
            </a:ln>
          </p:spPr>
        </p:cxnSp>
        <p:cxnSp>
          <p:nvCxnSpPr>
            <p:cNvPr id="499" name="Google Shape;499;p46"/>
            <p:cNvCxnSpPr/>
            <p:nvPr/>
          </p:nvCxnSpPr>
          <p:spPr>
            <a:xfrm>
              <a:off x="2514601" y="3060088"/>
              <a:ext cx="2752827" cy="0"/>
            </a:xfrm>
            <a:prstGeom prst="straightConnector1">
              <a:avLst/>
            </a:prstGeom>
            <a:noFill/>
            <a:ln cap="flat" cmpd="sng" w="28575">
              <a:solidFill>
                <a:srgbClr val="FF0000"/>
              </a:solidFill>
              <a:prstDash val="solid"/>
              <a:round/>
              <a:headEnd len="sm" w="sm" type="none"/>
              <a:tailEnd len="med" w="med" type="triangle"/>
            </a:ln>
          </p:spPr>
        </p:cxnSp>
        <p:cxnSp>
          <p:nvCxnSpPr>
            <p:cNvPr id="500" name="Google Shape;500;p46"/>
            <p:cNvCxnSpPr/>
            <p:nvPr/>
          </p:nvCxnSpPr>
          <p:spPr>
            <a:xfrm>
              <a:off x="2508188" y="3635828"/>
              <a:ext cx="3664013" cy="0"/>
            </a:xfrm>
            <a:prstGeom prst="straightConnector1">
              <a:avLst/>
            </a:prstGeom>
            <a:noFill/>
            <a:ln cap="flat" cmpd="sng" w="28575">
              <a:solidFill>
                <a:srgbClr val="FF0000"/>
              </a:solidFill>
              <a:prstDash val="solid"/>
              <a:round/>
              <a:headEnd len="sm" w="sm" type="none"/>
              <a:tailEnd len="med" w="med" type="triangle"/>
            </a:ln>
          </p:spPr>
        </p:cxnSp>
      </p:gr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33" name="Shape 4533"/>
        <p:cNvGrpSpPr/>
        <p:nvPr/>
      </p:nvGrpSpPr>
      <p:grpSpPr>
        <a:xfrm>
          <a:off x="0" y="0"/>
          <a:ext cx="0" cy="0"/>
          <a:chOff x="0" y="0"/>
          <a:chExt cx="0" cy="0"/>
        </a:xfrm>
      </p:grpSpPr>
      <p:sp>
        <p:nvSpPr>
          <p:cNvPr id="4534" name="Google Shape;4534;p46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equi join</a:t>
            </a:r>
            <a:endParaRPr i="1" sz="3200">
              <a:solidFill>
                <a:srgbClr val="FF9900"/>
              </a:solidFill>
              <a:latin typeface="Arial"/>
              <a:ea typeface="Arial"/>
              <a:cs typeface="Arial"/>
              <a:sym typeface="Arial"/>
            </a:endParaRPr>
          </a:p>
        </p:txBody>
      </p:sp>
      <p:sp>
        <p:nvSpPr>
          <p:cNvPr id="4535" name="Google Shape;4535;p460"/>
          <p:cNvSpPr/>
          <p:nvPr/>
        </p:nvSpPr>
        <p:spPr>
          <a:xfrm>
            <a:off x="252329" y="3908387"/>
            <a:ext cx="6186448" cy="46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tableA , tableB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tableA.id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tableB.id;</a:t>
            </a:r>
            <a:endParaRPr/>
          </a:p>
        </p:txBody>
      </p:sp>
      <p:pic>
        <p:nvPicPr>
          <p:cNvPr id="4536" name="Google Shape;4536;p460"/>
          <p:cNvPicPr preferRelativeResize="0"/>
          <p:nvPr/>
        </p:nvPicPr>
        <p:blipFill rotWithShape="1">
          <a:blip r:embed="rId3">
            <a:alphaModFix/>
          </a:blip>
          <a:srcRect b="0" l="0" r="0" t="0"/>
          <a:stretch/>
        </p:blipFill>
        <p:spPr>
          <a:xfrm>
            <a:off x="6096000" y="663568"/>
            <a:ext cx="4767839" cy="1829327"/>
          </a:xfrm>
          <a:prstGeom prst="rect">
            <a:avLst/>
          </a:prstGeom>
          <a:noFill/>
          <a:ln>
            <a:noFill/>
          </a:ln>
        </p:spPr>
      </p:pic>
      <p:grpSp>
        <p:nvGrpSpPr>
          <p:cNvPr id="4537" name="Google Shape;4537;p460"/>
          <p:cNvGrpSpPr/>
          <p:nvPr/>
        </p:nvGrpSpPr>
        <p:grpSpPr>
          <a:xfrm>
            <a:off x="97111" y="84069"/>
            <a:ext cx="4126681" cy="3413940"/>
            <a:chOff x="278601" y="233604"/>
            <a:chExt cx="3729167" cy="3413940"/>
          </a:xfrm>
        </p:grpSpPr>
        <p:sp>
          <p:nvSpPr>
            <p:cNvPr id="4538" name="Google Shape;4538;p460"/>
            <p:cNvSpPr txBox="1"/>
            <p:nvPr/>
          </p:nvSpPr>
          <p:spPr>
            <a:xfrm>
              <a:off x="278601" y="233604"/>
              <a:ext cx="16730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tableA </a:t>
              </a:r>
              <a:r>
                <a:rPr lang="en-IN" sz="2000">
                  <a:solidFill>
                    <a:srgbClr val="0077AA"/>
                  </a:solidFill>
                  <a:latin typeface="Arial"/>
                  <a:ea typeface="Arial"/>
                  <a:cs typeface="Arial"/>
                  <a:sym typeface="Arial"/>
                </a:rPr>
                <a:t>Table </a:t>
              </a:r>
              <a:endParaRPr sz="2000">
                <a:solidFill>
                  <a:schemeClr val="dk1"/>
                </a:solidFill>
                <a:latin typeface="Gill Sans"/>
                <a:ea typeface="Gill Sans"/>
                <a:cs typeface="Gill Sans"/>
                <a:sym typeface="Gill Sans"/>
              </a:endParaRPr>
            </a:p>
          </p:txBody>
        </p:sp>
        <p:sp>
          <p:nvSpPr>
            <p:cNvPr id="4539" name="Google Shape;4539;p460"/>
            <p:cNvSpPr txBox="1"/>
            <p:nvPr/>
          </p:nvSpPr>
          <p:spPr>
            <a:xfrm>
              <a:off x="2159262" y="233604"/>
              <a:ext cx="167309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tableB </a:t>
              </a:r>
              <a:r>
                <a:rPr lang="en-IN" sz="2000">
                  <a:solidFill>
                    <a:srgbClr val="0077AA"/>
                  </a:solidFill>
                  <a:latin typeface="Arial"/>
                  <a:ea typeface="Arial"/>
                  <a:cs typeface="Arial"/>
                  <a:sym typeface="Arial"/>
                </a:rPr>
                <a:t>Table </a:t>
              </a:r>
              <a:endParaRPr sz="2000">
                <a:solidFill>
                  <a:schemeClr val="dk1"/>
                </a:solidFill>
                <a:latin typeface="Gill Sans"/>
                <a:ea typeface="Gill Sans"/>
                <a:cs typeface="Gill Sans"/>
                <a:sym typeface="Gill Sans"/>
              </a:endParaRPr>
            </a:p>
          </p:txBody>
        </p:sp>
        <p:pic>
          <p:nvPicPr>
            <p:cNvPr id="4540" name="Google Shape;4540;p460"/>
            <p:cNvPicPr preferRelativeResize="0"/>
            <p:nvPr/>
          </p:nvPicPr>
          <p:blipFill rotWithShape="1">
            <a:blip r:embed="rId4">
              <a:alphaModFix/>
            </a:blip>
            <a:srcRect b="0" l="0" r="0" t="0"/>
            <a:stretch/>
          </p:blipFill>
          <p:spPr>
            <a:xfrm>
              <a:off x="2250952" y="584776"/>
              <a:ext cx="1756816" cy="3062768"/>
            </a:xfrm>
            <a:prstGeom prst="rect">
              <a:avLst/>
            </a:prstGeom>
            <a:noFill/>
            <a:ln>
              <a:noFill/>
            </a:ln>
          </p:spPr>
        </p:pic>
        <p:pic>
          <p:nvPicPr>
            <p:cNvPr id="4541" name="Google Shape;4541;p460"/>
            <p:cNvPicPr preferRelativeResize="0"/>
            <p:nvPr/>
          </p:nvPicPr>
          <p:blipFill rotWithShape="1">
            <a:blip r:embed="rId5">
              <a:alphaModFix/>
            </a:blip>
            <a:srcRect b="0" l="0" r="0" t="0"/>
            <a:stretch/>
          </p:blipFill>
          <p:spPr>
            <a:xfrm>
              <a:off x="332983" y="584775"/>
              <a:ext cx="1756816" cy="2767374"/>
            </a:xfrm>
            <a:prstGeom prst="rect">
              <a:avLst/>
            </a:prstGeom>
            <a:noFill/>
            <a:ln>
              <a:noFill/>
            </a:ln>
          </p:spPr>
        </p:pic>
      </p:grpSp>
      <p:pic>
        <p:nvPicPr>
          <p:cNvPr id="4542" name="Google Shape;4542;p460"/>
          <p:cNvPicPr preferRelativeResize="0"/>
          <p:nvPr/>
        </p:nvPicPr>
        <p:blipFill rotWithShape="1">
          <a:blip r:embed="rId6">
            <a:alphaModFix/>
          </a:blip>
          <a:srcRect b="0" l="0" r="0" t="0"/>
          <a:stretch/>
        </p:blipFill>
        <p:spPr>
          <a:xfrm>
            <a:off x="7284244" y="3268467"/>
            <a:ext cx="2391350" cy="1744709"/>
          </a:xfrm>
          <a:prstGeom prst="rect">
            <a:avLst/>
          </a:prstGeom>
          <a:noFill/>
          <a:ln>
            <a:noFill/>
          </a:ln>
        </p:spPr>
      </p:pic>
      <p:pic>
        <p:nvPicPr>
          <p:cNvPr id="4543" name="Google Shape;4543;p460"/>
          <p:cNvPicPr preferRelativeResize="0"/>
          <p:nvPr/>
        </p:nvPicPr>
        <p:blipFill rotWithShape="1">
          <a:blip r:embed="rId7">
            <a:alphaModFix/>
          </a:blip>
          <a:srcRect b="0" l="0" r="0" t="0"/>
          <a:stretch/>
        </p:blipFill>
        <p:spPr>
          <a:xfrm>
            <a:off x="7290345" y="5373216"/>
            <a:ext cx="2379148" cy="1110269"/>
          </a:xfrm>
          <a:prstGeom prst="rect">
            <a:avLst/>
          </a:prstGeom>
          <a:noFill/>
          <a:ln>
            <a:noFill/>
          </a:ln>
        </p:spPr>
      </p:pic>
      <p:sp>
        <p:nvSpPr>
          <p:cNvPr id="4544" name="Google Shape;4544;p460"/>
          <p:cNvSpPr/>
          <p:nvPr/>
        </p:nvSpPr>
        <p:spPr>
          <a:xfrm>
            <a:off x="310251" y="5695916"/>
            <a:ext cx="6832427" cy="46487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tableA , tableB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tableA.name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tableB.name;</a:t>
            </a:r>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48" name="Shape 4548"/>
        <p:cNvGrpSpPr/>
        <p:nvPr/>
      </p:nvGrpSpPr>
      <p:grpSpPr>
        <a:xfrm>
          <a:off x="0" y="0"/>
          <a:ext cx="0" cy="0"/>
          <a:chOff x="0" y="0"/>
          <a:chExt cx="0" cy="0"/>
        </a:xfrm>
      </p:grpSpPr>
      <p:sp>
        <p:nvSpPr>
          <p:cNvPr id="4549" name="Google Shape;4549;p46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fontScale="92500"/>
          </a:bodyPr>
          <a:lstStyle/>
          <a:p>
            <a:pPr indent="0" lvl="0" marL="0" marR="0" rtl="0" algn="ctr">
              <a:spcBef>
                <a:spcPts val="0"/>
              </a:spcBef>
              <a:spcAft>
                <a:spcPts val="0"/>
              </a:spcAft>
              <a:buNone/>
            </a:pPr>
            <a:r>
              <a:rPr lang="en-IN" sz="5400">
                <a:solidFill>
                  <a:srgbClr val="DC525C"/>
                </a:solidFill>
                <a:latin typeface="Quattrocento Sans"/>
                <a:ea typeface="Quattrocento Sans"/>
                <a:cs typeface="Quattrocento Sans"/>
                <a:sym typeface="Quattrocento Sans"/>
              </a:rPr>
              <a:t>on condition and using attribute</a:t>
            </a:r>
            <a:endParaRPr/>
          </a:p>
        </p:txBody>
      </p:sp>
      <p:sp>
        <p:nvSpPr>
          <p:cNvPr id="4550" name="Google Shape;4550;p461"/>
          <p:cNvSpPr/>
          <p:nvPr/>
        </p:nvSpPr>
        <p:spPr>
          <a:xfrm>
            <a:off x="263352" y="228601"/>
            <a:ext cx="1173730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rgbClr val="DBC04D"/>
                </a:solidFill>
                <a:latin typeface="Arial"/>
                <a:ea typeface="Arial"/>
                <a:cs typeface="Arial"/>
                <a:sym typeface="Arial"/>
              </a:rPr>
              <a:t>ON Contrition</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this join condition gets applied none of the columns of the relation will get eliminated in the result set.</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 order to apply this join condition, on any two tables they need not to have any common column.</a:t>
            </a:r>
            <a:endParaRPr/>
          </a:p>
        </p:txBody>
      </p:sp>
      <p:sp>
        <p:nvSpPr>
          <p:cNvPr id="4551" name="Google Shape;4551;p461"/>
          <p:cNvSpPr/>
          <p:nvPr/>
        </p:nvSpPr>
        <p:spPr>
          <a:xfrm>
            <a:off x="263352" y="3505201"/>
            <a:ext cx="11737304" cy="129266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rgbClr val="DBC04D"/>
                </a:solidFill>
                <a:latin typeface="Arial"/>
                <a:ea typeface="Arial"/>
                <a:cs typeface="Arial"/>
                <a:sym typeface="Arial"/>
              </a:rPr>
              <a:t>USING Attribute Contrition</a:t>
            </a:r>
            <a:endParaRPr sz="24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all the common columns are used in the join predicate then the result would be same as Natural join.</a:t>
            </a:r>
            <a:endParaRPr/>
          </a:p>
          <a:p>
            <a:pPr indent="-342900" lvl="0" marL="34290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In the result set of the join the duplicates of the columns used in the predicate gets eliminated.</a:t>
            </a:r>
            <a:endParaRPr/>
          </a:p>
          <a:p>
            <a:pPr indent="-342900" lvl="0" marL="342900" marR="0" rtl="0" algn="just">
              <a:spcBef>
                <a:spcPts val="0"/>
              </a:spcBef>
              <a:spcAft>
                <a:spcPts val="0"/>
              </a:spcAft>
              <a:buClr>
                <a:schemeClr val="dk1"/>
              </a:buClr>
              <a:buSzPts val="1800"/>
              <a:buFont typeface="Arial"/>
              <a:buChar char="•"/>
            </a:pPr>
            <a:r>
              <a:rPr b="0" i="0" lang="en-IN" sz="1800">
                <a:solidFill>
                  <a:schemeClr val="dk1"/>
                </a:solidFill>
                <a:latin typeface="Arial"/>
                <a:ea typeface="Arial"/>
                <a:cs typeface="Arial"/>
                <a:sym typeface="Arial"/>
              </a:rPr>
              <a:t>It should not have a qualifier(table name or Alias) in the referenced columns.</a:t>
            </a:r>
            <a:endParaRPr/>
          </a:p>
        </p:txBody>
      </p:sp>
      <p:sp>
        <p:nvSpPr>
          <p:cNvPr id="4552" name="Google Shape;4552;p461"/>
          <p:cNvSpPr/>
          <p:nvPr/>
        </p:nvSpPr>
        <p:spPr>
          <a:xfrm>
            <a:off x="622598" y="5229200"/>
            <a:ext cx="1036915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ON </a:t>
            </a:r>
            <a:r>
              <a:rPr lang="en-IN" sz="1800">
                <a:solidFill>
                  <a:schemeClr val="dk1"/>
                </a:solidFill>
                <a:latin typeface="Arial"/>
                <a:ea typeface="Arial"/>
                <a:cs typeface="Arial"/>
                <a:sym typeface="Arial"/>
              </a:rPr>
              <a:t>clause is optional, If not given then </a:t>
            </a:r>
            <a:r>
              <a:rPr i="1" lang="en-IN" sz="1800">
                <a:solidFill>
                  <a:srgbClr val="006C86"/>
                </a:solidFill>
                <a:latin typeface="Arial"/>
                <a:ea typeface="Arial"/>
                <a:cs typeface="Arial"/>
                <a:sym typeface="Arial"/>
              </a:rPr>
              <a:t>INNER JOIN </a:t>
            </a:r>
            <a:r>
              <a:rPr lang="en-IN" sz="1800">
                <a:solidFill>
                  <a:schemeClr val="dk1"/>
                </a:solidFill>
                <a:latin typeface="Arial"/>
                <a:ea typeface="Arial"/>
                <a:cs typeface="Arial"/>
                <a:sym typeface="Arial"/>
              </a:rPr>
              <a:t>works like </a:t>
            </a:r>
            <a:r>
              <a:rPr i="1" lang="en-IN" sz="1800">
                <a:solidFill>
                  <a:srgbClr val="006C86"/>
                </a:solidFill>
                <a:latin typeface="Arial"/>
                <a:ea typeface="Arial"/>
                <a:cs typeface="Arial"/>
                <a:sym typeface="Arial"/>
              </a:rPr>
              <a:t>CROSS JOIN.</a:t>
            </a:r>
            <a:endParaRPr i="1" sz="1800">
              <a:solidFill>
                <a:srgbClr val="006C86"/>
              </a:solidFill>
              <a:latin typeface="Arial"/>
              <a:ea typeface="Arial"/>
              <a:cs typeface="Arial"/>
              <a:sym typeface="Arial"/>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7" name="Shape 4557"/>
        <p:cNvGrpSpPr/>
        <p:nvPr/>
      </p:nvGrpSpPr>
      <p:grpSpPr>
        <a:xfrm>
          <a:off x="0" y="0"/>
          <a:ext cx="0" cy="0"/>
          <a:chOff x="0" y="0"/>
          <a:chExt cx="0" cy="0"/>
        </a:xfrm>
      </p:grpSpPr>
      <p:sp>
        <p:nvSpPr>
          <p:cNvPr id="4558" name="Google Shape;4558;p46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on &amp; using clause example</a:t>
            </a:r>
            <a:endParaRPr i="1" sz="3200">
              <a:solidFill>
                <a:srgbClr val="FF9900"/>
              </a:solidFill>
              <a:latin typeface="Arial"/>
              <a:ea typeface="Arial"/>
              <a:cs typeface="Arial"/>
              <a:sym typeface="Arial"/>
            </a:endParaRPr>
          </a:p>
        </p:txBody>
      </p:sp>
      <p:sp>
        <p:nvSpPr>
          <p:cNvPr id="4559" name="Google Shape;4559;p462"/>
          <p:cNvSpPr/>
          <p:nvPr/>
        </p:nvSpPr>
        <p:spPr>
          <a:xfrm>
            <a:off x="263352" y="3441700"/>
            <a:ext cx="11593288" cy="10310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DBC04D"/>
                </a:solidFill>
                <a:latin typeface="Open Sans"/>
                <a:ea typeface="Open Sans"/>
                <a:cs typeface="Open Sans"/>
                <a:sym typeface="Open Sans"/>
              </a:rPr>
              <a:t>The USING clause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The USING clause is used if several columns share the same name but you don’t want to join using all of these common columns. </a:t>
            </a:r>
            <a:r>
              <a:rPr lang="en-IN" sz="1900">
                <a:solidFill>
                  <a:srgbClr val="0083A2"/>
                </a:solidFill>
                <a:latin typeface="Arial"/>
                <a:ea typeface="Arial"/>
                <a:cs typeface="Arial"/>
                <a:sym typeface="Arial"/>
              </a:rPr>
              <a:t>The columns listed in the USING clause can’t have any qualifiers in the statement.</a:t>
            </a:r>
            <a:endParaRPr/>
          </a:p>
        </p:txBody>
      </p:sp>
      <p:sp>
        <p:nvSpPr>
          <p:cNvPr id="4560" name="Google Shape;4560;p462"/>
          <p:cNvSpPr/>
          <p:nvPr/>
        </p:nvSpPr>
        <p:spPr>
          <a:xfrm>
            <a:off x="263352" y="704264"/>
            <a:ext cx="11593288"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DBC04D"/>
                </a:solidFill>
                <a:latin typeface="Open Sans"/>
                <a:ea typeface="Open Sans"/>
                <a:cs typeface="Open Sans"/>
                <a:sym typeface="Open Sans"/>
              </a:rPr>
              <a:t>The ON clause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The ON clause is used to join tables where the column names don’t match in both tables.</a:t>
            </a:r>
            <a:endParaRPr/>
          </a:p>
        </p:txBody>
      </p:sp>
      <p:grpSp>
        <p:nvGrpSpPr>
          <p:cNvPr id="4561" name="Google Shape;4561;p462"/>
          <p:cNvGrpSpPr/>
          <p:nvPr/>
        </p:nvGrpSpPr>
        <p:grpSpPr>
          <a:xfrm>
            <a:off x="2495600" y="1558667"/>
            <a:ext cx="8305800" cy="1524000"/>
            <a:chOff x="988180" y="1676400"/>
            <a:chExt cx="8137966" cy="1524000"/>
          </a:xfrm>
        </p:grpSpPr>
        <p:grpSp>
          <p:nvGrpSpPr>
            <p:cNvPr id="4562" name="Google Shape;4562;p462"/>
            <p:cNvGrpSpPr/>
            <p:nvPr/>
          </p:nvGrpSpPr>
          <p:grpSpPr>
            <a:xfrm>
              <a:off x="988180" y="1828800"/>
              <a:ext cx="6784220" cy="1371600"/>
              <a:chOff x="1149033" y="1752600"/>
              <a:chExt cx="6784220" cy="1371600"/>
            </a:xfrm>
          </p:grpSpPr>
          <p:pic>
            <p:nvPicPr>
              <p:cNvPr id="4563" name="Google Shape;4563;p462"/>
              <p:cNvPicPr preferRelativeResize="0"/>
              <p:nvPr/>
            </p:nvPicPr>
            <p:blipFill rotWithShape="1">
              <a:blip r:embed="rId3">
                <a:alphaModFix/>
              </a:blip>
              <a:srcRect b="0" l="0" r="0" t="0"/>
              <a:stretch/>
            </p:blipFill>
            <p:spPr>
              <a:xfrm>
                <a:off x="1333500" y="1752600"/>
                <a:ext cx="6477000" cy="1371600"/>
              </a:xfrm>
              <a:prstGeom prst="rect">
                <a:avLst/>
              </a:prstGeom>
              <a:noFill/>
              <a:ln>
                <a:noFill/>
              </a:ln>
            </p:spPr>
          </p:pic>
          <p:sp>
            <p:nvSpPr>
              <p:cNvPr id="4564" name="Google Shape;4564;p462"/>
              <p:cNvSpPr/>
              <p:nvPr/>
            </p:nvSpPr>
            <p:spPr>
              <a:xfrm>
                <a:off x="1149033" y="2636796"/>
                <a:ext cx="6784220" cy="484909"/>
              </a:xfrm>
              <a:prstGeom prst="rect">
                <a:avLst/>
              </a:prstGeom>
              <a:solidFill>
                <a:srgbClr val="727CA3">
                  <a:alpha val="0"/>
                </a:srgbClr>
              </a:solid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565" name="Google Shape;4565;p462"/>
            <p:cNvSpPr txBox="1"/>
            <p:nvPr/>
          </p:nvSpPr>
          <p:spPr>
            <a:xfrm>
              <a:off x="6899254" y="1676400"/>
              <a:ext cx="2226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83A2"/>
                  </a:solidFill>
                  <a:latin typeface="Gill Sans"/>
                  <a:ea typeface="Gill Sans"/>
                  <a:cs typeface="Gill Sans"/>
                  <a:sym typeface="Gill Sans"/>
                </a:rPr>
                <a:t>JOINING CONDITION</a:t>
              </a:r>
              <a:endParaRPr/>
            </a:p>
          </p:txBody>
        </p:sp>
        <p:cxnSp>
          <p:nvCxnSpPr>
            <p:cNvPr id="4566" name="Google Shape;4566;p462"/>
            <p:cNvCxnSpPr/>
            <p:nvPr/>
          </p:nvCxnSpPr>
          <p:spPr>
            <a:xfrm rot="5400000">
              <a:off x="6530400" y="1423200"/>
              <a:ext cx="684000" cy="1800000"/>
            </a:xfrm>
            <a:prstGeom prst="bentConnector3">
              <a:avLst>
                <a:gd fmla="val 50000" name="adj1"/>
              </a:avLst>
            </a:prstGeom>
            <a:noFill/>
            <a:ln cap="flat" cmpd="sng" w="28575">
              <a:solidFill>
                <a:srgbClr val="92D050"/>
              </a:solidFill>
              <a:prstDash val="solid"/>
              <a:round/>
              <a:headEnd len="sm" w="sm" type="none"/>
              <a:tailEnd len="med" w="med" type="triangle"/>
            </a:ln>
          </p:spPr>
        </p:cxnSp>
      </p:grpSp>
      <p:grpSp>
        <p:nvGrpSpPr>
          <p:cNvPr id="4567" name="Google Shape;4567;p462"/>
          <p:cNvGrpSpPr/>
          <p:nvPr/>
        </p:nvGrpSpPr>
        <p:grpSpPr>
          <a:xfrm>
            <a:off x="1775520" y="4816396"/>
            <a:ext cx="8086231" cy="1590324"/>
            <a:chOff x="1007837" y="4581876"/>
            <a:chExt cx="7865445" cy="1590324"/>
          </a:xfrm>
        </p:grpSpPr>
        <p:grpSp>
          <p:nvGrpSpPr>
            <p:cNvPr id="4568" name="Google Shape;4568;p462"/>
            <p:cNvGrpSpPr/>
            <p:nvPr/>
          </p:nvGrpSpPr>
          <p:grpSpPr>
            <a:xfrm>
              <a:off x="4335864" y="4581876"/>
              <a:ext cx="4537418" cy="1590324"/>
              <a:chOff x="4530382" y="4572000"/>
              <a:chExt cx="4537418" cy="1590324"/>
            </a:xfrm>
          </p:grpSpPr>
          <p:pic>
            <p:nvPicPr>
              <p:cNvPr id="4569" name="Google Shape;4569;p462"/>
              <p:cNvPicPr preferRelativeResize="0"/>
              <p:nvPr/>
            </p:nvPicPr>
            <p:blipFill rotWithShape="1">
              <a:blip r:embed="rId4">
                <a:alphaModFix/>
              </a:blip>
              <a:srcRect b="0" l="0" r="0" t="0"/>
              <a:stretch/>
            </p:blipFill>
            <p:spPr>
              <a:xfrm>
                <a:off x="4689572" y="4572000"/>
                <a:ext cx="4378228" cy="1571861"/>
              </a:xfrm>
              <a:prstGeom prst="rect">
                <a:avLst/>
              </a:prstGeom>
              <a:noFill/>
              <a:ln>
                <a:noFill/>
              </a:ln>
            </p:spPr>
          </p:pic>
          <p:sp>
            <p:nvSpPr>
              <p:cNvPr id="4570" name="Google Shape;4570;p462"/>
              <p:cNvSpPr/>
              <p:nvPr/>
            </p:nvSpPr>
            <p:spPr>
              <a:xfrm>
                <a:off x="4530382" y="5628924"/>
                <a:ext cx="3829515" cy="533400"/>
              </a:xfrm>
              <a:prstGeom prst="rect">
                <a:avLst/>
              </a:prstGeom>
              <a:solidFill>
                <a:srgbClr val="727CA3">
                  <a:alpha val="0"/>
                </a:srgbClr>
              </a:solid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4571" name="Google Shape;4571;p462"/>
            <p:cNvSpPr txBox="1"/>
            <p:nvPr/>
          </p:nvSpPr>
          <p:spPr>
            <a:xfrm>
              <a:off x="1007837" y="5708254"/>
              <a:ext cx="2226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83A2"/>
                  </a:solidFill>
                  <a:latin typeface="Gill Sans"/>
                  <a:ea typeface="Gill Sans"/>
                  <a:cs typeface="Gill Sans"/>
                  <a:sym typeface="Gill Sans"/>
                </a:rPr>
                <a:t>JOINING CONDITION</a:t>
              </a:r>
              <a:endParaRPr/>
            </a:p>
          </p:txBody>
        </p:sp>
        <p:cxnSp>
          <p:nvCxnSpPr>
            <p:cNvPr id="4572" name="Google Shape;4572;p462"/>
            <p:cNvCxnSpPr/>
            <p:nvPr/>
          </p:nvCxnSpPr>
          <p:spPr>
            <a:xfrm>
              <a:off x="3180301" y="5877276"/>
              <a:ext cx="1044283" cy="0"/>
            </a:xfrm>
            <a:prstGeom prst="straightConnector1">
              <a:avLst/>
            </a:prstGeom>
            <a:noFill/>
            <a:ln cap="flat" cmpd="sng" w="28575">
              <a:solidFill>
                <a:srgbClr val="92D050"/>
              </a:solidFill>
              <a:prstDash val="solid"/>
              <a:round/>
              <a:headEnd len="sm" w="sm" type="none"/>
              <a:tailEnd len="med" w="med" type="triangle"/>
            </a:ln>
          </p:spPr>
        </p:cxnSp>
      </p:gr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76" name="Shape 4576"/>
        <p:cNvGrpSpPr/>
        <p:nvPr/>
      </p:nvGrpSpPr>
      <p:grpSpPr>
        <a:xfrm>
          <a:off x="0" y="0"/>
          <a:ext cx="0" cy="0"/>
          <a:chOff x="0" y="0"/>
          <a:chExt cx="0" cy="0"/>
        </a:xfrm>
      </p:grpSpPr>
      <p:sp>
        <p:nvSpPr>
          <p:cNvPr id="4577" name="Google Shape;4577;p46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inner join</a:t>
            </a:r>
            <a:endParaRPr/>
          </a:p>
        </p:txBody>
      </p:sp>
      <p:sp>
        <p:nvSpPr>
          <p:cNvPr id="4578" name="Google Shape;4578;p463"/>
          <p:cNvSpPr/>
          <p:nvPr/>
        </p:nvSpPr>
        <p:spPr>
          <a:xfrm>
            <a:off x="407368" y="3283866"/>
            <a:ext cx="113052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inner join is one of the most commonly used joins in SQL. The inner join clause allows you to query data from two or more related tables.</a:t>
            </a:r>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83" name="Shape 4583"/>
        <p:cNvGrpSpPr/>
        <p:nvPr/>
      </p:nvGrpSpPr>
      <p:grpSpPr>
        <a:xfrm>
          <a:off x="0" y="0"/>
          <a:ext cx="0" cy="0"/>
          <a:chOff x="0" y="0"/>
          <a:chExt cx="0" cy="0"/>
        </a:xfrm>
      </p:grpSpPr>
      <p:pic>
        <p:nvPicPr>
          <p:cNvPr id="4584" name="Google Shape;4584;p464"/>
          <p:cNvPicPr preferRelativeResize="0"/>
          <p:nvPr/>
        </p:nvPicPr>
        <p:blipFill rotWithShape="1">
          <a:blip r:embed="rId3">
            <a:alphaModFix/>
          </a:blip>
          <a:srcRect b="0" l="0" r="0" t="0"/>
          <a:stretch/>
        </p:blipFill>
        <p:spPr>
          <a:xfrm>
            <a:off x="335360" y="2636912"/>
            <a:ext cx="11377264" cy="2997531"/>
          </a:xfrm>
          <a:prstGeom prst="rect">
            <a:avLst/>
          </a:prstGeom>
          <a:noFill/>
          <a:ln>
            <a:noFill/>
          </a:ln>
        </p:spPr>
      </p:pic>
      <p:pic>
        <p:nvPicPr>
          <p:cNvPr id="4585" name="Google Shape;4585;p464"/>
          <p:cNvPicPr preferRelativeResize="0"/>
          <p:nvPr/>
        </p:nvPicPr>
        <p:blipFill rotWithShape="1">
          <a:blip r:embed="rId4">
            <a:alphaModFix/>
          </a:blip>
          <a:srcRect b="0" l="0" r="0" t="0"/>
          <a:stretch/>
        </p:blipFill>
        <p:spPr>
          <a:xfrm>
            <a:off x="4750002" y="5377071"/>
            <a:ext cx="7416824" cy="1480928"/>
          </a:xfrm>
          <a:prstGeom prst="rect">
            <a:avLst/>
          </a:prstGeom>
          <a:noFill/>
          <a:ln>
            <a:noFill/>
          </a:ln>
        </p:spPr>
      </p:pic>
      <p:sp>
        <p:nvSpPr>
          <p:cNvPr id="4586" name="Google Shape;4586;p46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inner join</a:t>
            </a:r>
            <a:endParaRPr i="1" sz="3200">
              <a:solidFill>
                <a:srgbClr val="FF9900"/>
              </a:solidFill>
              <a:latin typeface="Arial"/>
              <a:ea typeface="Arial"/>
              <a:cs typeface="Arial"/>
              <a:sym typeface="Arial"/>
            </a:endParaRPr>
          </a:p>
        </p:txBody>
      </p:sp>
      <p:sp>
        <p:nvSpPr>
          <p:cNvPr id="4587" name="Google Shape;4587;p464"/>
          <p:cNvSpPr/>
          <p:nvPr/>
        </p:nvSpPr>
        <p:spPr>
          <a:xfrm>
            <a:off x="335360" y="838201"/>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INNER JOIN selects all rows from both participating tables as long as there is a match between the columns. An SQL INNER JOIN is same as JOIN clause, combining rows from two or more tables.</a:t>
            </a:r>
            <a:endParaRPr/>
          </a:p>
        </p:txBody>
      </p:sp>
      <p:sp>
        <p:nvSpPr>
          <p:cNvPr id="4588" name="Google Shape;4588;p464"/>
          <p:cNvSpPr/>
          <p:nvPr/>
        </p:nvSpPr>
        <p:spPr>
          <a:xfrm>
            <a:off x="335360" y="1628800"/>
            <a:ext cx="115212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[INNER]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
        <p:nvSpPr>
          <p:cNvPr id="4589" name="Google Shape;4589;p464"/>
          <p:cNvSpPr/>
          <p:nvPr/>
        </p:nvSpPr>
        <p:spPr>
          <a:xfrm>
            <a:off x="335360" y="76200"/>
            <a:ext cx="5760640" cy="646331"/>
          </a:xfrm>
          <a:prstGeom prst="rect">
            <a:avLst/>
          </a:prstGeom>
          <a:solidFill>
            <a:srgbClr val="FEFAE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F3F3F"/>
                </a:solidFill>
                <a:latin typeface="Arial"/>
                <a:ea typeface="Arial"/>
                <a:cs typeface="Arial"/>
                <a:sym typeface="Arial"/>
              </a:rPr>
              <a:t>INNER JOIN returns rows when there is at least one match in both tables.</a:t>
            </a:r>
            <a:endParaRPr/>
          </a:p>
        </p:txBody>
      </p:sp>
      <p:sp>
        <p:nvSpPr>
          <p:cNvPr id="4590" name="Google Shape;4590;p464"/>
          <p:cNvSpPr/>
          <p:nvPr/>
        </p:nvSpPr>
        <p:spPr>
          <a:xfrm>
            <a:off x="263352" y="2132856"/>
            <a:ext cx="1137726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employee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INNER</a:t>
            </a:r>
            <a:r>
              <a:rPr lang="en-IN" sz="1800">
                <a:solidFill>
                  <a:srgbClr val="DD4A68"/>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qualification </a:t>
            </a:r>
            <a:r>
              <a:rPr lang="en-IN" sz="1800">
                <a:solidFill>
                  <a:srgbClr val="7F7F7F"/>
                </a:solidFill>
                <a:latin typeface="Arial"/>
                <a:ea typeface="Arial"/>
                <a:cs typeface="Arial"/>
                <a:sym typeface="Arial"/>
              </a:rPr>
              <a:t>quali</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quali</a:t>
            </a:r>
            <a:r>
              <a:rPr lang="en-IN" sz="1800">
                <a:solidFill>
                  <a:schemeClr val="dk1"/>
                </a:solidFill>
                <a:latin typeface="Arial"/>
                <a:ea typeface="Arial"/>
                <a:cs typeface="Arial"/>
                <a:sym typeface="Arial"/>
              </a:rPr>
              <a:t>.employeeid;</a:t>
            </a:r>
            <a:endParaRPr/>
          </a:p>
        </p:txBody>
      </p:sp>
      <p:sp>
        <p:nvSpPr>
          <p:cNvPr id="4591" name="Google Shape;4591;p464"/>
          <p:cNvSpPr/>
          <p:nvPr/>
        </p:nvSpPr>
        <p:spPr>
          <a:xfrm>
            <a:off x="108681" y="5805264"/>
            <a:ext cx="469117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E0D612"/>
                </a:solidFill>
                <a:latin typeface="Arial"/>
                <a:ea typeface="Arial"/>
                <a:cs typeface="Arial"/>
                <a:sym typeface="Arial"/>
              </a:rPr>
              <a:t>ON</a:t>
            </a:r>
            <a:r>
              <a:rPr lang="en-IN" sz="2000">
                <a:solidFill>
                  <a:srgbClr val="006C86"/>
                </a:solidFill>
                <a:latin typeface="Arial"/>
                <a:ea typeface="Arial"/>
                <a:cs typeface="Arial"/>
                <a:sym typeface="Arial"/>
              </a:rPr>
              <a:t> clause is optional, If not given then </a:t>
            </a:r>
            <a:r>
              <a:rPr lang="en-IN" sz="2000">
                <a:solidFill>
                  <a:srgbClr val="E0D612"/>
                </a:solidFill>
                <a:latin typeface="Arial"/>
                <a:ea typeface="Arial"/>
                <a:cs typeface="Arial"/>
                <a:sym typeface="Arial"/>
              </a:rPr>
              <a:t>INNER</a:t>
            </a:r>
            <a:r>
              <a:rPr lang="en-IN" sz="2000">
                <a:solidFill>
                  <a:srgbClr val="DD4A68"/>
                </a:solidFill>
                <a:latin typeface="Arial"/>
                <a:ea typeface="Arial"/>
                <a:cs typeface="Arial"/>
                <a:sym typeface="Arial"/>
              </a:rPr>
              <a:t> </a:t>
            </a:r>
            <a:r>
              <a:rPr lang="en-IN" sz="2000">
                <a:solidFill>
                  <a:srgbClr val="E0D612"/>
                </a:solidFill>
                <a:latin typeface="Arial"/>
                <a:ea typeface="Arial"/>
                <a:cs typeface="Arial"/>
                <a:sym typeface="Arial"/>
              </a:rPr>
              <a:t>JOIN </a:t>
            </a:r>
            <a:r>
              <a:rPr lang="en-IN" sz="2000">
                <a:solidFill>
                  <a:srgbClr val="006C86"/>
                </a:solidFill>
                <a:latin typeface="Arial"/>
                <a:ea typeface="Arial"/>
                <a:cs typeface="Arial"/>
                <a:sym typeface="Arial"/>
              </a:rPr>
              <a:t>works like </a:t>
            </a:r>
            <a:r>
              <a:rPr lang="en-IN" sz="2000">
                <a:solidFill>
                  <a:srgbClr val="E12F2B"/>
                </a:solidFill>
                <a:latin typeface="Arial"/>
                <a:ea typeface="Arial"/>
                <a:cs typeface="Arial"/>
                <a:sym typeface="Arial"/>
              </a:rPr>
              <a:t>CROSS JOIN</a:t>
            </a:r>
            <a:endParaRPr sz="2000">
              <a:solidFill>
                <a:srgbClr val="E12F2B"/>
              </a:solidFill>
              <a:latin typeface="Gill Sans"/>
              <a:ea typeface="Gill Sans"/>
              <a:cs typeface="Gill Sans"/>
              <a:sym typeface="Gill Sans"/>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96" name="Shape 4596"/>
        <p:cNvGrpSpPr/>
        <p:nvPr/>
      </p:nvGrpSpPr>
      <p:grpSpPr>
        <a:xfrm>
          <a:off x="0" y="0"/>
          <a:ext cx="0" cy="0"/>
          <a:chOff x="0" y="0"/>
          <a:chExt cx="0" cy="0"/>
        </a:xfrm>
      </p:grpSpPr>
      <p:sp>
        <p:nvSpPr>
          <p:cNvPr id="4597" name="Google Shape;4597;p46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inner join</a:t>
            </a:r>
            <a:endParaRPr i="1" sz="3200">
              <a:solidFill>
                <a:srgbClr val="FF9900"/>
              </a:solidFill>
              <a:latin typeface="Arial"/>
              <a:ea typeface="Arial"/>
              <a:cs typeface="Arial"/>
              <a:sym typeface="Arial"/>
            </a:endParaRPr>
          </a:p>
        </p:txBody>
      </p:sp>
      <p:sp>
        <p:nvSpPr>
          <p:cNvPr id="4598" name="Google Shape;4598;p465"/>
          <p:cNvSpPr/>
          <p:nvPr/>
        </p:nvSpPr>
        <p:spPr>
          <a:xfrm>
            <a:off x="304056" y="2100764"/>
            <a:ext cx="89916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 </a:t>
            </a:r>
            <a:r>
              <a:rPr lang="en-IN" sz="1800">
                <a:solidFill>
                  <a:schemeClr val="dk1"/>
                </a:solidFill>
                <a:latin typeface="Arial"/>
                <a:ea typeface="Arial"/>
                <a:cs typeface="Arial"/>
                <a:sym typeface="Arial"/>
              </a:rPr>
              <a:t>customer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INNER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ord</a:t>
            </a: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USING</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(custid);</a:t>
            </a:r>
            <a:endParaRPr/>
          </a:p>
        </p:txBody>
      </p:sp>
      <p:pic>
        <p:nvPicPr>
          <p:cNvPr id="4599" name="Google Shape;4599;p465"/>
          <p:cNvPicPr preferRelativeResize="0"/>
          <p:nvPr/>
        </p:nvPicPr>
        <p:blipFill rotWithShape="1">
          <a:blip r:embed="rId3">
            <a:alphaModFix/>
          </a:blip>
          <a:srcRect b="0" l="0" r="0" t="0"/>
          <a:stretch/>
        </p:blipFill>
        <p:spPr>
          <a:xfrm>
            <a:off x="394814" y="2645142"/>
            <a:ext cx="11317810" cy="3022795"/>
          </a:xfrm>
          <a:prstGeom prst="rect">
            <a:avLst/>
          </a:prstGeom>
          <a:noFill/>
          <a:ln>
            <a:noFill/>
          </a:ln>
        </p:spPr>
      </p:pic>
      <p:pic>
        <p:nvPicPr>
          <p:cNvPr id="4600" name="Google Shape;4600;p465"/>
          <p:cNvPicPr preferRelativeResize="0"/>
          <p:nvPr/>
        </p:nvPicPr>
        <p:blipFill rotWithShape="1">
          <a:blip r:embed="rId4">
            <a:alphaModFix/>
          </a:blip>
          <a:srcRect b="0" l="0" r="0" t="0"/>
          <a:stretch/>
        </p:blipFill>
        <p:spPr>
          <a:xfrm>
            <a:off x="5015880" y="5504876"/>
            <a:ext cx="7176120" cy="1353124"/>
          </a:xfrm>
          <a:prstGeom prst="rect">
            <a:avLst/>
          </a:prstGeom>
          <a:noFill/>
          <a:ln>
            <a:noFill/>
          </a:ln>
        </p:spPr>
      </p:pic>
      <p:sp>
        <p:nvSpPr>
          <p:cNvPr id="4601" name="Google Shape;4601;p465"/>
          <p:cNvSpPr/>
          <p:nvPr/>
        </p:nvSpPr>
        <p:spPr>
          <a:xfrm>
            <a:off x="335360" y="76200"/>
            <a:ext cx="5760640" cy="707886"/>
          </a:xfrm>
          <a:prstGeom prst="rect">
            <a:avLst/>
          </a:prstGeom>
          <a:solidFill>
            <a:srgbClr val="FEFAE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F3F3F"/>
                </a:solidFill>
                <a:latin typeface="Arial"/>
                <a:ea typeface="Arial"/>
                <a:cs typeface="Arial"/>
                <a:sym typeface="Arial"/>
              </a:rPr>
              <a:t>INNER JOIN returns rows when there is at least one match in both tables.</a:t>
            </a:r>
            <a:endParaRPr/>
          </a:p>
        </p:txBody>
      </p:sp>
      <p:sp>
        <p:nvSpPr>
          <p:cNvPr id="4602" name="Google Shape;4602;p465"/>
          <p:cNvSpPr/>
          <p:nvPr/>
        </p:nvSpPr>
        <p:spPr>
          <a:xfrm>
            <a:off x="335360" y="838201"/>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INNER JOIN selects all rows from both participating tables as long as there is a match between the columns. An SQL INNER JOIN is same as JOIN clause, combining rows from two or more tables.</a:t>
            </a:r>
            <a:endParaRPr/>
          </a:p>
        </p:txBody>
      </p:sp>
      <p:sp>
        <p:nvSpPr>
          <p:cNvPr id="4603" name="Google Shape;4603;p465"/>
          <p:cNvSpPr/>
          <p:nvPr/>
        </p:nvSpPr>
        <p:spPr>
          <a:xfrm>
            <a:off x="108681" y="5805264"/>
            <a:ext cx="469117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E0D612"/>
                </a:solidFill>
                <a:latin typeface="Arial"/>
                <a:ea typeface="Arial"/>
                <a:cs typeface="Arial"/>
                <a:sym typeface="Arial"/>
              </a:rPr>
              <a:t>ON</a:t>
            </a:r>
            <a:r>
              <a:rPr lang="en-IN" sz="2800">
                <a:solidFill>
                  <a:srgbClr val="006C86"/>
                </a:solidFill>
                <a:latin typeface="Arial"/>
                <a:ea typeface="Arial"/>
                <a:cs typeface="Arial"/>
                <a:sym typeface="Arial"/>
              </a:rPr>
              <a:t> </a:t>
            </a:r>
            <a:r>
              <a:rPr lang="en-IN" sz="2000">
                <a:solidFill>
                  <a:srgbClr val="006C86"/>
                </a:solidFill>
                <a:latin typeface="Arial"/>
                <a:ea typeface="Arial"/>
                <a:cs typeface="Arial"/>
                <a:sym typeface="Arial"/>
              </a:rPr>
              <a:t>clause is optional, If not given </a:t>
            </a:r>
            <a:r>
              <a:rPr lang="en-IN" sz="2000">
                <a:solidFill>
                  <a:srgbClr val="E0D612"/>
                </a:solidFill>
                <a:latin typeface="Arial"/>
                <a:ea typeface="Arial"/>
                <a:cs typeface="Arial"/>
                <a:sym typeface="Arial"/>
              </a:rPr>
              <a:t>INNER</a:t>
            </a:r>
            <a:r>
              <a:rPr lang="en-IN" sz="2000">
                <a:solidFill>
                  <a:srgbClr val="DD4A68"/>
                </a:solidFill>
                <a:latin typeface="Arial"/>
                <a:ea typeface="Arial"/>
                <a:cs typeface="Arial"/>
                <a:sym typeface="Arial"/>
              </a:rPr>
              <a:t> </a:t>
            </a:r>
            <a:r>
              <a:rPr lang="en-IN" sz="2000">
                <a:solidFill>
                  <a:srgbClr val="E0D612"/>
                </a:solidFill>
                <a:latin typeface="Arial"/>
                <a:ea typeface="Arial"/>
                <a:cs typeface="Arial"/>
                <a:sym typeface="Arial"/>
              </a:rPr>
              <a:t>JOIN </a:t>
            </a:r>
            <a:r>
              <a:rPr lang="en-IN" sz="2000">
                <a:solidFill>
                  <a:srgbClr val="006C86"/>
                </a:solidFill>
                <a:latin typeface="Arial"/>
                <a:ea typeface="Arial"/>
                <a:cs typeface="Arial"/>
                <a:sym typeface="Arial"/>
              </a:rPr>
              <a:t>works like </a:t>
            </a:r>
            <a:r>
              <a:rPr lang="en-IN" sz="2000">
                <a:solidFill>
                  <a:srgbClr val="E12F2B"/>
                </a:solidFill>
                <a:latin typeface="Arial"/>
                <a:ea typeface="Arial"/>
                <a:cs typeface="Arial"/>
                <a:sym typeface="Arial"/>
              </a:rPr>
              <a:t>CROSS JOIN</a:t>
            </a:r>
            <a:endParaRPr sz="2000">
              <a:solidFill>
                <a:srgbClr val="E12F2B"/>
              </a:solidFill>
              <a:latin typeface="Gill Sans"/>
              <a:ea typeface="Gill Sans"/>
              <a:cs typeface="Gill Sans"/>
              <a:sym typeface="Gill Sans"/>
            </a:endParaRPr>
          </a:p>
        </p:txBody>
      </p:sp>
      <p:sp>
        <p:nvSpPr>
          <p:cNvPr id="4604" name="Google Shape;4604;p465"/>
          <p:cNvSpPr/>
          <p:nvPr/>
        </p:nvSpPr>
        <p:spPr>
          <a:xfrm>
            <a:off x="335360" y="1628800"/>
            <a:ext cx="115212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[INNER]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08" name="Shape 4608"/>
        <p:cNvGrpSpPr/>
        <p:nvPr/>
      </p:nvGrpSpPr>
      <p:grpSpPr>
        <a:xfrm>
          <a:off x="0" y="0"/>
          <a:ext cx="0" cy="0"/>
          <a:chOff x="0" y="0"/>
          <a:chExt cx="0" cy="0"/>
        </a:xfrm>
      </p:grpSpPr>
      <p:sp>
        <p:nvSpPr>
          <p:cNvPr id="4609" name="Google Shape;4609;p46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natural join</a:t>
            </a:r>
            <a:endParaRPr/>
          </a:p>
        </p:txBody>
      </p:sp>
      <p:sp>
        <p:nvSpPr>
          <p:cNvPr id="4610" name="Google Shape;4610;p466"/>
          <p:cNvSpPr/>
          <p:nvPr/>
        </p:nvSpPr>
        <p:spPr>
          <a:xfrm>
            <a:off x="335360" y="3283866"/>
            <a:ext cx="1159328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NATURAL JOIN is such a join that performs the same task as an INNER JOIN. NATURAL JOIN does not use any comparison operator. We can perform a NATURAL JOIN only if there is at least one common attribute that exists between two relations. In addition, the attributes must have the same name and domain. When this join condition gets applied always the duplicates of the common columns get eliminated from the result.</a:t>
            </a:r>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4" name="Shape 4614"/>
        <p:cNvGrpSpPr/>
        <p:nvPr/>
      </p:nvGrpSpPr>
      <p:grpSpPr>
        <a:xfrm>
          <a:off x="0" y="0"/>
          <a:ext cx="0" cy="0"/>
          <a:chOff x="0" y="0"/>
          <a:chExt cx="0" cy="0"/>
        </a:xfrm>
      </p:grpSpPr>
      <p:sp>
        <p:nvSpPr>
          <p:cNvPr id="4615" name="Google Shape;4615;p467"/>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natural join</a:t>
            </a:r>
            <a:endParaRPr i="1" sz="3200">
              <a:solidFill>
                <a:srgbClr val="FF9900"/>
              </a:solidFill>
              <a:latin typeface="Arial"/>
              <a:ea typeface="Arial"/>
              <a:cs typeface="Arial"/>
              <a:sym typeface="Arial"/>
            </a:endParaRPr>
          </a:p>
        </p:txBody>
      </p:sp>
      <p:sp>
        <p:nvSpPr>
          <p:cNvPr id="4616" name="Google Shape;4616;p467"/>
          <p:cNvSpPr/>
          <p:nvPr/>
        </p:nvSpPr>
        <p:spPr>
          <a:xfrm>
            <a:off x="191344" y="1124744"/>
            <a:ext cx="104004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NATURAL JOIN </a:t>
            </a:r>
            <a:r>
              <a:rPr lang="en-IN" sz="1800">
                <a:solidFill>
                  <a:schemeClr val="dk1"/>
                </a:solidFill>
                <a:latin typeface="Arial"/>
                <a:ea typeface="Arial"/>
                <a:cs typeface="Arial"/>
                <a:sym typeface="Arial"/>
              </a:rPr>
              <a:t>is such a join that performs the same task as an </a:t>
            </a:r>
            <a:r>
              <a:rPr lang="en-IN" sz="1800">
                <a:solidFill>
                  <a:srgbClr val="C74C49"/>
                </a:solidFill>
                <a:latin typeface="Arial"/>
                <a:ea typeface="Arial"/>
                <a:cs typeface="Arial"/>
                <a:sym typeface="Arial"/>
              </a:rPr>
              <a:t>INNER JOIN</a:t>
            </a:r>
            <a:r>
              <a:rPr lang="en-IN" sz="1800">
                <a:solidFill>
                  <a:schemeClr val="dk1"/>
                </a:solidFill>
                <a:latin typeface="Arial"/>
                <a:ea typeface="Arial"/>
                <a:cs typeface="Arial"/>
                <a:sym typeface="Arial"/>
              </a:rPr>
              <a:t>.</a:t>
            </a:r>
            <a:endParaRPr/>
          </a:p>
        </p:txBody>
      </p:sp>
      <p:sp>
        <p:nvSpPr>
          <p:cNvPr id="4617" name="Google Shape;4617;p467"/>
          <p:cNvSpPr/>
          <p:nvPr/>
        </p:nvSpPr>
        <p:spPr>
          <a:xfrm>
            <a:off x="191344" y="1657794"/>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NATURAL [INNER]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endParaRPr sz="2000">
              <a:solidFill>
                <a:srgbClr val="0077AA"/>
              </a:solidFill>
              <a:latin typeface="Arial"/>
              <a:ea typeface="Arial"/>
              <a:cs typeface="Arial"/>
              <a:sym typeface="Arial"/>
            </a:endParaRPr>
          </a:p>
        </p:txBody>
      </p:sp>
      <p:sp>
        <p:nvSpPr>
          <p:cNvPr id="4618" name="Google Shape;4618;p467"/>
          <p:cNvSpPr/>
          <p:nvPr/>
        </p:nvSpPr>
        <p:spPr>
          <a:xfrm>
            <a:off x="191344" y="2278238"/>
            <a:ext cx="89916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NATURAL</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a:t>
            </a:r>
            <a:endParaRPr/>
          </a:p>
        </p:txBody>
      </p:sp>
      <p:sp>
        <p:nvSpPr>
          <p:cNvPr id="4619" name="Google Shape;4619;p467"/>
          <p:cNvSpPr/>
          <p:nvPr/>
        </p:nvSpPr>
        <p:spPr>
          <a:xfrm>
            <a:off x="191344" y="2798768"/>
            <a:ext cx="11665296" cy="1477328"/>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 associated tables have one or more pairs of identically column-names.</a:t>
            </a:r>
            <a:endParaRPr/>
          </a:p>
          <a:p>
            <a:pPr indent="-285750" lvl="0" marL="285750" marR="0" rtl="0" algn="l">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 columns must be of the same name.</a:t>
            </a:r>
            <a:endParaRPr sz="1800">
              <a:solidFill>
                <a:srgbClr val="284249"/>
              </a:solidFill>
              <a:latin typeface="Arial"/>
              <a:ea typeface="Arial"/>
              <a:cs typeface="Arial"/>
              <a:sym typeface="Arial"/>
            </a:endParaRPr>
          </a:p>
          <a:p>
            <a:pPr indent="-285750" lvl="0" marL="285750" marR="0" rtl="0" algn="l">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Don't use ON / USING clause in a NATURAL JOIN.</a:t>
            </a:r>
            <a:endParaRPr/>
          </a:p>
          <a:p>
            <a:pPr indent="-285750" lvl="0" marL="285750" marR="0" rtl="0" algn="l">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When this join condition gets applied always the duplicates of the common columns get eliminated from the result.</a:t>
            </a:r>
            <a:endParaRPr/>
          </a:p>
        </p:txBody>
      </p:sp>
      <p:sp>
        <p:nvSpPr>
          <p:cNvPr id="4620" name="Google Shape;4620;p467"/>
          <p:cNvSpPr/>
          <p:nvPr/>
        </p:nvSpPr>
        <p:spPr>
          <a:xfrm>
            <a:off x="187535" y="5612670"/>
            <a:ext cx="64807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3F3F3F"/>
                </a:solidFill>
                <a:latin typeface="Arial"/>
                <a:ea typeface="Arial"/>
                <a:cs typeface="Arial"/>
                <a:sym typeface="Arial"/>
              </a:rPr>
              <a:t>If the column-names are not same, then NATURAL JOIN will work as CROSS JOIN.</a:t>
            </a:r>
            <a:endParaRPr/>
          </a:p>
        </p:txBody>
      </p:sp>
      <p:sp>
        <p:nvSpPr>
          <p:cNvPr id="4621" name="Google Shape;4621;p467"/>
          <p:cNvSpPr/>
          <p:nvPr/>
        </p:nvSpPr>
        <p:spPr>
          <a:xfrm>
            <a:off x="263352" y="4499828"/>
            <a:ext cx="116652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Arial"/>
                <a:ea typeface="Arial"/>
                <a:cs typeface="Arial"/>
                <a:sym typeface="Arial"/>
              </a:rPr>
              <a:t>A </a:t>
            </a:r>
            <a:r>
              <a:rPr b="1" lang="en-IN" sz="1800">
                <a:solidFill>
                  <a:srgbClr val="C74C49"/>
                </a:solidFill>
                <a:latin typeface="Arial"/>
                <a:ea typeface="Arial"/>
                <a:cs typeface="Arial"/>
                <a:sym typeface="Arial"/>
              </a:rPr>
              <a:t>NATURAL JOIN </a:t>
            </a:r>
            <a:r>
              <a:rPr lang="en-IN" sz="1800">
                <a:solidFill>
                  <a:srgbClr val="006C86"/>
                </a:solidFill>
                <a:latin typeface="Arial"/>
                <a:ea typeface="Arial"/>
                <a:cs typeface="Arial"/>
                <a:sym typeface="Arial"/>
              </a:rPr>
              <a:t>can be used with a </a:t>
            </a:r>
            <a:r>
              <a:rPr b="1" lang="en-IN" sz="1800">
                <a:solidFill>
                  <a:srgbClr val="C74C49"/>
                </a:solidFill>
                <a:latin typeface="Arial"/>
                <a:ea typeface="Arial"/>
                <a:cs typeface="Arial"/>
                <a:sym typeface="Arial"/>
              </a:rPr>
              <a:t>LEFT OUTER</a:t>
            </a:r>
            <a:r>
              <a:rPr b="1" lang="en-IN" sz="1800">
                <a:solidFill>
                  <a:srgbClr val="006C86"/>
                </a:solidFill>
                <a:latin typeface="Arial"/>
                <a:ea typeface="Arial"/>
                <a:cs typeface="Arial"/>
                <a:sym typeface="Arial"/>
              </a:rPr>
              <a:t> </a:t>
            </a:r>
            <a:r>
              <a:rPr lang="en-IN" sz="1800">
                <a:solidFill>
                  <a:srgbClr val="006C86"/>
                </a:solidFill>
                <a:latin typeface="Arial"/>
                <a:ea typeface="Arial"/>
                <a:cs typeface="Arial"/>
                <a:sym typeface="Arial"/>
              </a:rPr>
              <a:t>join</a:t>
            </a:r>
            <a:r>
              <a:rPr b="1" lang="en-IN" sz="1800">
                <a:solidFill>
                  <a:srgbClr val="006C86"/>
                </a:solidFill>
                <a:latin typeface="Arial"/>
                <a:ea typeface="Arial"/>
                <a:cs typeface="Arial"/>
                <a:sym typeface="Arial"/>
              </a:rPr>
              <a:t>, </a:t>
            </a:r>
            <a:r>
              <a:rPr lang="en-IN" sz="1800">
                <a:solidFill>
                  <a:srgbClr val="006C86"/>
                </a:solidFill>
                <a:latin typeface="Arial"/>
                <a:ea typeface="Arial"/>
                <a:cs typeface="Arial"/>
                <a:sym typeface="Arial"/>
              </a:rPr>
              <a:t>or</a:t>
            </a:r>
            <a:r>
              <a:rPr b="1" lang="en-IN" sz="1800">
                <a:solidFill>
                  <a:srgbClr val="006C86"/>
                </a:solidFill>
                <a:latin typeface="Arial"/>
                <a:ea typeface="Arial"/>
                <a:cs typeface="Arial"/>
                <a:sym typeface="Arial"/>
              </a:rPr>
              <a:t> </a:t>
            </a:r>
            <a:r>
              <a:rPr lang="en-IN" sz="1800">
                <a:solidFill>
                  <a:srgbClr val="006C86"/>
                </a:solidFill>
                <a:latin typeface="Arial"/>
                <a:ea typeface="Arial"/>
                <a:cs typeface="Arial"/>
                <a:sym typeface="Arial"/>
              </a:rPr>
              <a:t>a</a:t>
            </a:r>
            <a:r>
              <a:rPr b="1" lang="en-IN" sz="1800">
                <a:solidFill>
                  <a:srgbClr val="006C86"/>
                </a:solidFill>
                <a:latin typeface="Arial"/>
                <a:ea typeface="Arial"/>
                <a:cs typeface="Arial"/>
                <a:sym typeface="Arial"/>
              </a:rPr>
              <a:t> </a:t>
            </a:r>
            <a:r>
              <a:rPr b="1" lang="en-IN" sz="1800">
                <a:solidFill>
                  <a:srgbClr val="C74C49"/>
                </a:solidFill>
                <a:latin typeface="Arial"/>
                <a:ea typeface="Arial"/>
                <a:cs typeface="Arial"/>
                <a:sym typeface="Arial"/>
              </a:rPr>
              <a:t>RIGHT OUTER </a:t>
            </a:r>
            <a:r>
              <a:rPr lang="en-IN" sz="1800">
                <a:solidFill>
                  <a:srgbClr val="006C86"/>
                </a:solidFill>
                <a:latin typeface="Arial"/>
                <a:ea typeface="Arial"/>
                <a:cs typeface="Arial"/>
                <a:sym typeface="Arial"/>
              </a:rPr>
              <a:t>join.</a:t>
            </a:r>
            <a:endParaRPr/>
          </a:p>
        </p:txBody>
      </p:sp>
      <p:pic>
        <p:nvPicPr>
          <p:cNvPr id="4622" name="Google Shape;4622;p467"/>
          <p:cNvPicPr preferRelativeResize="0"/>
          <p:nvPr/>
        </p:nvPicPr>
        <p:blipFill rotWithShape="1">
          <a:blip r:embed="rId3">
            <a:alphaModFix/>
          </a:blip>
          <a:srcRect b="0" l="0" r="0" t="0"/>
          <a:stretch/>
        </p:blipFill>
        <p:spPr>
          <a:xfrm>
            <a:off x="7824192" y="5643276"/>
            <a:ext cx="3539893" cy="936170"/>
          </a:xfrm>
          <a:prstGeom prst="rect">
            <a:avLst/>
          </a:prstGeom>
          <a:noFill/>
          <a:ln>
            <a:noFill/>
          </a:ln>
        </p:spPr>
      </p:pic>
      <p:sp>
        <p:nvSpPr>
          <p:cNvPr id="4623" name="Google Shape;4623;p467"/>
          <p:cNvSpPr/>
          <p:nvPr/>
        </p:nvSpPr>
        <p:spPr>
          <a:xfrm>
            <a:off x="191344" y="205051"/>
            <a:ext cx="633670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3F3F3F"/>
                </a:solidFill>
                <a:latin typeface="Helvetica Neue"/>
                <a:ea typeface="Helvetica Neue"/>
                <a:cs typeface="Helvetica Neue"/>
                <a:sym typeface="Helvetica Neue"/>
              </a:rPr>
              <a:t>Joins two tables based on common column names. Hence one must confirm the common columns before using a NATURAL JOIN</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27" name="Shape 4627"/>
        <p:cNvGrpSpPr/>
        <p:nvPr/>
      </p:nvGrpSpPr>
      <p:grpSpPr>
        <a:xfrm>
          <a:off x="0" y="0"/>
          <a:ext cx="0" cy="0"/>
          <a:chOff x="0" y="0"/>
          <a:chExt cx="0" cy="0"/>
        </a:xfrm>
      </p:grpSpPr>
      <p:sp>
        <p:nvSpPr>
          <p:cNvPr id="4628" name="Google Shape;4628;p468"/>
          <p:cNvSpPr/>
          <p:nvPr/>
        </p:nvSpPr>
        <p:spPr>
          <a:xfrm>
            <a:off x="199256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inner join vs natural join</a:t>
            </a:r>
            <a:endParaRPr i="1" sz="3200">
              <a:solidFill>
                <a:srgbClr val="FF9900"/>
              </a:solidFill>
              <a:latin typeface="Arial"/>
              <a:ea typeface="Arial"/>
              <a:cs typeface="Arial"/>
              <a:sym typeface="Arial"/>
            </a:endParaRPr>
          </a:p>
        </p:txBody>
      </p:sp>
      <p:graphicFrame>
        <p:nvGraphicFramePr>
          <p:cNvPr id="4629" name="Google Shape;4629;p468"/>
          <p:cNvGraphicFramePr/>
          <p:nvPr/>
        </p:nvGraphicFramePr>
        <p:xfrm>
          <a:off x="119336" y="1432338"/>
          <a:ext cx="3000000" cy="3000000"/>
        </p:xfrm>
        <a:graphic>
          <a:graphicData uri="http://schemas.openxmlformats.org/drawingml/2006/table">
            <a:tbl>
              <a:tblPr>
                <a:noFill/>
                <a:tableStyleId>{3C152881-F198-4F65-A271-4D270DF88224}</a:tableStyleId>
              </a:tblPr>
              <a:tblGrid>
                <a:gridCol w="6328275"/>
                <a:gridCol w="5625050"/>
              </a:tblGrid>
              <a:tr h="570550">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INNER JOIN</a:t>
                      </a:r>
                      <a:endParaRPr/>
                    </a:p>
                  </a:txBody>
                  <a:tcPr marT="53600" marB="53600" marR="53600" marL="5360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NATURAL JOIN</a:t>
                      </a:r>
                      <a:endParaRPr/>
                    </a:p>
                  </a:txBody>
                  <a:tcPr marT="53600" marB="53600" marR="53600" marL="53600" anchor="ctr"/>
                </a:tc>
              </a:tr>
              <a:tr h="381600">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Inner Join joins two table on the basis of the column which is explicitly specified in the ON clause.</a:t>
                      </a:r>
                      <a:endParaRPr/>
                    </a:p>
                  </a:txBody>
                  <a:tcPr marT="44650" marB="44650" marR="89275" marL="89275" anchor="ctr"/>
                </a:tc>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Natural Join joins two tables based on same attribute name.</a:t>
                      </a:r>
                      <a:endParaRPr/>
                    </a:p>
                  </a:txBody>
                  <a:tcPr marT="44650" marB="44650" marR="89275" marL="89275" anchor="ctr"/>
                </a:tc>
              </a:tr>
              <a:tr h="381600">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Inner Join, The resulting table will contain all the attribute of both the tables including duplicate columns also</a:t>
                      </a:r>
                      <a:endParaRPr/>
                    </a:p>
                  </a:txBody>
                  <a:tcPr marT="44650" marB="44650" marR="89275" marL="89275"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Natural Join, The resulting table will contain all the attributes of both the tables but keep only one copy of each common column</a:t>
                      </a:r>
                      <a:endParaRPr/>
                    </a:p>
                  </a:txBody>
                  <a:tcPr marT="44650" marB="44650" marR="89275" marL="89275" anchor="ctr"/>
                </a:tc>
              </a:tr>
              <a:tr h="750525">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Inner Join, only those records will return which</a:t>
                      </a:r>
                      <a:r>
                        <a:rPr b="0" lang="en-IN" sz="1800">
                          <a:latin typeface="Palatino Linotype"/>
                          <a:ea typeface="Palatino Linotype"/>
                          <a:cs typeface="Palatino Linotype"/>
                          <a:sym typeface="Palatino Linotype"/>
                        </a:rPr>
                        <a:t> </a:t>
                      </a:r>
                      <a:r>
                        <a:rPr b="0" lang="en-IN" sz="1800">
                          <a:latin typeface="Palatino Linotype"/>
                          <a:ea typeface="Palatino Linotype"/>
                          <a:cs typeface="Palatino Linotype"/>
                          <a:sym typeface="Palatino Linotype"/>
                        </a:rPr>
                        <a:t>exists in both the tables</a:t>
                      </a:r>
                      <a:endParaRPr/>
                    </a:p>
                  </a:txBody>
                  <a:tcPr marT="44650" marB="44650" marR="89275" marL="89275"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Same as Inner</a:t>
                      </a:r>
                      <a:r>
                        <a:rPr b="0" lang="en-IN" sz="1800">
                          <a:latin typeface="Palatino Linotype"/>
                          <a:ea typeface="Palatino Linotype"/>
                          <a:cs typeface="Palatino Linotype"/>
                          <a:sym typeface="Palatino Linotype"/>
                        </a:rPr>
                        <a:t> Join</a:t>
                      </a:r>
                      <a:endParaRPr b="0" sz="1800">
                        <a:latin typeface="Palatino Linotype"/>
                        <a:ea typeface="Palatino Linotype"/>
                        <a:cs typeface="Palatino Linotype"/>
                        <a:sym typeface="Palatino Linotype"/>
                      </a:endParaRPr>
                    </a:p>
                  </a:txBody>
                  <a:tcPr marT="44650" marB="44650" marR="89275" marL="89275" anchor="ctr"/>
                </a:tc>
              </a:tr>
              <a:tr h="360000">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SYNTAX:</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latin typeface="Arial"/>
                          <a:ea typeface="Arial"/>
                          <a:cs typeface="Arial"/>
                          <a:sym typeface="Arial"/>
                        </a:rPr>
                        <a:t> * </a:t>
                      </a:r>
                      <a:r>
                        <a:rPr lang="en-IN" sz="1800">
                          <a:solidFill>
                            <a:srgbClr val="0077AA"/>
                          </a:solidFill>
                          <a:latin typeface="Arial"/>
                          <a:ea typeface="Arial"/>
                          <a:cs typeface="Arial"/>
                          <a:sym typeface="Arial"/>
                        </a:rPr>
                        <a:t>FROM</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1</a:t>
                      </a:r>
                      <a:r>
                        <a:rPr b="0" lang="en-IN" sz="1800">
                          <a:latin typeface="Arial"/>
                          <a:ea typeface="Arial"/>
                          <a:cs typeface="Arial"/>
                          <a:sym typeface="Arial"/>
                        </a:rPr>
                        <a:t> </a:t>
                      </a:r>
                      <a:r>
                        <a:rPr lang="en-IN" sz="1800">
                          <a:solidFill>
                            <a:srgbClr val="0077AA"/>
                          </a:solidFill>
                          <a:latin typeface="Arial"/>
                          <a:ea typeface="Arial"/>
                          <a:cs typeface="Arial"/>
                          <a:sym typeface="Arial"/>
                        </a:rPr>
                        <a:t>INNER</a:t>
                      </a:r>
                      <a:r>
                        <a:rPr b="0" lang="en-IN" sz="1800">
                          <a:latin typeface="Arial"/>
                          <a:ea typeface="Arial"/>
                          <a:cs typeface="Arial"/>
                          <a:sym typeface="Arial"/>
                        </a:rPr>
                        <a:t> </a:t>
                      </a:r>
                      <a:r>
                        <a:rPr lang="en-IN" sz="1800">
                          <a:solidFill>
                            <a:srgbClr val="0077AA"/>
                          </a:solidFill>
                          <a:latin typeface="Arial"/>
                          <a:ea typeface="Arial"/>
                          <a:cs typeface="Arial"/>
                          <a:sym typeface="Arial"/>
                        </a:rPr>
                        <a:t>JOIN</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2</a:t>
                      </a:r>
                      <a:r>
                        <a:rPr b="0" lang="en-IN" sz="1800">
                          <a:latin typeface="Arial"/>
                          <a:ea typeface="Arial"/>
                          <a:cs typeface="Arial"/>
                          <a:sym typeface="Arial"/>
                        </a:rPr>
                        <a:t> </a:t>
                      </a:r>
                      <a:r>
                        <a:rPr lang="en-IN" sz="1800">
                          <a:solidFill>
                            <a:srgbClr val="0077AA"/>
                          </a:solidFill>
                          <a:latin typeface="Arial"/>
                          <a:ea typeface="Arial"/>
                          <a:cs typeface="Arial"/>
                          <a:sym typeface="Arial"/>
                        </a:rPr>
                        <a:t>ON</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1</a:t>
                      </a:r>
                      <a:r>
                        <a:rPr b="0" lang="en-IN" sz="1800">
                          <a:latin typeface="Arial"/>
                          <a:ea typeface="Arial"/>
                          <a:cs typeface="Arial"/>
                          <a:sym typeface="Arial"/>
                        </a:rPr>
                        <a:t>.</a:t>
                      </a:r>
                      <a:r>
                        <a:rPr b="1" lang="en-IN" sz="1800">
                          <a:latin typeface="Arial"/>
                          <a:ea typeface="Arial"/>
                          <a:cs typeface="Arial"/>
                          <a:sym typeface="Arial"/>
                        </a:rPr>
                        <a:t>A</a:t>
                      </a:r>
                      <a:r>
                        <a:rPr b="0" baseline="-25000" lang="en-IN" sz="1800">
                          <a:solidFill>
                            <a:schemeClr val="dk1"/>
                          </a:solidFill>
                          <a:latin typeface="Arial"/>
                          <a:ea typeface="Arial"/>
                          <a:cs typeface="Arial"/>
                          <a:sym typeface="Arial"/>
                        </a:rPr>
                        <a:t>1</a:t>
                      </a:r>
                      <a:r>
                        <a:rPr b="0" lang="en-IN" sz="1800">
                          <a:latin typeface="Arial"/>
                          <a:ea typeface="Arial"/>
                          <a:cs typeface="Arial"/>
                          <a:sym typeface="Arial"/>
                        </a:rPr>
                        <a:t> = </a:t>
                      </a:r>
                      <a:r>
                        <a:rPr b="1" lang="en-IN" sz="1800">
                          <a:latin typeface="Arial"/>
                          <a:ea typeface="Arial"/>
                          <a:cs typeface="Arial"/>
                          <a:sym typeface="Arial"/>
                        </a:rPr>
                        <a:t>r</a:t>
                      </a:r>
                      <a:r>
                        <a:rPr b="0" baseline="-25000" lang="en-IN" sz="1800">
                          <a:latin typeface="Arial"/>
                          <a:ea typeface="Arial"/>
                          <a:cs typeface="Arial"/>
                          <a:sym typeface="Arial"/>
                        </a:rPr>
                        <a:t>2</a:t>
                      </a:r>
                      <a:r>
                        <a:rPr b="0" lang="en-IN" sz="1800">
                          <a:latin typeface="Arial"/>
                          <a:ea typeface="Arial"/>
                          <a:cs typeface="Arial"/>
                          <a:sym typeface="Arial"/>
                        </a:rPr>
                        <a:t>.</a:t>
                      </a:r>
                      <a:r>
                        <a:rPr b="1" lang="en-IN" sz="1800">
                          <a:latin typeface="Arial"/>
                          <a:ea typeface="Arial"/>
                          <a:cs typeface="Arial"/>
                          <a:sym typeface="Arial"/>
                        </a:rPr>
                        <a:t>A</a:t>
                      </a:r>
                      <a:r>
                        <a:rPr b="0" baseline="-25000" lang="en-IN" sz="1800">
                          <a:latin typeface="Arial"/>
                          <a:ea typeface="Arial"/>
                          <a:cs typeface="Arial"/>
                          <a:sym typeface="Arial"/>
                        </a:rPr>
                        <a:t>1</a:t>
                      </a:r>
                      <a:r>
                        <a:rPr b="0" lang="en-IN" sz="1800">
                          <a:latin typeface="Arial"/>
                          <a:ea typeface="Arial"/>
                          <a:cs typeface="Arial"/>
                          <a:sym typeface="Arial"/>
                        </a:rPr>
                        <a:t>;</a:t>
                      </a:r>
                      <a:endParaRPr/>
                    </a:p>
                    <a:p>
                      <a:pPr indent="-285750" lvl="0" marL="285750" marR="0" rtl="0" algn="l">
                        <a:lnSpc>
                          <a:spcPct val="10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latin typeface="Arial"/>
                          <a:ea typeface="Arial"/>
                          <a:cs typeface="Arial"/>
                          <a:sym typeface="Arial"/>
                        </a:rPr>
                        <a:t> * </a:t>
                      </a:r>
                      <a:r>
                        <a:rPr lang="en-IN" sz="1800">
                          <a:solidFill>
                            <a:srgbClr val="0077AA"/>
                          </a:solidFill>
                          <a:latin typeface="Arial"/>
                          <a:ea typeface="Arial"/>
                          <a:cs typeface="Arial"/>
                          <a:sym typeface="Arial"/>
                        </a:rPr>
                        <a:t>FROM</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1</a:t>
                      </a:r>
                      <a:r>
                        <a:rPr b="0" lang="en-IN" sz="1800">
                          <a:latin typeface="Arial"/>
                          <a:ea typeface="Arial"/>
                          <a:cs typeface="Arial"/>
                          <a:sym typeface="Arial"/>
                        </a:rPr>
                        <a:t> </a:t>
                      </a:r>
                      <a:r>
                        <a:rPr lang="en-IN" sz="1800">
                          <a:solidFill>
                            <a:srgbClr val="0077AA"/>
                          </a:solidFill>
                          <a:latin typeface="Arial"/>
                          <a:ea typeface="Arial"/>
                          <a:cs typeface="Arial"/>
                          <a:sym typeface="Arial"/>
                        </a:rPr>
                        <a:t>INNER</a:t>
                      </a:r>
                      <a:r>
                        <a:rPr b="0" lang="en-IN" sz="1800">
                          <a:latin typeface="Arial"/>
                          <a:ea typeface="Arial"/>
                          <a:cs typeface="Arial"/>
                          <a:sym typeface="Arial"/>
                        </a:rPr>
                        <a:t> </a:t>
                      </a:r>
                      <a:r>
                        <a:rPr lang="en-IN" sz="1800">
                          <a:solidFill>
                            <a:srgbClr val="0077AA"/>
                          </a:solidFill>
                          <a:latin typeface="Arial"/>
                          <a:ea typeface="Arial"/>
                          <a:cs typeface="Arial"/>
                          <a:sym typeface="Arial"/>
                        </a:rPr>
                        <a:t>JOIN</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2</a:t>
                      </a:r>
                      <a:r>
                        <a:rPr b="0" lang="en-IN" sz="1800">
                          <a:latin typeface="Arial"/>
                          <a:ea typeface="Arial"/>
                          <a:cs typeface="Arial"/>
                          <a:sym typeface="Arial"/>
                        </a:rPr>
                        <a:t> </a:t>
                      </a:r>
                      <a:r>
                        <a:rPr lang="en-IN" sz="1800">
                          <a:solidFill>
                            <a:srgbClr val="0077AA"/>
                          </a:solidFill>
                          <a:latin typeface="Arial"/>
                          <a:ea typeface="Arial"/>
                          <a:cs typeface="Arial"/>
                          <a:sym typeface="Arial"/>
                        </a:rPr>
                        <a:t>USING</a:t>
                      </a:r>
                      <a:r>
                        <a:rPr b="0" lang="en-IN" sz="1800">
                          <a:latin typeface="Arial"/>
                          <a:ea typeface="Arial"/>
                          <a:cs typeface="Arial"/>
                          <a:sym typeface="Arial"/>
                        </a:rPr>
                        <a:t>(</a:t>
                      </a:r>
                      <a:r>
                        <a:rPr b="1" lang="en-IN" sz="1800">
                          <a:latin typeface="Arial"/>
                          <a:ea typeface="Arial"/>
                          <a:cs typeface="Arial"/>
                          <a:sym typeface="Arial"/>
                        </a:rPr>
                        <a:t>A</a:t>
                      </a:r>
                      <a:r>
                        <a:rPr b="0" baseline="-25000" lang="en-IN" sz="1800">
                          <a:solidFill>
                            <a:schemeClr val="dk1"/>
                          </a:solidFill>
                          <a:latin typeface="Arial"/>
                          <a:ea typeface="Arial"/>
                          <a:cs typeface="Arial"/>
                          <a:sym typeface="Arial"/>
                        </a:rPr>
                        <a:t>1</a:t>
                      </a:r>
                      <a:r>
                        <a:rPr b="0" lang="en-IN" sz="1800">
                          <a:solidFill>
                            <a:schemeClr val="dk1"/>
                          </a:solidFill>
                          <a:latin typeface="Arial"/>
                          <a:ea typeface="Arial"/>
                          <a:cs typeface="Arial"/>
                          <a:sym typeface="Arial"/>
                        </a:rPr>
                        <a:t>,</a:t>
                      </a:r>
                      <a:r>
                        <a:rPr b="0" lang="en-IN" sz="1800">
                          <a:latin typeface="Arial"/>
                          <a:ea typeface="Arial"/>
                          <a:cs typeface="Arial"/>
                          <a:sym typeface="Arial"/>
                        </a:rPr>
                        <a:t> [</a:t>
                      </a:r>
                      <a:r>
                        <a:rPr b="1" lang="en-IN" sz="1800">
                          <a:latin typeface="Arial"/>
                          <a:ea typeface="Arial"/>
                          <a:cs typeface="Arial"/>
                          <a:sym typeface="Arial"/>
                        </a:rPr>
                        <a:t>A</a:t>
                      </a:r>
                      <a:r>
                        <a:rPr b="0" baseline="-25000" lang="en-IN" sz="1800">
                          <a:latin typeface="Arial"/>
                          <a:ea typeface="Arial"/>
                          <a:cs typeface="Arial"/>
                          <a:sym typeface="Arial"/>
                        </a:rPr>
                        <a:t>2</a:t>
                      </a:r>
                      <a:r>
                        <a:rPr b="0" lang="en-IN" sz="1800">
                          <a:latin typeface="Arial"/>
                          <a:ea typeface="Arial"/>
                          <a:cs typeface="Arial"/>
                          <a:sym typeface="Arial"/>
                        </a:rPr>
                        <a:t>])</a:t>
                      </a:r>
                      <a:r>
                        <a:rPr b="0" lang="en-IN" sz="1800">
                          <a:latin typeface="Arial"/>
                          <a:ea typeface="Arial"/>
                          <a:cs typeface="Arial"/>
                          <a:sym typeface="Arial"/>
                        </a:rPr>
                        <a:t>;</a:t>
                      </a:r>
                      <a:endParaRPr/>
                    </a:p>
                  </a:txBody>
                  <a:tcPr marT="44650" marB="44650" marR="89275" marL="89275" anchor="ctr"/>
                </a:tc>
                <a:tc>
                  <a:txBody>
                    <a:bodyPr/>
                    <a:lstStyle/>
                    <a:p>
                      <a:pPr indent="0" lvl="0" marL="0" marR="0" rtl="0" algn="l">
                        <a:spcBef>
                          <a:spcPts val="0"/>
                        </a:spcBef>
                        <a:spcAft>
                          <a:spcPts val="0"/>
                        </a:spcAft>
                        <a:buNone/>
                      </a:pPr>
                      <a:r>
                        <a:t/>
                      </a:r>
                      <a:endParaRPr b="0" sz="1800">
                        <a:latin typeface="Palatino Linotype"/>
                        <a:ea typeface="Palatino Linotype"/>
                        <a:cs typeface="Palatino Linotype"/>
                        <a:sym typeface="Palatino Linotype"/>
                      </a:endParaRPr>
                    </a:p>
                    <a:p>
                      <a:pPr indent="0" lvl="0" marL="0" marR="0" rtl="0" algn="l">
                        <a:spcBef>
                          <a:spcPts val="0"/>
                        </a:spcBef>
                        <a:spcAft>
                          <a:spcPts val="0"/>
                        </a:spcAft>
                        <a:buNone/>
                      </a:pPr>
                      <a:r>
                        <a:rPr b="0" lang="en-IN" sz="1800">
                          <a:latin typeface="Palatino Linotype"/>
                          <a:ea typeface="Palatino Linotype"/>
                          <a:cs typeface="Palatino Linotype"/>
                          <a:sym typeface="Palatino Linotype"/>
                        </a:rPr>
                        <a:t>SYNTAX:</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b="0" lang="en-IN" sz="1800">
                          <a:latin typeface="Arial"/>
                          <a:ea typeface="Arial"/>
                          <a:cs typeface="Arial"/>
                          <a:sym typeface="Arial"/>
                        </a:rPr>
                        <a:t> * </a:t>
                      </a:r>
                      <a:r>
                        <a:rPr lang="en-IN" sz="1800">
                          <a:solidFill>
                            <a:srgbClr val="0077AA"/>
                          </a:solidFill>
                          <a:latin typeface="Arial"/>
                          <a:ea typeface="Arial"/>
                          <a:cs typeface="Arial"/>
                          <a:sym typeface="Arial"/>
                        </a:rPr>
                        <a:t>FROM</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1</a:t>
                      </a:r>
                      <a:r>
                        <a:rPr b="0" lang="en-IN" sz="1800">
                          <a:latin typeface="Arial"/>
                          <a:ea typeface="Arial"/>
                          <a:cs typeface="Arial"/>
                          <a:sym typeface="Arial"/>
                        </a:rPr>
                        <a:t> </a:t>
                      </a:r>
                      <a:r>
                        <a:rPr lang="en-IN" sz="1800">
                          <a:solidFill>
                            <a:srgbClr val="0077AA"/>
                          </a:solidFill>
                          <a:latin typeface="Arial"/>
                          <a:ea typeface="Arial"/>
                          <a:cs typeface="Arial"/>
                          <a:sym typeface="Arial"/>
                        </a:rPr>
                        <a:t>NATURAL</a:t>
                      </a:r>
                      <a:r>
                        <a:rPr b="0" lang="en-IN" sz="1800">
                          <a:latin typeface="Arial"/>
                          <a:ea typeface="Arial"/>
                          <a:cs typeface="Arial"/>
                          <a:sym typeface="Arial"/>
                        </a:rPr>
                        <a:t> </a:t>
                      </a:r>
                      <a:r>
                        <a:rPr lang="en-IN" sz="1800">
                          <a:solidFill>
                            <a:srgbClr val="0077AA"/>
                          </a:solidFill>
                          <a:latin typeface="Arial"/>
                          <a:ea typeface="Arial"/>
                          <a:cs typeface="Arial"/>
                          <a:sym typeface="Arial"/>
                        </a:rPr>
                        <a:t>JOIN</a:t>
                      </a:r>
                      <a:r>
                        <a:rPr b="0" lang="en-IN" sz="1800">
                          <a:latin typeface="Arial"/>
                          <a:ea typeface="Arial"/>
                          <a:cs typeface="Arial"/>
                          <a:sym typeface="Arial"/>
                        </a:rPr>
                        <a:t> </a:t>
                      </a:r>
                      <a:r>
                        <a:rPr b="1" lang="en-IN" sz="1800">
                          <a:latin typeface="Arial"/>
                          <a:ea typeface="Arial"/>
                          <a:cs typeface="Arial"/>
                          <a:sym typeface="Arial"/>
                        </a:rPr>
                        <a:t>r</a:t>
                      </a:r>
                      <a:r>
                        <a:rPr b="0" baseline="-25000" lang="en-IN" sz="1800">
                          <a:latin typeface="Arial"/>
                          <a:ea typeface="Arial"/>
                          <a:cs typeface="Arial"/>
                          <a:sym typeface="Arial"/>
                        </a:rPr>
                        <a:t>2</a:t>
                      </a:r>
                      <a:r>
                        <a:rPr b="0" lang="en-IN" sz="1800">
                          <a:latin typeface="Arial"/>
                          <a:ea typeface="Arial"/>
                          <a:cs typeface="Arial"/>
                          <a:sym typeface="Arial"/>
                        </a:rPr>
                        <a:t>;</a:t>
                      </a:r>
                      <a:endParaRPr/>
                    </a:p>
                  </a:txBody>
                  <a:tcPr marT="44650" marB="44650" marR="89275" marL="89275" anchor="ctr"/>
                </a:tc>
              </a:tr>
            </a:tbl>
          </a:graphicData>
        </a:graphic>
      </p:graphicFrame>
      <p:grpSp>
        <p:nvGrpSpPr>
          <p:cNvPr id="4630" name="Google Shape;4630;p468"/>
          <p:cNvGrpSpPr/>
          <p:nvPr/>
        </p:nvGrpSpPr>
        <p:grpSpPr>
          <a:xfrm>
            <a:off x="119336" y="260830"/>
            <a:ext cx="4693700" cy="863914"/>
            <a:chOff x="119336" y="188822"/>
            <a:chExt cx="4693700" cy="863914"/>
          </a:xfrm>
        </p:grpSpPr>
        <p:sp>
          <p:nvSpPr>
            <p:cNvPr id="4631" name="Google Shape;4631;p468"/>
            <p:cNvSpPr/>
            <p:nvPr/>
          </p:nvSpPr>
          <p:spPr>
            <a:xfrm>
              <a:off x="119336"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32" name="Google Shape;4632;p468"/>
            <p:cNvSpPr txBox="1"/>
            <p:nvPr/>
          </p:nvSpPr>
          <p:spPr>
            <a:xfrm>
              <a:off x="407368" y="350795"/>
              <a:ext cx="130516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INNER</a:t>
              </a:r>
              <a:endParaRPr sz="3000">
                <a:solidFill>
                  <a:schemeClr val="dk1"/>
                </a:solidFill>
                <a:latin typeface="Gill Sans"/>
                <a:ea typeface="Gill Sans"/>
                <a:cs typeface="Gill Sans"/>
                <a:sym typeface="Gill Sans"/>
              </a:endParaRPr>
            </a:p>
          </p:txBody>
        </p:sp>
        <p:sp>
          <p:nvSpPr>
            <p:cNvPr id="4633" name="Google Shape;4633;p468"/>
            <p:cNvSpPr/>
            <p:nvPr/>
          </p:nvSpPr>
          <p:spPr>
            <a:xfrm>
              <a:off x="2855640"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34" name="Google Shape;4634;p468"/>
            <p:cNvSpPr txBox="1"/>
            <p:nvPr/>
          </p:nvSpPr>
          <p:spPr>
            <a:xfrm>
              <a:off x="2927648" y="350795"/>
              <a:ext cx="188538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NATURAL</a:t>
              </a:r>
              <a:endParaRPr sz="3000">
                <a:solidFill>
                  <a:schemeClr val="dk1"/>
                </a:solidFill>
                <a:latin typeface="Gill Sans"/>
                <a:ea typeface="Gill Sans"/>
                <a:cs typeface="Gill Sans"/>
                <a:sym typeface="Gill Sans"/>
              </a:endParaRPr>
            </a:p>
          </p:txBody>
        </p:sp>
        <p:sp>
          <p:nvSpPr>
            <p:cNvPr id="4635" name="Google Shape;4635;p468"/>
            <p:cNvSpPr txBox="1"/>
            <p:nvPr/>
          </p:nvSpPr>
          <p:spPr>
            <a:xfrm>
              <a:off x="2135560" y="332656"/>
              <a:ext cx="7452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Gill Sans"/>
                  <a:ea typeface="Gill Sans"/>
                  <a:cs typeface="Gill Sans"/>
                  <a:sym typeface="Gill Sans"/>
                </a:rPr>
                <a:t>V</a:t>
              </a:r>
              <a:r>
                <a:rPr lang="en-IN" sz="2400">
                  <a:solidFill>
                    <a:schemeClr val="dk1"/>
                  </a:solidFill>
                  <a:latin typeface="Gill Sans"/>
                  <a:ea typeface="Gill Sans"/>
                  <a:cs typeface="Gill Sans"/>
                  <a:sym typeface="Gill Sans"/>
                </a:rPr>
                <a:t>S</a:t>
              </a:r>
              <a:endParaRPr sz="2400">
                <a:solidFill>
                  <a:schemeClr val="dk1"/>
                </a:solidFill>
                <a:latin typeface="Gill Sans"/>
                <a:ea typeface="Gill Sans"/>
                <a:cs typeface="Gill Sans"/>
                <a:sym typeface="Gill Sans"/>
              </a:endParaRPr>
            </a:p>
          </p:txBody>
        </p:sp>
      </p:gr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39" name="Shape 4639"/>
        <p:cNvGrpSpPr/>
        <p:nvPr/>
      </p:nvGrpSpPr>
      <p:grpSpPr>
        <a:xfrm>
          <a:off x="0" y="0"/>
          <a:ext cx="0" cy="0"/>
          <a:chOff x="0" y="0"/>
          <a:chExt cx="0" cy="0"/>
        </a:xfrm>
      </p:grpSpPr>
      <p:sp>
        <p:nvSpPr>
          <p:cNvPr id="4640" name="Google Shape;4640;p46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simple join</a:t>
            </a:r>
            <a:endParaRPr/>
          </a:p>
        </p:txBody>
      </p:sp>
      <p:sp>
        <p:nvSpPr>
          <p:cNvPr id="4641" name="Google Shape;4641;p469"/>
          <p:cNvSpPr/>
          <p:nvPr/>
        </p:nvSpPr>
        <p:spPr>
          <a:xfrm>
            <a:off x="2952728" y="3283866"/>
            <a:ext cx="68580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518592"/>
                </a:solidFill>
                <a:latin typeface="Palatino Linotype"/>
                <a:ea typeface="Palatino Linotype"/>
                <a:cs typeface="Palatino Linotype"/>
                <a:sym typeface="Palatino Linotype"/>
              </a:rPr>
              <a:t>TODO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4" name="Shape 504"/>
        <p:cNvGrpSpPr/>
        <p:nvPr/>
      </p:nvGrpSpPr>
      <p:grpSpPr>
        <a:xfrm>
          <a:off x="0" y="0"/>
          <a:ext cx="0" cy="0"/>
          <a:chOff x="0" y="0"/>
          <a:chExt cx="0" cy="0"/>
        </a:xfrm>
      </p:grpSpPr>
      <p:sp>
        <p:nvSpPr>
          <p:cNvPr id="505" name="Google Shape;505;p47"/>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an Prime, Non-Prime Attribute?</a:t>
            </a:r>
            <a:endParaRPr/>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45" name="Shape 4645"/>
        <p:cNvGrpSpPr/>
        <p:nvPr/>
      </p:nvGrpSpPr>
      <p:grpSpPr>
        <a:xfrm>
          <a:off x="0" y="0"/>
          <a:ext cx="0" cy="0"/>
          <a:chOff x="0" y="0"/>
          <a:chExt cx="0" cy="0"/>
        </a:xfrm>
      </p:grpSpPr>
      <p:sp>
        <p:nvSpPr>
          <p:cNvPr id="4646" name="Google Shape;4646;p47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simple join</a:t>
            </a:r>
            <a:endParaRPr i="1" sz="3200">
              <a:solidFill>
                <a:srgbClr val="FF9900"/>
              </a:solidFill>
              <a:latin typeface="Arial"/>
              <a:ea typeface="Arial"/>
              <a:cs typeface="Arial"/>
              <a:sym typeface="Arial"/>
            </a:endParaRPr>
          </a:p>
        </p:txBody>
      </p:sp>
      <p:sp>
        <p:nvSpPr>
          <p:cNvPr id="4647" name="Google Shape;4647;p470"/>
          <p:cNvSpPr/>
          <p:nvPr/>
        </p:nvSpPr>
        <p:spPr>
          <a:xfrm>
            <a:off x="560784"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SIMPLE</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is such a join that performs the same task as an </a:t>
            </a:r>
            <a:r>
              <a:rPr lang="en-IN" sz="1800">
                <a:solidFill>
                  <a:srgbClr val="C74C49"/>
                </a:solidFill>
                <a:latin typeface="Arial"/>
                <a:ea typeface="Arial"/>
                <a:cs typeface="Arial"/>
                <a:sym typeface="Arial"/>
              </a:rPr>
              <a:t>INNER</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a:t>
            </a:r>
            <a:endParaRPr/>
          </a:p>
        </p:txBody>
      </p:sp>
      <p:sp>
        <p:nvSpPr>
          <p:cNvPr id="4648" name="Google Shape;4648;p470"/>
          <p:cNvSpPr/>
          <p:nvPr/>
        </p:nvSpPr>
        <p:spPr>
          <a:xfrm>
            <a:off x="560784" y="1307069"/>
            <a:ext cx="10791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SIMPLE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USING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a:t>
            </a:r>
            <a:endParaRPr/>
          </a:p>
        </p:txBody>
      </p:sp>
      <p:sp>
        <p:nvSpPr>
          <p:cNvPr id="4649" name="Google Shape;4649;p470"/>
          <p:cNvSpPr/>
          <p:nvPr/>
        </p:nvSpPr>
        <p:spPr>
          <a:xfrm>
            <a:off x="560784" y="2072044"/>
            <a:ext cx="89916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SIMPLE</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 </a:t>
            </a:r>
            <a:r>
              <a:rPr lang="en-IN" sz="1800">
                <a:solidFill>
                  <a:srgbClr val="DD4A68"/>
                </a:solidFill>
                <a:latin typeface="Arial"/>
                <a:ea typeface="Arial"/>
                <a:cs typeface="Arial"/>
                <a:sym typeface="Arial"/>
              </a:rPr>
              <a:t>USING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A5A5A5"/>
                </a:solidFill>
                <a:latin typeface="Arial"/>
                <a:ea typeface="Arial"/>
                <a:cs typeface="Arial"/>
                <a:sym typeface="Arial"/>
              </a:rPr>
              <a:t>)</a:t>
            </a:r>
            <a:endParaRPr sz="1800">
              <a:solidFill>
                <a:schemeClr val="dk1"/>
              </a:solidFill>
              <a:latin typeface="Arial"/>
              <a:ea typeface="Arial"/>
              <a:cs typeface="Arial"/>
              <a:sym typeface="Arial"/>
            </a:endParaRPr>
          </a:p>
        </p:txBody>
      </p:sp>
      <p:grpSp>
        <p:nvGrpSpPr>
          <p:cNvPr id="4650" name="Google Shape;4650;p470"/>
          <p:cNvGrpSpPr/>
          <p:nvPr/>
        </p:nvGrpSpPr>
        <p:grpSpPr>
          <a:xfrm>
            <a:off x="560784" y="3515144"/>
            <a:ext cx="5751240" cy="1825352"/>
            <a:chOff x="228600" y="2971800"/>
            <a:chExt cx="4354286" cy="2548354"/>
          </a:xfrm>
        </p:grpSpPr>
        <p:grpSp>
          <p:nvGrpSpPr>
            <p:cNvPr id="4651" name="Google Shape;4651;p470"/>
            <p:cNvGrpSpPr/>
            <p:nvPr/>
          </p:nvGrpSpPr>
          <p:grpSpPr>
            <a:xfrm>
              <a:off x="228600" y="2971800"/>
              <a:ext cx="4354286" cy="1609950"/>
              <a:chOff x="228600" y="2971800"/>
              <a:chExt cx="4354286" cy="1609950"/>
            </a:xfrm>
          </p:grpSpPr>
          <p:pic>
            <p:nvPicPr>
              <p:cNvPr id="4652" name="Google Shape;4652;p470"/>
              <p:cNvPicPr preferRelativeResize="0"/>
              <p:nvPr/>
            </p:nvPicPr>
            <p:blipFill rotWithShape="1">
              <a:blip r:embed="rId3">
                <a:alphaModFix/>
              </a:blip>
              <a:srcRect b="0" l="0" r="0" t="0"/>
              <a:stretch/>
            </p:blipFill>
            <p:spPr>
              <a:xfrm>
                <a:off x="334143" y="2971800"/>
                <a:ext cx="4248743" cy="1609950"/>
              </a:xfrm>
              <a:prstGeom prst="rect">
                <a:avLst/>
              </a:prstGeom>
              <a:noFill/>
              <a:ln>
                <a:noFill/>
              </a:ln>
            </p:spPr>
          </p:pic>
          <p:sp>
            <p:nvSpPr>
              <p:cNvPr id="4653" name="Google Shape;4653;p470"/>
              <p:cNvSpPr/>
              <p:nvPr/>
            </p:nvSpPr>
            <p:spPr>
              <a:xfrm>
                <a:off x="228600" y="4052970"/>
                <a:ext cx="3481377" cy="484909"/>
              </a:xfrm>
              <a:prstGeom prst="rect">
                <a:avLst/>
              </a:prstGeom>
              <a:solidFill>
                <a:srgbClr val="727CA3">
                  <a:alpha val="0"/>
                </a:srgbClr>
              </a:solidFill>
              <a:ln cap="flat" cmpd="sng" w="19050">
                <a:solidFill>
                  <a:srgbClr val="0083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cxnSp>
          <p:nvCxnSpPr>
            <p:cNvPr id="4654" name="Google Shape;4654;p470"/>
            <p:cNvCxnSpPr/>
            <p:nvPr/>
          </p:nvCxnSpPr>
          <p:spPr>
            <a:xfrm rot="10800000">
              <a:off x="1752600" y="4604658"/>
              <a:ext cx="0" cy="605030"/>
            </a:xfrm>
            <a:prstGeom prst="straightConnector1">
              <a:avLst/>
            </a:prstGeom>
            <a:noFill/>
            <a:ln cap="flat" cmpd="sng" w="28575">
              <a:solidFill>
                <a:srgbClr val="92D050"/>
              </a:solidFill>
              <a:prstDash val="solid"/>
              <a:round/>
              <a:headEnd len="sm" w="sm" type="none"/>
              <a:tailEnd len="med" w="med" type="triangle"/>
            </a:ln>
          </p:spPr>
        </p:cxnSp>
        <p:sp>
          <p:nvSpPr>
            <p:cNvPr id="4655" name="Google Shape;4655;p470"/>
            <p:cNvSpPr txBox="1"/>
            <p:nvPr/>
          </p:nvSpPr>
          <p:spPr>
            <a:xfrm>
              <a:off x="696686" y="5181600"/>
              <a:ext cx="222689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83A2"/>
                  </a:solidFill>
                  <a:latin typeface="Gill Sans"/>
                  <a:ea typeface="Gill Sans"/>
                  <a:cs typeface="Gill Sans"/>
                  <a:sym typeface="Gill Sans"/>
                </a:rPr>
                <a:t>JOINING CONDITION</a:t>
              </a:r>
              <a:endParaRPr/>
            </a:p>
          </p:txBody>
        </p:sp>
      </p:gr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9" name="Shape 4659"/>
        <p:cNvGrpSpPr/>
        <p:nvPr/>
      </p:nvGrpSpPr>
      <p:grpSpPr>
        <a:xfrm>
          <a:off x="0" y="0"/>
          <a:ext cx="0" cy="0"/>
          <a:chOff x="0" y="0"/>
          <a:chExt cx="0" cy="0"/>
        </a:xfrm>
      </p:grpSpPr>
      <p:sp>
        <p:nvSpPr>
          <p:cNvPr id="4660" name="Google Shape;4660;p47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outer joins</a:t>
            </a:r>
            <a:endParaRPr/>
          </a:p>
        </p:txBody>
      </p:sp>
      <p:sp>
        <p:nvSpPr>
          <p:cNvPr id="4661" name="Google Shape;4661;p471"/>
          <p:cNvSpPr/>
          <p:nvPr/>
        </p:nvSpPr>
        <p:spPr>
          <a:xfrm>
            <a:off x="407368" y="3283866"/>
            <a:ext cx="113772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222222"/>
                </a:solidFill>
                <a:latin typeface="Palatino Linotype"/>
                <a:ea typeface="Palatino Linotype"/>
                <a:cs typeface="Palatino Linotype"/>
                <a:sym typeface="Palatino Linotype"/>
              </a:rPr>
              <a:t>In an outer join, along with rows that satisfy the matching criteria, we also include some or all rows that do not match the criteria.</a:t>
            </a:r>
            <a:endParaRPr sz="2000">
              <a:solidFill>
                <a:srgbClr val="518592"/>
              </a:solidFill>
              <a:latin typeface="Palatino Linotype"/>
              <a:ea typeface="Palatino Linotype"/>
              <a:cs typeface="Palatino Linotype"/>
              <a:sym typeface="Palatino Linotype"/>
            </a:endParaRPr>
          </a:p>
        </p:txBody>
      </p:sp>
      <p:sp>
        <p:nvSpPr>
          <p:cNvPr id="4662" name="Google Shape;4662;p471"/>
          <p:cNvSpPr/>
          <p:nvPr/>
        </p:nvSpPr>
        <p:spPr>
          <a:xfrm>
            <a:off x="407368" y="449950"/>
            <a:ext cx="68580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B38806"/>
                </a:solidFill>
                <a:latin typeface="Arial"/>
                <a:ea typeface="Arial"/>
                <a:cs typeface="Arial"/>
                <a:sym typeface="Arial"/>
              </a:rPr>
              <a:t>The ON clause is required for a left or right outer join.</a:t>
            </a:r>
            <a:endParaRPr/>
          </a:p>
        </p:txBody>
      </p:sp>
      <p:sp>
        <p:nvSpPr>
          <p:cNvPr id="4663" name="Google Shape;4663;p471"/>
          <p:cNvSpPr txBox="1"/>
          <p:nvPr/>
        </p:nvSpPr>
        <p:spPr>
          <a:xfrm>
            <a:off x="407368" y="4499835"/>
            <a:ext cx="1137726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r1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r2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c1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r1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'AC-1'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'AC-2'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'AC-3'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'AC-4'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'AC-5'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r2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'C-1'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'C-2'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'C-3'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7</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'C-4'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7" name="Shape 4667"/>
        <p:cNvGrpSpPr/>
        <p:nvPr/>
      </p:nvGrpSpPr>
      <p:grpSpPr>
        <a:xfrm>
          <a:off x="0" y="0"/>
          <a:ext cx="0" cy="0"/>
          <a:chOff x="0" y="0"/>
          <a:chExt cx="0" cy="0"/>
        </a:xfrm>
      </p:grpSpPr>
      <p:sp>
        <p:nvSpPr>
          <p:cNvPr id="4668" name="Google Shape;4668;p472"/>
          <p:cNvSpPr txBox="1"/>
          <p:nvPr/>
        </p:nvSpPr>
        <p:spPr>
          <a:xfrm>
            <a:off x="1676400" y="1772816"/>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left outer joins</a:t>
            </a:r>
            <a:endParaRPr/>
          </a:p>
        </p:txBody>
      </p:sp>
      <p:sp>
        <p:nvSpPr>
          <p:cNvPr id="4669" name="Google Shape;4669;p472"/>
          <p:cNvSpPr/>
          <p:nvPr/>
        </p:nvSpPr>
        <p:spPr>
          <a:xfrm>
            <a:off x="191344" y="2722855"/>
            <a:ext cx="6192688"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{1, 2, 3, 4}</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{(1, a), (2, b), (1, c), (3, d), (2, e), (1, f), (5, z)}</a:t>
            </a:r>
            <a:endParaRPr/>
          </a:p>
          <a:p>
            <a:pPr indent="0" lvl="0" marL="0" marR="0" rtl="0" algn="l">
              <a:spcBef>
                <a:spcPts val="0"/>
              </a:spcBef>
              <a:spcAft>
                <a:spcPts val="0"/>
              </a:spcAft>
              <a:buNone/>
            </a:pPr>
            <a:r>
              <a:t/>
            </a:r>
            <a:endParaRPr b="1" i="1"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left join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{(1, 1,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2,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1, c),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(3, 3, d),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2, e),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1, f),</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(4, NULL, NULL}</a:t>
            </a:r>
            <a:endParaRPr/>
          </a:p>
        </p:txBody>
      </p:sp>
      <p:pic>
        <p:nvPicPr>
          <p:cNvPr id="4670" name="Google Shape;4670;p472"/>
          <p:cNvPicPr preferRelativeResize="0"/>
          <p:nvPr/>
        </p:nvPicPr>
        <p:blipFill rotWithShape="1">
          <a:blip r:embed="rId3">
            <a:alphaModFix/>
          </a:blip>
          <a:srcRect b="0" l="0" r="0" t="0"/>
          <a:stretch/>
        </p:blipFill>
        <p:spPr>
          <a:xfrm>
            <a:off x="6888088" y="3645024"/>
            <a:ext cx="2660159" cy="2572074"/>
          </a:xfrm>
          <a:prstGeom prst="rect">
            <a:avLst/>
          </a:prstGeom>
          <a:noFill/>
          <a:ln>
            <a:noFill/>
          </a:ln>
        </p:spPr>
      </p:pic>
      <p:sp>
        <p:nvSpPr>
          <p:cNvPr id="4671" name="Google Shape;4671;p472"/>
          <p:cNvSpPr txBox="1"/>
          <p:nvPr/>
        </p:nvSpPr>
        <p:spPr>
          <a:xfrm>
            <a:off x="6888088" y="3111462"/>
            <a:ext cx="49326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Gill Sans"/>
                <a:ea typeface="Gill Sans"/>
                <a:cs typeface="Gill Sans"/>
                <a:sym typeface="Gill Sans"/>
              </a:rPr>
              <a:t> * </a:t>
            </a:r>
            <a:r>
              <a:rPr lang="en-IN" sz="1800">
                <a:solidFill>
                  <a:srgbClr val="0077AA"/>
                </a:solidFill>
                <a:latin typeface="Arial"/>
                <a:ea typeface="Arial"/>
                <a:cs typeface="Arial"/>
                <a:sym typeface="Arial"/>
              </a:rPr>
              <a:t>FROM</a:t>
            </a:r>
            <a:r>
              <a:rPr lang="en-IN" sz="1800">
                <a:solidFill>
                  <a:schemeClr val="dk1"/>
                </a:solidFill>
                <a:latin typeface="Gill Sans"/>
                <a:ea typeface="Gill Sans"/>
                <a:cs typeface="Gill Sans"/>
                <a:sym typeface="Gill Sans"/>
              </a:rPr>
              <a:t> r1 </a:t>
            </a:r>
            <a:r>
              <a:rPr lang="en-IN" sz="1800">
                <a:solidFill>
                  <a:srgbClr val="0077AA"/>
                </a:solidFill>
                <a:latin typeface="Arial"/>
                <a:ea typeface="Arial"/>
                <a:cs typeface="Arial"/>
                <a:sym typeface="Arial"/>
              </a:rPr>
              <a:t>LEFT</a:t>
            </a:r>
            <a:r>
              <a:rPr lang="en-IN" sz="1800">
                <a:solidFill>
                  <a:schemeClr val="dk1"/>
                </a:solidFill>
                <a:latin typeface="Gill Sans"/>
                <a:ea typeface="Gill Sans"/>
                <a:cs typeface="Gill Sans"/>
                <a:sym typeface="Gill Sans"/>
              </a:rPr>
              <a:t> </a:t>
            </a:r>
            <a:r>
              <a:rPr lang="en-IN" sz="1800">
                <a:solidFill>
                  <a:srgbClr val="0077AA"/>
                </a:solidFill>
                <a:latin typeface="Arial"/>
                <a:ea typeface="Arial"/>
                <a:cs typeface="Arial"/>
                <a:sym typeface="Arial"/>
              </a:rPr>
              <a:t>JOIN</a:t>
            </a:r>
            <a:r>
              <a:rPr lang="en-IN" sz="1800">
                <a:solidFill>
                  <a:schemeClr val="dk1"/>
                </a:solidFill>
                <a:latin typeface="Gill Sans"/>
                <a:ea typeface="Gill Sans"/>
                <a:cs typeface="Gill Sans"/>
                <a:sym typeface="Gill Sans"/>
              </a:rPr>
              <a:t> r2 </a:t>
            </a:r>
            <a:r>
              <a:rPr lang="en-IN" sz="1800">
                <a:solidFill>
                  <a:srgbClr val="DD4A68"/>
                </a:solidFill>
                <a:latin typeface="Arial"/>
                <a:ea typeface="Arial"/>
                <a:cs typeface="Arial"/>
                <a:sym typeface="Arial"/>
              </a:rPr>
              <a:t>ON</a:t>
            </a:r>
            <a:r>
              <a:rPr lang="en-IN" sz="1800">
                <a:solidFill>
                  <a:schemeClr val="dk1"/>
                </a:solidFill>
                <a:latin typeface="Gill Sans"/>
                <a:ea typeface="Gill Sans"/>
                <a:cs typeface="Gill Sans"/>
                <a:sym typeface="Gill Sans"/>
              </a:rPr>
              <a:t> r1.c1 </a:t>
            </a:r>
            <a:r>
              <a:rPr lang="en-IN" sz="1800">
                <a:solidFill>
                  <a:srgbClr val="945D4A"/>
                </a:solidFill>
                <a:latin typeface="Arial"/>
                <a:ea typeface="Arial"/>
                <a:cs typeface="Arial"/>
                <a:sym typeface="Arial"/>
              </a:rPr>
              <a:t>=</a:t>
            </a:r>
            <a:r>
              <a:rPr lang="en-IN" sz="1800">
                <a:solidFill>
                  <a:schemeClr val="dk1"/>
                </a:solidFill>
                <a:latin typeface="Gill Sans"/>
                <a:ea typeface="Gill Sans"/>
                <a:cs typeface="Gill Sans"/>
                <a:sym typeface="Gill Sans"/>
              </a:rPr>
              <a:t> r2.c1;</a:t>
            </a:r>
            <a:endParaRPr/>
          </a:p>
        </p:txBody>
      </p:sp>
      <p:sp>
        <p:nvSpPr>
          <p:cNvPr id="4672" name="Google Shape;4672;p472"/>
          <p:cNvSpPr/>
          <p:nvPr/>
        </p:nvSpPr>
        <p:spPr>
          <a:xfrm>
            <a:off x="341368" y="660502"/>
            <a:ext cx="1157295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Palatino Linotype"/>
                <a:ea typeface="Palatino Linotype"/>
                <a:cs typeface="Palatino Linotype"/>
                <a:sym typeface="Palatino Linotype"/>
              </a:rPr>
              <a:t>Suppose, we want to join two tables: r1 and r2. SQL left outer join returns all rows in the left table (r1) and all the matching rows found in the right table (r2). It means the result of the SQL left join always contains the rows in the left table. . </a:t>
            </a:r>
            <a:r>
              <a:rPr b="1" lang="en-IN" sz="2000">
                <a:solidFill>
                  <a:srgbClr val="222222"/>
                </a:solidFill>
                <a:latin typeface="Palatino Linotype"/>
                <a:ea typeface="Palatino Linotype"/>
                <a:cs typeface="Palatino Linotype"/>
                <a:sym typeface="Palatino Linotype"/>
              </a:rPr>
              <a:t>If no matching rows found in the right table, NULL are displayed.</a:t>
            </a:r>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76" name="Shape 4676"/>
        <p:cNvGrpSpPr/>
        <p:nvPr/>
      </p:nvGrpSpPr>
      <p:grpSpPr>
        <a:xfrm>
          <a:off x="0" y="0"/>
          <a:ext cx="0" cy="0"/>
          <a:chOff x="0" y="0"/>
          <a:chExt cx="0" cy="0"/>
        </a:xfrm>
      </p:grpSpPr>
      <p:sp>
        <p:nvSpPr>
          <p:cNvPr id="4677" name="Google Shape;4677;p473"/>
          <p:cNvSpPr/>
          <p:nvPr/>
        </p:nvSpPr>
        <p:spPr>
          <a:xfrm>
            <a:off x="341368" y="660502"/>
            <a:ext cx="11572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following example the LEFT JOIN of two tables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(AC-1, AC-2, AC-3, AC-4, AC-5) and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(C-1, C-2, C-3, C-4). The LEFT JOIN will match rows from the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 table with the rows from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 table using patterns:</a:t>
            </a:r>
            <a:endParaRPr/>
          </a:p>
        </p:txBody>
      </p:sp>
      <p:pic>
        <p:nvPicPr>
          <p:cNvPr id="4678" name="Google Shape;4678;p473"/>
          <p:cNvPicPr preferRelativeResize="0"/>
          <p:nvPr/>
        </p:nvPicPr>
        <p:blipFill rotWithShape="1">
          <a:blip r:embed="rId3">
            <a:alphaModFix/>
          </a:blip>
          <a:srcRect b="0" l="0" r="0" t="0"/>
          <a:stretch/>
        </p:blipFill>
        <p:spPr>
          <a:xfrm>
            <a:off x="479377" y="1844824"/>
            <a:ext cx="11146566" cy="4238514"/>
          </a:xfrm>
          <a:prstGeom prst="rect">
            <a:avLst/>
          </a:prstGeom>
          <a:noFill/>
          <a:ln>
            <a:noFill/>
          </a:ln>
        </p:spPr>
      </p:pic>
      <p:sp>
        <p:nvSpPr>
          <p:cNvPr id="4679" name="Google Shape;4679;p47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 </a:t>
            </a:r>
            <a:endParaRPr i="1" sz="3200">
              <a:solidFill>
                <a:srgbClr val="FF9900"/>
              </a:solidFill>
              <a:latin typeface="Arial"/>
              <a:ea typeface="Arial"/>
              <a:cs typeface="Arial"/>
              <a:sym typeface="Arial"/>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83" name="Shape 4683"/>
        <p:cNvGrpSpPr/>
        <p:nvPr/>
      </p:nvGrpSpPr>
      <p:grpSpPr>
        <a:xfrm>
          <a:off x="0" y="0"/>
          <a:ext cx="0" cy="0"/>
          <a:chOff x="0" y="0"/>
          <a:chExt cx="0" cy="0"/>
        </a:xfrm>
      </p:grpSpPr>
      <p:sp>
        <p:nvSpPr>
          <p:cNvPr id="4684" name="Google Shape;4684;p47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 </a:t>
            </a:r>
            <a:endParaRPr i="1" sz="3200">
              <a:solidFill>
                <a:srgbClr val="FF9900"/>
              </a:solidFill>
              <a:latin typeface="Arial"/>
              <a:ea typeface="Arial"/>
              <a:cs typeface="Arial"/>
              <a:sym typeface="Arial"/>
            </a:endParaRPr>
          </a:p>
        </p:txBody>
      </p:sp>
      <p:pic>
        <p:nvPicPr>
          <p:cNvPr id="4685" name="Google Shape;4685;p474"/>
          <p:cNvPicPr preferRelativeResize="0"/>
          <p:nvPr/>
        </p:nvPicPr>
        <p:blipFill rotWithShape="1">
          <a:blip r:embed="rId3">
            <a:alphaModFix/>
          </a:blip>
          <a:srcRect b="0" l="0" r="0" t="0"/>
          <a:stretch/>
        </p:blipFill>
        <p:spPr>
          <a:xfrm>
            <a:off x="335360" y="3645024"/>
            <a:ext cx="9096996" cy="1695884"/>
          </a:xfrm>
          <a:prstGeom prst="rect">
            <a:avLst/>
          </a:prstGeom>
          <a:noFill/>
          <a:ln>
            <a:noFill/>
          </a:ln>
        </p:spPr>
      </p:pic>
      <p:sp>
        <p:nvSpPr>
          <p:cNvPr id="4686" name="Google Shape;4686;p474"/>
          <p:cNvSpPr/>
          <p:nvPr/>
        </p:nvSpPr>
        <p:spPr>
          <a:xfrm>
            <a:off x="335360" y="838200"/>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LEFT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with the matching rows in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right side when there is no match.</a:t>
            </a:r>
            <a:endParaRPr/>
          </a:p>
        </p:txBody>
      </p:sp>
      <p:sp>
        <p:nvSpPr>
          <p:cNvPr id="4687" name="Google Shape;4687;p474"/>
          <p:cNvSpPr/>
          <p:nvPr/>
        </p:nvSpPr>
        <p:spPr>
          <a:xfrm>
            <a:off x="335360" y="1761531"/>
            <a:ext cx="115212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LEFT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a:t>
            </a:r>
            <a:r>
              <a:rPr lang="en-IN" sz="18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
        <p:nvSpPr>
          <p:cNvPr id="4688" name="Google Shape;4688;p474"/>
          <p:cNvSpPr/>
          <p:nvPr/>
        </p:nvSpPr>
        <p:spPr>
          <a:xfrm>
            <a:off x="335360" y="2427172"/>
            <a:ext cx="11377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orders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LEFT</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E0D612"/>
                </a:solidFill>
                <a:latin typeface="Arial"/>
                <a:ea typeface="Arial"/>
                <a:cs typeface="Arial"/>
                <a:sym typeface="Arial"/>
              </a:rPr>
              <a:t> </a:t>
            </a:r>
            <a:r>
              <a:rPr lang="en-IN" sz="1800">
                <a:solidFill>
                  <a:schemeClr val="dk1"/>
                </a:solidFill>
                <a:latin typeface="Arial"/>
                <a:ea typeface="Arial"/>
                <a:cs typeface="Arial"/>
                <a:sym typeface="Arial"/>
              </a:rPr>
              <a:t>employee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.employeeid;</a:t>
            </a:r>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92" name="Shape 4692"/>
        <p:cNvGrpSpPr/>
        <p:nvPr/>
      </p:nvGrpSpPr>
      <p:grpSpPr>
        <a:xfrm>
          <a:off x="0" y="0"/>
          <a:ext cx="0" cy="0"/>
          <a:chOff x="0" y="0"/>
          <a:chExt cx="0" cy="0"/>
        </a:xfrm>
      </p:grpSpPr>
      <p:sp>
        <p:nvSpPr>
          <p:cNvPr id="4693" name="Google Shape;4693;p47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a:t>
            </a:r>
            <a:endParaRPr i="1" sz="3200">
              <a:solidFill>
                <a:srgbClr val="FF9900"/>
              </a:solidFill>
              <a:latin typeface="Arial"/>
              <a:ea typeface="Arial"/>
              <a:cs typeface="Arial"/>
              <a:sym typeface="Arial"/>
            </a:endParaRPr>
          </a:p>
        </p:txBody>
      </p:sp>
      <p:sp>
        <p:nvSpPr>
          <p:cNvPr id="4694" name="Google Shape;4694;p475"/>
          <p:cNvSpPr/>
          <p:nvPr/>
        </p:nvSpPr>
        <p:spPr>
          <a:xfrm>
            <a:off x="235022" y="764704"/>
            <a:ext cx="1144927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student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LEFT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student_order </a:t>
            </a:r>
            <a:r>
              <a:rPr lang="en-IN" sz="1800">
                <a:solidFill>
                  <a:srgbClr val="DD4A68"/>
                </a:solidFill>
                <a:latin typeface="Arial"/>
                <a:ea typeface="Arial"/>
                <a:cs typeface="Arial"/>
                <a:sym typeface="Arial"/>
              </a:rPr>
              <a:t>ON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student_order.studentid</a:t>
            </a:r>
            <a:r>
              <a:rPr lang="en-IN" sz="1800">
                <a:solidFill>
                  <a:srgbClr val="0077AA"/>
                </a:solidFill>
                <a:latin typeface="Arial"/>
                <a:ea typeface="Arial"/>
                <a:cs typeface="Arial"/>
                <a:sym typeface="Arial"/>
              </a:rPr>
              <a:t> ;</a:t>
            </a:r>
            <a:endParaRPr sz="1800">
              <a:solidFill>
                <a:schemeClr val="dk1"/>
              </a:solidFill>
              <a:latin typeface="Arial"/>
              <a:ea typeface="Arial"/>
              <a:cs typeface="Arial"/>
              <a:sym typeface="Arial"/>
            </a:endParaRPr>
          </a:p>
        </p:txBody>
      </p:sp>
      <p:pic>
        <p:nvPicPr>
          <p:cNvPr id="4695" name="Google Shape;4695;p475"/>
          <p:cNvPicPr preferRelativeResize="0"/>
          <p:nvPr/>
        </p:nvPicPr>
        <p:blipFill rotWithShape="1">
          <a:blip r:embed="rId3">
            <a:alphaModFix/>
          </a:blip>
          <a:srcRect b="0" l="0" r="0" t="0"/>
          <a:stretch/>
        </p:blipFill>
        <p:spPr>
          <a:xfrm>
            <a:off x="335360" y="1268760"/>
            <a:ext cx="11449272" cy="5381624"/>
          </a:xfrm>
          <a:prstGeom prst="rect">
            <a:avLst/>
          </a:prstGeom>
          <a:noFill/>
          <a:ln>
            <a:noFill/>
          </a:ln>
        </p:spPr>
      </p:pic>
      <p:sp>
        <p:nvSpPr>
          <p:cNvPr id="4696" name="Google Shape;4696;p475"/>
          <p:cNvSpPr/>
          <p:nvPr/>
        </p:nvSpPr>
        <p:spPr>
          <a:xfrm>
            <a:off x="407368" y="5792956"/>
            <a:ext cx="11276926" cy="871297"/>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97" name="Google Shape;4697;p475"/>
          <p:cNvSpPr/>
          <p:nvPr/>
        </p:nvSpPr>
        <p:spPr>
          <a:xfrm>
            <a:off x="407368" y="3741449"/>
            <a:ext cx="11276926" cy="26150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698" name="Google Shape;4698;p475"/>
          <p:cNvSpPr/>
          <p:nvPr/>
        </p:nvSpPr>
        <p:spPr>
          <a:xfrm>
            <a:off x="407368" y="2863782"/>
            <a:ext cx="11276926" cy="261502"/>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2" name="Shape 4702"/>
        <p:cNvGrpSpPr/>
        <p:nvPr/>
      </p:nvGrpSpPr>
      <p:grpSpPr>
        <a:xfrm>
          <a:off x="0" y="0"/>
          <a:ext cx="0" cy="0"/>
          <a:chOff x="0" y="0"/>
          <a:chExt cx="0" cy="0"/>
        </a:xfrm>
      </p:grpSpPr>
      <p:sp>
        <p:nvSpPr>
          <p:cNvPr id="4703" name="Google Shape;4703;p47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 </a:t>
            </a:r>
            <a:endParaRPr i="1" sz="3200">
              <a:solidFill>
                <a:srgbClr val="FF9900"/>
              </a:solidFill>
              <a:latin typeface="Arial"/>
              <a:ea typeface="Arial"/>
              <a:cs typeface="Arial"/>
              <a:sym typeface="Arial"/>
            </a:endParaRPr>
          </a:p>
        </p:txBody>
      </p:sp>
      <p:pic>
        <p:nvPicPr>
          <p:cNvPr id="4704" name="Google Shape;4704;p476"/>
          <p:cNvPicPr preferRelativeResize="0"/>
          <p:nvPr/>
        </p:nvPicPr>
        <p:blipFill rotWithShape="1">
          <a:blip r:embed="rId3">
            <a:alphaModFix/>
          </a:blip>
          <a:srcRect b="0" l="0" r="0" t="0"/>
          <a:stretch/>
        </p:blipFill>
        <p:spPr>
          <a:xfrm>
            <a:off x="335360" y="3645024"/>
            <a:ext cx="9105900" cy="1695450"/>
          </a:xfrm>
          <a:prstGeom prst="rect">
            <a:avLst/>
          </a:prstGeom>
          <a:noFill/>
          <a:ln>
            <a:noFill/>
          </a:ln>
        </p:spPr>
      </p:pic>
      <p:sp>
        <p:nvSpPr>
          <p:cNvPr id="4705" name="Google Shape;4705;p476"/>
          <p:cNvSpPr/>
          <p:nvPr/>
        </p:nvSpPr>
        <p:spPr>
          <a:xfrm>
            <a:off x="335360" y="2427172"/>
            <a:ext cx="11377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orders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LEFT</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E0D612"/>
                </a:solidFill>
                <a:latin typeface="Arial"/>
                <a:ea typeface="Arial"/>
                <a:cs typeface="Arial"/>
                <a:sym typeface="Arial"/>
              </a:rPr>
              <a:t> </a:t>
            </a:r>
            <a:r>
              <a:rPr lang="en-IN" sz="1800">
                <a:solidFill>
                  <a:schemeClr val="dk1"/>
                </a:solidFill>
                <a:latin typeface="Arial"/>
                <a:ea typeface="Arial"/>
                <a:cs typeface="Arial"/>
                <a:sym typeface="Arial"/>
              </a:rPr>
              <a:t>employee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.employeeid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B38806"/>
                </a:solidFill>
                <a:latin typeface="Arial"/>
                <a:ea typeface="Arial"/>
                <a:cs typeface="Arial"/>
                <a:sym typeface="Arial"/>
              </a:rPr>
              <a:t>IS NULL</a:t>
            </a:r>
            <a:r>
              <a:rPr lang="en-IN" sz="1800">
                <a:solidFill>
                  <a:schemeClr val="dk1"/>
                </a:solidFill>
                <a:latin typeface="Arial"/>
                <a:ea typeface="Arial"/>
                <a:cs typeface="Arial"/>
                <a:sym typeface="Arial"/>
              </a:rPr>
              <a:t>;</a:t>
            </a:r>
            <a:endParaRPr/>
          </a:p>
        </p:txBody>
      </p:sp>
      <p:sp>
        <p:nvSpPr>
          <p:cNvPr id="4706" name="Google Shape;4706;p476"/>
          <p:cNvSpPr/>
          <p:nvPr/>
        </p:nvSpPr>
        <p:spPr>
          <a:xfrm>
            <a:off x="335360" y="1761531"/>
            <a:ext cx="115212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LEFT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a:t>
            </a:r>
            <a:r>
              <a:rPr lang="en-IN" sz="18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IS NULL</a:t>
            </a:r>
            <a:endParaRPr sz="2000">
              <a:solidFill>
                <a:srgbClr val="0077AA"/>
              </a:solidFill>
              <a:latin typeface="Arial"/>
              <a:ea typeface="Arial"/>
              <a:cs typeface="Arial"/>
              <a:sym typeface="Arial"/>
            </a:endParaRPr>
          </a:p>
        </p:txBody>
      </p:sp>
      <p:sp>
        <p:nvSpPr>
          <p:cNvPr id="4707" name="Google Shape;4707;p476"/>
          <p:cNvSpPr/>
          <p:nvPr/>
        </p:nvSpPr>
        <p:spPr>
          <a:xfrm>
            <a:off x="335360" y="838200"/>
            <a:ext cx="11521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LEFT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with the matching rows in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right side when there is no match.</a:t>
            </a:r>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11" name="Shape 4711"/>
        <p:cNvGrpSpPr/>
        <p:nvPr/>
      </p:nvGrpSpPr>
      <p:grpSpPr>
        <a:xfrm>
          <a:off x="0" y="0"/>
          <a:ext cx="0" cy="0"/>
          <a:chOff x="0" y="0"/>
          <a:chExt cx="0" cy="0"/>
        </a:xfrm>
      </p:grpSpPr>
      <p:sp>
        <p:nvSpPr>
          <p:cNvPr id="4712" name="Google Shape;4712;p47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a:t>
            </a:r>
            <a:endParaRPr i="1" sz="3200">
              <a:solidFill>
                <a:srgbClr val="FF9900"/>
              </a:solidFill>
              <a:latin typeface="Arial"/>
              <a:ea typeface="Arial"/>
              <a:cs typeface="Arial"/>
              <a:sym typeface="Arial"/>
            </a:endParaRPr>
          </a:p>
        </p:txBody>
      </p:sp>
      <p:sp>
        <p:nvSpPr>
          <p:cNvPr id="4713" name="Google Shape;4713;p477"/>
          <p:cNvSpPr/>
          <p:nvPr/>
        </p:nvSpPr>
        <p:spPr>
          <a:xfrm>
            <a:off x="1992086" y="3873696"/>
            <a:ext cx="8599715" cy="22312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14" name="Google Shape;4714;p477"/>
          <p:cNvSpPr/>
          <p:nvPr/>
        </p:nvSpPr>
        <p:spPr>
          <a:xfrm>
            <a:off x="119336" y="764704"/>
            <a:ext cx="1015312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student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LEFT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student_order </a:t>
            </a:r>
            <a:r>
              <a:rPr lang="en-IN" sz="1800">
                <a:solidFill>
                  <a:srgbClr val="DD4A68"/>
                </a:solidFill>
                <a:latin typeface="Arial"/>
                <a:ea typeface="Arial"/>
                <a:cs typeface="Arial"/>
                <a:sym typeface="Arial"/>
              </a:rPr>
              <a:t>ON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student_order.studentid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student_order.studentID </a:t>
            </a:r>
            <a:r>
              <a:rPr lang="en-IN" sz="1800">
                <a:solidFill>
                  <a:srgbClr val="B38806"/>
                </a:solidFill>
                <a:latin typeface="Arial"/>
                <a:ea typeface="Arial"/>
                <a:cs typeface="Arial"/>
                <a:sym typeface="Arial"/>
              </a:rPr>
              <a:t>IS</a:t>
            </a:r>
            <a:r>
              <a:rPr lang="en-IN" sz="1800">
                <a:solidFill>
                  <a:srgbClr val="945D4A"/>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pic>
        <p:nvPicPr>
          <p:cNvPr id="4715" name="Google Shape;4715;p477"/>
          <p:cNvPicPr preferRelativeResize="0"/>
          <p:nvPr/>
        </p:nvPicPr>
        <p:blipFill rotWithShape="1">
          <a:blip r:embed="rId3">
            <a:alphaModFix/>
          </a:blip>
          <a:srcRect b="0" l="0" r="0" t="0"/>
          <a:stretch/>
        </p:blipFill>
        <p:spPr>
          <a:xfrm>
            <a:off x="407368" y="1700808"/>
            <a:ext cx="11233248" cy="4896544"/>
          </a:xfrm>
          <a:prstGeom prst="rect">
            <a:avLst/>
          </a:prstGeom>
          <a:noFill/>
          <a:ln>
            <a:noFill/>
          </a:ln>
        </p:spPr>
      </p:pic>
      <p:sp>
        <p:nvSpPr>
          <p:cNvPr id="4716" name="Google Shape;4716;p477"/>
          <p:cNvSpPr/>
          <p:nvPr/>
        </p:nvSpPr>
        <p:spPr>
          <a:xfrm>
            <a:off x="7728763" y="1714873"/>
            <a:ext cx="3912415" cy="488247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20" name="Shape 4720"/>
        <p:cNvGrpSpPr/>
        <p:nvPr/>
      </p:nvGrpSpPr>
      <p:grpSpPr>
        <a:xfrm>
          <a:off x="0" y="0"/>
          <a:ext cx="0" cy="0"/>
          <a:chOff x="0" y="0"/>
          <a:chExt cx="0" cy="0"/>
        </a:xfrm>
      </p:grpSpPr>
      <p:sp>
        <p:nvSpPr>
          <p:cNvPr id="4721" name="Google Shape;4721;p47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left outer join</a:t>
            </a:r>
            <a:endParaRPr i="1" sz="3200">
              <a:solidFill>
                <a:srgbClr val="FF9900"/>
              </a:solidFill>
              <a:latin typeface="Arial"/>
              <a:ea typeface="Arial"/>
              <a:cs typeface="Arial"/>
              <a:sym typeface="Arial"/>
            </a:endParaRPr>
          </a:p>
        </p:txBody>
      </p:sp>
      <p:sp>
        <p:nvSpPr>
          <p:cNvPr id="4722" name="Google Shape;4722;p478"/>
          <p:cNvSpPr/>
          <p:nvPr/>
        </p:nvSpPr>
        <p:spPr>
          <a:xfrm>
            <a:off x="344760" y="838200"/>
            <a:ext cx="115118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LEFT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with the matching rows in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right side when there is no match</a:t>
            </a:r>
            <a:r>
              <a:rPr lang="en-IN" sz="1800">
                <a:solidFill>
                  <a:schemeClr val="dk1"/>
                </a:solidFill>
                <a:latin typeface="Arial"/>
                <a:ea typeface="Arial"/>
                <a:cs typeface="Arial"/>
                <a:sym typeface="Arial"/>
              </a:rPr>
              <a:t>.</a:t>
            </a:r>
            <a:endParaRPr/>
          </a:p>
        </p:txBody>
      </p:sp>
      <p:sp>
        <p:nvSpPr>
          <p:cNvPr id="4723" name="Google Shape;4723;p478"/>
          <p:cNvSpPr/>
          <p:nvPr/>
        </p:nvSpPr>
        <p:spPr>
          <a:xfrm>
            <a:off x="344760" y="2023647"/>
            <a:ext cx="11511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LEFT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USING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endParaRPr/>
          </a:p>
        </p:txBody>
      </p:sp>
      <p:sp>
        <p:nvSpPr>
          <p:cNvPr id="4724" name="Google Shape;4724;p478"/>
          <p:cNvSpPr/>
          <p:nvPr/>
        </p:nvSpPr>
        <p:spPr>
          <a:xfrm>
            <a:off x="344760" y="2628089"/>
            <a:ext cx="89916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LEFT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 </a:t>
            </a:r>
            <a:r>
              <a:rPr lang="en-IN" sz="1800">
                <a:solidFill>
                  <a:srgbClr val="DD4A68"/>
                </a:solidFill>
                <a:latin typeface="Arial"/>
                <a:ea typeface="Arial"/>
                <a:cs typeface="Arial"/>
                <a:sym typeface="Arial"/>
              </a:rPr>
              <a:t>USING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725" name="Google Shape;4725;p478"/>
          <p:cNvSpPr/>
          <p:nvPr/>
        </p:nvSpPr>
        <p:spPr>
          <a:xfrm>
            <a:off x="338403" y="4725144"/>
            <a:ext cx="89916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NATURAL</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LEFT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a:t>
            </a:r>
            <a:endParaRPr/>
          </a:p>
        </p:txBody>
      </p:sp>
      <p:sp>
        <p:nvSpPr>
          <p:cNvPr id="4726" name="Google Shape;4726;p478"/>
          <p:cNvSpPr/>
          <p:nvPr/>
        </p:nvSpPr>
        <p:spPr>
          <a:xfrm>
            <a:off x="344760" y="4034134"/>
            <a:ext cx="115118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NATURAL LEFT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endParaRPr sz="2000">
              <a:solidFill>
                <a:srgbClr val="0077AA"/>
              </a:solidFill>
              <a:latin typeface="Arial"/>
              <a:ea typeface="Arial"/>
              <a:cs typeface="Arial"/>
              <a:sym typeface="Arial"/>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0" name="Shape 4730"/>
        <p:cNvGrpSpPr/>
        <p:nvPr/>
      </p:nvGrpSpPr>
      <p:grpSpPr>
        <a:xfrm>
          <a:off x="0" y="0"/>
          <a:ext cx="0" cy="0"/>
          <a:chOff x="0" y="0"/>
          <a:chExt cx="0" cy="0"/>
        </a:xfrm>
      </p:grpSpPr>
      <p:sp>
        <p:nvSpPr>
          <p:cNvPr id="4731" name="Google Shape;4731;p479"/>
          <p:cNvSpPr/>
          <p:nvPr/>
        </p:nvSpPr>
        <p:spPr>
          <a:xfrm>
            <a:off x="191344" y="2722855"/>
            <a:ext cx="6480720"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 {1, 2, 3, 4}</a:t>
            </a:r>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 {(1, a), (2, b), (1, c), (3, d), (2, e), (1, f), (5, z)}</a:t>
            </a:r>
            <a:endParaRPr/>
          </a:p>
          <a:p>
            <a:pPr indent="0" lvl="0" marL="0" marR="0" rtl="0" algn="l">
              <a:spcBef>
                <a:spcPts val="0"/>
              </a:spcBef>
              <a:spcAft>
                <a:spcPts val="0"/>
              </a:spcAft>
              <a:buNone/>
            </a:pPr>
            <a:r>
              <a:t/>
            </a:r>
            <a:endParaRPr b="1" i="1" sz="800">
              <a:solidFill>
                <a:srgbClr val="006C86"/>
              </a:solidFill>
              <a:latin typeface="Arial"/>
              <a:ea typeface="Arial"/>
              <a:cs typeface="Arial"/>
              <a:sym typeface="Arial"/>
            </a:endParaRPr>
          </a:p>
          <a:p>
            <a:pPr indent="0" lvl="0" marL="0" marR="0" rtl="0" algn="l">
              <a:spcBef>
                <a:spcPts val="0"/>
              </a:spcBef>
              <a:spcAft>
                <a:spcPts val="0"/>
              </a:spcAft>
              <a:buNone/>
            </a:pP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1</a:t>
            </a:r>
            <a:r>
              <a:rPr lang="en-IN" sz="2400">
                <a:solidFill>
                  <a:srgbClr val="006C86"/>
                </a:solidFill>
                <a:latin typeface="Arial"/>
                <a:ea typeface="Arial"/>
                <a:cs typeface="Arial"/>
                <a:sym typeface="Arial"/>
              </a:rPr>
              <a:t> right join </a:t>
            </a:r>
            <a:r>
              <a:rPr b="1" i="1" lang="en-IN" sz="2400">
                <a:solidFill>
                  <a:srgbClr val="006C86"/>
                </a:solidFill>
                <a:latin typeface="Arial"/>
                <a:ea typeface="Arial"/>
                <a:cs typeface="Arial"/>
                <a:sym typeface="Arial"/>
              </a:rPr>
              <a:t>r</a:t>
            </a:r>
            <a:r>
              <a:rPr baseline="-25000" lang="en-IN" sz="2400">
                <a:solidFill>
                  <a:srgbClr val="006C86"/>
                </a:solidFill>
                <a:latin typeface="Arial"/>
                <a:ea typeface="Arial"/>
                <a:cs typeface="Arial"/>
                <a:sym typeface="Arial"/>
              </a:rPr>
              <a:t>2</a:t>
            </a:r>
            <a:r>
              <a:rPr lang="en-IN" sz="2400">
                <a:solidFill>
                  <a:srgbClr val="006C86"/>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6C86"/>
              </a:solidFill>
              <a:latin typeface="Arial"/>
              <a:ea typeface="Arial"/>
              <a:cs typeface="Arial"/>
              <a:sym typeface="Arial"/>
            </a:endParaRPr>
          </a:p>
          <a:p>
            <a:pPr indent="0" lvl="0" marL="0" marR="0" rtl="0" algn="l">
              <a:spcBef>
                <a:spcPts val="0"/>
              </a:spcBef>
              <a:spcAft>
                <a:spcPts val="0"/>
              </a:spcAft>
              <a:buNone/>
            </a:pPr>
            <a:r>
              <a:rPr lang="en-IN" sz="2400">
                <a:solidFill>
                  <a:srgbClr val="006C86"/>
                </a:solidFill>
                <a:latin typeface="Arial"/>
                <a:ea typeface="Arial"/>
                <a:cs typeface="Arial"/>
                <a:sym typeface="Arial"/>
              </a:rPr>
              <a:t>R = {(1, 1, a),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1, c),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(1, 1, f),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2, b),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(2, 2, e), </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(3, 3, d),</a:t>
            </a:r>
            <a:endParaRPr/>
          </a:p>
          <a:p>
            <a:pPr indent="0" lvl="0" marL="0" marR="0" rtl="0" algn="l">
              <a:spcBef>
                <a:spcPts val="0"/>
              </a:spcBef>
              <a:spcAft>
                <a:spcPts val="0"/>
              </a:spcAft>
              <a:buNone/>
            </a:pPr>
            <a:r>
              <a:rPr lang="en-IN" sz="2400">
                <a:solidFill>
                  <a:srgbClr val="006C86"/>
                </a:solidFill>
                <a:latin typeface="Arial"/>
                <a:ea typeface="Arial"/>
                <a:cs typeface="Arial"/>
                <a:sym typeface="Arial"/>
              </a:rPr>
              <a:t>        (NULL, 5, z)}</a:t>
            </a:r>
            <a:endParaRPr/>
          </a:p>
        </p:txBody>
      </p:sp>
      <p:pic>
        <p:nvPicPr>
          <p:cNvPr id="4732" name="Google Shape;4732;p479"/>
          <p:cNvPicPr preferRelativeResize="0"/>
          <p:nvPr/>
        </p:nvPicPr>
        <p:blipFill rotWithShape="1">
          <a:blip r:embed="rId3">
            <a:alphaModFix/>
          </a:blip>
          <a:srcRect b="0" l="0" r="0" t="0"/>
          <a:stretch/>
        </p:blipFill>
        <p:spPr>
          <a:xfrm>
            <a:off x="7177112" y="3429000"/>
            <a:ext cx="3553225" cy="3481200"/>
          </a:xfrm>
          <a:prstGeom prst="rect">
            <a:avLst/>
          </a:prstGeom>
          <a:noFill/>
          <a:ln>
            <a:noFill/>
          </a:ln>
        </p:spPr>
      </p:pic>
      <p:sp>
        <p:nvSpPr>
          <p:cNvPr id="4733" name="Google Shape;4733;p479"/>
          <p:cNvSpPr txBox="1"/>
          <p:nvPr/>
        </p:nvSpPr>
        <p:spPr>
          <a:xfrm>
            <a:off x="7176120" y="2915652"/>
            <a:ext cx="50158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Gill Sans"/>
                <a:ea typeface="Gill Sans"/>
                <a:cs typeface="Gill Sans"/>
                <a:sym typeface="Gill Sans"/>
              </a:rPr>
              <a:t> * </a:t>
            </a:r>
            <a:r>
              <a:rPr lang="en-IN" sz="1800">
                <a:solidFill>
                  <a:srgbClr val="0077AA"/>
                </a:solidFill>
                <a:latin typeface="Arial"/>
                <a:ea typeface="Arial"/>
                <a:cs typeface="Arial"/>
                <a:sym typeface="Arial"/>
              </a:rPr>
              <a:t>FROM</a:t>
            </a:r>
            <a:r>
              <a:rPr lang="en-IN" sz="1800">
                <a:solidFill>
                  <a:schemeClr val="dk1"/>
                </a:solidFill>
                <a:latin typeface="Gill Sans"/>
                <a:ea typeface="Gill Sans"/>
                <a:cs typeface="Gill Sans"/>
                <a:sym typeface="Gill Sans"/>
              </a:rPr>
              <a:t> r1 </a:t>
            </a:r>
            <a:r>
              <a:rPr lang="en-IN" sz="1800">
                <a:solidFill>
                  <a:srgbClr val="0077AA"/>
                </a:solidFill>
                <a:latin typeface="Arial"/>
                <a:ea typeface="Arial"/>
                <a:cs typeface="Arial"/>
                <a:sym typeface="Arial"/>
              </a:rPr>
              <a:t>RIGHT</a:t>
            </a:r>
            <a:r>
              <a:rPr lang="en-IN" sz="1800">
                <a:solidFill>
                  <a:schemeClr val="dk1"/>
                </a:solidFill>
                <a:latin typeface="Gill Sans"/>
                <a:ea typeface="Gill Sans"/>
                <a:cs typeface="Gill Sans"/>
                <a:sym typeface="Gill Sans"/>
              </a:rPr>
              <a:t> </a:t>
            </a:r>
            <a:r>
              <a:rPr lang="en-IN" sz="1800">
                <a:solidFill>
                  <a:srgbClr val="0077AA"/>
                </a:solidFill>
                <a:latin typeface="Arial"/>
                <a:ea typeface="Arial"/>
                <a:cs typeface="Arial"/>
                <a:sym typeface="Arial"/>
              </a:rPr>
              <a:t>JOIN</a:t>
            </a:r>
            <a:r>
              <a:rPr lang="en-IN" sz="1800">
                <a:solidFill>
                  <a:schemeClr val="dk1"/>
                </a:solidFill>
                <a:latin typeface="Gill Sans"/>
                <a:ea typeface="Gill Sans"/>
                <a:cs typeface="Gill Sans"/>
                <a:sym typeface="Gill Sans"/>
              </a:rPr>
              <a:t> r2 </a:t>
            </a:r>
            <a:r>
              <a:rPr lang="en-IN" sz="1800">
                <a:solidFill>
                  <a:srgbClr val="DD4A68"/>
                </a:solidFill>
                <a:latin typeface="Arial"/>
                <a:ea typeface="Arial"/>
                <a:cs typeface="Arial"/>
                <a:sym typeface="Arial"/>
              </a:rPr>
              <a:t>ON</a:t>
            </a:r>
            <a:r>
              <a:rPr lang="en-IN" sz="1800">
                <a:solidFill>
                  <a:schemeClr val="dk1"/>
                </a:solidFill>
                <a:latin typeface="Gill Sans"/>
                <a:ea typeface="Gill Sans"/>
                <a:cs typeface="Gill Sans"/>
                <a:sym typeface="Gill Sans"/>
              </a:rPr>
              <a:t> r1.c1 = r2.c1;</a:t>
            </a:r>
            <a:endParaRPr/>
          </a:p>
        </p:txBody>
      </p:sp>
      <p:sp>
        <p:nvSpPr>
          <p:cNvPr id="4734" name="Google Shape;4734;p479"/>
          <p:cNvSpPr/>
          <p:nvPr/>
        </p:nvSpPr>
        <p:spPr>
          <a:xfrm>
            <a:off x="309522" y="664230"/>
            <a:ext cx="1157295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22222"/>
                </a:solidFill>
                <a:latin typeface="Palatino Linotype"/>
                <a:ea typeface="Palatino Linotype"/>
                <a:cs typeface="Palatino Linotype"/>
                <a:sym typeface="Palatino Linotype"/>
              </a:rPr>
              <a:t>Suppose, we want to join two tables: r1 and r2. Right outer join returns all rows in the right table (r1) and all the matching rows found in the left table (r2). It means the result of the SQL right join always contains the rows in the right table. . If no matching rows found in the left table, NULL are displayed.</a:t>
            </a:r>
            <a:endParaRPr/>
          </a:p>
        </p:txBody>
      </p:sp>
      <p:sp>
        <p:nvSpPr>
          <p:cNvPr id="4735" name="Google Shape;4735;p479"/>
          <p:cNvSpPr txBox="1"/>
          <p:nvPr/>
        </p:nvSpPr>
        <p:spPr>
          <a:xfrm>
            <a:off x="1676400" y="1772816"/>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right outer joins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 name="Shape 509"/>
        <p:cNvGrpSpPr/>
        <p:nvPr/>
      </p:nvGrpSpPr>
      <p:grpSpPr>
        <a:xfrm>
          <a:off x="0" y="0"/>
          <a:ext cx="0" cy="0"/>
          <a:chOff x="0" y="0"/>
          <a:chExt cx="0" cy="0"/>
        </a:xfrm>
      </p:grpSpPr>
      <p:sp>
        <p:nvSpPr>
          <p:cNvPr id="510" name="Google Shape;510;p48"/>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511" name="Google Shape;511;p48"/>
          <p:cNvSpPr/>
          <p:nvPr/>
        </p:nvSpPr>
        <p:spPr>
          <a:xfrm>
            <a:off x="407368" y="990600"/>
            <a:ext cx="11377264"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rgbClr val="473935"/>
                </a:solidFill>
                <a:latin typeface="Palatino Linotype"/>
                <a:ea typeface="Palatino Linotype"/>
                <a:cs typeface="Palatino Linotype"/>
                <a:sym typeface="Palatino Linotype"/>
              </a:rPr>
              <a:t>Prime attribute</a:t>
            </a:r>
            <a:r>
              <a:rPr b="1" lang="en-IN" sz="2400">
                <a:solidFill>
                  <a:srgbClr val="518592"/>
                </a:solidFill>
                <a:latin typeface="Palatino Linotype"/>
                <a:ea typeface="Palatino Linotype"/>
                <a:cs typeface="Palatino Linotype"/>
                <a:sym typeface="Palatino Linotype"/>
              </a:rPr>
              <a:t> </a:t>
            </a:r>
            <a:r>
              <a:rPr lang="en-IN" sz="2400">
                <a:solidFill>
                  <a:srgbClr val="473935"/>
                </a:solidFill>
                <a:latin typeface="Palatino Linotype"/>
                <a:ea typeface="Palatino Linotype"/>
                <a:cs typeface="Palatino Linotype"/>
                <a:sym typeface="Palatino Linotype"/>
              </a:rPr>
              <a:t>(</a:t>
            </a:r>
            <a:r>
              <a:rPr i="1" lang="en-IN" sz="2400">
                <a:solidFill>
                  <a:srgbClr val="473935"/>
                </a:solidFill>
                <a:latin typeface="Palatino Linotype"/>
                <a:ea typeface="Palatino Linotype"/>
                <a:cs typeface="Palatino Linotype"/>
                <a:sym typeface="Palatino Linotype"/>
              </a:rPr>
              <a:t>Entity</a:t>
            </a:r>
            <a:r>
              <a:rPr lang="en-IN" sz="2400">
                <a:solidFill>
                  <a:srgbClr val="473935"/>
                </a:solidFill>
                <a:latin typeface="Palatino Linotype"/>
                <a:ea typeface="Palatino Linotype"/>
                <a:cs typeface="Palatino Linotype"/>
                <a:sym typeface="Palatino Linotype"/>
              </a:rPr>
              <a:t> </a:t>
            </a:r>
            <a:r>
              <a:rPr i="1" lang="en-IN" sz="2400">
                <a:solidFill>
                  <a:srgbClr val="473935"/>
                </a:solidFill>
                <a:latin typeface="Palatino Linotype"/>
                <a:ea typeface="Palatino Linotype"/>
                <a:cs typeface="Palatino Linotype"/>
                <a:sym typeface="Palatino Linotype"/>
              </a:rPr>
              <a:t>integrity</a:t>
            </a:r>
            <a:r>
              <a:rPr lang="en-IN" sz="2400">
                <a:solidFill>
                  <a:srgbClr val="473935"/>
                </a:solidFill>
                <a:latin typeface="Palatino Linotype"/>
                <a:ea typeface="Palatino Linotype"/>
                <a:cs typeface="Palatino Linotype"/>
                <a:sym typeface="Palatino Linotype"/>
              </a:rPr>
              <a:t>)	</a:t>
            </a:r>
            <a:endParaRPr sz="2400">
              <a:solidFill>
                <a:srgbClr val="473935"/>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An attribute, which is a </a:t>
            </a:r>
            <a:r>
              <a:rPr b="1" lang="en-IN" sz="2000">
                <a:solidFill>
                  <a:srgbClr val="C00000"/>
                </a:solidFill>
                <a:latin typeface="Palatino Linotype"/>
                <a:ea typeface="Palatino Linotype"/>
                <a:cs typeface="Palatino Linotype"/>
                <a:sym typeface="Palatino Linotype"/>
              </a:rPr>
              <a:t>part of the prime-key</a:t>
            </a:r>
            <a:r>
              <a:rPr b="1" lang="en-IN" sz="2000">
                <a:solidFill>
                  <a:schemeClr val="dk1"/>
                </a:solidFill>
                <a:latin typeface="Palatino Linotype"/>
                <a:ea typeface="Palatino Linotype"/>
                <a:cs typeface="Palatino Linotype"/>
                <a:sym typeface="Palatino Linotype"/>
              </a:rPr>
              <a:t> (</a:t>
            </a:r>
            <a:r>
              <a:rPr b="0" i="0" lang="en-IN" sz="2000">
                <a:solidFill>
                  <a:schemeClr val="dk1"/>
                </a:solidFill>
                <a:latin typeface="Palatino Linotype"/>
                <a:ea typeface="Palatino Linotype"/>
                <a:cs typeface="Palatino Linotype"/>
                <a:sym typeface="Palatino Linotype"/>
              </a:rPr>
              <a:t>candidate key</a:t>
            </a:r>
            <a:r>
              <a:rPr b="1" lang="en-IN" sz="2000">
                <a:solidFill>
                  <a:schemeClr val="dk1"/>
                </a:solidFill>
                <a:latin typeface="Palatino Linotype"/>
                <a:ea typeface="Palatino Linotype"/>
                <a:cs typeface="Palatino Linotype"/>
                <a:sym typeface="Palatino Linotype"/>
              </a:rPr>
              <a:t>)</a:t>
            </a:r>
            <a:r>
              <a:rPr lang="en-IN" sz="2000">
                <a:solidFill>
                  <a:schemeClr val="dk1"/>
                </a:solidFill>
                <a:latin typeface="Palatino Linotype"/>
                <a:ea typeface="Palatino Linotype"/>
                <a:cs typeface="Palatino Linotype"/>
                <a:sym typeface="Palatino Linotype"/>
              </a:rPr>
              <a:t>, is known as a prime attribute.</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2400">
                <a:solidFill>
                  <a:srgbClr val="473935"/>
                </a:solidFill>
                <a:latin typeface="Palatino Linotype"/>
                <a:ea typeface="Palatino Linotype"/>
                <a:cs typeface="Palatino Linotype"/>
                <a:sym typeface="Palatino Linotype"/>
              </a:rPr>
              <a:t>Non-prime attribute </a:t>
            </a:r>
            <a:endParaRPr/>
          </a:p>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An attribute, which is </a:t>
            </a:r>
            <a:r>
              <a:rPr b="1" lang="en-IN" sz="2000">
                <a:solidFill>
                  <a:srgbClr val="C00000"/>
                </a:solidFill>
                <a:latin typeface="Palatino Linotype"/>
                <a:ea typeface="Palatino Linotype"/>
                <a:cs typeface="Palatino Linotype"/>
                <a:sym typeface="Palatino Linotype"/>
              </a:rPr>
              <a:t>not a part of the prime-key</a:t>
            </a:r>
            <a:r>
              <a:rPr b="1" lang="en-IN" sz="2000">
                <a:solidFill>
                  <a:schemeClr val="dk1"/>
                </a:solidFill>
                <a:latin typeface="Palatino Linotype"/>
                <a:ea typeface="Palatino Linotype"/>
                <a:cs typeface="Palatino Linotype"/>
                <a:sym typeface="Palatino Linotype"/>
              </a:rPr>
              <a:t> (</a:t>
            </a:r>
            <a:r>
              <a:rPr b="0" i="0" lang="en-IN" sz="2000">
                <a:solidFill>
                  <a:schemeClr val="dk1"/>
                </a:solidFill>
                <a:latin typeface="Palatino Linotype"/>
                <a:ea typeface="Palatino Linotype"/>
                <a:cs typeface="Palatino Linotype"/>
                <a:sym typeface="Palatino Linotype"/>
              </a:rPr>
              <a:t>candidate key</a:t>
            </a:r>
            <a:r>
              <a:rPr b="1" lang="en-IN" sz="2000">
                <a:solidFill>
                  <a:schemeClr val="dk1"/>
                </a:solidFill>
                <a:latin typeface="Palatino Linotype"/>
                <a:ea typeface="Palatino Linotype"/>
                <a:cs typeface="Palatino Linotype"/>
                <a:sym typeface="Palatino Linotype"/>
              </a:rPr>
              <a:t>)</a:t>
            </a:r>
            <a:r>
              <a:rPr lang="en-IN" sz="2000">
                <a:solidFill>
                  <a:schemeClr val="dk1"/>
                </a:solidFill>
                <a:latin typeface="Palatino Linotype"/>
                <a:ea typeface="Palatino Linotype"/>
                <a:cs typeface="Palatino Linotype"/>
                <a:sym typeface="Palatino Linotype"/>
              </a:rPr>
              <a:t>, is said to be a non-prime attribute.</a:t>
            </a:r>
            <a:endParaRPr/>
          </a:p>
        </p:txBody>
      </p:sp>
      <p:sp>
        <p:nvSpPr>
          <p:cNvPr id="512" name="Google Shape;512;p48"/>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attributes</a:t>
            </a:r>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39" name="Shape 4739"/>
        <p:cNvGrpSpPr/>
        <p:nvPr/>
      </p:nvGrpSpPr>
      <p:grpSpPr>
        <a:xfrm>
          <a:off x="0" y="0"/>
          <a:ext cx="0" cy="0"/>
          <a:chOff x="0" y="0"/>
          <a:chExt cx="0" cy="0"/>
        </a:xfrm>
      </p:grpSpPr>
      <p:sp>
        <p:nvSpPr>
          <p:cNvPr id="4740" name="Google Shape;4740;p480"/>
          <p:cNvSpPr/>
          <p:nvPr/>
        </p:nvSpPr>
        <p:spPr>
          <a:xfrm>
            <a:off x="309522" y="664230"/>
            <a:ext cx="115729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The following example the RIGHT OUTER JOIN of two tables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(AC-1, AC-2, AC-3, AC-4, AC-5) and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(C-1, C-2, C-3, C-4). The RIGHT JOIN will match rows from the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1</a:t>
            </a:r>
            <a:r>
              <a:rPr lang="en-IN" sz="1800">
                <a:solidFill>
                  <a:schemeClr val="dk1"/>
                </a:solidFill>
                <a:latin typeface="Palatino Linotype"/>
                <a:ea typeface="Palatino Linotype"/>
                <a:cs typeface="Palatino Linotype"/>
                <a:sym typeface="Palatino Linotype"/>
              </a:rPr>
              <a:t> table with the rows from </a:t>
            </a:r>
            <a:r>
              <a:rPr b="1" i="1" lang="en-IN" sz="1800">
                <a:solidFill>
                  <a:schemeClr val="dk1"/>
                </a:solidFill>
                <a:latin typeface="Palatino Linotype"/>
                <a:ea typeface="Palatino Linotype"/>
                <a:cs typeface="Palatino Linotype"/>
                <a:sym typeface="Palatino Linotype"/>
              </a:rPr>
              <a:t>r</a:t>
            </a:r>
            <a:r>
              <a:rPr baseline="-25000" lang="en-IN" sz="1800">
                <a:solidFill>
                  <a:schemeClr val="dk1"/>
                </a:solidFill>
                <a:latin typeface="Palatino Linotype"/>
                <a:ea typeface="Palatino Linotype"/>
                <a:cs typeface="Palatino Linotype"/>
                <a:sym typeface="Palatino Linotype"/>
              </a:rPr>
              <a:t>2</a:t>
            </a:r>
            <a:r>
              <a:rPr lang="en-IN" sz="1800">
                <a:solidFill>
                  <a:schemeClr val="dk1"/>
                </a:solidFill>
                <a:latin typeface="Palatino Linotype"/>
                <a:ea typeface="Palatino Linotype"/>
                <a:cs typeface="Palatino Linotype"/>
                <a:sym typeface="Palatino Linotype"/>
              </a:rPr>
              <a:t> table using patterns:</a:t>
            </a:r>
            <a:endParaRPr/>
          </a:p>
        </p:txBody>
      </p:sp>
      <p:pic>
        <p:nvPicPr>
          <p:cNvPr id="4741" name="Google Shape;4741;p480"/>
          <p:cNvPicPr preferRelativeResize="0"/>
          <p:nvPr/>
        </p:nvPicPr>
        <p:blipFill rotWithShape="1">
          <a:blip r:embed="rId3">
            <a:alphaModFix/>
          </a:blip>
          <a:srcRect b="0" l="0" r="0" t="0"/>
          <a:stretch/>
        </p:blipFill>
        <p:spPr>
          <a:xfrm>
            <a:off x="478800" y="1846800"/>
            <a:ext cx="11145600" cy="4454795"/>
          </a:xfrm>
          <a:prstGeom prst="rect">
            <a:avLst/>
          </a:prstGeom>
          <a:noFill/>
          <a:ln>
            <a:noFill/>
          </a:ln>
        </p:spPr>
      </p:pic>
      <p:sp>
        <p:nvSpPr>
          <p:cNvPr id="4742" name="Google Shape;4742;p48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46" name="Shape 4746"/>
        <p:cNvGrpSpPr/>
        <p:nvPr/>
      </p:nvGrpSpPr>
      <p:grpSpPr>
        <a:xfrm>
          <a:off x="0" y="0"/>
          <a:ext cx="0" cy="0"/>
          <a:chOff x="0" y="0"/>
          <a:chExt cx="0" cy="0"/>
        </a:xfrm>
      </p:grpSpPr>
      <p:sp>
        <p:nvSpPr>
          <p:cNvPr id="4747" name="Google Shape;4747;p48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pic>
        <p:nvPicPr>
          <p:cNvPr id="4748" name="Google Shape;4748;p481"/>
          <p:cNvPicPr preferRelativeResize="0"/>
          <p:nvPr/>
        </p:nvPicPr>
        <p:blipFill rotWithShape="1">
          <a:blip r:embed="rId3">
            <a:alphaModFix/>
          </a:blip>
          <a:srcRect b="0" l="0" r="0" t="0"/>
          <a:stretch/>
        </p:blipFill>
        <p:spPr>
          <a:xfrm>
            <a:off x="311326" y="3887834"/>
            <a:ext cx="9067800" cy="1714500"/>
          </a:xfrm>
          <a:prstGeom prst="rect">
            <a:avLst/>
          </a:prstGeom>
          <a:noFill/>
          <a:ln>
            <a:noFill/>
          </a:ln>
        </p:spPr>
      </p:pic>
      <p:sp>
        <p:nvSpPr>
          <p:cNvPr id="4749" name="Google Shape;4749;p481"/>
          <p:cNvSpPr/>
          <p:nvPr/>
        </p:nvSpPr>
        <p:spPr>
          <a:xfrm>
            <a:off x="335360" y="838200"/>
            <a:ext cx="114745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RIGHT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with the matching rows in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left side when there is no match.</a:t>
            </a:r>
            <a:endParaRPr/>
          </a:p>
        </p:txBody>
      </p:sp>
      <p:sp>
        <p:nvSpPr>
          <p:cNvPr id="4750" name="Google Shape;4750;p481"/>
          <p:cNvSpPr/>
          <p:nvPr/>
        </p:nvSpPr>
        <p:spPr>
          <a:xfrm>
            <a:off x="335360" y="1923872"/>
            <a:ext cx="113772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RIGHT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
        <p:nvSpPr>
          <p:cNvPr id="4751" name="Google Shape;4751;p481"/>
          <p:cNvSpPr/>
          <p:nvPr/>
        </p:nvSpPr>
        <p:spPr>
          <a:xfrm>
            <a:off x="335360" y="2627620"/>
            <a:ext cx="11377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orders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RIGHT</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E0D612"/>
                </a:solidFill>
                <a:latin typeface="Arial"/>
                <a:ea typeface="Arial"/>
                <a:cs typeface="Arial"/>
                <a:sym typeface="Arial"/>
              </a:rPr>
              <a:t> </a:t>
            </a:r>
            <a:r>
              <a:rPr lang="en-IN" sz="1800">
                <a:solidFill>
                  <a:schemeClr val="dk1"/>
                </a:solidFill>
                <a:latin typeface="Arial"/>
                <a:ea typeface="Arial"/>
                <a:cs typeface="Arial"/>
                <a:sym typeface="Arial"/>
              </a:rPr>
              <a:t>employee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.employeeid;</a:t>
            </a:r>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5" name="Shape 4755"/>
        <p:cNvGrpSpPr/>
        <p:nvPr/>
      </p:nvGrpSpPr>
      <p:grpSpPr>
        <a:xfrm>
          <a:off x="0" y="0"/>
          <a:ext cx="0" cy="0"/>
          <a:chOff x="0" y="0"/>
          <a:chExt cx="0" cy="0"/>
        </a:xfrm>
      </p:grpSpPr>
      <p:sp>
        <p:nvSpPr>
          <p:cNvPr id="4756" name="Google Shape;4756;p482"/>
          <p:cNvSpPr/>
          <p:nvPr/>
        </p:nvSpPr>
        <p:spPr>
          <a:xfrm>
            <a:off x="235022" y="764704"/>
            <a:ext cx="1144927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student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RIGHT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student_order </a:t>
            </a:r>
            <a:r>
              <a:rPr lang="en-IN" sz="1800">
                <a:solidFill>
                  <a:srgbClr val="DD4A68"/>
                </a:solidFill>
                <a:latin typeface="Arial"/>
                <a:ea typeface="Arial"/>
                <a:cs typeface="Arial"/>
                <a:sym typeface="Arial"/>
              </a:rPr>
              <a:t>ON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student_order.studentid;</a:t>
            </a:r>
            <a:endParaRPr sz="1800">
              <a:solidFill>
                <a:schemeClr val="dk1"/>
              </a:solidFill>
              <a:latin typeface="Arial"/>
              <a:ea typeface="Arial"/>
              <a:cs typeface="Arial"/>
              <a:sym typeface="Arial"/>
            </a:endParaRPr>
          </a:p>
        </p:txBody>
      </p:sp>
      <p:sp>
        <p:nvSpPr>
          <p:cNvPr id="4757" name="Google Shape;4757;p48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pic>
        <p:nvPicPr>
          <p:cNvPr id="4758" name="Google Shape;4758;p482"/>
          <p:cNvPicPr preferRelativeResize="0"/>
          <p:nvPr/>
        </p:nvPicPr>
        <p:blipFill rotWithShape="1">
          <a:blip r:embed="rId3">
            <a:alphaModFix/>
          </a:blip>
          <a:srcRect b="0" l="0" r="0" t="0"/>
          <a:stretch/>
        </p:blipFill>
        <p:spPr>
          <a:xfrm>
            <a:off x="235022" y="1334789"/>
            <a:ext cx="11449272" cy="5193579"/>
          </a:xfrm>
          <a:prstGeom prst="rect">
            <a:avLst/>
          </a:prstGeom>
          <a:noFill/>
          <a:ln>
            <a:noFill/>
          </a:ln>
        </p:spPr>
      </p:pic>
      <p:sp>
        <p:nvSpPr>
          <p:cNvPr id="4759" name="Google Shape;4759;p482"/>
          <p:cNvSpPr/>
          <p:nvPr/>
        </p:nvSpPr>
        <p:spPr>
          <a:xfrm>
            <a:off x="235022" y="3918542"/>
            <a:ext cx="11449272" cy="1654493"/>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63" name="Shape 4763"/>
        <p:cNvGrpSpPr/>
        <p:nvPr/>
      </p:nvGrpSpPr>
      <p:grpSpPr>
        <a:xfrm>
          <a:off x="0" y="0"/>
          <a:ext cx="0" cy="0"/>
          <a:chOff x="0" y="0"/>
          <a:chExt cx="0" cy="0"/>
        </a:xfrm>
      </p:grpSpPr>
      <p:sp>
        <p:nvSpPr>
          <p:cNvPr id="4764" name="Google Shape;4764;p48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pic>
        <p:nvPicPr>
          <p:cNvPr id="4765" name="Google Shape;4765;p483"/>
          <p:cNvPicPr preferRelativeResize="0"/>
          <p:nvPr/>
        </p:nvPicPr>
        <p:blipFill rotWithShape="1">
          <a:blip r:embed="rId3">
            <a:alphaModFix/>
          </a:blip>
          <a:srcRect b="0" l="0" r="0" t="0"/>
          <a:stretch/>
        </p:blipFill>
        <p:spPr>
          <a:xfrm>
            <a:off x="335360" y="3839110"/>
            <a:ext cx="9067800" cy="1714500"/>
          </a:xfrm>
          <a:prstGeom prst="rect">
            <a:avLst/>
          </a:prstGeom>
          <a:noFill/>
          <a:ln>
            <a:noFill/>
          </a:ln>
        </p:spPr>
      </p:pic>
      <p:sp>
        <p:nvSpPr>
          <p:cNvPr id="4766" name="Google Shape;4766;p483"/>
          <p:cNvSpPr/>
          <p:nvPr/>
        </p:nvSpPr>
        <p:spPr>
          <a:xfrm>
            <a:off x="335360" y="838200"/>
            <a:ext cx="114745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RIGHT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with the matching rows in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left side when there is no match.</a:t>
            </a:r>
            <a:endParaRPr/>
          </a:p>
        </p:txBody>
      </p:sp>
      <p:sp>
        <p:nvSpPr>
          <p:cNvPr id="4767" name="Google Shape;4767;p483"/>
          <p:cNvSpPr/>
          <p:nvPr/>
        </p:nvSpPr>
        <p:spPr>
          <a:xfrm>
            <a:off x="335360" y="1923872"/>
            <a:ext cx="115212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RIGHT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ON</a:t>
            </a:r>
            <a:r>
              <a:rPr lang="en-IN" sz="18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 </a:t>
            </a:r>
            <a:r>
              <a:rPr lang="en-IN" sz="2000">
                <a:solidFill>
                  <a:srgbClr val="0077AA"/>
                </a:solidFill>
                <a:latin typeface="Arial"/>
                <a:ea typeface="Arial"/>
                <a:cs typeface="Arial"/>
                <a:sym typeface="Arial"/>
              </a:rPr>
              <a:t>WHERE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 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IS NULL</a:t>
            </a:r>
            <a:endParaRPr sz="2000">
              <a:solidFill>
                <a:srgbClr val="0077AA"/>
              </a:solidFill>
              <a:latin typeface="Arial"/>
              <a:ea typeface="Arial"/>
              <a:cs typeface="Arial"/>
              <a:sym typeface="Arial"/>
            </a:endParaRPr>
          </a:p>
        </p:txBody>
      </p:sp>
      <p:sp>
        <p:nvSpPr>
          <p:cNvPr id="4768" name="Google Shape;4768;p483"/>
          <p:cNvSpPr/>
          <p:nvPr/>
        </p:nvSpPr>
        <p:spPr>
          <a:xfrm>
            <a:off x="335360" y="2627620"/>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orders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RIGHT</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E0D612"/>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E0D612"/>
                </a:solidFill>
                <a:latin typeface="Arial"/>
                <a:ea typeface="Arial"/>
                <a:cs typeface="Arial"/>
                <a:sym typeface="Arial"/>
              </a:rPr>
              <a:t> </a:t>
            </a:r>
            <a:r>
              <a:rPr lang="en-IN" sz="1800">
                <a:solidFill>
                  <a:schemeClr val="dk1"/>
                </a:solidFill>
                <a:latin typeface="Arial"/>
                <a:ea typeface="Arial"/>
                <a:cs typeface="Arial"/>
                <a:sym typeface="Arial"/>
              </a:rPr>
              <a:t>employee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ON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emp</a:t>
            </a:r>
            <a:r>
              <a:rPr lang="en-IN" sz="1800">
                <a:solidFill>
                  <a:schemeClr val="dk1"/>
                </a:solidFill>
                <a:latin typeface="Arial"/>
                <a:ea typeface="Arial"/>
                <a:cs typeface="Arial"/>
                <a:sym typeface="Arial"/>
              </a:rPr>
              <a: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.employeeid  </a:t>
            </a:r>
            <a:r>
              <a:rPr lang="en-IN" sz="1800">
                <a:solidFill>
                  <a:srgbClr val="DD4A68"/>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ord</a:t>
            </a:r>
            <a:r>
              <a:rPr lang="en-IN" sz="1800">
                <a:solidFill>
                  <a:schemeClr val="dk1"/>
                </a:solidFill>
                <a:latin typeface="Arial"/>
                <a:ea typeface="Arial"/>
                <a:cs typeface="Arial"/>
                <a:sym typeface="Arial"/>
              </a:rPr>
              <a:t>.employeeid </a:t>
            </a:r>
            <a:r>
              <a:rPr lang="en-IN" sz="1800">
                <a:solidFill>
                  <a:srgbClr val="B38806"/>
                </a:solidFill>
                <a:latin typeface="Arial"/>
                <a:ea typeface="Arial"/>
                <a:cs typeface="Arial"/>
                <a:sym typeface="Arial"/>
              </a:rPr>
              <a:t>IS</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a:t>
            </a:r>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72" name="Shape 4772"/>
        <p:cNvGrpSpPr/>
        <p:nvPr/>
      </p:nvGrpSpPr>
      <p:grpSpPr>
        <a:xfrm>
          <a:off x="0" y="0"/>
          <a:ext cx="0" cy="0"/>
          <a:chOff x="0" y="0"/>
          <a:chExt cx="0" cy="0"/>
        </a:xfrm>
      </p:grpSpPr>
      <p:sp>
        <p:nvSpPr>
          <p:cNvPr id="4773" name="Google Shape;4773;p484"/>
          <p:cNvSpPr/>
          <p:nvPr/>
        </p:nvSpPr>
        <p:spPr>
          <a:xfrm>
            <a:off x="1992086" y="3873696"/>
            <a:ext cx="8599715" cy="22312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74" name="Google Shape;4774;p484"/>
          <p:cNvSpPr/>
          <p:nvPr/>
        </p:nvSpPr>
        <p:spPr>
          <a:xfrm>
            <a:off x="119336" y="764704"/>
            <a:ext cx="10153128"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student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RIGHT</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rgbClr val="0077AA"/>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student_order </a:t>
            </a:r>
            <a:r>
              <a:rPr lang="en-IN" sz="1800">
                <a:solidFill>
                  <a:srgbClr val="DD4A68"/>
                </a:solidFill>
                <a:latin typeface="Arial"/>
                <a:ea typeface="Arial"/>
                <a:cs typeface="Arial"/>
                <a:sym typeface="Arial"/>
              </a:rPr>
              <a:t>ON</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student.id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student_order.studentid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student.ID </a:t>
            </a:r>
            <a:r>
              <a:rPr lang="en-IN" sz="1800">
                <a:solidFill>
                  <a:srgbClr val="B38806"/>
                </a:solidFill>
                <a:latin typeface="Arial"/>
                <a:ea typeface="Arial"/>
                <a:cs typeface="Arial"/>
                <a:sym typeface="Arial"/>
              </a:rPr>
              <a:t>IS</a:t>
            </a:r>
            <a:r>
              <a:rPr lang="en-IN" sz="1800">
                <a:solidFill>
                  <a:srgbClr val="945D4A"/>
                </a:solidFill>
                <a:latin typeface="Arial"/>
                <a:ea typeface="Arial"/>
                <a:cs typeface="Arial"/>
                <a:sym typeface="Arial"/>
              </a:rPr>
              <a:t> </a:t>
            </a:r>
            <a:r>
              <a:rPr lang="en-IN" sz="1800">
                <a:solidFill>
                  <a:srgbClr val="B38806"/>
                </a:solidFill>
                <a:latin typeface="Arial"/>
                <a:ea typeface="Arial"/>
                <a:cs typeface="Arial"/>
                <a:sym typeface="Arial"/>
              </a:rPr>
              <a:t>NULL</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4775" name="Google Shape;4775;p48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pic>
        <p:nvPicPr>
          <p:cNvPr id="4776" name="Google Shape;4776;p484"/>
          <p:cNvPicPr preferRelativeResize="0"/>
          <p:nvPr/>
        </p:nvPicPr>
        <p:blipFill rotWithShape="1">
          <a:blip r:embed="rId3">
            <a:alphaModFix/>
          </a:blip>
          <a:srcRect b="0" l="0" r="0" t="0"/>
          <a:stretch/>
        </p:blipFill>
        <p:spPr>
          <a:xfrm>
            <a:off x="479375" y="1949879"/>
            <a:ext cx="11195093" cy="2271209"/>
          </a:xfrm>
          <a:prstGeom prst="rect">
            <a:avLst/>
          </a:prstGeom>
          <a:noFill/>
          <a:ln>
            <a:noFill/>
          </a:ln>
        </p:spPr>
      </p:pic>
      <p:sp>
        <p:nvSpPr>
          <p:cNvPr id="4777" name="Google Shape;4777;p484"/>
          <p:cNvSpPr/>
          <p:nvPr/>
        </p:nvSpPr>
        <p:spPr>
          <a:xfrm>
            <a:off x="517532" y="2329035"/>
            <a:ext cx="6946620" cy="1795085"/>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81" name="Shape 4781"/>
        <p:cNvGrpSpPr/>
        <p:nvPr/>
      </p:nvGrpSpPr>
      <p:grpSpPr>
        <a:xfrm>
          <a:off x="0" y="0"/>
          <a:ext cx="0" cy="0"/>
          <a:chOff x="0" y="0"/>
          <a:chExt cx="0" cy="0"/>
        </a:xfrm>
      </p:grpSpPr>
      <p:sp>
        <p:nvSpPr>
          <p:cNvPr id="4782" name="Google Shape;4782;p48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right outer join</a:t>
            </a:r>
            <a:endParaRPr i="1" sz="3200">
              <a:solidFill>
                <a:srgbClr val="FF9900"/>
              </a:solidFill>
              <a:latin typeface="Arial"/>
              <a:ea typeface="Arial"/>
              <a:cs typeface="Arial"/>
              <a:sym typeface="Arial"/>
            </a:endParaRPr>
          </a:p>
        </p:txBody>
      </p:sp>
      <p:sp>
        <p:nvSpPr>
          <p:cNvPr id="4783" name="Google Shape;4783;p485"/>
          <p:cNvSpPr/>
          <p:nvPr/>
        </p:nvSpPr>
        <p:spPr>
          <a:xfrm>
            <a:off x="335360" y="2057401"/>
            <a:ext cx="114745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RIGHT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USING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a:t>
            </a:r>
            <a:endParaRPr/>
          </a:p>
        </p:txBody>
      </p:sp>
      <p:sp>
        <p:nvSpPr>
          <p:cNvPr id="4784" name="Google Shape;4784;p485"/>
          <p:cNvSpPr/>
          <p:nvPr/>
        </p:nvSpPr>
        <p:spPr>
          <a:xfrm>
            <a:off x="335360" y="2678669"/>
            <a:ext cx="114745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RIGHT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 </a:t>
            </a:r>
            <a:r>
              <a:rPr lang="en-IN" sz="1800">
                <a:solidFill>
                  <a:srgbClr val="DD4A68"/>
                </a:solidFill>
                <a:latin typeface="Arial"/>
                <a:ea typeface="Arial"/>
                <a:cs typeface="Arial"/>
                <a:sym typeface="Arial"/>
              </a:rPr>
              <a:t>USING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785" name="Google Shape;4785;p485"/>
          <p:cNvSpPr/>
          <p:nvPr/>
        </p:nvSpPr>
        <p:spPr>
          <a:xfrm>
            <a:off x="360300" y="4437112"/>
            <a:ext cx="114745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945D4A"/>
                </a:solidFill>
                <a:latin typeface="Arial"/>
                <a:ea typeface="Arial"/>
                <a:cs typeface="Arial"/>
                <a:sym typeface="Arial"/>
              </a:rPr>
              <a:t>NATURAL</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RIGHT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OUTER</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JOIN</a:t>
            </a:r>
            <a:r>
              <a:rPr lang="en-IN" sz="1800">
                <a:solidFill>
                  <a:schemeClr val="dk1"/>
                </a:solidFill>
                <a:latin typeface="Arial"/>
                <a:ea typeface="Arial"/>
                <a:cs typeface="Arial"/>
                <a:sym typeface="Arial"/>
              </a:rPr>
              <a:t> dept;</a:t>
            </a:r>
            <a:endParaRPr/>
          </a:p>
        </p:txBody>
      </p:sp>
      <p:sp>
        <p:nvSpPr>
          <p:cNvPr id="4786" name="Google Shape;4786;p485"/>
          <p:cNvSpPr/>
          <p:nvPr/>
        </p:nvSpPr>
        <p:spPr>
          <a:xfrm>
            <a:off x="346079" y="3821668"/>
            <a:ext cx="113772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3</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NATURAL RIGHT [OUTER ] JOIN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2</a:t>
            </a:r>
            <a:endParaRPr sz="2000">
              <a:solidFill>
                <a:srgbClr val="0077AA"/>
              </a:solidFill>
              <a:latin typeface="Arial"/>
              <a:ea typeface="Arial"/>
              <a:cs typeface="Arial"/>
              <a:sym typeface="Arial"/>
            </a:endParaRPr>
          </a:p>
        </p:txBody>
      </p:sp>
      <p:sp>
        <p:nvSpPr>
          <p:cNvPr id="4787" name="Google Shape;4787;p485"/>
          <p:cNvSpPr/>
          <p:nvPr/>
        </p:nvSpPr>
        <p:spPr>
          <a:xfrm>
            <a:off x="335360" y="838200"/>
            <a:ext cx="1147450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a:t>
            </a:r>
            <a:r>
              <a:rPr lang="en-IN" sz="1800">
                <a:solidFill>
                  <a:srgbClr val="C74C49"/>
                </a:solidFill>
                <a:latin typeface="Arial"/>
                <a:ea typeface="Arial"/>
                <a:cs typeface="Arial"/>
                <a:sym typeface="Arial"/>
              </a:rPr>
              <a:t>RIGHT</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keyword returns all rows from the right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2</a:t>
            </a:r>
            <a:r>
              <a:rPr lang="en-IN" sz="1800">
                <a:solidFill>
                  <a:schemeClr val="dk1"/>
                </a:solidFill>
                <a:latin typeface="Arial"/>
                <a:ea typeface="Arial"/>
                <a:cs typeface="Arial"/>
                <a:sym typeface="Arial"/>
              </a:rPr>
              <a:t>), with the matching rows in the left table (</a:t>
            </a:r>
            <a:r>
              <a:rPr b="1" i="1" lang="en-IN" sz="1800">
                <a:solidFill>
                  <a:schemeClr val="dk1"/>
                </a:solidFill>
                <a:latin typeface="Arial"/>
                <a:ea typeface="Arial"/>
                <a:cs typeface="Arial"/>
                <a:sym typeface="Arial"/>
              </a:rPr>
              <a:t>r</a:t>
            </a:r>
            <a:r>
              <a:rPr baseline="-25000" lang="en-IN" sz="1800">
                <a:solidFill>
                  <a:schemeClr val="dk1"/>
                </a:solidFill>
                <a:latin typeface="Arial"/>
                <a:ea typeface="Arial"/>
                <a:cs typeface="Arial"/>
                <a:sym typeface="Arial"/>
              </a:rPr>
              <a:t>1</a:t>
            </a:r>
            <a:r>
              <a:rPr lang="en-IN" sz="1800">
                <a:solidFill>
                  <a:schemeClr val="dk1"/>
                </a:solidFill>
                <a:latin typeface="Arial"/>
                <a:ea typeface="Arial"/>
                <a:cs typeface="Arial"/>
                <a:sym typeface="Arial"/>
              </a:rPr>
              <a:t>). </a:t>
            </a:r>
            <a:r>
              <a:rPr b="1" lang="en-IN" sz="1800">
                <a:solidFill>
                  <a:schemeClr val="dk1"/>
                </a:solidFill>
                <a:latin typeface="Arial"/>
                <a:ea typeface="Arial"/>
                <a:cs typeface="Arial"/>
                <a:sym typeface="Arial"/>
              </a:rPr>
              <a:t>The result is NULL in the left side when there is no match</a:t>
            </a:r>
            <a:r>
              <a:rPr lang="en-IN" sz="1800">
                <a:solidFill>
                  <a:schemeClr val="dk1"/>
                </a:solidFill>
                <a:latin typeface="Arial"/>
                <a:ea typeface="Arial"/>
                <a:cs typeface="Arial"/>
                <a:sym typeface="Arial"/>
              </a:rPr>
              <a:t>.</a:t>
            </a:r>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91" name="Shape 4791"/>
        <p:cNvGrpSpPr/>
        <p:nvPr/>
      </p:nvGrpSpPr>
      <p:grpSpPr>
        <a:xfrm>
          <a:off x="0" y="0"/>
          <a:ext cx="0" cy="0"/>
          <a:chOff x="0" y="0"/>
          <a:chExt cx="0" cy="0"/>
        </a:xfrm>
      </p:grpSpPr>
      <p:sp>
        <p:nvSpPr>
          <p:cNvPr id="4792" name="Google Shape;4792;p48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left join vs right join</a:t>
            </a:r>
            <a:endParaRPr i="1" sz="3200">
              <a:solidFill>
                <a:srgbClr val="FF9900"/>
              </a:solidFill>
              <a:latin typeface="Arial"/>
              <a:ea typeface="Arial"/>
              <a:cs typeface="Arial"/>
              <a:sym typeface="Arial"/>
            </a:endParaRPr>
          </a:p>
        </p:txBody>
      </p:sp>
      <p:grpSp>
        <p:nvGrpSpPr>
          <p:cNvPr id="4793" name="Google Shape;4793;p486"/>
          <p:cNvGrpSpPr/>
          <p:nvPr/>
        </p:nvGrpSpPr>
        <p:grpSpPr>
          <a:xfrm>
            <a:off x="119336" y="260830"/>
            <a:ext cx="4964799" cy="863914"/>
            <a:chOff x="119336" y="188822"/>
            <a:chExt cx="4964799" cy="863914"/>
          </a:xfrm>
        </p:grpSpPr>
        <p:sp>
          <p:nvSpPr>
            <p:cNvPr id="4794" name="Google Shape;4794;p486"/>
            <p:cNvSpPr/>
            <p:nvPr/>
          </p:nvSpPr>
          <p:spPr>
            <a:xfrm>
              <a:off x="119336"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95" name="Google Shape;4795;p486"/>
            <p:cNvSpPr txBox="1"/>
            <p:nvPr/>
          </p:nvSpPr>
          <p:spPr>
            <a:xfrm>
              <a:off x="191344" y="350795"/>
              <a:ext cx="1896673"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LEFT JOIN</a:t>
              </a:r>
              <a:endParaRPr sz="3000">
                <a:solidFill>
                  <a:schemeClr val="dk1"/>
                </a:solidFill>
                <a:latin typeface="Gill Sans"/>
                <a:ea typeface="Gill Sans"/>
                <a:cs typeface="Gill Sans"/>
                <a:sym typeface="Gill Sans"/>
              </a:endParaRPr>
            </a:p>
          </p:txBody>
        </p:sp>
        <p:sp>
          <p:nvSpPr>
            <p:cNvPr id="4796" name="Google Shape;4796;p486"/>
            <p:cNvSpPr/>
            <p:nvPr/>
          </p:nvSpPr>
          <p:spPr>
            <a:xfrm>
              <a:off x="2855639" y="188822"/>
              <a:ext cx="2228495"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4797" name="Google Shape;4797;p486"/>
            <p:cNvSpPr txBox="1"/>
            <p:nvPr/>
          </p:nvSpPr>
          <p:spPr>
            <a:xfrm>
              <a:off x="2855640" y="350795"/>
              <a:ext cx="222849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RIGHT JOIN</a:t>
              </a:r>
              <a:endParaRPr sz="3000">
                <a:solidFill>
                  <a:schemeClr val="dk1"/>
                </a:solidFill>
                <a:latin typeface="Gill Sans"/>
                <a:ea typeface="Gill Sans"/>
                <a:cs typeface="Gill Sans"/>
                <a:sym typeface="Gill Sans"/>
              </a:endParaRPr>
            </a:p>
          </p:txBody>
        </p:sp>
        <p:sp>
          <p:nvSpPr>
            <p:cNvPr id="4798" name="Google Shape;4798;p486"/>
            <p:cNvSpPr txBox="1"/>
            <p:nvPr/>
          </p:nvSpPr>
          <p:spPr>
            <a:xfrm>
              <a:off x="2135560" y="332656"/>
              <a:ext cx="7452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Gill Sans"/>
                  <a:ea typeface="Gill Sans"/>
                  <a:cs typeface="Gill Sans"/>
                  <a:sym typeface="Gill Sans"/>
                </a:rPr>
                <a:t>V</a:t>
              </a:r>
              <a:r>
                <a:rPr lang="en-IN" sz="2400">
                  <a:solidFill>
                    <a:schemeClr val="dk1"/>
                  </a:solidFill>
                  <a:latin typeface="Gill Sans"/>
                  <a:ea typeface="Gill Sans"/>
                  <a:cs typeface="Gill Sans"/>
                  <a:sym typeface="Gill Sans"/>
                </a:rPr>
                <a:t>S</a:t>
              </a:r>
              <a:endParaRPr sz="2400">
                <a:solidFill>
                  <a:schemeClr val="dk1"/>
                </a:solidFill>
                <a:latin typeface="Gill Sans"/>
                <a:ea typeface="Gill Sans"/>
                <a:cs typeface="Gill Sans"/>
                <a:sym typeface="Gill Sans"/>
              </a:endParaRPr>
            </a:p>
          </p:txBody>
        </p:sp>
      </p:grpSp>
      <p:graphicFrame>
        <p:nvGraphicFramePr>
          <p:cNvPr id="4799" name="Google Shape;4799;p486"/>
          <p:cNvGraphicFramePr/>
          <p:nvPr/>
        </p:nvGraphicFramePr>
        <p:xfrm>
          <a:off x="47328" y="1512005"/>
          <a:ext cx="3000000" cy="3000000"/>
        </p:xfrm>
        <a:graphic>
          <a:graphicData uri="http://schemas.openxmlformats.org/drawingml/2006/table">
            <a:tbl>
              <a:tblPr>
                <a:noFill/>
                <a:tableStyleId>{3C152881-F198-4F65-A271-4D270DF88224}</a:tableStyleId>
              </a:tblPr>
              <a:tblGrid>
                <a:gridCol w="4008450"/>
                <a:gridCol w="4008450"/>
                <a:gridCol w="4008450"/>
              </a:tblGrid>
              <a:tr h="265025">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LEFT OUTER JOIN</a:t>
                      </a:r>
                      <a:endParaRPr/>
                    </a:p>
                  </a:txBody>
                  <a:tcPr marT="53150" marB="53150" marR="53150" marL="5315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RIGHT OUTER JOIN</a:t>
                      </a:r>
                      <a:endParaRPr/>
                    </a:p>
                  </a:txBody>
                  <a:tcPr marT="53150" marB="53150" marR="53150" marL="5315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FULL OUTER JOIN</a:t>
                      </a:r>
                      <a:endParaRPr/>
                    </a:p>
                  </a:txBody>
                  <a:tcPr marT="53150" marB="53150" marR="53150" marL="53150" anchor="ctr"/>
                </a:tc>
              </a:tr>
              <a:tr h="5619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All the tuples of the left table remain in the result.</a:t>
                      </a:r>
                      <a:endParaRPr/>
                    </a:p>
                  </a:txBody>
                  <a:tcPr marT="53150" marB="53150" marR="53150" marL="531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All the tuples of the right table remain in the result.</a:t>
                      </a:r>
                      <a:endParaRPr/>
                    </a:p>
                  </a:txBody>
                  <a:tcPr marT="53150" marB="53150" marR="53150" marL="531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All the tuples from left as well as right table remain in the result.</a:t>
                      </a:r>
                      <a:endParaRPr/>
                    </a:p>
                  </a:txBody>
                  <a:tcPr marT="53150" marB="53150" marR="53150" marL="53150"/>
                </a:tc>
              </a:tr>
              <a:tr h="12340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The tuples of left table that does not have a matching tuple in right table are extended with NULL value for attributes of the right table.</a:t>
                      </a:r>
                      <a:endParaRPr/>
                    </a:p>
                  </a:txBody>
                  <a:tcPr marT="53150" marB="53150" marR="53150" marL="531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The tuples of right table that does not have a matching tuple in left table are extended with NULL value for attributes of the left table.</a:t>
                      </a:r>
                      <a:br>
                        <a:rPr lang="en-IN" sz="1800">
                          <a:latin typeface="Palatino Linotype"/>
                          <a:ea typeface="Palatino Linotype"/>
                          <a:cs typeface="Palatino Linotype"/>
                          <a:sym typeface="Palatino Linotype"/>
                        </a:rPr>
                      </a:br>
                      <a:endParaRPr sz="1800">
                        <a:latin typeface="Palatino Linotype"/>
                        <a:ea typeface="Palatino Linotype"/>
                        <a:cs typeface="Palatino Linotype"/>
                        <a:sym typeface="Palatino Linotype"/>
                      </a:endParaRPr>
                    </a:p>
                  </a:txBody>
                  <a:tcPr marT="53150" marB="53150" marR="53150" marL="531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The tuples of left as well as the right table that does not have the matching tuples in the right and left table respectively are extended with NULL value for attributes of the right and left tables.</a:t>
                      </a:r>
                      <a:endParaRPr/>
                    </a:p>
                  </a:txBody>
                  <a:tcPr marT="53150" marB="53150" marR="53150" marL="53150"/>
                </a:tc>
              </a:tr>
            </a:tbl>
          </a:graphicData>
        </a:graphic>
      </p:graphicFrame>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3" name="Shape 4803"/>
        <p:cNvGrpSpPr/>
        <p:nvPr/>
      </p:nvGrpSpPr>
      <p:grpSpPr>
        <a:xfrm>
          <a:off x="0" y="0"/>
          <a:ext cx="0" cy="0"/>
          <a:chOff x="0" y="0"/>
          <a:chExt cx="0" cy="0"/>
        </a:xfrm>
      </p:grpSpPr>
      <p:sp>
        <p:nvSpPr>
          <p:cNvPr id="4804" name="Google Shape;4804;p48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self joins</a:t>
            </a:r>
            <a:endParaRPr/>
          </a:p>
        </p:txBody>
      </p:sp>
      <p:sp>
        <p:nvSpPr>
          <p:cNvPr id="4805" name="Google Shape;4805;p487"/>
          <p:cNvSpPr/>
          <p:nvPr/>
        </p:nvSpPr>
        <p:spPr>
          <a:xfrm>
            <a:off x="2952728" y="3283866"/>
            <a:ext cx="68580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518592"/>
                </a:solidFill>
                <a:latin typeface="Arial"/>
                <a:ea typeface="Arial"/>
                <a:cs typeface="Arial"/>
                <a:sym typeface="Arial"/>
              </a:rPr>
              <a:t>TODO</a:t>
            </a:r>
            <a:endParaRPr/>
          </a:p>
        </p:txBody>
      </p:sp>
      <p:sp>
        <p:nvSpPr>
          <p:cNvPr id="4806" name="Google Shape;4806;p487"/>
          <p:cNvSpPr/>
          <p:nvPr/>
        </p:nvSpPr>
        <p:spPr>
          <a:xfrm>
            <a:off x="1666844" y="357167"/>
            <a:ext cx="68580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B38806"/>
                </a:solidFill>
                <a:latin typeface="Arial"/>
                <a:ea typeface="Arial"/>
                <a:cs typeface="Arial"/>
                <a:sym typeface="Arial"/>
              </a:rPr>
              <a:t>TODO</a:t>
            </a:r>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10" name="Shape 4810"/>
        <p:cNvGrpSpPr/>
        <p:nvPr/>
      </p:nvGrpSpPr>
      <p:grpSpPr>
        <a:xfrm>
          <a:off x="0" y="0"/>
          <a:ext cx="0" cy="0"/>
          <a:chOff x="0" y="0"/>
          <a:chExt cx="0" cy="0"/>
        </a:xfrm>
      </p:grpSpPr>
      <p:sp>
        <p:nvSpPr>
          <p:cNvPr id="4811" name="Google Shape;4811;p48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joins – self join</a:t>
            </a:r>
            <a:endParaRPr i="1" sz="3200">
              <a:solidFill>
                <a:srgbClr val="FF9900"/>
              </a:solidFill>
              <a:latin typeface="Arial"/>
              <a:ea typeface="Arial"/>
              <a:cs typeface="Arial"/>
              <a:sym typeface="Arial"/>
            </a:endParaRPr>
          </a:p>
        </p:txBody>
      </p:sp>
      <p:sp>
        <p:nvSpPr>
          <p:cNvPr id="4812" name="Google Shape;4812;p488"/>
          <p:cNvSpPr/>
          <p:nvPr/>
        </p:nvSpPr>
        <p:spPr>
          <a:xfrm>
            <a:off x="191344" y="838200"/>
            <a:ext cx="118093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 </a:t>
            </a:r>
            <a:r>
              <a:rPr lang="en-IN" sz="1800">
                <a:solidFill>
                  <a:srgbClr val="C74C49"/>
                </a:solidFill>
                <a:latin typeface="Arial"/>
                <a:ea typeface="Arial"/>
                <a:cs typeface="Arial"/>
                <a:sym typeface="Arial"/>
              </a:rPr>
              <a:t>SELF</a:t>
            </a:r>
            <a:r>
              <a:rPr lang="en-IN" sz="1800">
                <a:solidFill>
                  <a:schemeClr val="dk1"/>
                </a:solidFill>
                <a:latin typeface="Arial"/>
                <a:ea typeface="Arial"/>
                <a:cs typeface="Arial"/>
                <a:sym typeface="Arial"/>
              </a:rPr>
              <a:t> </a:t>
            </a:r>
            <a:r>
              <a:rPr lang="en-IN" sz="1800">
                <a:solidFill>
                  <a:srgbClr val="C74C49"/>
                </a:solidFill>
                <a:latin typeface="Arial"/>
                <a:ea typeface="Arial"/>
                <a:cs typeface="Arial"/>
                <a:sym typeface="Arial"/>
              </a:rPr>
              <a:t>JOIN</a:t>
            </a:r>
            <a:r>
              <a:rPr lang="en-IN" sz="1800">
                <a:solidFill>
                  <a:schemeClr val="dk1"/>
                </a:solidFill>
                <a:latin typeface="Arial"/>
                <a:ea typeface="Arial"/>
                <a:cs typeface="Arial"/>
                <a:sym typeface="Arial"/>
              </a:rPr>
              <a:t> is a join in which a table is joined with itself (which is also called Unary relationships), especially when the table has a FOREIGN KEY which references its own PRIMARY KEY.</a:t>
            </a:r>
            <a:endParaRPr/>
          </a:p>
        </p:txBody>
      </p:sp>
      <p:sp>
        <p:nvSpPr>
          <p:cNvPr id="4813" name="Google Shape;4813;p488"/>
          <p:cNvSpPr/>
          <p:nvPr/>
        </p:nvSpPr>
        <p:spPr>
          <a:xfrm>
            <a:off x="191344" y="1916832"/>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x</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x</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y</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y</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2</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FROM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x</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y</a:t>
            </a:r>
            <a:r>
              <a:rPr lang="en-IN" sz="2000">
                <a:solidFill>
                  <a:srgbClr val="0077AA"/>
                </a:solidFill>
                <a:latin typeface="Arial"/>
                <a:ea typeface="Arial"/>
                <a:cs typeface="Arial"/>
                <a:sym typeface="Arial"/>
              </a:rPr>
              <a:t>  WHERE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x</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r>
              <a:rPr lang="en-IN" sz="2000">
                <a:solidFill>
                  <a:srgbClr val="0077AA"/>
                </a:solidFill>
                <a:latin typeface="Arial"/>
                <a:ea typeface="Arial"/>
                <a:cs typeface="Arial"/>
                <a:sym typeface="Arial"/>
              </a:rPr>
              <a:t> = </a:t>
            </a:r>
            <a:r>
              <a:rPr b="1" i="1" lang="en-IN" sz="2000">
                <a:solidFill>
                  <a:srgbClr val="0077AA"/>
                </a:solidFill>
                <a:latin typeface="Arial"/>
                <a:ea typeface="Arial"/>
                <a:cs typeface="Arial"/>
                <a:sym typeface="Arial"/>
              </a:rPr>
              <a:t>r</a:t>
            </a:r>
            <a:r>
              <a:rPr baseline="-25000" lang="en-IN" sz="2000">
                <a:solidFill>
                  <a:srgbClr val="0077AA"/>
                </a:solidFill>
                <a:latin typeface="Arial"/>
                <a:ea typeface="Arial"/>
                <a:cs typeface="Arial"/>
                <a:sym typeface="Arial"/>
              </a:rPr>
              <a:t>y</a:t>
            </a:r>
            <a:r>
              <a:rPr lang="en-IN" sz="2000">
                <a:solidFill>
                  <a:srgbClr val="0077AA"/>
                </a:solidFill>
                <a:latin typeface="Arial"/>
                <a:ea typeface="Arial"/>
                <a:cs typeface="Arial"/>
                <a:sym typeface="Arial"/>
              </a:rPr>
              <a:t>.</a:t>
            </a:r>
            <a:r>
              <a:rPr b="1" i="1" lang="en-IN" sz="2000">
                <a:solidFill>
                  <a:srgbClr val="0077AA"/>
                </a:solidFill>
                <a:latin typeface="Arial"/>
                <a:ea typeface="Arial"/>
                <a:cs typeface="Arial"/>
                <a:sym typeface="Arial"/>
              </a:rPr>
              <a:t>A</a:t>
            </a:r>
            <a:r>
              <a:rPr baseline="-25000" lang="en-IN" sz="2000">
                <a:solidFill>
                  <a:srgbClr val="0077AA"/>
                </a:solidFill>
                <a:latin typeface="Arial"/>
                <a:ea typeface="Arial"/>
                <a:cs typeface="Arial"/>
                <a:sym typeface="Arial"/>
              </a:rPr>
              <a:t>1</a:t>
            </a:r>
            <a:endParaRPr sz="2000">
              <a:solidFill>
                <a:srgbClr val="0077AA"/>
              </a:solidFill>
              <a:latin typeface="Arial"/>
              <a:ea typeface="Arial"/>
              <a:cs typeface="Arial"/>
              <a:sym typeface="Arial"/>
            </a:endParaRPr>
          </a:p>
        </p:txBody>
      </p:sp>
      <p:sp>
        <p:nvSpPr>
          <p:cNvPr id="4814" name="Google Shape;4814;p488"/>
          <p:cNvSpPr txBox="1"/>
          <p:nvPr/>
        </p:nvSpPr>
        <p:spPr>
          <a:xfrm>
            <a:off x="191344" y="3501008"/>
            <a:ext cx="116652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distinct e1.*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e1 , emp e2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e1.sal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e2.sal </a:t>
            </a:r>
            <a:r>
              <a:rPr lang="en-IN" sz="1800">
                <a:solidFill>
                  <a:srgbClr val="633E31"/>
                </a:solidFill>
                <a:latin typeface="Arial"/>
                <a:ea typeface="Arial"/>
                <a:cs typeface="Arial"/>
                <a:sym typeface="Arial"/>
              </a:rPr>
              <a:t>AND</a:t>
            </a:r>
            <a:r>
              <a:rPr lang="en-IN" sz="1800">
                <a:solidFill>
                  <a:schemeClr val="dk1"/>
                </a:solidFill>
                <a:latin typeface="Arial"/>
                <a:ea typeface="Arial"/>
                <a:cs typeface="Arial"/>
                <a:sym typeface="Arial"/>
              </a:rPr>
              <a:t> e1.empno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e2.empno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e1.sal;</a:t>
            </a:r>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18" name="Shape 4818"/>
        <p:cNvGrpSpPr/>
        <p:nvPr/>
      </p:nvGrpSpPr>
      <p:grpSpPr>
        <a:xfrm>
          <a:off x="0" y="0"/>
          <a:ext cx="0" cy="0"/>
          <a:chOff x="0" y="0"/>
          <a:chExt cx="0" cy="0"/>
        </a:xfrm>
      </p:grpSpPr>
      <p:sp>
        <p:nvSpPr>
          <p:cNvPr id="4819" name="Google Shape;4819;p48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set operation in sql</a:t>
            </a:r>
            <a:endParaRPr/>
          </a:p>
        </p:txBody>
      </p:sp>
      <p:pic>
        <p:nvPicPr>
          <p:cNvPr id="4820" name="Google Shape;4820;p489"/>
          <p:cNvPicPr preferRelativeResize="0"/>
          <p:nvPr/>
        </p:nvPicPr>
        <p:blipFill rotWithShape="1">
          <a:blip r:embed="rId3">
            <a:alphaModFix/>
          </a:blip>
          <a:srcRect b="0" l="0" r="0" t="0"/>
          <a:stretch/>
        </p:blipFill>
        <p:spPr>
          <a:xfrm>
            <a:off x="257697" y="242485"/>
            <a:ext cx="5726081" cy="412712"/>
          </a:xfrm>
          <a:prstGeom prst="rect">
            <a:avLst/>
          </a:prstGeom>
          <a:noFill/>
          <a:ln>
            <a:noFill/>
          </a:ln>
        </p:spPr>
      </p:pic>
      <p:pic>
        <p:nvPicPr>
          <p:cNvPr id="4821" name="Google Shape;4821;p489"/>
          <p:cNvPicPr preferRelativeResize="0"/>
          <p:nvPr/>
        </p:nvPicPr>
        <p:blipFill rotWithShape="1">
          <a:blip r:embed="rId4">
            <a:alphaModFix/>
          </a:blip>
          <a:srcRect b="0" l="0" r="0" t="0"/>
          <a:stretch/>
        </p:blipFill>
        <p:spPr>
          <a:xfrm>
            <a:off x="243539" y="842643"/>
            <a:ext cx="5636437" cy="413796"/>
          </a:xfrm>
          <a:prstGeom prst="rect">
            <a:avLst/>
          </a:prstGeom>
          <a:noFill/>
          <a:ln>
            <a:noFill/>
          </a:ln>
        </p:spPr>
      </p:pic>
      <p:pic>
        <p:nvPicPr>
          <p:cNvPr id="4822" name="Google Shape;4822;p489"/>
          <p:cNvPicPr preferRelativeResize="0"/>
          <p:nvPr/>
        </p:nvPicPr>
        <p:blipFill rotWithShape="1">
          <a:blip r:embed="rId5">
            <a:alphaModFix/>
          </a:blip>
          <a:srcRect b="0" l="0" r="0" t="0"/>
          <a:stretch/>
        </p:blipFill>
        <p:spPr>
          <a:xfrm>
            <a:off x="257698" y="1474699"/>
            <a:ext cx="5636437" cy="413796"/>
          </a:xfrm>
          <a:prstGeom prst="rect">
            <a:avLst/>
          </a:prstGeom>
          <a:noFill/>
          <a:ln>
            <a:noFill/>
          </a:ln>
        </p:spPr>
      </p:pic>
      <p:sp>
        <p:nvSpPr>
          <p:cNvPr id="4823" name="Google Shape;4823;p489"/>
          <p:cNvSpPr/>
          <p:nvPr/>
        </p:nvSpPr>
        <p:spPr>
          <a:xfrm>
            <a:off x="1559497" y="3212976"/>
            <a:ext cx="92170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222222"/>
                </a:solidFill>
                <a:latin typeface="Palatino Linotype"/>
                <a:ea typeface="Palatino Linotype"/>
                <a:cs typeface="Palatino Linotype"/>
                <a:sym typeface="Palatino Linotype"/>
              </a:rPr>
              <a:t>Set operators</a:t>
            </a:r>
            <a:r>
              <a:rPr lang="en-IN" sz="2000">
                <a:solidFill>
                  <a:srgbClr val="222222"/>
                </a:solidFill>
                <a:latin typeface="Palatino Linotype"/>
                <a:ea typeface="Palatino Linotype"/>
                <a:cs typeface="Palatino Linotype"/>
                <a:sym typeface="Palatino Linotype"/>
              </a:rPr>
              <a:t> are used to join the results of two (or more) SELECT statements. ...</a:t>
            </a:r>
            <a:endParaRPr sz="2000">
              <a:solidFill>
                <a:schemeClr val="dk1"/>
              </a:solidFill>
              <a:latin typeface="Palatino Linotype"/>
              <a:ea typeface="Palatino Linotype"/>
              <a:cs typeface="Palatino Linotype"/>
              <a:sym typeface="Palatino Linotype"/>
            </a:endParaRPr>
          </a:p>
        </p:txBody>
      </p:sp>
      <p:sp>
        <p:nvSpPr>
          <p:cNvPr id="4824" name="Google Shape;4824;p489"/>
          <p:cNvSpPr/>
          <p:nvPr/>
        </p:nvSpPr>
        <p:spPr>
          <a:xfrm>
            <a:off x="262558" y="3969638"/>
            <a:ext cx="11305256"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0C0C0C"/>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The result set column names are taken from the column names of the first SELECT statement.</a:t>
            </a:r>
            <a:endParaRPr/>
          </a:p>
          <a:p>
            <a:pPr indent="-285750" lvl="0" marL="285750" marR="0" rtl="0" algn="l">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SELECT statement should have the same data type. (Not in MySQL)</a:t>
            </a:r>
            <a:endParaRPr sz="1800">
              <a:solidFill>
                <a:srgbClr val="0C0C0C"/>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UNION: To apply ORDER BY or LIMIT to an individual SELECT, place the clause inside the parentheses that enclose the SELECT.</a:t>
            </a:r>
            <a:endParaRPr/>
          </a:p>
          <a:p>
            <a:pPr indent="0" lvl="0" marL="0" marR="0" rtl="0" algn="l">
              <a:spcBef>
                <a:spcPts val="0"/>
              </a:spcBef>
              <a:spcAft>
                <a:spcPts val="0"/>
              </a:spcAft>
              <a:buNone/>
            </a:pPr>
            <a:r>
              <a:t/>
            </a:r>
            <a:endParaRPr b="1" sz="800">
              <a:solidFill>
                <a:srgbClr val="0C0C0C"/>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2000">
                <a:solidFill>
                  <a:srgbClr val="0C0C0C"/>
                </a:solidFill>
                <a:latin typeface="Palatino Linotype"/>
                <a:ea typeface="Palatino Linotype"/>
                <a:cs typeface="Palatino Linotype"/>
                <a:sym typeface="Palatino Linotype"/>
              </a:rPr>
              <a:t>    </a:t>
            </a:r>
            <a:r>
              <a:rPr lang="en-IN" sz="2000">
                <a:solidFill>
                  <a:srgbClr val="FF0000"/>
                </a:solidFill>
                <a:latin typeface="Palatino Linotype"/>
                <a:ea typeface="Palatino Linotype"/>
                <a:cs typeface="Palatino Linotype"/>
                <a:sym typeface="Palatino Linotype"/>
              </a:rPr>
              <a:t>e.g.</a:t>
            </a:r>
            <a:r>
              <a:rPr b="1" lang="en-IN" sz="2000">
                <a:solidFill>
                  <a:srgbClr val="0C0C0C"/>
                </a:solidFill>
                <a:latin typeface="Palatino Linotype"/>
                <a:ea typeface="Palatino Linotype"/>
                <a:cs typeface="Palatino Linotype"/>
                <a:sym typeface="Palatino Linotype"/>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C0C0C"/>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UNION</a:t>
            </a:r>
            <a:r>
              <a:rPr lang="en-IN" sz="1800">
                <a:solidFill>
                  <a:srgbClr val="0C0C0C"/>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rgbClr val="0C0C0C"/>
                </a:solidFill>
                <a:latin typeface="Arial"/>
                <a:ea typeface="Arial"/>
                <a:cs typeface="Arial"/>
                <a:sym typeface="Arial"/>
              </a:rPr>
              <a:t> </a:t>
            </a:r>
            <a:r>
              <a:rPr lang="en-IN" sz="1800">
                <a:solidFill>
                  <a:srgbClr val="7F7F7F"/>
                </a:solidFill>
                <a:latin typeface="Arial"/>
                <a:ea typeface="Arial"/>
                <a:cs typeface="Arial"/>
                <a:sym typeface="Arial"/>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16" name="Shape 516"/>
        <p:cNvGrpSpPr/>
        <p:nvPr/>
      </p:nvGrpSpPr>
      <p:grpSpPr>
        <a:xfrm>
          <a:off x="0" y="0"/>
          <a:ext cx="0" cy="0"/>
          <a:chOff x="0" y="0"/>
          <a:chExt cx="0" cy="0"/>
        </a:xfrm>
      </p:grpSpPr>
      <p:sp>
        <p:nvSpPr>
          <p:cNvPr id="517" name="Google Shape;517;p49"/>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Entity Relationship Diagram Symbols </a:t>
            </a:r>
            <a:endParaRPr/>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8" name="Shape 4828"/>
        <p:cNvGrpSpPr/>
        <p:nvPr/>
      </p:nvGrpSpPr>
      <p:grpSpPr>
        <a:xfrm>
          <a:off x="0" y="0"/>
          <a:ext cx="0" cy="0"/>
          <a:chOff x="0" y="0"/>
          <a:chExt cx="0" cy="0"/>
        </a:xfrm>
      </p:grpSpPr>
      <p:sp>
        <p:nvSpPr>
          <p:cNvPr id="4829" name="Google Shape;4829;p490"/>
          <p:cNvSpPr txBox="1"/>
          <p:nvPr/>
        </p:nvSpPr>
        <p:spPr>
          <a:xfrm>
            <a:off x="407368" y="494092"/>
            <a:ext cx="3456384"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Facebook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location </a:t>
            </a:r>
            <a:r>
              <a:rPr lang="en-IN" sz="1800">
                <a:solidFill>
                  <a:srgbClr val="834689"/>
                </a:solidFill>
                <a:latin typeface="Arial"/>
                <a:ea typeface="Arial"/>
                <a:cs typeface="Arial"/>
                <a:sym typeface="Arial"/>
              </a:rPr>
              <a:t>VARBINARY</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a:t>
            </a:r>
            <a:endParaRPr/>
          </a:p>
        </p:txBody>
      </p:sp>
      <p:sp>
        <p:nvSpPr>
          <p:cNvPr id="4830" name="Google Shape;4830;p490"/>
          <p:cNvSpPr txBox="1"/>
          <p:nvPr/>
        </p:nvSpPr>
        <p:spPr>
          <a:xfrm>
            <a:off x="3863752" y="494092"/>
            <a:ext cx="3456384"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LinkedIn (</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   location </a:t>
            </a:r>
            <a:r>
              <a:rPr lang="en-IN" sz="1800">
                <a:solidFill>
                  <a:srgbClr val="834689"/>
                </a:solidFill>
                <a:latin typeface="Arial"/>
                <a:ea typeface="Arial"/>
                <a:cs typeface="Arial"/>
                <a:sym typeface="Arial"/>
              </a:rPr>
              <a:t>VARBINARY</a:t>
            </a:r>
            <a:r>
              <a:rPr lang="en-IN" sz="1800">
                <a:solidFill>
                  <a:schemeClr val="dk1"/>
                </a:solidFill>
                <a:latin typeface="Arial"/>
                <a:ea typeface="Arial"/>
                <a:cs typeface="Arial"/>
                <a:sym typeface="Arial"/>
              </a:rPr>
              <a:t>(45)</a:t>
            </a:r>
            <a:endParaRPr/>
          </a:p>
          <a:p>
            <a:pPr indent="0" lvl="0" marL="273050" marR="0" rtl="0" algn="l">
              <a:spcBef>
                <a:spcPts val="0"/>
              </a:spcBef>
              <a:spcAft>
                <a:spcPts val="0"/>
              </a:spcAft>
              <a:buNone/>
            </a:pPr>
            <a:r>
              <a:rPr lang="en-IN" sz="1800">
                <a:solidFill>
                  <a:schemeClr val="dk1"/>
                </a:solidFill>
                <a:latin typeface="Arial"/>
                <a:ea typeface="Arial"/>
                <a:cs typeface="Arial"/>
                <a:sym typeface="Arial"/>
              </a:rPr>
              <a:t>);</a:t>
            </a:r>
            <a:endParaRPr/>
          </a:p>
        </p:txBody>
      </p:sp>
      <p:sp>
        <p:nvSpPr>
          <p:cNvPr id="4831" name="Google Shape;4831;p490"/>
          <p:cNvSpPr txBox="1"/>
          <p:nvPr/>
        </p:nvSpPr>
        <p:spPr>
          <a:xfrm>
            <a:off x="407368" y="2276872"/>
            <a:ext cx="11521280" cy="44781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students 	 </a:t>
            </a:r>
            <a:r>
              <a:rPr i="1" lang="en-IN" sz="1900">
                <a:solidFill>
                  <a:srgbClr val="00B050"/>
                </a:solidFill>
                <a:latin typeface="Arial"/>
                <a:ea typeface="Arial"/>
                <a:cs typeface="Arial"/>
                <a:sym typeface="Arial"/>
              </a:rPr>
              <a:t>/* Fetch the union of queries */</a:t>
            </a:r>
            <a:endParaRPr/>
          </a:p>
          <a:p>
            <a:pPr indent="0" lvl="0" marL="0" marR="0" rtl="0" algn="l">
              <a:spcBef>
                <a:spcPts val="0"/>
              </a:spcBef>
              <a:spcAft>
                <a:spcPts val="0"/>
              </a:spcAft>
              <a:buNone/>
            </a:pPr>
            <a:r>
              <a:rPr lang="en-IN" sz="1900">
                <a:solidFill>
                  <a:srgbClr val="B38806"/>
                </a:solidFill>
                <a:latin typeface="Arial"/>
                <a:ea typeface="Arial"/>
                <a:cs typeface="Arial"/>
                <a:sym typeface="Arial"/>
              </a:rPr>
              <a:t>UNION</a:t>
            </a:r>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contacts;</a:t>
            </a:r>
            <a:endParaRPr/>
          </a:p>
          <a:p>
            <a:pPr indent="0" lvl="0" marL="0" marR="0" rtl="0" algn="l">
              <a:spcBef>
                <a:spcPts val="0"/>
              </a:spcBef>
              <a:spcAft>
                <a:spcPts val="0"/>
              </a:spcAft>
              <a:buNone/>
            </a:pPr>
            <a:r>
              <a:t/>
            </a:r>
            <a:endParaRPr sz="1900">
              <a:solidFill>
                <a:schemeClr val="dk1"/>
              </a:solidFill>
              <a:latin typeface="Arial"/>
              <a:ea typeface="Arial"/>
              <a:cs typeface="Arial"/>
              <a:sym typeface="Arial"/>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students 	</a:t>
            </a:r>
            <a:r>
              <a:rPr i="1" lang="en-IN" sz="1900">
                <a:solidFill>
                  <a:srgbClr val="00B050"/>
                </a:solidFill>
                <a:latin typeface="Arial"/>
                <a:ea typeface="Arial"/>
                <a:cs typeface="Arial"/>
                <a:sym typeface="Arial"/>
              </a:rPr>
              <a:t> /* Fetch the union of queries with duplicates*/</a:t>
            </a:r>
            <a:endParaRPr/>
          </a:p>
          <a:p>
            <a:pPr indent="0" lvl="0" marL="0" marR="0" rtl="0" algn="l">
              <a:spcBef>
                <a:spcPts val="0"/>
              </a:spcBef>
              <a:spcAft>
                <a:spcPts val="0"/>
              </a:spcAft>
              <a:buNone/>
            </a:pPr>
            <a:r>
              <a:rPr lang="en-IN" sz="1900">
                <a:solidFill>
                  <a:srgbClr val="B38806"/>
                </a:solidFill>
                <a:latin typeface="Arial"/>
                <a:ea typeface="Arial"/>
                <a:cs typeface="Arial"/>
                <a:sym typeface="Arial"/>
              </a:rPr>
              <a:t>UNION</a:t>
            </a:r>
            <a:r>
              <a:rPr lang="en-IN" sz="1900">
                <a:solidFill>
                  <a:schemeClr val="dk1"/>
                </a:solidFill>
                <a:latin typeface="Arial"/>
                <a:ea typeface="Arial"/>
                <a:cs typeface="Arial"/>
                <a:sym typeface="Arial"/>
              </a:rPr>
              <a:t> </a:t>
            </a:r>
            <a:r>
              <a:rPr lang="en-IN" sz="1900">
                <a:solidFill>
                  <a:srgbClr val="B38806"/>
                </a:solidFill>
                <a:latin typeface="Arial"/>
                <a:ea typeface="Arial"/>
                <a:cs typeface="Arial"/>
                <a:sym typeface="Arial"/>
              </a:rPr>
              <a:t>ALL</a:t>
            </a:r>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contacts;</a:t>
            </a:r>
            <a:endParaRPr/>
          </a:p>
          <a:p>
            <a:pPr indent="0" lvl="0" marL="0" marR="0" rtl="0" algn="l">
              <a:spcBef>
                <a:spcPts val="0"/>
              </a:spcBef>
              <a:spcAft>
                <a:spcPts val="0"/>
              </a:spcAft>
              <a:buNone/>
            </a:pPr>
            <a:r>
              <a:t/>
            </a:r>
            <a:endParaRPr sz="1900">
              <a:solidFill>
                <a:schemeClr val="dk1"/>
              </a:solidFill>
              <a:latin typeface="Arial"/>
              <a:ea typeface="Arial"/>
              <a:cs typeface="Arial"/>
              <a:sym typeface="Arial"/>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students 	</a:t>
            </a:r>
            <a:r>
              <a:rPr lang="en-IN" sz="1900">
                <a:solidFill>
                  <a:srgbClr val="00B050"/>
                </a:solidFill>
                <a:latin typeface="Arial"/>
                <a:ea typeface="Arial"/>
                <a:cs typeface="Arial"/>
                <a:sym typeface="Arial"/>
              </a:rPr>
              <a:t> </a:t>
            </a:r>
            <a:r>
              <a:rPr i="1" lang="en-IN" sz="1900">
                <a:solidFill>
                  <a:srgbClr val="00B050"/>
                </a:solidFill>
                <a:latin typeface="Arial"/>
                <a:ea typeface="Arial"/>
                <a:cs typeface="Arial"/>
                <a:sym typeface="Arial"/>
              </a:rPr>
              <a:t>/* Fetch names from students */</a:t>
            </a:r>
            <a:endParaRPr/>
          </a:p>
          <a:p>
            <a:pPr indent="0" lvl="0" marL="0" marR="0" rtl="0" algn="l">
              <a:spcBef>
                <a:spcPts val="0"/>
              </a:spcBef>
              <a:spcAft>
                <a:spcPts val="0"/>
              </a:spcAft>
              <a:buNone/>
            </a:pPr>
            <a:r>
              <a:rPr lang="en-IN" sz="1900">
                <a:solidFill>
                  <a:srgbClr val="B38806"/>
                </a:solidFill>
                <a:latin typeface="Arial"/>
                <a:ea typeface="Arial"/>
                <a:cs typeface="Arial"/>
                <a:sym typeface="Arial"/>
              </a:rPr>
              <a:t>MINUS</a:t>
            </a:r>
            <a:r>
              <a:rPr lang="en-IN" sz="1900">
                <a:solidFill>
                  <a:schemeClr val="dk1"/>
                </a:solidFill>
                <a:latin typeface="Arial"/>
                <a:ea typeface="Arial"/>
                <a:cs typeface="Arial"/>
                <a:sym typeface="Arial"/>
              </a:rPr>
              <a:t> 				</a:t>
            </a:r>
            <a:r>
              <a:rPr i="1" lang="en-IN" sz="1900">
                <a:solidFill>
                  <a:srgbClr val="00B050"/>
                </a:solidFill>
                <a:latin typeface="Arial"/>
                <a:ea typeface="Arial"/>
                <a:cs typeface="Arial"/>
                <a:sym typeface="Arial"/>
              </a:rPr>
              <a:t>/* that aren't present in contacts */</a:t>
            </a:r>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contacts;</a:t>
            </a:r>
            <a:endParaRPr/>
          </a:p>
          <a:p>
            <a:pPr indent="0" lvl="0" marL="0" marR="0" rtl="0" algn="l">
              <a:spcBef>
                <a:spcPts val="0"/>
              </a:spcBef>
              <a:spcAft>
                <a:spcPts val="0"/>
              </a:spcAft>
              <a:buNone/>
            </a:pPr>
            <a:r>
              <a:t/>
            </a:r>
            <a:endParaRPr sz="1900">
              <a:solidFill>
                <a:schemeClr val="dk1"/>
              </a:solidFill>
              <a:latin typeface="Arial"/>
              <a:ea typeface="Arial"/>
              <a:cs typeface="Arial"/>
              <a:sym typeface="Arial"/>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students 	 </a:t>
            </a:r>
            <a:r>
              <a:rPr i="1" lang="en-IN" sz="1900">
                <a:solidFill>
                  <a:srgbClr val="00B050"/>
                </a:solidFill>
                <a:latin typeface="Arial"/>
                <a:ea typeface="Arial"/>
                <a:cs typeface="Arial"/>
                <a:sym typeface="Arial"/>
              </a:rPr>
              <a:t>/* Fetch names from students */</a:t>
            </a:r>
            <a:endParaRPr/>
          </a:p>
          <a:p>
            <a:pPr indent="0" lvl="0" marL="0" marR="0" rtl="0" algn="l">
              <a:spcBef>
                <a:spcPts val="0"/>
              </a:spcBef>
              <a:spcAft>
                <a:spcPts val="0"/>
              </a:spcAft>
              <a:buNone/>
            </a:pPr>
            <a:r>
              <a:rPr lang="en-IN" sz="1900">
                <a:solidFill>
                  <a:srgbClr val="B38806"/>
                </a:solidFill>
                <a:latin typeface="Arial"/>
                <a:ea typeface="Arial"/>
                <a:cs typeface="Arial"/>
                <a:sym typeface="Arial"/>
              </a:rPr>
              <a:t>INTERSECT</a:t>
            </a:r>
            <a:r>
              <a:rPr lang="en-IN" sz="1900">
                <a:solidFill>
                  <a:schemeClr val="dk1"/>
                </a:solidFill>
                <a:latin typeface="Arial"/>
                <a:ea typeface="Arial"/>
                <a:cs typeface="Arial"/>
                <a:sym typeface="Arial"/>
              </a:rPr>
              <a:t> 			</a:t>
            </a:r>
            <a:r>
              <a:rPr i="1" lang="en-IN" sz="1900">
                <a:solidFill>
                  <a:srgbClr val="00B050"/>
                </a:solidFill>
                <a:latin typeface="Arial"/>
                <a:ea typeface="Arial"/>
                <a:cs typeface="Arial"/>
                <a:sym typeface="Arial"/>
              </a:rPr>
              <a:t>/* that are present in contacts as well */</a:t>
            </a:r>
            <a:endParaRPr/>
          </a:p>
          <a:p>
            <a:pPr indent="0" lvl="0" marL="0" marR="0" rtl="0" algn="l">
              <a:spcBef>
                <a:spcPts val="0"/>
              </a:spcBef>
              <a:spcAft>
                <a:spcPts val="0"/>
              </a:spcAft>
              <a:buNone/>
            </a:pPr>
            <a:r>
              <a:rPr lang="en-IN" sz="1900">
                <a:solidFill>
                  <a:srgbClr val="0077AA"/>
                </a:solidFill>
                <a:latin typeface="Arial"/>
                <a:ea typeface="Arial"/>
                <a:cs typeface="Arial"/>
                <a:sym typeface="Arial"/>
              </a:rPr>
              <a:t>SELECT</a:t>
            </a:r>
            <a:r>
              <a:rPr lang="en-IN" sz="1900">
                <a:solidFill>
                  <a:schemeClr val="dk1"/>
                </a:solidFill>
                <a:latin typeface="Arial"/>
                <a:ea typeface="Arial"/>
                <a:cs typeface="Arial"/>
                <a:sym typeface="Arial"/>
              </a:rPr>
              <a:t> name </a:t>
            </a:r>
            <a:r>
              <a:rPr lang="en-IN" sz="1900">
                <a:solidFill>
                  <a:srgbClr val="0077AA"/>
                </a:solidFill>
                <a:latin typeface="Arial"/>
                <a:ea typeface="Arial"/>
                <a:cs typeface="Arial"/>
                <a:sym typeface="Arial"/>
              </a:rPr>
              <a:t>FROM</a:t>
            </a:r>
            <a:r>
              <a:rPr lang="en-IN" sz="1900">
                <a:solidFill>
                  <a:schemeClr val="dk1"/>
                </a:solidFill>
                <a:latin typeface="Arial"/>
                <a:ea typeface="Arial"/>
                <a:cs typeface="Arial"/>
                <a:sym typeface="Arial"/>
              </a:rPr>
              <a:t> contacts;</a:t>
            </a:r>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35" name="Shape 4835"/>
        <p:cNvGrpSpPr/>
        <p:nvPr/>
      </p:nvGrpSpPr>
      <p:grpSpPr>
        <a:xfrm>
          <a:off x="0" y="0"/>
          <a:ext cx="0" cy="0"/>
          <a:chOff x="0" y="0"/>
          <a:chExt cx="0" cy="0"/>
        </a:xfrm>
      </p:grpSpPr>
      <p:sp>
        <p:nvSpPr>
          <p:cNvPr id="4836" name="Google Shape;4836;p49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union</a:t>
            </a:r>
            <a:endParaRPr i="1" sz="3200">
              <a:solidFill>
                <a:srgbClr val="FF9900"/>
              </a:solidFill>
              <a:latin typeface="Arial"/>
              <a:ea typeface="Arial"/>
              <a:cs typeface="Arial"/>
              <a:sym typeface="Arial"/>
            </a:endParaRPr>
          </a:p>
        </p:txBody>
      </p:sp>
      <p:sp>
        <p:nvSpPr>
          <p:cNvPr id="4837" name="Google Shape;4837;p491"/>
          <p:cNvSpPr/>
          <p:nvPr/>
        </p:nvSpPr>
        <p:spPr>
          <a:xfrm>
            <a:off x="185146" y="4215859"/>
            <a:ext cx="11815510" cy="240065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A5A5A5"/>
              </a:buClr>
              <a:buSzPts val="1800"/>
              <a:buFont typeface="Arial"/>
              <a:buChar char="•"/>
            </a:pP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deptno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emp </a:t>
            </a:r>
            <a:r>
              <a:rPr lang="en-IN" sz="1800">
                <a:solidFill>
                  <a:srgbClr val="DD4A68"/>
                </a:solidFill>
                <a:latin typeface="Arial"/>
                <a:ea typeface="Arial"/>
                <a:cs typeface="Arial"/>
                <a:sym typeface="Arial"/>
              </a:rPr>
              <a:t>LIMIT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deptno </a:t>
            </a:r>
            <a:r>
              <a:rPr lang="en-IN" sz="1800">
                <a:solidFill>
                  <a:srgbClr val="0077AA"/>
                </a:solidFill>
                <a:latin typeface="Arial"/>
                <a:ea typeface="Arial"/>
                <a:cs typeface="Arial"/>
                <a:sym typeface="Arial"/>
              </a:rPr>
              <a:t>FROM </a:t>
            </a:r>
            <a:r>
              <a:rPr lang="en-IN" sz="1800">
                <a:solidFill>
                  <a:schemeClr val="dk1"/>
                </a:solidFill>
                <a:latin typeface="Arial"/>
                <a:ea typeface="Arial"/>
                <a:cs typeface="Arial"/>
                <a:sym typeface="Arial"/>
              </a:rPr>
              <a:t>dept </a:t>
            </a:r>
            <a:r>
              <a:rPr lang="en-IN" sz="1800">
                <a:solidFill>
                  <a:srgbClr val="DD4A68"/>
                </a:solidFill>
                <a:latin typeface="Arial"/>
                <a:ea typeface="Arial"/>
                <a:cs typeface="Arial"/>
                <a:sym typeface="Arial"/>
              </a:rPr>
              <a:t>LIMIT </a:t>
            </a:r>
            <a:r>
              <a:rPr lang="en-IN" sz="1800">
                <a:solidFill>
                  <a:srgbClr val="990055"/>
                </a:solidFill>
                <a:latin typeface="Arial"/>
                <a:ea typeface="Arial"/>
                <a:cs typeface="Arial"/>
                <a:sym typeface="Arial"/>
              </a:rPr>
              <a:t>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'EMP'</a:t>
            </a:r>
            <a:r>
              <a:rPr lang="en-IN" sz="1800">
                <a:solidFill>
                  <a:schemeClr val="dk1"/>
                </a:solidFill>
                <a:latin typeface="Arial"/>
                <a:ea typeface="Arial"/>
                <a:cs typeface="Arial"/>
                <a:sym typeface="Arial"/>
              </a:rPr>
              <a:t> as </a:t>
            </a:r>
            <a:r>
              <a:rPr lang="en-IN" sz="1800">
                <a:solidFill>
                  <a:srgbClr val="669900"/>
                </a:solidFill>
                <a:latin typeface="Arial"/>
                <a:ea typeface="Arial"/>
                <a:cs typeface="Arial"/>
                <a:sym typeface="Arial"/>
              </a:rPr>
              <a:t>'Table Name'</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'DEPT'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'BONUS'</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bonus;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customer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count</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a:t>
            </a:r>
            <a:r>
              <a:rPr lang="en-IN" sz="1800">
                <a:solidFill>
                  <a:srgbClr val="B38806"/>
                </a:solidFill>
                <a:latin typeface="Arial"/>
                <a:ea typeface="Arial"/>
                <a:cs typeface="Arial"/>
                <a:sym typeface="Arial"/>
              </a:rPr>
              <a:t>NOT</a:t>
            </a:r>
            <a:r>
              <a:rPr lang="en-IN" sz="1800">
                <a:solidFill>
                  <a:srgbClr val="945D4A"/>
                </a:solidFill>
                <a:latin typeface="Arial"/>
                <a:ea typeface="Arial"/>
                <a:cs typeface="Arial"/>
                <a:sym typeface="Arial"/>
              </a:rPr>
              <a:t> </a:t>
            </a:r>
            <a:r>
              <a:rPr lang="en-IN" sz="1800">
                <a:solidFill>
                  <a:srgbClr val="B38806"/>
                </a:solidFill>
                <a:latin typeface="Arial"/>
                <a:ea typeface="Arial"/>
                <a:cs typeface="Arial"/>
                <a:sym typeface="Arial"/>
              </a:rPr>
              <a:t>IN</a:t>
            </a:r>
            <a:r>
              <a:rPr lang="en-IN" sz="1800">
                <a:solidFill>
                  <a:srgbClr val="945D4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m.deptno </a:t>
            </a:r>
            <a:r>
              <a:rPr lang="en-IN" sz="1800">
                <a:solidFill>
                  <a:srgbClr val="B38806"/>
                </a:solidFill>
                <a:latin typeface="Arial"/>
                <a:ea typeface="Arial"/>
                <a:cs typeface="Arial"/>
                <a:sym typeface="Arial"/>
              </a:rPr>
              <a:t>NOT</a:t>
            </a:r>
            <a:r>
              <a:rPr lang="en-IN" sz="1800">
                <a:solidFill>
                  <a:srgbClr val="945D4A"/>
                </a:solidFill>
                <a:latin typeface="Arial"/>
                <a:ea typeface="Arial"/>
                <a:cs typeface="Arial"/>
                <a:sym typeface="Arial"/>
              </a:rPr>
              <a:t> IN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f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gender = </a:t>
            </a:r>
            <a:r>
              <a:rPr lang="en-IN" sz="1800">
                <a:solidFill>
                  <a:srgbClr val="669900"/>
                </a:solidFill>
                <a:latin typeface="Arial"/>
                <a:ea typeface="Arial"/>
                <a:cs typeface="Arial"/>
                <a:sym typeface="Arial"/>
              </a:rPr>
              <a:t>'F'</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m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m.deptno </a:t>
            </a:r>
            <a:r>
              <a:rPr lang="en-IN" sz="1800">
                <a:solidFill>
                  <a:srgbClr val="B38806"/>
                </a:solidFill>
                <a:latin typeface="Arial"/>
                <a:ea typeface="Arial"/>
                <a:cs typeface="Arial"/>
                <a:sym typeface="Arial"/>
              </a:rPr>
              <a:t>NOT</a:t>
            </a:r>
            <a:r>
              <a:rPr lang="en-IN" sz="1800">
                <a:solidFill>
                  <a:srgbClr val="945D4A"/>
                </a:solidFill>
                <a:latin typeface="Arial"/>
                <a:ea typeface="Arial"/>
                <a:cs typeface="Arial"/>
                <a:sym typeface="Arial"/>
              </a:rPr>
              <a:t> </a:t>
            </a:r>
            <a:r>
              <a:rPr lang="en-IN" sz="1800">
                <a:solidFill>
                  <a:srgbClr val="B38806"/>
                </a:solidFill>
                <a:latin typeface="Arial"/>
                <a:ea typeface="Arial"/>
                <a:cs typeface="Arial"/>
                <a:sym typeface="Arial"/>
              </a:rPr>
              <a:t>IN</a:t>
            </a:r>
            <a:r>
              <a:rPr lang="en-IN" sz="1800">
                <a:solidFill>
                  <a:srgbClr val="945D4A"/>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f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gender = </a:t>
            </a:r>
            <a:r>
              <a:rPr lang="en-IN" sz="1800">
                <a:solidFill>
                  <a:srgbClr val="669900"/>
                </a:solidFill>
                <a:latin typeface="Arial"/>
                <a:ea typeface="Arial"/>
                <a:cs typeface="Arial"/>
                <a:sym typeface="Arial"/>
              </a:rPr>
              <a:t>'M'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4838" name="Google Shape;4838;p491"/>
          <p:cNvSpPr/>
          <p:nvPr/>
        </p:nvSpPr>
        <p:spPr>
          <a:xfrm>
            <a:off x="191344" y="2307064"/>
            <a:ext cx="11815510"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used to combine the result sets of 2 or more SELECT statements.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removes duplicate rows between the various SELECT statements.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each SELECT statement within the UNION operator must have the same number of fields in the result sets.</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default behaviour for UNION is that duplicate rows are removed from the result.</a:t>
            </a:r>
            <a:endParaRPr/>
          </a:p>
        </p:txBody>
      </p:sp>
      <p:sp>
        <p:nvSpPr>
          <p:cNvPr id="4839" name="Google Shape;4839;p491"/>
          <p:cNvSpPr/>
          <p:nvPr/>
        </p:nvSpPr>
        <p:spPr>
          <a:xfrm>
            <a:off x="190550" y="1140713"/>
            <a:ext cx="417725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0000"/>
                </a:solidFill>
                <a:latin typeface="Arial"/>
                <a:ea typeface="Arial"/>
                <a:cs typeface="Arial"/>
                <a:sym typeface="Arial"/>
              </a:rPr>
              <a:t> </a:t>
            </a:r>
            <a:r>
              <a:rPr lang="en-IN" sz="2000">
                <a:solidFill>
                  <a:srgbClr val="B38806"/>
                </a:solidFill>
                <a:latin typeface="Arial"/>
                <a:ea typeface="Arial"/>
                <a:cs typeface="Arial"/>
                <a:sym typeface="Arial"/>
              </a:rPr>
              <a:t>UNION</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B38806"/>
                </a:solidFill>
                <a:latin typeface="Arial"/>
                <a:ea typeface="Arial"/>
                <a:cs typeface="Arial"/>
                <a:sym typeface="Arial"/>
              </a:rPr>
              <a:t>ALL</a:t>
            </a:r>
            <a:r>
              <a:rPr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DISTINCT</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B38806"/>
                </a:solidFill>
                <a:latin typeface="Arial"/>
                <a:ea typeface="Arial"/>
                <a:cs typeface="Arial"/>
                <a:sym typeface="Arial"/>
              </a:rPr>
              <a:t>UNION</a:t>
            </a:r>
            <a:r>
              <a:rPr lang="en-IN" sz="2000">
                <a:solidFill>
                  <a:srgbClr val="000000"/>
                </a:solidFill>
                <a:latin typeface="Arial"/>
                <a:ea typeface="Arial"/>
                <a:cs typeface="Arial"/>
                <a:sym typeface="Arial"/>
              </a:rPr>
              <a:t> </a:t>
            </a:r>
            <a:r>
              <a:rPr lang="en-IN" sz="2000">
                <a:solidFill>
                  <a:srgbClr val="999999"/>
                </a:solidFill>
                <a:latin typeface="Arial"/>
                <a:ea typeface="Arial"/>
                <a:cs typeface="Arial"/>
                <a:sym typeface="Arial"/>
              </a:rPr>
              <a:t>[</a:t>
            </a:r>
            <a:r>
              <a:rPr lang="en-IN" sz="2000">
                <a:solidFill>
                  <a:srgbClr val="B38806"/>
                </a:solidFill>
                <a:latin typeface="Arial"/>
                <a:ea typeface="Arial"/>
                <a:cs typeface="Arial"/>
                <a:sym typeface="Arial"/>
              </a:rPr>
              <a:t>ALL</a:t>
            </a:r>
            <a:r>
              <a:rPr lang="en-IN" sz="2000">
                <a:solidFill>
                  <a:srgbClr val="000000"/>
                </a:solidFill>
                <a:latin typeface="Arial"/>
                <a:ea typeface="Arial"/>
                <a:cs typeface="Arial"/>
                <a:sym typeface="Arial"/>
              </a:rPr>
              <a:t> </a:t>
            </a:r>
            <a:r>
              <a:rPr lang="en-IN" sz="2000">
                <a:solidFill>
                  <a:schemeClr val="dk1"/>
                </a:solidFill>
                <a:latin typeface="Arial"/>
                <a:ea typeface="Arial"/>
                <a:cs typeface="Arial"/>
                <a:sym typeface="Arial"/>
              </a:rPr>
              <a:t>|</a:t>
            </a:r>
            <a:r>
              <a:rPr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DISTINCT</a:t>
            </a:r>
            <a:r>
              <a:rPr lang="en-IN" sz="2000">
                <a:solidFill>
                  <a:srgbClr val="999999"/>
                </a:solidFill>
                <a:latin typeface="Arial"/>
                <a:ea typeface="Arial"/>
                <a:cs typeface="Arial"/>
                <a:sym typeface="Arial"/>
              </a:rPr>
              <a:t>]</a:t>
            </a:r>
            <a:r>
              <a:rPr lang="en-IN" sz="2000">
                <a:solidFill>
                  <a:srgbClr val="000000"/>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000000"/>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999999"/>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4840" name="Google Shape;4840;p491"/>
          <p:cNvSpPr/>
          <p:nvPr/>
        </p:nvSpPr>
        <p:spPr>
          <a:xfrm>
            <a:off x="190550" y="476672"/>
            <a:ext cx="13260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2800">
                <a:solidFill>
                  <a:srgbClr val="525A7D"/>
                </a:solidFill>
                <a:latin typeface="Arial"/>
                <a:ea typeface="Arial"/>
                <a:cs typeface="Arial"/>
                <a:sym typeface="Arial"/>
              </a:rPr>
              <a:t>syntax</a:t>
            </a:r>
            <a:endParaRPr/>
          </a:p>
        </p:txBody>
      </p:sp>
      <p:sp>
        <p:nvSpPr>
          <p:cNvPr id="4841" name="Google Shape;4841;p491"/>
          <p:cNvSpPr txBox="1"/>
          <p:nvPr/>
        </p:nvSpPr>
        <p:spPr>
          <a:xfrm>
            <a:off x="4367808" y="233353"/>
            <a:ext cx="7833933"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distinct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deptno, dname, loc, walletid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ROW_NUMBER() OVER</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PARTITION</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BY</a:t>
            </a:r>
            <a:r>
              <a:rPr lang="en-IN" sz="1800">
                <a:solidFill>
                  <a:schemeClr val="dk1"/>
                </a:solidFill>
                <a:latin typeface="Arial"/>
                <a:ea typeface="Arial"/>
                <a:cs typeface="Arial"/>
                <a:sym typeface="Arial"/>
              </a:rPr>
              <a:t> deptno</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R1, duplicate.*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T1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R1=1;</a:t>
            </a:r>
            <a:endParaRPr sz="1800">
              <a:solidFill>
                <a:schemeClr val="dk1"/>
              </a:solidFill>
              <a:latin typeface="Arial"/>
              <a:ea typeface="Arial"/>
              <a:cs typeface="Arial"/>
              <a:sym typeface="Arial"/>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46" name="Shape 4846"/>
        <p:cNvGrpSpPr/>
        <p:nvPr/>
      </p:nvGrpSpPr>
      <p:grpSpPr>
        <a:xfrm>
          <a:off x="0" y="0"/>
          <a:ext cx="0" cy="0"/>
          <a:chOff x="0" y="0"/>
          <a:chExt cx="0" cy="0"/>
        </a:xfrm>
      </p:grpSpPr>
      <p:sp>
        <p:nvSpPr>
          <p:cNvPr id="4847" name="Google Shape;4847;p492"/>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union</a:t>
            </a:r>
            <a:endParaRPr i="1" sz="3200">
              <a:solidFill>
                <a:srgbClr val="FF9900"/>
              </a:solidFill>
              <a:latin typeface="Arial"/>
              <a:ea typeface="Arial"/>
              <a:cs typeface="Arial"/>
              <a:sym typeface="Arial"/>
            </a:endParaRPr>
          </a:p>
        </p:txBody>
      </p:sp>
      <p:sp>
        <p:nvSpPr>
          <p:cNvPr id="4848" name="Google Shape;4848;p492"/>
          <p:cNvSpPr/>
          <p:nvPr/>
        </p:nvSpPr>
        <p:spPr>
          <a:xfrm>
            <a:off x="58010" y="4313798"/>
            <a:ext cx="883804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a:t>
            </a:r>
            <a:endParaRPr sz="1800">
              <a:solidFill>
                <a:schemeClr val="dk1"/>
              </a:solidFill>
              <a:latin typeface="Arial"/>
              <a:ea typeface="Arial"/>
              <a:cs typeface="Arial"/>
              <a:sym typeface="Arial"/>
            </a:endParaRPr>
          </a:p>
        </p:txBody>
      </p:sp>
      <p:sp>
        <p:nvSpPr>
          <p:cNvPr id="4849" name="Google Shape;4849;p492"/>
          <p:cNvSpPr/>
          <p:nvPr/>
        </p:nvSpPr>
        <p:spPr>
          <a:xfrm>
            <a:off x="137660" y="4990325"/>
            <a:ext cx="6030348"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Palatino Linotype"/>
                <a:ea typeface="Palatino Linotype"/>
                <a:cs typeface="Palatino Linotype"/>
                <a:sym typeface="Palatino Linotype"/>
              </a:rPr>
              <a:t>Note: </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The following statement will give an error</a:t>
            </a:r>
            <a:endParaRPr sz="2400">
              <a:solidFill>
                <a:srgbClr val="FF0000"/>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bookname </a:t>
            </a:r>
            <a:r>
              <a:rPr lang="en-IN" sz="1800">
                <a:solidFill>
                  <a:srgbClr val="B38806"/>
                </a:solidFill>
                <a:latin typeface="Arial"/>
                <a:ea typeface="Arial"/>
                <a:cs typeface="Arial"/>
                <a:sym typeface="Arial"/>
              </a:rPr>
              <a:t>UNION</a:t>
            </a:r>
            <a:r>
              <a:rPr lang="en-IN" sz="1800">
                <a:solidFill>
                  <a:schemeClr val="dk1"/>
                </a:solidFill>
                <a:latin typeface="Arial"/>
                <a:ea typeface="Arial"/>
                <a:cs typeface="Arial"/>
                <a:sym typeface="Arial"/>
              </a:rPr>
              <a:t> </a:t>
            </a:r>
            <a:endParaRPr/>
          </a:p>
          <a:p>
            <a:pPr indent="0" lvl="0" marL="27305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a:t>
            </a:r>
            <a:endParaRPr sz="1800">
              <a:solidFill>
                <a:schemeClr val="dk1"/>
              </a:solidFill>
              <a:latin typeface="Arial"/>
              <a:ea typeface="Arial"/>
              <a:cs typeface="Arial"/>
              <a:sym typeface="Arial"/>
            </a:endParaRPr>
          </a:p>
        </p:txBody>
      </p:sp>
      <p:pic>
        <p:nvPicPr>
          <p:cNvPr id="4850" name="Google Shape;4850;p492"/>
          <p:cNvPicPr preferRelativeResize="0"/>
          <p:nvPr/>
        </p:nvPicPr>
        <p:blipFill rotWithShape="1">
          <a:blip r:embed="rId3">
            <a:alphaModFix/>
          </a:blip>
          <a:srcRect b="0" l="0" r="0" t="0"/>
          <a:stretch/>
        </p:blipFill>
        <p:spPr>
          <a:xfrm>
            <a:off x="8760295" y="843282"/>
            <a:ext cx="3113185" cy="5856103"/>
          </a:xfrm>
          <a:prstGeom prst="rect">
            <a:avLst/>
          </a:prstGeom>
          <a:noFill/>
          <a:ln>
            <a:noFill/>
          </a:ln>
        </p:spPr>
      </p:pic>
      <p:grpSp>
        <p:nvGrpSpPr>
          <p:cNvPr id="4851" name="Google Shape;4851;p492"/>
          <p:cNvGrpSpPr/>
          <p:nvPr/>
        </p:nvGrpSpPr>
        <p:grpSpPr>
          <a:xfrm>
            <a:off x="191344" y="495504"/>
            <a:ext cx="8371935" cy="3653576"/>
            <a:chOff x="191344" y="495504"/>
            <a:chExt cx="7940625" cy="3437553"/>
          </a:xfrm>
        </p:grpSpPr>
        <p:sp>
          <p:nvSpPr>
            <p:cNvPr id="4852" name="Google Shape;4852;p492"/>
            <p:cNvSpPr/>
            <p:nvPr/>
          </p:nvSpPr>
          <p:spPr>
            <a:xfrm>
              <a:off x="2988452" y="517866"/>
              <a:ext cx="758993"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books</a:t>
              </a:r>
              <a:endParaRPr sz="1800">
                <a:solidFill>
                  <a:schemeClr val="dk1"/>
                </a:solidFill>
                <a:latin typeface="Gill Sans"/>
                <a:ea typeface="Gill Sans"/>
                <a:cs typeface="Gill Sans"/>
                <a:sym typeface="Gill Sans"/>
              </a:endParaRPr>
            </a:p>
          </p:txBody>
        </p:sp>
        <p:sp>
          <p:nvSpPr>
            <p:cNvPr id="4853" name="Google Shape;4853;p492"/>
            <p:cNvSpPr/>
            <p:nvPr/>
          </p:nvSpPr>
          <p:spPr>
            <a:xfrm>
              <a:off x="6691417" y="495504"/>
              <a:ext cx="1160384"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newbooks</a:t>
              </a:r>
              <a:endParaRPr sz="1800">
                <a:solidFill>
                  <a:schemeClr val="dk1"/>
                </a:solidFill>
                <a:latin typeface="Gill Sans"/>
                <a:ea typeface="Gill Sans"/>
                <a:cs typeface="Gill Sans"/>
                <a:sym typeface="Gill Sans"/>
              </a:endParaRPr>
            </a:p>
          </p:txBody>
        </p:sp>
        <p:pic>
          <p:nvPicPr>
            <p:cNvPr id="4854" name="Google Shape;4854;p492"/>
            <p:cNvPicPr preferRelativeResize="0"/>
            <p:nvPr/>
          </p:nvPicPr>
          <p:blipFill rotWithShape="1">
            <a:blip r:embed="rId4">
              <a:alphaModFix/>
            </a:blip>
            <a:srcRect b="0" l="0" r="0" t="0"/>
            <a:stretch/>
          </p:blipFill>
          <p:spPr>
            <a:xfrm>
              <a:off x="191344" y="843282"/>
              <a:ext cx="3888855" cy="3089775"/>
            </a:xfrm>
            <a:prstGeom prst="rect">
              <a:avLst/>
            </a:prstGeom>
            <a:noFill/>
            <a:ln>
              <a:noFill/>
            </a:ln>
          </p:spPr>
        </p:pic>
        <p:pic>
          <p:nvPicPr>
            <p:cNvPr id="4855" name="Google Shape;4855;p492"/>
            <p:cNvPicPr preferRelativeResize="0"/>
            <p:nvPr/>
          </p:nvPicPr>
          <p:blipFill rotWithShape="1">
            <a:blip r:embed="rId5">
              <a:alphaModFix/>
            </a:blip>
            <a:srcRect b="0" l="0" r="0" t="0"/>
            <a:stretch/>
          </p:blipFill>
          <p:spPr>
            <a:xfrm>
              <a:off x="4323836" y="844682"/>
              <a:ext cx="3808133" cy="2988000"/>
            </a:xfrm>
            <a:prstGeom prst="rect">
              <a:avLst/>
            </a:prstGeom>
            <a:noFill/>
            <a:ln>
              <a:noFill/>
            </a:ln>
          </p:spPr>
        </p:pic>
      </p:grpSp>
      <p:sp>
        <p:nvSpPr>
          <p:cNvPr id="4856" name="Google Shape;4856;p492"/>
          <p:cNvSpPr/>
          <p:nvPr/>
        </p:nvSpPr>
        <p:spPr>
          <a:xfrm>
            <a:off x="8819237" y="529363"/>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Output</a:t>
            </a:r>
            <a:endParaRPr sz="1800">
              <a:solidFill>
                <a:schemeClr val="dk1"/>
              </a:solidFill>
              <a:latin typeface="Gill Sans"/>
              <a:ea typeface="Gill Sans"/>
              <a:cs typeface="Gill Sans"/>
              <a:sym typeface="Gill Sans"/>
            </a:endParaRPr>
          </a:p>
        </p:txBody>
      </p:sp>
      <p:pic>
        <p:nvPicPr>
          <p:cNvPr id="4857" name="Google Shape;4857;p492"/>
          <p:cNvPicPr preferRelativeResize="0"/>
          <p:nvPr/>
        </p:nvPicPr>
        <p:blipFill rotWithShape="1">
          <a:blip r:embed="rId6">
            <a:alphaModFix/>
          </a:blip>
          <a:srcRect b="0" l="0" r="0" t="0"/>
          <a:stretch/>
        </p:blipFill>
        <p:spPr>
          <a:xfrm>
            <a:off x="6269514" y="5157192"/>
            <a:ext cx="2392274" cy="1316915"/>
          </a:xfrm>
          <a:prstGeom prst="rect">
            <a:avLst/>
          </a:prstGeom>
          <a:noFill/>
          <a:ln>
            <a:noFill/>
          </a:ln>
        </p:spPr>
      </p:pic>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61" name="Shape 4861"/>
        <p:cNvGrpSpPr/>
        <p:nvPr/>
      </p:nvGrpSpPr>
      <p:grpSpPr>
        <a:xfrm>
          <a:off x="0" y="0"/>
          <a:ext cx="0" cy="0"/>
          <a:chOff x="0" y="0"/>
          <a:chExt cx="0" cy="0"/>
        </a:xfrm>
      </p:grpSpPr>
      <p:sp>
        <p:nvSpPr>
          <p:cNvPr id="4862" name="Google Shape;4862;p493"/>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union all</a:t>
            </a:r>
            <a:endParaRPr i="1" sz="3200">
              <a:solidFill>
                <a:srgbClr val="FF9900"/>
              </a:solidFill>
              <a:latin typeface="Arial"/>
              <a:ea typeface="Arial"/>
              <a:cs typeface="Arial"/>
              <a:sym typeface="Arial"/>
            </a:endParaRPr>
          </a:p>
        </p:txBody>
      </p:sp>
      <p:sp>
        <p:nvSpPr>
          <p:cNvPr id="4863" name="Google Shape;4863;p493"/>
          <p:cNvSpPr/>
          <p:nvPr/>
        </p:nvSpPr>
        <p:spPr>
          <a:xfrm>
            <a:off x="8819237" y="529363"/>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Output</a:t>
            </a:r>
            <a:endParaRPr sz="1800">
              <a:solidFill>
                <a:schemeClr val="dk1"/>
              </a:solidFill>
              <a:latin typeface="Gill Sans"/>
              <a:ea typeface="Gill Sans"/>
              <a:cs typeface="Gill Sans"/>
              <a:sym typeface="Gill Sans"/>
            </a:endParaRPr>
          </a:p>
        </p:txBody>
      </p:sp>
      <p:pic>
        <p:nvPicPr>
          <p:cNvPr id="4864" name="Google Shape;4864;p493"/>
          <p:cNvPicPr preferRelativeResize="0"/>
          <p:nvPr/>
        </p:nvPicPr>
        <p:blipFill rotWithShape="1">
          <a:blip r:embed="rId3">
            <a:alphaModFix/>
          </a:blip>
          <a:srcRect b="0" l="0" r="0" t="0"/>
          <a:stretch/>
        </p:blipFill>
        <p:spPr>
          <a:xfrm>
            <a:off x="6269514" y="5144486"/>
            <a:ext cx="2394000" cy="1340640"/>
          </a:xfrm>
          <a:prstGeom prst="rect">
            <a:avLst/>
          </a:prstGeom>
          <a:noFill/>
          <a:ln>
            <a:noFill/>
          </a:ln>
        </p:spPr>
      </p:pic>
      <p:pic>
        <p:nvPicPr>
          <p:cNvPr id="4865" name="Google Shape;4865;p493"/>
          <p:cNvPicPr preferRelativeResize="0"/>
          <p:nvPr/>
        </p:nvPicPr>
        <p:blipFill rotWithShape="1">
          <a:blip r:embed="rId4">
            <a:alphaModFix/>
          </a:blip>
          <a:srcRect b="0" l="0" r="0" t="0"/>
          <a:stretch/>
        </p:blipFill>
        <p:spPr>
          <a:xfrm>
            <a:off x="8760295" y="843282"/>
            <a:ext cx="3113185" cy="5856103"/>
          </a:xfrm>
          <a:prstGeom prst="rect">
            <a:avLst/>
          </a:prstGeom>
          <a:noFill/>
          <a:ln>
            <a:noFill/>
          </a:ln>
        </p:spPr>
      </p:pic>
      <p:sp>
        <p:nvSpPr>
          <p:cNvPr id="4866" name="Google Shape;4866;p493"/>
          <p:cNvSpPr txBox="1"/>
          <p:nvPr/>
        </p:nvSpPr>
        <p:spPr>
          <a:xfrm>
            <a:off x="191344" y="6084004"/>
            <a:ext cx="577748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B38806"/>
                </a:solidFill>
                <a:latin typeface="Arial"/>
                <a:ea typeface="Arial"/>
                <a:cs typeface="Arial"/>
                <a:sym typeface="Arial"/>
              </a:rPr>
              <a:t>UNION</a:t>
            </a:r>
            <a:r>
              <a:rPr lang="en-IN" sz="1800">
                <a:solidFill>
                  <a:srgbClr val="E0D612"/>
                </a:solidFill>
                <a:latin typeface="Arial"/>
                <a:ea typeface="Arial"/>
                <a:cs typeface="Arial"/>
                <a:sym typeface="Arial"/>
              </a:rPr>
              <a:t> </a:t>
            </a:r>
            <a:r>
              <a:rPr lang="en-IN" sz="1800">
                <a:solidFill>
                  <a:srgbClr val="B38806"/>
                </a:solidFill>
                <a:latin typeface="Arial"/>
                <a:ea typeface="Arial"/>
                <a:cs typeface="Arial"/>
                <a:sym typeface="Arial"/>
              </a:rPr>
              <a:t>ALL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p:txBody>
      </p:sp>
      <p:sp>
        <p:nvSpPr>
          <p:cNvPr id="4867" name="Google Shape;4867;p493"/>
          <p:cNvSpPr/>
          <p:nvPr/>
        </p:nvSpPr>
        <p:spPr>
          <a:xfrm>
            <a:off x="58010" y="4313798"/>
            <a:ext cx="8838049"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B38806"/>
                </a:solidFill>
                <a:latin typeface="Arial"/>
                <a:ea typeface="Arial"/>
                <a:cs typeface="Arial"/>
                <a:sym typeface="Arial"/>
              </a:rPr>
              <a:t>UNION</a:t>
            </a:r>
            <a:r>
              <a:rPr lang="en-IN" sz="1800">
                <a:solidFill>
                  <a:srgbClr val="E0D612"/>
                </a:solidFill>
                <a:latin typeface="Arial"/>
                <a:ea typeface="Arial"/>
                <a:cs typeface="Arial"/>
                <a:sym typeface="Arial"/>
              </a:rPr>
              <a:t> </a:t>
            </a:r>
            <a:r>
              <a:rPr lang="en-IN" sz="1800">
                <a:solidFill>
                  <a:srgbClr val="B38806"/>
                </a:solidFill>
                <a:latin typeface="Arial"/>
                <a:ea typeface="Arial"/>
                <a:cs typeface="Arial"/>
                <a:sym typeface="Arial"/>
              </a:rPr>
              <a:t>ALL</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a:t>
            </a:r>
            <a:endParaRPr/>
          </a:p>
        </p:txBody>
      </p:sp>
      <p:grpSp>
        <p:nvGrpSpPr>
          <p:cNvPr id="4868" name="Google Shape;4868;p493"/>
          <p:cNvGrpSpPr/>
          <p:nvPr/>
        </p:nvGrpSpPr>
        <p:grpSpPr>
          <a:xfrm>
            <a:off x="191344" y="495504"/>
            <a:ext cx="8371935" cy="3653576"/>
            <a:chOff x="191344" y="495504"/>
            <a:chExt cx="7940625" cy="3437553"/>
          </a:xfrm>
        </p:grpSpPr>
        <p:sp>
          <p:nvSpPr>
            <p:cNvPr id="4869" name="Google Shape;4869;p493"/>
            <p:cNvSpPr/>
            <p:nvPr/>
          </p:nvSpPr>
          <p:spPr>
            <a:xfrm>
              <a:off x="2988452" y="517866"/>
              <a:ext cx="758993"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books</a:t>
              </a:r>
              <a:endParaRPr sz="1800">
                <a:solidFill>
                  <a:schemeClr val="dk1"/>
                </a:solidFill>
                <a:latin typeface="Gill Sans"/>
                <a:ea typeface="Gill Sans"/>
                <a:cs typeface="Gill Sans"/>
                <a:sym typeface="Gill Sans"/>
              </a:endParaRPr>
            </a:p>
          </p:txBody>
        </p:sp>
        <p:sp>
          <p:nvSpPr>
            <p:cNvPr id="4870" name="Google Shape;4870;p493"/>
            <p:cNvSpPr/>
            <p:nvPr/>
          </p:nvSpPr>
          <p:spPr>
            <a:xfrm>
              <a:off x="6691417" y="495504"/>
              <a:ext cx="1160384"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newbooks</a:t>
              </a:r>
              <a:endParaRPr sz="1800">
                <a:solidFill>
                  <a:schemeClr val="dk1"/>
                </a:solidFill>
                <a:latin typeface="Gill Sans"/>
                <a:ea typeface="Gill Sans"/>
                <a:cs typeface="Gill Sans"/>
                <a:sym typeface="Gill Sans"/>
              </a:endParaRPr>
            </a:p>
          </p:txBody>
        </p:sp>
        <p:pic>
          <p:nvPicPr>
            <p:cNvPr id="4871" name="Google Shape;4871;p493"/>
            <p:cNvPicPr preferRelativeResize="0"/>
            <p:nvPr/>
          </p:nvPicPr>
          <p:blipFill rotWithShape="1">
            <a:blip r:embed="rId5">
              <a:alphaModFix/>
            </a:blip>
            <a:srcRect b="0" l="0" r="0" t="0"/>
            <a:stretch/>
          </p:blipFill>
          <p:spPr>
            <a:xfrm>
              <a:off x="191344" y="843282"/>
              <a:ext cx="3888855" cy="3089775"/>
            </a:xfrm>
            <a:prstGeom prst="rect">
              <a:avLst/>
            </a:prstGeom>
            <a:noFill/>
            <a:ln>
              <a:noFill/>
            </a:ln>
          </p:spPr>
        </p:pic>
        <p:pic>
          <p:nvPicPr>
            <p:cNvPr id="4872" name="Google Shape;4872;p493"/>
            <p:cNvPicPr preferRelativeResize="0"/>
            <p:nvPr/>
          </p:nvPicPr>
          <p:blipFill rotWithShape="1">
            <a:blip r:embed="rId6">
              <a:alphaModFix/>
            </a:blip>
            <a:srcRect b="0" l="0" r="0" t="0"/>
            <a:stretch/>
          </p:blipFill>
          <p:spPr>
            <a:xfrm>
              <a:off x="4323836" y="844682"/>
              <a:ext cx="3808133" cy="2988000"/>
            </a:xfrm>
            <a:prstGeom prst="rect">
              <a:avLst/>
            </a:prstGeom>
            <a:noFill/>
            <a:ln>
              <a:noFill/>
            </a:ln>
          </p:spPr>
        </p:pic>
      </p:grpSp>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76" name="Shape 4876"/>
        <p:cNvGrpSpPr/>
        <p:nvPr/>
      </p:nvGrpSpPr>
      <p:grpSpPr>
        <a:xfrm>
          <a:off x="0" y="0"/>
          <a:ext cx="0" cy="0"/>
          <a:chOff x="0" y="0"/>
          <a:chExt cx="0" cy="0"/>
        </a:xfrm>
      </p:grpSpPr>
      <p:sp>
        <p:nvSpPr>
          <p:cNvPr id="4877" name="Google Shape;4877;p494"/>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intersect</a:t>
            </a:r>
            <a:endParaRPr i="1" sz="3200">
              <a:solidFill>
                <a:srgbClr val="FF9900"/>
              </a:solidFill>
              <a:latin typeface="Arial"/>
              <a:ea typeface="Arial"/>
              <a:cs typeface="Arial"/>
              <a:sym typeface="Arial"/>
            </a:endParaRPr>
          </a:p>
        </p:txBody>
      </p:sp>
      <p:sp>
        <p:nvSpPr>
          <p:cNvPr id="4878" name="Google Shape;4878;p494"/>
          <p:cNvSpPr/>
          <p:nvPr/>
        </p:nvSpPr>
        <p:spPr>
          <a:xfrm>
            <a:off x="191344" y="6095037"/>
            <a:ext cx="109316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An INTERSECT query returns the intersection of 2 or more datasets. If a record exists in both data sets, it will be included in the INTERSECT results.</a:t>
            </a:r>
            <a:endParaRPr/>
          </a:p>
        </p:txBody>
      </p:sp>
      <p:grpSp>
        <p:nvGrpSpPr>
          <p:cNvPr id="4879" name="Google Shape;4879;p494"/>
          <p:cNvGrpSpPr/>
          <p:nvPr/>
        </p:nvGrpSpPr>
        <p:grpSpPr>
          <a:xfrm>
            <a:off x="191344" y="495504"/>
            <a:ext cx="8371935" cy="3653576"/>
            <a:chOff x="191344" y="495504"/>
            <a:chExt cx="7940625" cy="3437553"/>
          </a:xfrm>
        </p:grpSpPr>
        <p:sp>
          <p:nvSpPr>
            <p:cNvPr id="4880" name="Google Shape;4880;p494"/>
            <p:cNvSpPr/>
            <p:nvPr/>
          </p:nvSpPr>
          <p:spPr>
            <a:xfrm>
              <a:off x="2988452" y="517866"/>
              <a:ext cx="758993"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books</a:t>
              </a:r>
              <a:endParaRPr sz="1800">
                <a:solidFill>
                  <a:schemeClr val="dk1"/>
                </a:solidFill>
                <a:latin typeface="Gill Sans"/>
                <a:ea typeface="Gill Sans"/>
                <a:cs typeface="Gill Sans"/>
                <a:sym typeface="Gill Sans"/>
              </a:endParaRPr>
            </a:p>
          </p:txBody>
        </p:sp>
        <p:sp>
          <p:nvSpPr>
            <p:cNvPr id="4881" name="Google Shape;4881;p494"/>
            <p:cNvSpPr/>
            <p:nvPr/>
          </p:nvSpPr>
          <p:spPr>
            <a:xfrm>
              <a:off x="6691417" y="495504"/>
              <a:ext cx="1160384"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newbooks</a:t>
              </a:r>
              <a:endParaRPr sz="1800">
                <a:solidFill>
                  <a:schemeClr val="dk1"/>
                </a:solidFill>
                <a:latin typeface="Gill Sans"/>
                <a:ea typeface="Gill Sans"/>
                <a:cs typeface="Gill Sans"/>
                <a:sym typeface="Gill Sans"/>
              </a:endParaRPr>
            </a:p>
          </p:txBody>
        </p:sp>
        <p:pic>
          <p:nvPicPr>
            <p:cNvPr id="4882" name="Google Shape;4882;p494"/>
            <p:cNvPicPr preferRelativeResize="0"/>
            <p:nvPr/>
          </p:nvPicPr>
          <p:blipFill rotWithShape="1">
            <a:blip r:embed="rId3">
              <a:alphaModFix/>
            </a:blip>
            <a:srcRect b="0" l="0" r="0" t="0"/>
            <a:stretch/>
          </p:blipFill>
          <p:spPr>
            <a:xfrm>
              <a:off x="191344" y="843282"/>
              <a:ext cx="3888855" cy="3089775"/>
            </a:xfrm>
            <a:prstGeom prst="rect">
              <a:avLst/>
            </a:prstGeom>
            <a:noFill/>
            <a:ln>
              <a:noFill/>
            </a:ln>
          </p:spPr>
        </p:pic>
        <p:pic>
          <p:nvPicPr>
            <p:cNvPr id="4883" name="Google Shape;4883;p494"/>
            <p:cNvPicPr preferRelativeResize="0"/>
            <p:nvPr/>
          </p:nvPicPr>
          <p:blipFill rotWithShape="1">
            <a:blip r:embed="rId4">
              <a:alphaModFix/>
            </a:blip>
            <a:srcRect b="0" l="0" r="0" t="0"/>
            <a:stretch/>
          </p:blipFill>
          <p:spPr>
            <a:xfrm>
              <a:off x="4323836" y="844682"/>
              <a:ext cx="3808133" cy="2988000"/>
            </a:xfrm>
            <a:prstGeom prst="rect">
              <a:avLst/>
            </a:prstGeom>
            <a:noFill/>
            <a:ln>
              <a:noFill/>
            </a:ln>
          </p:spPr>
        </p:pic>
      </p:grpSp>
      <p:sp>
        <p:nvSpPr>
          <p:cNvPr id="4884" name="Google Shape;4884;p494"/>
          <p:cNvSpPr/>
          <p:nvPr/>
        </p:nvSpPr>
        <p:spPr>
          <a:xfrm>
            <a:off x="8819237" y="529363"/>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Output</a:t>
            </a:r>
            <a:endParaRPr sz="1800">
              <a:solidFill>
                <a:schemeClr val="dk1"/>
              </a:solidFill>
              <a:latin typeface="Gill Sans"/>
              <a:ea typeface="Gill Sans"/>
              <a:cs typeface="Gill Sans"/>
              <a:sym typeface="Gill Sans"/>
            </a:endParaRPr>
          </a:p>
        </p:txBody>
      </p:sp>
      <p:pic>
        <p:nvPicPr>
          <p:cNvPr id="4885" name="Google Shape;4885;p494"/>
          <p:cNvPicPr preferRelativeResize="0"/>
          <p:nvPr/>
        </p:nvPicPr>
        <p:blipFill rotWithShape="1">
          <a:blip r:embed="rId5">
            <a:alphaModFix/>
          </a:blip>
          <a:srcRect b="0" l="0" r="0" t="0"/>
          <a:stretch/>
        </p:blipFill>
        <p:spPr>
          <a:xfrm>
            <a:off x="8814370" y="904770"/>
            <a:ext cx="2994942" cy="1948166"/>
          </a:xfrm>
          <a:prstGeom prst="rect">
            <a:avLst/>
          </a:prstGeom>
          <a:noFill/>
          <a:ln>
            <a:noFill/>
          </a:ln>
        </p:spPr>
      </p:pic>
      <p:sp>
        <p:nvSpPr>
          <p:cNvPr id="4886" name="Google Shape;4886;p494"/>
          <p:cNvSpPr/>
          <p:nvPr/>
        </p:nvSpPr>
        <p:spPr>
          <a:xfrm>
            <a:off x="172746" y="4313798"/>
            <a:ext cx="1168389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B38806"/>
                </a:solidFill>
                <a:latin typeface="Arial"/>
                <a:ea typeface="Arial"/>
                <a:cs typeface="Arial"/>
                <a:sym typeface="Arial"/>
              </a:rPr>
              <a:t>INTERSECT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a:t>
            </a:r>
            <a:endParaRPr/>
          </a:p>
        </p:txBody>
      </p:sp>
      <p:sp>
        <p:nvSpPr>
          <p:cNvPr id="4887" name="Google Shape;4887;p494"/>
          <p:cNvSpPr/>
          <p:nvPr/>
        </p:nvSpPr>
        <p:spPr>
          <a:xfrm>
            <a:off x="214492" y="4902840"/>
            <a:ext cx="11683894" cy="104644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262626"/>
                </a:solidFill>
                <a:latin typeface="Arial"/>
                <a:ea typeface="Arial"/>
                <a:cs typeface="Arial"/>
                <a:sym typeface="Arial"/>
              </a:rPr>
              <a:t> bookName, type</a:t>
            </a:r>
            <a:r>
              <a:rPr lang="en-IN" sz="1800">
                <a:solidFill>
                  <a:srgbClr val="0077AA"/>
                </a:solidFill>
                <a:latin typeface="Arial"/>
                <a:ea typeface="Arial"/>
                <a:cs typeface="Arial"/>
                <a:sym typeface="Arial"/>
              </a:rPr>
              <a:t> FROM</a:t>
            </a:r>
            <a:r>
              <a:rPr lang="en-IN" sz="1800">
                <a:solidFill>
                  <a:srgbClr val="262626"/>
                </a:solidFill>
                <a:latin typeface="Arial"/>
                <a:ea typeface="Arial"/>
                <a:cs typeface="Arial"/>
                <a:sym typeface="Arial"/>
              </a:rPr>
              <a:t> books </a:t>
            </a:r>
            <a:r>
              <a:rPr lang="en-IN" sz="1800">
                <a:solidFill>
                  <a:srgbClr val="0077AA"/>
                </a:solidFill>
                <a:latin typeface="Arial"/>
                <a:ea typeface="Arial"/>
                <a:cs typeface="Arial"/>
                <a:sym typeface="Arial"/>
              </a:rPr>
              <a:t>WHERE</a:t>
            </a:r>
            <a:r>
              <a:rPr lang="en-IN" sz="1800">
                <a:solidFill>
                  <a:srgbClr val="262626"/>
                </a:solidFill>
                <a:latin typeface="Arial"/>
                <a:ea typeface="Arial"/>
                <a:cs typeface="Arial"/>
                <a:sym typeface="Arial"/>
              </a:rPr>
              <a:t> </a:t>
            </a:r>
            <a:r>
              <a:rPr lang="en-IN" sz="1800">
                <a:solidFill>
                  <a:srgbClr val="B38806"/>
                </a:solidFill>
                <a:latin typeface="Arial"/>
                <a:ea typeface="Arial"/>
                <a:cs typeface="Arial"/>
                <a:sym typeface="Arial"/>
              </a:rPr>
              <a:t>EXISTS</a:t>
            </a:r>
            <a:r>
              <a:rPr lang="en-IN" sz="1800">
                <a:solidFill>
                  <a:srgbClr val="262626"/>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262626"/>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262626"/>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rgbClr val="262626"/>
                </a:solidFill>
                <a:latin typeface="Arial"/>
                <a:ea typeface="Arial"/>
                <a:cs typeface="Arial"/>
                <a:sym typeface="Arial"/>
              </a:rPr>
              <a:t> newbooks </a:t>
            </a:r>
            <a:r>
              <a:rPr lang="en-IN" sz="1800">
                <a:solidFill>
                  <a:srgbClr val="0077AA"/>
                </a:solidFill>
                <a:latin typeface="Arial"/>
                <a:ea typeface="Arial"/>
                <a:cs typeface="Arial"/>
                <a:sym typeface="Arial"/>
              </a:rPr>
              <a:t>WHERE</a:t>
            </a:r>
            <a:r>
              <a:rPr lang="en-IN" sz="1800">
                <a:solidFill>
                  <a:srgbClr val="262626"/>
                </a:solidFill>
                <a:latin typeface="Arial"/>
                <a:ea typeface="Arial"/>
                <a:cs typeface="Arial"/>
                <a:sym typeface="Arial"/>
              </a:rPr>
              <a:t> books.bookName </a:t>
            </a:r>
            <a:r>
              <a:rPr lang="en-IN" sz="1800">
                <a:solidFill>
                  <a:srgbClr val="945D4A"/>
                </a:solidFill>
                <a:latin typeface="Arial"/>
                <a:ea typeface="Arial"/>
                <a:cs typeface="Arial"/>
                <a:sym typeface="Arial"/>
              </a:rPr>
              <a:t>=</a:t>
            </a:r>
            <a:r>
              <a:rPr lang="en-IN" sz="1800">
                <a:solidFill>
                  <a:srgbClr val="262626"/>
                </a:solidFill>
                <a:latin typeface="Arial"/>
                <a:ea typeface="Arial"/>
                <a:cs typeface="Arial"/>
                <a:sym typeface="Arial"/>
              </a:rPr>
              <a:t> newbooks.bookName</a:t>
            </a:r>
            <a:r>
              <a:rPr lang="en-IN" sz="1800">
                <a:solidFill>
                  <a:srgbClr val="A5A5A5"/>
                </a:solidFill>
                <a:latin typeface="Arial"/>
                <a:ea typeface="Arial"/>
                <a:cs typeface="Arial"/>
                <a:sym typeface="Arial"/>
              </a:rPr>
              <a:t>)</a:t>
            </a:r>
            <a:r>
              <a:rPr lang="en-IN" sz="1800">
                <a:solidFill>
                  <a:srgbClr val="262626"/>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262626"/>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rgbClr val="262626"/>
                </a:solidFill>
                <a:latin typeface="Arial"/>
                <a:ea typeface="Arial"/>
                <a:cs typeface="Arial"/>
                <a:sym typeface="Arial"/>
              </a:rPr>
              <a:t> books </a:t>
            </a:r>
            <a:r>
              <a:rPr lang="en-IN" sz="1800">
                <a:solidFill>
                  <a:srgbClr val="0077AA"/>
                </a:solidFill>
                <a:latin typeface="Arial"/>
                <a:ea typeface="Arial"/>
                <a:cs typeface="Arial"/>
                <a:sym typeface="Arial"/>
              </a:rPr>
              <a:t>WHERE</a:t>
            </a:r>
            <a:r>
              <a:rPr lang="en-IN" sz="1800">
                <a:solidFill>
                  <a:srgbClr val="262626"/>
                </a:solidFill>
                <a:latin typeface="Arial"/>
                <a:ea typeface="Arial"/>
                <a:cs typeface="Arial"/>
                <a:sym typeface="Arial"/>
              </a:rPr>
              <a:t> bookName </a:t>
            </a:r>
            <a:r>
              <a:rPr lang="en-IN" sz="1800">
                <a:solidFill>
                  <a:srgbClr val="B38806"/>
                </a:solidFill>
                <a:latin typeface="Arial"/>
                <a:ea typeface="Arial"/>
                <a:cs typeface="Arial"/>
                <a:sym typeface="Arial"/>
              </a:rPr>
              <a:t>IN</a:t>
            </a:r>
            <a:r>
              <a:rPr lang="en-IN" sz="1800">
                <a:solidFill>
                  <a:srgbClr val="262626"/>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rgbClr val="262626"/>
                </a:solidFill>
                <a:latin typeface="Arial"/>
                <a:ea typeface="Arial"/>
                <a:cs typeface="Arial"/>
                <a:sym typeface="Arial"/>
              </a:rPr>
              <a:t> bookName </a:t>
            </a:r>
            <a:r>
              <a:rPr lang="en-IN" sz="1800">
                <a:solidFill>
                  <a:srgbClr val="0077AA"/>
                </a:solidFill>
                <a:latin typeface="Arial"/>
                <a:ea typeface="Arial"/>
                <a:cs typeface="Arial"/>
                <a:sym typeface="Arial"/>
              </a:rPr>
              <a:t>FROM</a:t>
            </a:r>
            <a:r>
              <a:rPr lang="en-IN" sz="1800">
                <a:solidFill>
                  <a:srgbClr val="262626"/>
                </a:solidFill>
                <a:latin typeface="Arial"/>
                <a:ea typeface="Arial"/>
                <a:cs typeface="Arial"/>
                <a:sym typeface="Arial"/>
              </a:rPr>
              <a:t> newbooks);</a:t>
            </a:r>
            <a:endParaRPr sz="1800">
              <a:solidFill>
                <a:srgbClr val="262626"/>
              </a:solidFill>
              <a:latin typeface="Arial"/>
              <a:ea typeface="Arial"/>
              <a:cs typeface="Arial"/>
              <a:sym typeface="Arial"/>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91" name="Shape 4891"/>
        <p:cNvGrpSpPr/>
        <p:nvPr/>
      </p:nvGrpSpPr>
      <p:grpSpPr>
        <a:xfrm>
          <a:off x="0" y="0"/>
          <a:ext cx="0" cy="0"/>
          <a:chOff x="0" y="0"/>
          <a:chExt cx="0" cy="0"/>
        </a:xfrm>
      </p:grpSpPr>
      <p:sp>
        <p:nvSpPr>
          <p:cNvPr id="4892" name="Google Shape;4892;p495"/>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except</a:t>
            </a:r>
            <a:endParaRPr i="1" sz="3200">
              <a:solidFill>
                <a:srgbClr val="FF9900"/>
              </a:solidFill>
              <a:latin typeface="Arial"/>
              <a:ea typeface="Arial"/>
              <a:cs typeface="Arial"/>
              <a:sym typeface="Arial"/>
            </a:endParaRPr>
          </a:p>
        </p:txBody>
      </p:sp>
      <p:sp>
        <p:nvSpPr>
          <p:cNvPr id="4893" name="Google Shape;4893;p495"/>
          <p:cNvSpPr/>
          <p:nvPr/>
        </p:nvSpPr>
        <p:spPr>
          <a:xfrm>
            <a:off x="8808439" y="529363"/>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Output</a:t>
            </a:r>
            <a:endParaRPr sz="1800">
              <a:solidFill>
                <a:schemeClr val="dk1"/>
              </a:solidFill>
              <a:latin typeface="Gill Sans"/>
              <a:ea typeface="Gill Sans"/>
              <a:cs typeface="Gill Sans"/>
              <a:sym typeface="Gill Sans"/>
            </a:endParaRPr>
          </a:p>
        </p:txBody>
      </p:sp>
      <p:sp>
        <p:nvSpPr>
          <p:cNvPr id="4894" name="Google Shape;4894;p495"/>
          <p:cNvSpPr/>
          <p:nvPr/>
        </p:nvSpPr>
        <p:spPr>
          <a:xfrm>
            <a:off x="335360" y="4091472"/>
            <a:ext cx="72008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sz="1800">
              <a:solidFill>
                <a:srgbClr val="FF0000"/>
              </a:solidFill>
              <a:latin typeface="Arial"/>
              <a:ea typeface="Arial"/>
              <a:cs typeface="Arial"/>
              <a:sym typeface="Arial"/>
            </a:endParaRPr>
          </a:p>
        </p:txBody>
      </p:sp>
      <p:sp>
        <p:nvSpPr>
          <p:cNvPr id="4895" name="Google Shape;4895;p495"/>
          <p:cNvSpPr/>
          <p:nvPr/>
        </p:nvSpPr>
        <p:spPr>
          <a:xfrm>
            <a:off x="119336" y="4460805"/>
            <a:ext cx="8280920" cy="15696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EXISTS</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books.bookName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newbooks.bookName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EXISTS</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books.bookName </a:t>
            </a:r>
            <a:r>
              <a:rPr lang="en-IN" sz="1800">
                <a:solidFill>
                  <a:srgbClr val="945D4A"/>
                </a:solidFill>
                <a:latin typeface="Arial"/>
                <a:ea typeface="Arial"/>
                <a:cs typeface="Arial"/>
                <a:sym typeface="Arial"/>
              </a:rPr>
              <a:t>= </a:t>
            </a:r>
            <a:r>
              <a:rPr lang="en-IN" sz="1800">
                <a:solidFill>
                  <a:schemeClr val="dk1"/>
                </a:solidFill>
                <a:latin typeface="Arial"/>
                <a:ea typeface="Arial"/>
                <a:cs typeface="Arial"/>
                <a:sym typeface="Arial"/>
              </a:rPr>
              <a:t>newbooks.bookName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4896" name="Google Shape;4896;p495"/>
          <p:cNvSpPr/>
          <p:nvPr/>
        </p:nvSpPr>
        <p:spPr>
          <a:xfrm>
            <a:off x="8822240" y="3717032"/>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Output</a:t>
            </a:r>
            <a:endParaRPr sz="1800">
              <a:solidFill>
                <a:schemeClr val="dk1"/>
              </a:solidFill>
              <a:latin typeface="Gill Sans"/>
              <a:ea typeface="Gill Sans"/>
              <a:cs typeface="Gill Sans"/>
              <a:sym typeface="Gill Sans"/>
            </a:endParaRPr>
          </a:p>
        </p:txBody>
      </p:sp>
      <p:grpSp>
        <p:nvGrpSpPr>
          <p:cNvPr id="4897" name="Google Shape;4897;p495"/>
          <p:cNvGrpSpPr/>
          <p:nvPr/>
        </p:nvGrpSpPr>
        <p:grpSpPr>
          <a:xfrm>
            <a:off x="191344" y="548680"/>
            <a:ext cx="8371935" cy="3653576"/>
            <a:chOff x="191344" y="495504"/>
            <a:chExt cx="7940625" cy="3437553"/>
          </a:xfrm>
        </p:grpSpPr>
        <p:sp>
          <p:nvSpPr>
            <p:cNvPr id="4898" name="Google Shape;4898;p495"/>
            <p:cNvSpPr/>
            <p:nvPr/>
          </p:nvSpPr>
          <p:spPr>
            <a:xfrm>
              <a:off x="2988452" y="517866"/>
              <a:ext cx="758993"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books</a:t>
              </a:r>
              <a:endParaRPr sz="1800">
                <a:solidFill>
                  <a:schemeClr val="dk1"/>
                </a:solidFill>
                <a:latin typeface="Gill Sans"/>
                <a:ea typeface="Gill Sans"/>
                <a:cs typeface="Gill Sans"/>
                <a:sym typeface="Gill Sans"/>
              </a:endParaRPr>
            </a:p>
          </p:txBody>
        </p:sp>
        <p:sp>
          <p:nvSpPr>
            <p:cNvPr id="4899" name="Google Shape;4899;p495"/>
            <p:cNvSpPr/>
            <p:nvPr/>
          </p:nvSpPr>
          <p:spPr>
            <a:xfrm>
              <a:off x="6691417" y="495504"/>
              <a:ext cx="1160384" cy="3474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newbooks</a:t>
              </a:r>
              <a:endParaRPr sz="1800">
                <a:solidFill>
                  <a:schemeClr val="dk1"/>
                </a:solidFill>
                <a:latin typeface="Gill Sans"/>
                <a:ea typeface="Gill Sans"/>
                <a:cs typeface="Gill Sans"/>
                <a:sym typeface="Gill Sans"/>
              </a:endParaRPr>
            </a:p>
          </p:txBody>
        </p:sp>
        <p:pic>
          <p:nvPicPr>
            <p:cNvPr id="4900" name="Google Shape;4900;p495"/>
            <p:cNvPicPr preferRelativeResize="0"/>
            <p:nvPr/>
          </p:nvPicPr>
          <p:blipFill rotWithShape="1">
            <a:blip r:embed="rId3">
              <a:alphaModFix/>
            </a:blip>
            <a:srcRect b="0" l="0" r="0" t="0"/>
            <a:stretch/>
          </p:blipFill>
          <p:spPr>
            <a:xfrm>
              <a:off x="191344" y="843282"/>
              <a:ext cx="3888855" cy="3089775"/>
            </a:xfrm>
            <a:prstGeom prst="rect">
              <a:avLst/>
            </a:prstGeom>
            <a:noFill/>
            <a:ln>
              <a:noFill/>
            </a:ln>
          </p:spPr>
        </p:pic>
        <p:pic>
          <p:nvPicPr>
            <p:cNvPr id="4901" name="Google Shape;4901;p495"/>
            <p:cNvPicPr preferRelativeResize="0"/>
            <p:nvPr/>
          </p:nvPicPr>
          <p:blipFill rotWithShape="1">
            <a:blip r:embed="rId4">
              <a:alphaModFix/>
            </a:blip>
            <a:srcRect b="0" l="0" r="0" t="0"/>
            <a:stretch/>
          </p:blipFill>
          <p:spPr>
            <a:xfrm>
              <a:off x="4323836" y="844682"/>
              <a:ext cx="3808133" cy="2988000"/>
            </a:xfrm>
            <a:prstGeom prst="rect">
              <a:avLst/>
            </a:prstGeom>
            <a:noFill/>
            <a:ln>
              <a:noFill/>
            </a:ln>
          </p:spPr>
        </p:pic>
      </p:grpSp>
      <p:pic>
        <p:nvPicPr>
          <p:cNvPr id="4902" name="Google Shape;4902;p495"/>
          <p:cNvPicPr preferRelativeResize="0"/>
          <p:nvPr/>
        </p:nvPicPr>
        <p:blipFill rotWithShape="1">
          <a:blip r:embed="rId5">
            <a:alphaModFix/>
          </a:blip>
          <a:srcRect b="0" l="0" r="0" t="0"/>
          <a:stretch/>
        </p:blipFill>
        <p:spPr>
          <a:xfrm>
            <a:off x="8859890" y="933649"/>
            <a:ext cx="2961038" cy="2207319"/>
          </a:xfrm>
          <a:prstGeom prst="rect">
            <a:avLst/>
          </a:prstGeom>
          <a:noFill/>
          <a:ln>
            <a:noFill/>
          </a:ln>
        </p:spPr>
      </p:pic>
      <p:pic>
        <p:nvPicPr>
          <p:cNvPr id="4903" name="Google Shape;4903;p495"/>
          <p:cNvPicPr preferRelativeResize="0"/>
          <p:nvPr/>
        </p:nvPicPr>
        <p:blipFill rotWithShape="1">
          <a:blip r:embed="rId6">
            <a:alphaModFix/>
          </a:blip>
          <a:srcRect b="0" l="0" r="0" t="0"/>
          <a:stretch/>
        </p:blipFill>
        <p:spPr>
          <a:xfrm>
            <a:off x="8808438" y="4344913"/>
            <a:ext cx="2961038" cy="2274944"/>
          </a:xfrm>
          <a:prstGeom prst="rect">
            <a:avLst/>
          </a:prstGeom>
          <a:noFill/>
          <a:ln>
            <a:noFill/>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7" name="Shape 4907"/>
        <p:cNvGrpSpPr/>
        <p:nvPr/>
      </p:nvGrpSpPr>
      <p:grpSpPr>
        <a:xfrm>
          <a:off x="0" y="0"/>
          <a:ext cx="0" cy="0"/>
          <a:chOff x="0" y="0"/>
          <a:chExt cx="0" cy="0"/>
        </a:xfrm>
      </p:grpSpPr>
      <p:sp>
        <p:nvSpPr>
          <p:cNvPr id="4908" name="Google Shape;4908;p496"/>
          <p:cNvSpPr/>
          <p:nvPr/>
        </p:nvSpPr>
        <p:spPr>
          <a:xfrm>
            <a:off x="119336" y="37132"/>
            <a:ext cx="11845318" cy="113877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There is no </a:t>
            </a:r>
            <a:r>
              <a:rPr lang="en-IN" sz="1800">
                <a:solidFill>
                  <a:srgbClr val="B38806"/>
                </a:solidFill>
                <a:latin typeface="Arial"/>
                <a:ea typeface="Arial"/>
                <a:cs typeface="Arial"/>
                <a:sym typeface="Arial"/>
              </a:rPr>
              <a:t>MINUS</a:t>
            </a:r>
            <a:r>
              <a:rPr lang="en-IN" sz="1800">
                <a:solidFill>
                  <a:schemeClr val="dk1"/>
                </a:solidFill>
                <a:latin typeface="Arial"/>
                <a:ea typeface="Arial"/>
                <a:cs typeface="Arial"/>
                <a:sym typeface="Arial"/>
              </a:rPr>
              <a:t> operator in MySQL, you can easily simulate this type of query using either the </a:t>
            </a:r>
            <a:r>
              <a:rPr lang="en-IN" sz="1800">
                <a:solidFill>
                  <a:srgbClr val="B38806"/>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IN</a:t>
            </a:r>
            <a:r>
              <a:rPr lang="en-IN" sz="1800">
                <a:solidFill>
                  <a:schemeClr val="dk1"/>
                </a:solidFill>
                <a:latin typeface="Arial"/>
                <a:ea typeface="Arial"/>
                <a:cs typeface="Arial"/>
                <a:sym typeface="Arial"/>
              </a:rPr>
              <a:t> clause or the </a:t>
            </a:r>
            <a:r>
              <a:rPr lang="en-IN" sz="1800">
                <a:solidFill>
                  <a:srgbClr val="B38806"/>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B38806"/>
                </a:solidFill>
                <a:latin typeface="Arial"/>
                <a:ea typeface="Arial"/>
                <a:cs typeface="Arial"/>
                <a:sym typeface="Arial"/>
              </a:rPr>
              <a:t>EXISTS</a:t>
            </a:r>
            <a:r>
              <a:rPr lang="en-IN" sz="1800">
                <a:solidFill>
                  <a:schemeClr val="dk1"/>
                </a:solidFill>
                <a:latin typeface="Arial"/>
                <a:ea typeface="Arial"/>
                <a:cs typeface="Arial"/>
                <a:sym typeface="Arial"/>
              </a:rPr>
              <a:t> clause.</a:t>
            </a:r>
            <a:endParaRPr/>
          </a:p>
        </p:txBody>
      </p:sp>
      <p:sp>
        <p:nvSpPr>
          <p:cNvPr id="4909" name="Google Shape;4909;p496"/>
          <p:cNvSpPr txBox="1"/>
          <p:nvPr/>
        </p:nvSpPr>
        <p:spPr>
          <a:xfrm>
            <a:off x="9840" y="1362864"/>
            <a:ext cx="8534432" cy="95410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Bookman Old Style"/>
              <a:buAutoNum type="arabicPeriod"/>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            </a:t>
            </a:r>
            <a:r>
              <a:rPr lang="en-IN" sz="1800">
                <a:solidFill>
                  <a:srgbClr val="00B050"/>
                </a:solidFill>
                <a:latin typeface="Arial"/>
                <a:ea typeface="Arial"/>
                <a:cs typeface="Arial"/>
                <a:sym typeface="Arial"/>
              </a:rPr>
              <a:t>/* Fetch bookName, type from books */</a:t>
            </a:r>
            <a:endParaRPr/>
          </a:p>
          <a:p>
            <a:pPr indent="0" lvl="0" marL="355600" marR="0" rtl="0" algn="l">
              <a:spcBef>
                <a:spcPts val="0"/>
              </a:spcBef>
              <a:spcAft>
                <a:spcPts val="0"/>
              </a:spcAft>
              <a:buNone/>
            </a:pPr>
            <a:r>
              <a:rPr lang="en-IN" sz="1800">
                <a:solidFill>
                  <a:srgbClr val="B38806"/>
                </a:solidFill>
                <a:latin typeface="Arial"/>
                <a:ea typeface="Arial"/>
                <a:cs typeface="Arial"/>
                <a:sym typeface="Arial"/>
              </a:rPr>
              <a:t>MINUS</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that are not present in newbooks */</a:t>
            </a:r>
            <a:endParaRPr/>
          </a:p>
          <a:p>
            <a:pPr indent="0" lvl="0" marL="35560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a:t>
            </a:r>
            <a:endParaRPr/>
          </a:p>
        </p:txBody>
      </p:sp>
      <p:sp>
        <p:nvSpPr>
          <p:cNvPr id="4910" name="Google Shape;4910;p496"/>
          <p:cNvSpPr txBox="1"/>
          <p:nvPr/>
        </p:nvSpPr>
        <p:spPr>
          <a:xfrm>
            <a:off x="0" y="4197596"/>
            <a:ext cx="8760296" cy="95410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Bookman Old Style"/>
              <a:buAutoNum type="arabicPeriod" startAt="2"/>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newbooks  </a:t>
            </a:r>
            <a:r>
              <a:rPr lang="en-IN" sz="1800">
                <a:solidFill>
                  <a:srgbClr val="00B050"/>
                </a:solidFill>
                <a:latin typeface="Arial"/>
                <a:ea typeface="Arial"/>
                <a:cs typeface="Arial"/>
                <a:sym typeface="Arial"/>
              </a:rPr>
              <a:t>/* Fetch bookName, type from newbooks */</a:t>
            </a:r>
            <a:endParaRPr/>
          </a:p>
          <a:p>
            <a:pPr indent="0" lvl="0" marL="355600" marR="0" rtl="0" algn="l">
              <a:spcBef>
                <a:spcPts val="0"/>
              </a:spcBef>
              <a:spcAft>
                <a:spcPts val="0"/>
              </a:spcAft>
              <a:buNone/>
            </a:pPr>
            <a:r>
              <a:rPr lang="en-IN" sz="1800">
                <a:solidFill>
                  <a:srgbClr val="B38806"/>
                </a:solidFill>
                <a:latin typeface="Arial"/>
                <a:ea typeface="Arial"/>
                <a:cs typeface="Arial"/>
                <a:sym typeface="Arial"/>
              </a:rPr>
              <a:t>MINUS</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that are not present in books */</a:t>
            </a:r>
            <a:endParaRPr/>
          </a:p>
          <a:p>
            <a:pPr indent="0" lvl="0" marL="35560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bookName, type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books;</a:t>
            </a:r>
            <a:endParaRPr/>
          </a:p>
        </p:txBody>
      </p:sp>
      <p:pic>
        <p:nvPicPr>
          <p:cNvPr id="4911" name="Google Shape;4911;p496"/>
          <p:cNvPicPr preferRelativeResize="0"/>
          <p:nvPr/>
        </p:nvPicPr>
        <p:blipFill rotWithShape="1">
          <a:blip r:embed="rId3">
            <a:alphaModFix/>
          </a:blip>
          <a:srcRect b="0" l="0" r="0" t="0"/>
          <a:stretch/>
        </p:blipFill>
        <p:spPr>
          <a:xfrm>
            <a:off x="8760296" y="1389284"/>
            <a:ext cx="3302528" cy="2461884"/>
          </a:xfrm>
          <a:prstGeom prst="rect">
            <a:avLst/>
          </a:prstGeom>
          <a:noFill/>
          <a:ln>
            <a:noFill/>
          </a:ln>
        </p:spPr>
      </p:pic>
      <p:pic>
        <p:nvPicPr>
          <p:cNvPr id="4912" name="Google Shape;4912;p496"/>
          <p:cNvPicPr preferRelativeResize="0"/>
          <p:nvPr/>
        </p:nvPicPr>
        <p:blipFill rotWithShape="1">
          <a:blip r:embed="rId4">
            <a:alphaModFix/>
          </a:blip>
          <a:srcRect b="0" l="0" r="0" t="0"/>
          <a:stretch/>
        </p:blipFill>
        <p:spPr>
          <a:xfrm>
            <a:off x="8760296" y="4197595"/>
            <a:ext cx="3204358" cy="2461885"/>
          </a:xfrm>
          <a:prstGeom prst="rect">
            <a:avLst/>
          </a:prstGeom>
          <a:noFill/>
          <a:ln>
            <a:noFill/>
          </a:ln>
        </p:spPr>
      </p:pic>
      <p:sp>
        <p:nvSpPr>
          <p:cNvPr id="4913" name="Google Shape;4913;p496"/>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except</a:t>
            </a:r>
            <a:endParaRPr i="1" sz="3200">
              <a:solidFill>
                <a:srgbClr val="FF9900"/>
              </a:solidFill>
              <a:latin typeface="Arial"/>
              <a:ea typeface="Arial"/>
              <a:cs typeface="Arial"/>
              <a:sym typeface="A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17" name="Shape 4917"/>
        <p:cNvGrpSpPr/>
        <p:nvPr/>
      </p:nvGrpSpPr>
      <p:grpSpPr>
        <a:xfrm>
          <a:off x="0" y="0"/>
          <a:ext cx="0" cy="0"/>
          <a:chOff x="0" y="0"/>
          <a:chExt cx="0" cy="0"/>
        </a:xfrm>
      </p:grpSpPr>
      <p:sp>
        <p:nvSpPr>
          <p:cNvPr id="4918" name="Google Shape;4918;p497"/>
          <p:cNvSpPr txBox="1"/>
          <p:nvPr/>
        </p:nvSpPr>
        <p:spPr>
          <a:xfrm>
            <a:off x="1676400" y="2362200"/>
            <a:ext cx="8839200" cy="77876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table ... like statement</a:t>
            </a:r>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22" name="Shape 4922"/>
        <p:cNvGrpSpPr/>
        <p:nvPr/>
      </p:nvGrpSpPr>
      <p:grpSpPr>
        <a:xfrm>
          <a:off x="0" y="0"/>
          <a:ext cx="0" cy="0"/>
          <a:chOff x="0" y="0"/>
          <a:chExt cx="0" cy="0"/>
        </a:xfrm>
      </p:grpSpPr>
      <p:sp>
        <p:nvSpPr>
          <p:cNvPr id="4923" name="Google Shape;4923;p49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 ... like</a:t>
            </a:r>
            <a:endParaRPr i="1" sz="3200">
              <a:solidFill>
                <a:srgbClr val="FF9900"/>
              </a:solidFill>
              <a:latin typeface="Arial"/>
              <a:ea typeface="Arial"/>
              <a:cs typeface="Arial"/>
              <a:sym typeface="Arial"/>
            </a:endParaRPr>
          </a:p>
        </p:txBody>
      </p:sp>
      <p:sp>
        <p:nvSpPr>
          <p:cNvPr id="4924" name="Google Shape;4924;p498"/>
          <p:cNvSpPr/>
          <p:nvPr/>
        </p:nvSpPr>
        <p:spPr>
          <a:xfrm>
            <a:off x="335360" y="838201"/>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Use CREATE TABLE ... LIKE to create an empty table based on the definition of another table, including any column attributes and indexes defined in the original table.</a:t>
            </a:r>
            <a:endParaRPr/>
          </a:p>
        </p:txBody>
      </p:sp>
      <p:sp>
        <p:nvSpPr>
          <p:cNvPr id="4925" name="Google Shape;4925;p498"/>
          <p:cNvSpPr/>
          <p:nvPr/>
        </p:nvSpPr>
        <p:spPr>
          <a:xfrm>
            <a:off x="432997" y="1700808"/>
            <a:ext cx="111844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TABLE [IF NOT EXISTS] </a:t>
            </a:r>
            <a:r>
              <a:rPr lang="en-IN" sz="2000">
                <a:solidFill>
                  <a:schemeClr val="dk1"/>
                </a:solidFill>
                <a:latin typeface="Arial"/>
                <a:ea typeface="Arial"/>
                <a:cs typeface="Arial"/>
                <a:sym typeface="Arial"/>
              </a:rPr>
              <a:t>new_tbl</a:t>
            </a:r>
            <a:r>
              <a:rPr lang="en-IN" sz="2000">
                <a:solidFill>
                  <a:srgbClr val="0077AA"/>
                </a:solidFill>
                <a:latin typeface="Arial"/>
                <a:ea typeface="Arial"/>
                <a:cs typeface="Arial"/>
                <a:sym typeface="Arial"/>
              </a:rPr>
              <a:t> LIKE </a:t>
            </a:r>
            <a:r>
              <a:rPr lang="en-IN" sz="2000">
                <a:solidFill>
                  <a:schemeClr val="dk1"/>
                </a:solidFill>
                <a:latin typeface="Arial"/>
                <a:ea typeface="Arial"/>
                <a:cs typeface="Arial"/>
                <a:sym typeface="Arial"/>
              </a:rPr>
              <a:t>orig_tbl;</a:t>
            </a:r>
            <a:endParaRPr sz="2000">
              <a:solidFill>
                <a:schemeClr val="dk1"/>
              </a:solidFill>
              <a:latin typeface="Arial"/>
              <a:ea typeface="Arial"/>
              <a:cs typeface="Arial"/>
              <a:sym typeface="Arial"/>
            </a:endParaRPr>
          </a:p>
        </p:txBody>
      </p:sp>
      <p:sp>
        <p:nvSpPr>
          <p:cNvPr id="4926" name="Google Shape;4926;p498"/>
          <p:cNvSpPr/>
          <p:nvPr/>
        </p:nvSpPr>
        <p:spPr>
          <a:xfrm>
            <a:off x="335360" y="3490139"/>
            <a:ext cx="1137726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a:t>
            </a:r>
            <a:r>
              <a:rPr lang="en-IN" sz="1800">
                <a:solidFill>
                  <a:schemeClr val="dk1"/>
                </a:solidFill>
                <a:latin typeface="Arial"/>
                <a:ea typeface="Arial"/>
                <a:cs typeface="Arial"/>
                <a:sym typeface="Arial"/>
              </a:rPr>
              <a:t> e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emp;</a:t>
            </a:r>
            <a:endParaRPr/>
          </a:p>
        </p:txBody>
      </p:sp>
      <p:sp>
        <p:nvSpPr>
          <p:cNvPr id="4927" name="Google Shape;4927;p498"/>
          <p:cNvSpPr/>
          <p:nvPr/>
        </p:nvSpPr>
        <p:spPr>
          <a:xfrm>
            <a:off x="335360" y="2472363"/>
            <a:ext cx="11856640"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LIKE works only for base tables, not for VIEWS.</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execute CREATE TABLE or CREATE TABLE ... LIKE while a LOCK TABLES statement is in effect.</a:t>
            </a:r>
            <a:endParaRPr/>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31" name="Shape 4931"/>
        <p:cNvGrpSpPr/>
        <p:nvPr/>
      </p:nvGrpSpPr>
      <p:grpSpPr>
        <a:xfrm>
          <a:off x="0" y="0"/>
          <a:ext cx="0" cy="0"/>
          <a:chOff x="0" y="0"/>
          <a:chExt cx="0" cy="0"/>
        </a:xfrm>
      </p:grpSpPr>
      <p:sp>
        <p:nvSpPr>
          <p:cNvPr id="4932" name="Google Shape;4932;p499"/>
          <p:cNvSpPr txBox="1"/>
          <p:nvPr/>
        </p:nvSpPr>
        <p:spPr>
          <a:xfrm>
            <a:off x="1676400" y="2362200"/>
            <a:ext cx="8839200" cy="14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IN" sz="4800">
                <a:solidFill>
                  <a:srgbClr val="DC525C"/>
                </a:solidFill>
                <a:latin typeface="Quattrocento Sans"/>
                <a:ea typeface="Quattrocento Sans"/>
                <a:cs typeface="Quattrocento Sans"/>
                <a:sym typeface="Quattrocento Sans"/>
              </a:rPr>
              <a:t>create temporary table ... like statement</a:t>
            </a:r>
            <a:endParaRPr/>
          </a:p>
        </p:txBody>
      </p:sp>
      <p:sp>
        <p:nvSpPr>
          <p:cNvPr id="4933" name="Google Shape;4933;p499"/>
          <p:cNvSpPr txBox="1"/>
          <p:nvPr/>
        </p:nvSpPr>
        <p:spPr>
          <a:xfrm>
            <a:off x="4419600" y="76200"/>
            <a:ext cx="617220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rgbClr val="2658E6"/>
                </a:solidFill>
                <a:latin typeface="Gill Sans"/>
                <a:ea typeface="Gill Sans"/>
                <a:cs typeface="Gill Sans"/>
                <a:sym typeface="Gill Sans"/>
              </a:rPr>
              <a:t> MEMORY tables are visible to another client, but TEMPORARY tables are not visible to another client.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p:nvPr/>
        </p:nvSpPr>
        <p:spPr>
          <a:xfrm>
            <a:off x="407368" y="1045180"/>
            <a:ext cx="11377264" cy="231563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If anyone who wants to develop a good application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	then he should have the knowledge three major components. </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They are </a:t>
            </a:r>
            <a:r>
              <a:rPr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 . </a:t>
            </a:r>
            <a:endParaRPr/>
          </a:p>
          <a:p>
            <a:pPr indent="0" lvl="0" marL="0" marR="0" rtl="0" algn="l">
              <a:spcBef>
                <a:spcPts val="0"/>
              </a:spcBef>
              <a:spcAft>
                <a:spcPts val="0"/>
              </a:spcAft>
              <a:buNone/>
            </a:pPr>
            <a:r>
              <a:rPr lang="en-IN" sz="800">
                <a:solidFill>
                  <a:schemeClr val="dk1"/>
                </a:solidFill>
                <a:latin typeface="Arial"/>
                <a:ea typeface="Arial"/>
                <a:cs typeface="Arial"/>
                <a:sym typeface="Arial"/>
              </a:rPr>
              <a:t>           </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 </a:t>
            </a:r>
            <a:r>
              <a:rPr lang="en-IN" sz="2000">
                <a:solidFill>
                  <a:schemeClr val="dk1"/>
                </a:solidFill>
                <a:latin typeface="Gill Sans"/>
                <a:ea typeface="Gill Sans"/>
                <a:cs typeface="Gill Sans"/>
                <a:sym typeface="Gill Sans"/>
              </a:rPr>
              <a:t>Presentation Tier [ UI ] </a:t>
            </a:r>
            <a:endParaRPr sz="2000">
              <a:solidFill>
                <a:schemeClr val="dk1"/>
              </a:solidFill>
              <a:latin typeface="Gill Sans"/>
              <a:ea typeface="Gill Sans"/>
              <a:cs typeface="Gill Sans"/>
              <a:sym typeface="Gill Sans"/>
            </a:endParaRPr>
          </a:p>
          <a:p>
            <a:pPr indent="-342900" lvl="1" marL="342900" marR="0" rtl="0" algn="l">
              <a:lnSpc>
                <a:spcPct val="150000"/>
              </a:lnSpc>
              <a:spcBef>
                <a:spcPts val="0"/>
              </a:spcBef>
              <a:spcAft>
                <a:spcPts val="0"/>
              </a:spcAft>
              <a:buClr>
                <a:schemeClr val="dk1"/>
              </a:buClr>
              <a:buSzPts val="2000"/>
              <a:buFont typeface="Arial"/>
              <a:buChar char="•"/>
            </a:pPr>
            <a:r>
              <a:rPr b="0" i="0" lang="en-IN" sz="2000" u="none" cap="none" strike="noStrike">
                <a:solidFill>
                  <a:schemeClr val="dk1"/>
                </a:solidFill>
                <a:latin typeface="Gill Sans"/>
                <a:ea typeface="Gill Sans"/>
                <a:cs typeface="Gill Sans"/>
                <a:sym typeface="Gill Sans"/>
              </a:rPr>
              <a:t>Application Tier [ Server Application and Client Application ] </a:t>
            </a:r>
            <a:endParaRPr b="0" i="0" sz="2000" u="none" cap="none" strike="noStrike">
              <a:solidFill>
                <a:schemeClr val="dk1"/>
              </a:solidFill>
              <a:latin typeface="Gill Sans"/>
              <a:ea typeface="Gill Sans"/>
              <a:cs typeface="Gill Sans"/>
              <a:sym typeface="Gill Sans"/>
            </a:endParaRPr>
          </a:p>
          <a:p>
            <a:pPr indent="-342900" lvl="1" marL="342900" marR="0" rtl="0" algn="l">
              <a:lnSpc>
                <a:spcPct val="150000"/>
              </a:lnSpc>
              <a:spcBef>
                <a:spcPts val="0"/>
              </a:spcBef>
              <a:spcAft>
                <a:spcPts val="0"/>
              </a:spcAft>
              <a:buClr>
                <a:srgbClr val="F63122"/>
              </a:buClr>
              <a:buSzPts val="2000"/>
              <a:buFont typeface="Arial"/>
              <a:buChar char="•"/>
            </a:pPr>
            <a:r>
              <a:rPr b="0" i="0" lang="en-IN" sz="2000" u="none" cap="none" strike="noStrike">
                <a:solidFill>
                  <a:srgbClr val="F63122"/>
                </a:solidFill>
                <a:latin typeface="Gill Sans"/>
                <a:ea typeface="Gill Sans"/>
                <a:cs typeface="Gill Sans"/>
                <a:sym typeface="Gill Sans"/>
              </a:rPr>
              <a:t>Data Tier [ Data Access Object (DAO) / Data Access Layer (DAL) ]</a:t>
            </a:r>
            <a:r>
              <a:rPr b="0" i="0" lang="en-IN" sz="2000" u="none" cap="none" strike="noStrike">
                <a:solidFill>
                  <a:srgbClr val="C00000"/>
                </a:solidFill>
                <a:latin typeface="Gill Sans"/>
                <a:ea typeface="Gill Sans"/>
                <a:cs typeface="Gill Sans"/>
                <a:sym typeface="Gill Sans"/>
              </a:rPr>
              <a:t> </a:t>
            </a:r>
            <a:r>
              <a:rPr b="0" i="0" lang="en-IN" sz="2000" u="none" cap="none" strike="noStrike">
                <a:solidFill>
                  <a:schemeClr val="dk1"/>
                </a:solidFill>
                <a:latin typeface="Gill Sans"/>
                <a:ea typeface="Gill Sans"/>
                <a:cs typeface="Gill Sans"/>
                <a:sym typeface="Gill Sans"/>
              </a:rPr>
              <a:t>{ Flat Files | RDBMS | NoSQL } </a:t>
            </a:r>
            <a:endParaRPr/>
          </a:p>
        </p:txBody>
      </p:sp>
      <p:sp>
        <p:nvSpPr>
          <p:cNvPr id="136" name="Google Shape;136;p5"/>
          <p:cNvSpPr txBox="1"/>
          <p:nvPr/>
        </p:nvSpPr>
        <p:spPr>
          <a:xfrm>
            <a:off x="1936266" y="239284"/>
            <a:ext cx="8272519" cy="6858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dk1"/>
                </a:solidFill>
                <a:latin typeface="Arial"/>
                <a:ea typeface="Arial"/>
                <a:cs typeface="Arial"/>
                <a:sym typeface="Arial"/>
              </a:rPr>
              <a:t>Introduction</a:t>
            </a:r>
            <a:endParaRPr/>
          </a:p>
        </p:txBody>
      </p:sp>
      <p:pic>
        <p:nvPicPr>
          <p:cNvPr descr="1-Tier Architecture Diagram" id="137" name="Google Shape;137;p5"/>
          <p:cNvPicPr preferRelativeResize="0"/>
          <p:nvPr/>
        </p:nvPicPr>
        <p:blipFill rotWithShape="1">
          <a:blip r:embed="rId3">
            <a:alphaModFix/>
          </a:blip>
          <a:srcRect b="0" l="0" r="0" t="0"/>
          <a:stretch/>
        </p:blipFill>
        <p:spPr>
          <a:xfrm>
            <a:off x="47328" y="3645024"/>
            <a:ext cx="3312368" cy="2607833"/>
          </a:xfrm>
          <a:prstGeom prst="rect">
            <a:avLst/>
          </a:prstGeom>
          <a:noFill/>
          <a:ln>
            <a:noFill/>
          </a:ln>
        </p:spPr>
      </p:pic>
      <p:pic>
        <p:nvPicPr>
          <p:cNvPr id="138" name="Google Shape;138;p5"/>
          <p:cNvPicPr preferRelativeResize="0"/>
          <p:nvPr/>
        </p:nvPicPr>
        <p:blipFill rotWithShape="1">
          <a:blip r:embed="rId4">
            <a:alphaModFix/>
          </a:blip>
          <a:srcRect b="0" l="0" r="0" t="0"/>
          <a:stretch/>
        </p:blipFill>
        <p:spPr>
          <a:xfrm>
            <a:off x="6777360" y="3954622"/>
            <a:ext cx="5367312" cy="2164123"/>
          </a:xfrm>
          <a:prstGeom prst="rect">
            <a:avLst/>
          </a:prstGeom>
          <a:noFill/>
          <a:ln>
            <a:noFill/>
          </a:ln>
        </p:spPr>
      </p:pic>
      <p:pic>
        <p:nvPicPr>
          <p:cNvPr id="139" name="Google Shape;139;p5"/>
          <p:cNvPicPr preferRelativeResize="0"/>
          <p:nvPr/>
        </p:nvPicPr>
        <p:blipFill rotWithShape="1">
          <a:blip r:embed="rId5">
            <a:alphaModFix/>
          </a:blip>
          <a:srcRect b="0" l="0" r="0" t="0"/>
          <a:stretch/>
        </p:blipFill>
        <p:spPr>
          <a:xfrm>
            <a:off x="3735028" y="3646033"/>
            <a:ext cx="2667000" cy="2781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50"/>
          <p:cNvSpPr/>
          <p:nvPr/>
        </p:nvSpPr>
        <p:spPr>
          <a:xfrm>
            <a:off x="1752600" y="344270"/>
            <a:ext cx="86868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entity relationship diagram symbols</a:t>
            </a:r>
            <a:endParaRPr/>
          </a:p>
        </p:txBody>
      </p:sp>
      <p:grpSp>
        <p:nvGrpSpPr>
          <p:cNvPr id="523" name="Google Shape;523;p50"/>
          <p:cNvGrpSpPr/>
          <p:nvPr/>
        </p:nvGrpSpPr>
        <p:grpSpPr>
          <a:xfrm>
            <a:off x="1567880" y="5105400"/>
            <a:ext cx="1905000" cy="914400"/>
            <a:chOff x="4430" y="11685"/>
            <a:chExt cx="2310" cy="960"/>
          </a:xfrm>
        </p:grpSpPr>
        <p:sp>
          <p:nvSpPr>
            <p:cNvPr id="524" name="Google Shape;524;p50"/>
            <p:cNvSpPr/>
            <p:nvPr/>
          </p:nvSpPr>
          <p:spPr>
            <a:xfrm>
              <a:off x="4430" y="11685"/>
              <a:ext cx="2310" cy="960"/>
            </a:xfrm>
            <a:prstGeom prst="ellipse">
              <a:avLst/>
            </a:prstGeom>
            <a:solidFill>
              <a:srgbClr val="FFFFFF"/>
            </a:solidFill>
            <a:ln cap="flat" cmpd="dbl"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25" name="Google Shape;525;p50"/>
            <p:cNvSpPr txBox="1"/>
            <p:nvPr/>
          </p:nvSpPr>
          <p:spPr>
            <a:xfrm>
              <a:off x="4747" y="11841"/>
              <a:ext cx="1763" cy="679"/>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Multivalued Attribute</a:t>
              </a:r>
              <a:endParaRPr sz="2800">
                <a:solidFill>
                  <a:schemeClr val="dk1"/>
                </a:solidFill>
                <a:latin typeface="Arial"/>
                <a:ea typeface="Arial"/>
                <a:cs typeface="Arial"/>
                <a:sym typeface="Arial"/>
              </a:endParaRPr>
            </a:p>
          </p:txBody>
        </p:sp>
      </p:grpSp>
      <p:grpSp>
        <p:nvGrpSpPr>
          <p:cNvPr id="526" name="Google Shape;526;p50"/>
          <p:cNvGrpSpPr/>
          <p:nvPr/>
        </p:nvGrpSpPr>
        <p:grpSpPr>
          <a:xfrm>
            <a:off x="1472630" y="3886200"/>
            <a:ext cx="2000250" cy="914400"/>
            <a:chOff x="4395" y="5490"/>
            <a:chExt cx="2310" cy="960"/>
          </a:xfrm>
        </p:grpSpPr>
        <p:sp>
          <p:nvSpPr>
            <p:cNvPr id="527" name="Google Shape;527;p50"/>
            <p:cNvSpPr/>
            <p:nvPr/>
          </p:nvSpPr>
          <p:spPr>
            <a:xfrm>
              <a:off x="4395" y="5490"/>
              <a:ext cx="2310" cy="960"/>
            </a:xfrm>
            <a:prstGeom prst="ellipse">
              <a:avLst/>
            </a:prstGeom>
            <a:solidFill>
              <a:srgbClr val="FFFFFF"/>
            </a:solidFill>
            <a:ln cap="flat" cmpd="sng" w="44450">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28" name="Google Shape;528;p50"/>
            <p:cNvSpPr txBox="1"/>
            <p:nvPr/>
          </p:nvSpPr>
          <p:spPr>
            <a:xfrm>
              <a:off x="4826" y="5611"/>
              <a:ext cx="1535" cy="679"/>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Derived Attribute</a:t>
              </a:r>
              <a:endParaRPr sz="2800">
                <a:solidFill>
                  <a:schemeClr val="dk1"/>
                </a:solidFill>
                <a:latin typeface="Arial"/>
                <a:ea typeface="Arial"/>
                <a:cs typeface="Arial"/>
                <a:sym typeface="Arial"/>
              </a:endParaRPr>
            </a:p>
          </p:txBody>
        </p:sp>
      </p:grpSp>
      <p:grpSp>
        <p:nvGrpSpPr>
          <p:cNvPr id="529" name="Google Shape;529;p50"/>
          <p:cNvGrpSpPr/>
          <p:nvPr/>
        </p:nvGrpSpPr>
        <p:grpSpPr>
          <a:xfrm>
            <a:off x="6019800" y="1295400"/>
            <a:ext cx="3124200" cy="1600200"/>
            <a:chOff x="5249" y="8164"/>
            <a:chExt cx="3886" cy="2206"/>
          </a:xfrm>
        </p:grpSpPr>
        <p:sp>
          <p:nvSpPr>
            <p:cNvPr id="530" name="Google Shape;530;p50"/>
            <p:cNvSpPr/>
            <p:nvPr/>
          </p:nvSpPr>
          <p:spPr>
            <a:xfrm>
              <a:off x="5249" y="8805"/>
              <a:ext cx="2310" cy="960"/>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31" name="Google Shape;531;p50"/>
            <p:cNvSpPr txBox="1"/>
            <p:nvPr/>
          </p:nvSpPr>
          <p:spPr>
            <a:xfrm>
              <a:off x="5704" y="8900"/>
              <a:ext cx="1535" cy="806"/>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600">
                  <a:solidFill>
                    <a:schemeClr val="dk1"/>
                  </a:solidFill>
                  <a:latin typeface="Cambria"/>
                  <a:ea typeface="Cambria"/>
                  <a:cs typeface="Cambria"/>
                  <a:sym typeface="Cambria"/>
                </a:rPr>
                <a:t>Composite Attribute</a:t>
              </a:r>
              <a:endParaRPr sz="2400">
                <a:solidFill>
                  <a:schemeClr val="dk1"/>
                </a:solidFill>
                <a:latin typeface="Arial"/>
                <a:ea typeface="Arial"/>
                <a:cs typeface="Arial"/>
                <a:sym typeface="Arial"/>
              </a:endParaRPr>
            </a:p>
          </p:txBody>
        </p:sp>
        <p:sp>
          <p:nvSpPr>
            <p:cNvPr id="532" name="Google Shape;532;p50"/>
            <p:cNvSpPr/>
            <p:nvPr/>
          </p:nvSpPr>
          <p:spPr>
            <a:xfrm>
              <a:off x="7739" y="8900"/>
              <a:ext cx="1396" cy="686"/>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33" name="Google Shape;533;p50"/>
            <p:cNvSpPr/>
            <p:nvPr/>
          </p:nvSpPr>
          <p:spPr>
            <a:xfrm>
              <a:off x="7215" y="8164"/>
              <a:ext cx="1396" cy="686"/>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34" name="Google Shape;534;p50"/>
            <p:cNvSpPr/>
            <p:nvPr/>
          </p:nvSpPr>
          <p:spPr>
            <a:xfrm>
              <a:off x="7215" y="9684"/>
              <a:ext cx="1396" cy="686"/>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cxnSp>
          <p:nvCxnSpPr>
            <p:cNvPr id="535" name="Google Shape;535;p50"/>
            <p:cNvCxnSpPr/>
            <p:nvPr/>
          </p:nvCxnSpPr>
          <p:spPr>
            <a:xfrm flipH="1" rot="10800000">
              <a:off x="7305" y="8798"/>
              <a:ext cx="165" cy="196"/>
            </a:xfrm>
            <a:prstGeom prst="straightConnector1">
              <a:avLst/>
            </a:prstGeom>
            <a:noFill/>
            <a:ln cap="flat" cmpd="sng" w="9525">
              <a:solidFill>
                <a:srgbClr val="000000"/>
              </a:solidFill>
              <a:prstDash val="solid"/>
              <a:round/>
              <a:headEnd len="med" w="med" type="none"/>
              <a:tailEnd len="med" w="med" type="none"/>
            </a:ln>
          </p:spPr>
        </p:cxnSp>
        <p:cxnSp>
          <p:nvCxnSpPr>
            <p:cNvPr id="536" name="Google Shape;536;p50"/>
            <p:cNvCxnSpPr/>
            <p:nvPr/>
          </p:nvCxnSpPr>
          <p:spPr>
            <a:xfrm>
              <a:off x="7545" y="9234"/>
              <a:ext cx="165" cy="0"/>
            </a:xfrm>
            <a:prstGeom prst="straightConnector1">
              <a:avLst/>
            </a:prstGeom>
            <a:noFill/>
            <a:ln cap="flat" cmpd="sng" w="9525">
              <a:solidFill>
                <a:srgbClr val="000000"/>
              </a:solidFill>
              <a:prstDash val="solid"/>
              <a:round/>
              <a:headEnd len="med" w="med" type="none"/>
              <a:tailEnd len="med" w="med" type="none"/>
            </a:ln>
          </p:spPr>
        </p:cxnSp>
        <p:cxnSp>
          <p:nvCxnSpPr>
            <p:cNvPr id="537" name="Google Shape;537;p50"/>
            <p:cNvCxnSpPr/>
            <p:nvPr/>
          </p:nvCxnSpPr>
          <p:spPr>
            <a:xfrm rot="10800000">
              <a:off x="7215" y="9654"/>
              <a:ext cx="255" cy="111"/>
            </a:xfrm>
            <a:prstGeom prst="straightConnector1">
              <a:avLst/>
            </a:prstGeom>
            <a:noFill/>
            <a:ln cap="flat" cmpd="sng" w="9525">
              <a:solidFill>
                <a:srgbClr val="000000"/>
              </a:solidFill>
              <a:prstDash val="solid"/>
              <a:round/>
              <a:headEnd len="med" w="med" type="none"/>
              <a:tailEnd len="med" w="med" type="none"/>
            </a:ln>
          </p:spPr>
        </p:cxnSp>
      </p:grpSp>
      <p:grpSp>
        <p:nvGrpSpPr>
          <p:cNvPr id="538" name="Google Shape;538;p50"/>
          <p:cNvGrpSpPr/>
          <p:nvPr/>
        </p:nvGrpSpPr>
        <p:grpSpPr>
          <a:xfrm>
            <a:off x="1472630" y="2667000"/>
            <a:ext cx="2000250" cy="914400"/>
            <a:chOff x="4565" y="12915"/>
            <a:chExt cx="2310" cy="960"/>
          </a:xfrm>
        </p:grpSpPr>
        <p:sp>
          <p:nvSpPr>
            <p:cNvPr id="539" name="Google Shape;539;p50"/>
            <p:cNvSpPr/>
            <p:nvPr/>
          </p:nvSpPr>
          <p:spPr>
            <a:xfrm>
              <a:off x="4565" y="12915"/>
              <a:ext cx="2310" cy="960"/>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40" name="Google Shape;540;p50"/>
            <p:cNvSpPr txBox="1"/>
            <p:nvPr/>
          </p:nvSpPr>
          <p:spPr>
            <a:xfrm>
              <a:off x="4826" y="13198"/>
              <a:ext cx="1915" cy="388"/>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u="sng">
                  <a:solidFill>
                    <a:schemeClr val="dk1"/>
                  </a:solidFill>
                  <a:latin typeface="Cambria"/>
                  <a:ea typeface="Cambria"/>
                  <a:cs typeface="Cambria"/>
                  <a:sym typeface="Cambria"/>
                </a:rPr>
                <a:t>Key Attribute</a:t>
              </a:r>
              <a:endParaRPr sz="2800" u="sng">
                <a:solidFill>
                  <a:schemeClr val="dk1"/>
                </a:solidFill>
                <a:latin typeface="Arial"/>
                <a:ea typeface="Arial"/>
                <a:cs typeface="Arial"/>
                <a:sym typeface="Arial"/>
              </a:endParaRPr>
            </a:p>
          </p:txBody>
        </p:sp>
      </p:grpSp>
      <p:grpSp>
        <p:nvGrpSpPr>
          <p:cNvPr id="541" name="Google Shape;541;p50"/>
          <p:cNvGrpSpPr/>
          <p:nvPr/>
        </p:nvGrpSpPr>
        <p:grpSpPr>
          <a:xfrm>
            <a:off x="1415480" y="1447800"/>
            <a:ext cx="2152650" cy="914400"/>
            <a:chOff x="1246" y="11760"/>
            <a:chExt cx="2310" cy="960"/>
          </a:xfrm>
        </p:grpSpPr>
        <p:sp>
          <p:nvSpPr>
            <p:cNvPr id="542" name="Google Shape;542;p50"/>
            <p:cNvSpPr/>
            <p:nvPr/>
          </p:nvSpPr>
          <p:spPr>
            <a:xfrm>
              <a:off x="1246" y="11760"/>
              <a:ext cx="2310" cy="960"/>
            </a:xfrm>
            <a:prstGeom prst="ellipse">
              <a:avLst/>
            </a:prstGeom>
            <a:solidFill>
              <a:srgbClr val="FFFFFF"/>
            </a:solidFill>
            <a:ln cap="flat" cmpd="sng" w="444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43" name="Google Shape;543;p50"/>
            <p:cNvSpPr txBox="1"/>
            <p:nvPr/>
          </p:nvSpPr>
          <p:spPr>
            <a:xfrm>
              <a:off x="1676" y="12003"/>
              <a:ext cx="1535" cy="388"/>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Attribute</a:t>
              </a:r>
              <a:endParaRPr sz="1600">
                <a:solidFill>
                  <a:schemeClr val="dk1"/>
                </a:solidFill>
                <a:latin typeface="Arial"/>
                <a:ea typeface="Arial"/>
                <a:cs typeface="Arial"/>
                <a:sym typeface="Arial"/>
              </a:endParaRPr>
            </a:p>
          </p:txBody>
        </p:sp>
      </p:grpSp>
      <p:grpSp>
        <p:nvGrpSpPr>
          <p:cNvPr id="544" name="Google Shape;544;p50"/>
          <p:cNvGrpSpPr/>
          <p:nvPr/>
        </p:nvGrpSpPr>
        <p:grpSpPr>
          <a:xfrm>
            <a:off x="7772400" y="3429000"/>
            <a:ext cx="1905000" cy="762000"/>
            <a:chOff x="4550" y="10246"/>
            <a:chExt cx="2505" cy="855"/>
          </a:xfrm>
        </p:grpSpPr>
        <p:sp>
          <p:nvSpPr>
            <p:cNvPr id="545" name="Google Shape;545;p50"/>
            <p:cNvSpPr/>
            <p:nvPr/>
          </p:nvSpPr>
          <p:spPr>
            <a:xfrm>
              <a:off x="4550" y="10246"/>
              <a:ext cx="2505" cy="855"/>
            </a:xfrm>
            <a:prstGeom prst="rect">
              <a:avLst/>
            </a:prstGeom>
            <a:solidFill>
              <a:srgbClr val="FFFFFF"/>
            </a:solidFill>
            <a:ln cap="flat" cmpd="dbl" w="571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46" name="Google Shape;546;p50"/>
            <p:cNvSpPr txBox="1"/>
            <p:nvPr/>
          </p:nvSpPr>
          <p:spPr>
            <a:xfrm>
              <a:off x="4825" y="10411"/>
              <a:ext cx="2030" cy="414"/>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Weak Entity</a:t>
              </a:r>
              <a:endParaRPr sz="2800">
                <a:solidFill>
                  <a:schemeClr val="dk1"/>
                </a:solidFill>
                <a:latin typeface="Arial"/>
                <a:ea typeface="Arial"/>
                <a:cs typeface="Arial"/>
                <a:sym typeface="Arial"/>
              </a:endParaRPr>
            </a:p>
          </p:txBody>
        </p:sp>
      </p:grpSp>
      <p:grpSp>
        <p:nvGrpSpPr>
          <p:cNvPr id="547" name="Google Shape;547;p50"/>
          <p:cNvGrpSpPr/>
          <p:nvPr/>
        </p:nvGrpSpPr>
        <p:grpSpPr>
          <a:xfrm>
            <a:off x="5638800" y="3429000"/>
            <a:ext cx="1905000" cy="762000"/>
            <a:chOff x="1051" y="10005"/>
            <a:chExt cx="2505" cy="855"/>
          </a:xfrm>
        </p:grpSpPr>
        <p:sp>
          <p:nvSpPr>
            <p:cNvPr id="548" name="Google Shape;548;p50"/>
            <p:cNvSpPr/>
            <p:nvPr/>
          </p:nvSpPr>
          <p:spPr>
            <a:xfrm>
              <a:off x="1051" y="10005"/>
              <a:ext cx="2505" cy="855"/>
            </a:xfrm>
            <a:prstGeom prst="rect">
              <a:avLst/>
            </a:prstGeom>
            <a:solidFill>
              <a:srgbClr val="FFFFFF"/>
            </a:solidFill>
            <a:ln cap="flat" cmpd="sng" w="444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49" name="Google Shape;549;p50"/>
            <p:cNvSpPr txBox="1"/>
            <p:nvPr/>
          </p:nvSpPr>
          <p:spPr>
            <a:xfrm>
              <a:off x="1210" y="10186"/>
              <a:ext cx="2246" cy="414"/>
            </a:xfrm>
            <a:prstGeom prst="rect">
              <a:avLst/>
            </a:prstGeom>
            <a:solidFill>
              <a:srgbClr val="FFFFFF">
                <a:alpha val="0"/>
              </a:srgbClr>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Strong Entity</a:t>
              </a:r>
              <a:endParaRPr sz="2800">
                <a:solidFill>
                  <a:schemeClr val="dk1"/>
                </a:solidFill>
                <a:latin typeface="Arial"/>
                <a:ea typeface="Arial"/>
                <a:cs typeface="Arial"/>
                <a:sym typeface="Arial"/>
              </a:endParaRPr>
            </a:p>
          </p:txBody>
        </p:sp>
      </p:grpSp>
      <p:grpSp>
        <p:nvGrpSpPr>
          <p:cNvPr id="550" name="Google Shape;550;p50"/>
          <p:cNvGrpSpPr/>
          <p:nvPr/>
        </p:nvGrpSpPr>
        <p:grpSpPr>
          <a:xfrm>
            <a:off x="5486400" y="4648200"/>
            <a:ext cx="2114550" cy="1295400"/>
            <a:chOff x="2588" y="6440"/>
            <a:chExt cx="2129" cy="1720"/>
          </a:xfrm>
        </p:grpSpPr>
        <p:sp>
          <p:nvSpPr>
            <p:cNvPr id="551" name="Google Shape;551;p50"/>
            <p:cNvSpPr/>
            <p:nvPr/>
          </p:nvSpPr>
          <p:spPr>
            <a:xfrm>
              <a:off x="2588" y="6440"/>
              <a:ext cx="2129" cy="1720"/>
            </a:xfrm>
            <a:prstGeom prst="flowChartDecision">
              <a:avLst/>
            </a:prstGeom>
            <a:solidFill>
              <a:srgbClr val="FFFFFF"/>
            </a:solidFill>
            <a:ln cap="flat" cmpd="sng" w="444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52" name="Google Shape;552;p50"/>
            <p:cNvSpPr txBox="1"/>
            <p:nvPr/>
          </p:nvSpPr>
          <p:spPr>
            <a:xfrm>
              <a:off x="2704" y="7055"/>
              <a:ext cx="1856" cy="430"/>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Relationship</a:t>
              </a:r>
              <a:endParaRPr sz="2800">
                <a:solidFill>
                  <a:schemeClr val="dk1"/>
                </a:solidFill>
                <a:latin typeface="Arial"/>
                <a:ea typeface="Arial"/>
                <a:cs typeface="Arial"/>
                <a:sym typeface="Arial"/>
              </a:endParaRPr>
            </a:p>
          </p:txBody>
        </p:sp>
      </p:grpSp>
      <p:grpSp>
        <p:nvGrpSpPr>
          <p:cNvPr id="553" name="Google Shape;553;p50"/>
          <p:cNvGrpSpPr/>
          <p:nvPr/>
        </p:nvGrpSpPr>
        <p:grpSpPr>
          <a:xfrm>
            <a:off x="7942262" y="4648200"/>
            <a:ext cx="2268538" cy="1219200"/>
            <a:chOff x="5865" y="6561"/>
            <a:chExt cx="2131" cy="1764"/>
          </a:xfrm>
        </p:grpSpPr>
        <p:sp>
          <p:nvSpPr>
            <p:cNvPr id="554" name="Google Shape;554;p50"/>
            <p:cNvSpPr/>
            <p:nvPr/>
          </p:nvSpPr>
          <p:spPr>
            <a:xfrm>
              <a:off x="5865" y="6561"/>
              <a:ext cx="2131" cy="1764"/>
            </a:xfrm>
            <a:prstGeom prst="flowChartDecision">
              <a:avLst/>
            </a:prstGeom>
            <a:solidFill>
              <a:srgbClr val="FFFFFF"/>
            </a:solidFill>
            <a:ln cap="flat" cmpd="dbl" w="635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555" name="Google Shape;555;p50"/>
            <p:cNvSpPr txBox="1"/>
            <p:nvPr/>
          </p:nvSpPr>
          <p:spPr>
            <a:xfrm>
              <a:off x="6018" y="6855"/>
              <a:ext cx="1825" cy="803"/>
            </a:xfrm>
            <a:prstGeom prst="rect">
              <a:avLst/>
            </a:prstGeom>
            <a:solidFill>
              <a:srgbClr val="FFFFFF">
                <a:alpha val="0"/>
              </a:srgbClr>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IN" sz="1800">
                  <a:solidFill>
                    <a:schemeClr val="dk1"/>
                  </a:solidFill>
                  <a:latin typeface="Cambria"/>
                  <a:ea typeface="Cambria"/>
                  <a:cs typeface="Cambria"/>
                  <a:sym typeface="Cambria"/>
                </a:rPr>
                <a:t>Weak Relationship</a:t>
              </a:r>
              <a:endParaRPr sz="2800">
                <a:solidFill>
                  <a:schemeClr val="dk1"/>
                </a:solidFill>
                <a:latin typeface="Arial"/>
                <a:ea typeface="Arial"/>
                <a:cs typeface="Arial"/>
                <a:sym typeface="Arial"/>
              </a:endParaRPr>
            </a:p>
          </p:txBody>
        </p:sp>
      </p:grpSp>
      <p:grpSp>
        <p:nvGrpSpPr>
          <p:cNvPr id="556" name="Google Shape;556;p50"/>
          <p:cNvGrpSpPr/>
          <p:nvPr/>
        </p:nvGrpSpPr>
        <p:grpSpPr>
          <a:xfrm>
            <a:off x="551384" y="1143000"/>
            <a:ext cx="10945216" cy="5121434"/>
            <a:chOff x="532606" y="1143000"/>
            <a:chExt cx="8138954" cy="5121434"/>
          </a:xfrm>
        </p:grpSpPr>
        <p:cxnSp>
          <p:nvCxnSpPr>
            <p:cNvPr id="557" name="Google Shape;557;p50"/>
            <p:cNvCxnSpPr/>
            <p:nvPr/>
          </p:nvCxnSpPr>
          <p:spPr>
            <a:xfrm rot="5400000">
              <a:off x="-2026920" y="3703320"/>
              <a:ext cx="5120640" cy="1588"/>
            </a:xfrm>
            <a:prstGeom prst="straightConnector1">
              <a:avLst/>
            </a:prstGeom>
            <a:noFill/>
            <a:ln cap="flat" cmpd="sng" w="12700">
              <a:solidFill>
                <a:schemeClr val="accent1"/>
              </a:solidFill>
              <a:prstDash val="solid"/>
              <a:round/>
              <a:headEnd len="sm" w="sm" type="none"/>
              <a:tailEnd len="sm" w="sm" type="none"/>
            </a:ln>
          </p:spPr>
        </p:cxnSp>
        <p:cxnSp>
          <p:nvCxnSpPr>
            <p:cNvPr id="558" name="Google Shape;558;p50"/>
            <p:cNvCxnSpPr/>
            <p:nvPr/>
          </p:nvCxnSpPr>
          <p:spPr>
            <a:xfrm>
              <a:off x="533400" y="1143000"/>
              <a:ext cx="8138160" cy="0"/>
            </a:xfrm>
            <a:prstGeom prst="straightConnector1">
              <a:avLst/>
            </a:prstGeom>
            <a:noFill/>
            <a:ln cap="flat" cmpd="sng" w="12700">
              <a:solidFill>
                <a:schemeClr val="accent1"/>
              </a:solidFill>
              <a:prstDash val="solid"/>
              <a:round/>
              <a:headEnd len="sm" w="sm" type="none"/>
              <a:tailEnd len="sm" w="sm" type="none"/>
            </a:ln>
          </p:spPr>
        </p:cxnSp>
      </p:grpSp>
      <p:sp>
        <p:nvSpPr>
          <p:cNvPr id="559" name="Google Shape;559;p50"/>
          <p:cNvSpPr txBox="1"/>
          <p:nvPr/>
        </p:nvSpPr>
        <p:spPr>
          <a:xfrm>
            <a:off x="10776520" y="188640"/>
            <a:ext cx="1243696" cy="523220"/>
          </a:xfrm>
          <a:prstGeom prst="rect">
            <a:avLst/>
          </a:prstGeom>
          <a:solidFill>
            <a:schemeClr val="lt1"/>
          </a:solidFill>
          <a:ln cap="flat" cmpd="sng" w="9525">
            <a:solidFill>
              <a:srgbClr val="D9DD2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400">
                <a:solidFill>
                  <a:schemeClr val="lt1"/>
                </a:solidFill>
                <a:latin typeface="Times New Roman"/>
                <a:ea typeface="Times New Roman"/>
                <a:cs typeface="Times New Roman"/>
                <a:sym typeface="Times New Roman"/>
              </a:rPr>
              <a:t>erdplus.com</a:t>
            </a:r>
            <a:endParaRPr/>
          </a:p>
          <a:p>
            <a:pPr indent="0" lvl="0" marL="0" marR="0" rtl="0" algn="l">
              <a:spcBef>
                <a:spcPts val="0"/>
              </a:spcBef>
              <a:spcAft>
                <a:spcPts val="0"/>
              </a:spcAft>
              <a:buNone/>
            </a:pPr>
            <a:r>
              <a:rPr b="1" i="0" lang="en-IN" sz="1400">
                <a:solidFill>
                  <a:schemeClr val="lt1"/>
                </a:solidFill>
                <a:latin typeface="Times New Roman"/>
                <a:ea typeface="Times New Roman"/>
                <a:cs typeface="Times New Roman"/>
                <a:sym typeface="Times New Roman"/>
              </a:rPr>
              <a:t>www.draw.io</a:t>
            </a:r>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37" name="Shape 4937"/>
        <p:cNvGrpSpPr/>
        <p:nvPr/>
      </p:nvGrpSpPr>
      <p:grpSpPr>
        <a:xfrm>
          <a:off x="0" y="0"/>
          <a:ext cx="0" cy="0"/>
          <a:chOff x="0" y="0"/>
          <a:chExt cx="0" cy="0"/>
        </a:xfrm>
      </p:grpSpPr>
      <p:sp>
        <p:nvSpPr>
          <p:cNvPr id="4938" name="Google Shape;4938;p50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temporary table ... like</a:t>
            </a:r>
            <a:endParaRPr i="1" sz="3200">
              <a:solidFill>
                <a:srgbClr val="FF9900"/>
              </a:solidFill>
              <a:latin typeface="Arial"/>
              <a:ea typeface="Arial"/>
              <a:cs typeface="Arial"/>
              <a:sym typeface="Arial"/>
            </a:endParaRPr>
          </a:p>
        </p:txBody>
      </p:sp>
      <p:sp>
        <p:nvSpPr>
          <p:cNvPr id="4939" name="Google Shape;4939;p500"/>
          <p:cNvSpPr/>
          <p:nvPr/>
        </p:nvSpPr>
        <p:spPr>
          <a:xfrm>
            <a:off x="335360" y="838201"/>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Use CREATE TABLE ... LIKE to create an empty table based on the definition of another table.</a:t>
            </a:r>
            <a:endParaRPr/>
          </a:p>
        </p:txBody>
      </p:sp>
      <p:sp>
        <p:nvSpPr>
          <p:cNvPr id="4940" name="Google Shape;4940;p500"/>
          <p:cNvSpPr/>
          <p:nvPr/>
        </p:nvSpPr>
        <p:spPr>
          <a:xfrm>
            <a:off x="432997" y="1563469"/>
            <a:ext cx="112552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TEMPORARY TABLE [IF NOT EXISTS] </a:t>
            </a:r>
            <a:r>
              <a:rPr lang="en-IN" sz="2000">
                <a:solidFill>
                  <a:schemeClr val="dk1"/>
                </a:solidFill>
                <a:latin typeface="Arial"/>
                <a:ea typeface="Arial"/>
                <a:cs typeface="Arial"/>
                <a:sym typeface="Arial"/>
              </a:rPr>
              <a:t>new_tbl</a:t>
            </a:r>
            <a:r>
              <a:rPr lang="en-IN" sz="2000">
                <a:solidFill>
                  <a:srgbClr val="0077AA"/>
                </a:solidFill>
                <a:latin typeface="Arial"/>
                <a:ea typeface="Arial"/>
                <a:cs typeface="Arial"/>
                <a:sym typeface="Arial"/>
              </a:rPr>
              <a:t> LIKE </a:t>
            </a:r>
            <a:r>
              <a:rPr lang="en-IN" sz="2000">
                <a:solidFill>
                  <a:schemeClr val="dk1"/>
                </a:solidFill>
                <a:latin typeface="Arial"/>
                <a:ea typeface="Arial"/>
                <a:cs typeface="Arial"/>
                <a:sym typeface="Arial"/>
              </a:rPr>
              <a:t>orig_tbl;</a:t>
            </a:r>
            <a:endParaRPr sz="2000">
              <a:solidFill>
                <a:schemeClr val="dk1"/>
              </a:solidFill>
              <a:latin typeface="Arial"/>
              <a:ea typeface="Arial"/>
              <a:cs typeface="Arial"/>
              <a:sym typeface="Arial"/>
            </a:endParaRPr>
          </a:p>
        </p:txBody>
      </p:sp>
      <p:sp>
        <p:nvSpPr>
          <p:cNvPr id="4941" name="Google Shape;4941;p500"/>
          <p:cNvSpPr/>
          <p:nvPr/>
        </p:nvSpPr>
        <p:spPr>
          <a:xfrm>
            <a:off x="335360" y="4309646"/>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TEMPORARY</a:t>
            </a:r>
            <a:r>
              <a:rPr lang="en-IN" sz="1800">
                <a:solidFill>
                  <a:srgbClr val="298AE5"/>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 </a:t>
            </a:r>
            <a:r>
              <a:rPr lang="en-IN" sz="1800">
                <a:solidFill>
                  <a:srgbClr val="0077AA"/>
                </a:solidFill>
                <a:latin typeface="Arial"/>
                <a:ea typeface="Arial"/>
                <a:cs typeface="Arial"/>
                <a:sym typeface="Arial"/>
              </a:rPr>
              <a:t>like</a:t>
            </a:r>
            <a:r>
              <a:rPr lang="en-IN" sz="1800">
                <a:solidFill>
                  <a:schemeClr val="dk1"/>
                </a:solidFill>
                <a:latin typeface="Arial"/>
                <a:ea typeface="Arial"/>
                <a:cs typeface="Arial"/>
                <a:sym typeface="Arial"/>
              </a:rPr>
              <a:t> emp;</a:t>
            </a:r>
            <a:endParaRPr/>
          </a:p>
        </p:txBody>
      </p:sp>
      <p:sp>
        <p:nvSpPr>
          <p:cNvPr id="4942" name="Google Shape;4942;p500"/>
          <p:cNvSpPr/>
          <p:nvPr/>
        </p:nvSpPr>
        <p:spPr>
          <a:xfrm>
            <a:off x="335360" y="2057400"/>
            <a:ext cx="11449272"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LIKE works only for base tables, not for VIEWS.</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execute CREATE TABLE or CREATE TABLE ... LIKE while a LOCK TABLES statement is in effect.</a:t>
            </a:r>
            <a:endParaRPr/>
          </a:p>
        </p:txBody>
      </p:sp>
      <p:sp>
        <p:nvSpPr>
          <p:cNvPr id="4943" name="Google Shape;4943;p500"/>
          <p:cNvSpPr/>
          <p:nvPr/>
        </p:nvSpPr>
        <p:spPr>
          <a:xfrm>
            <a:off x="335360" y="3142709"/>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use the TEMPORARY keyword when creating a table. A TEMPORARY table is visible only to the current session, and is dropped automatically when the session is closed.</a:t>
            </a:r>
            <a:endParaRPr sz="1800">
              <a:solidFill>
                <a:schemeClr val="dk1"/>
              </a:solidFill>
              <a:latin typeface="Arial"/>
              <a:ea typeface="Arial"/>
              <a:cs typeface="Arial"/>
              <a:sym typeface="Arial"/>
            </a:endParaRPr>
          </a:p>
        </p:txBody>
      </p:sp>
      <p:sp>
        <p:nvSpPr>
          <p:cNvPr id="4944" name="Google Shape;4944;p500"/>
          <p:cNvSpPr/>
          <p:nvPr/>
        </p:nvSpPr>
        <p:spPr>
          <a:xfrm>
            <a:off x="335360" y="4870901"/>
            <a:ext cx="114492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Use TEMPORARY table with the same name as the original can be useful when you want to try some statements that modify the contents of the table, without changing the original table.</a:t>
            </a:r>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48" name="Shape 4948"/>
        <p:cNvGrpSpPr/>
        <p:nvPr/>
      </p:nvGrpSpPr>
      <p:grpSpPr>
        <a:xfrm>
          <a:off x="0" y="0"/>
          <a:ext cx="0" cy="0"/>
          <a:chOff x="0" y="0"/>
          <a:chExt cx="0" cy="0"/>
        </a:xfrm>
      </p:grpSpPr>
      <p:sp>
        <p:nvSpPr>
          <p:cNvPr id="4949" name="Google Shape;4949;p501"/>
          <p:cNvSpPr txBox="1"/>
          <p:nvPr/>
        </p:nvSpPr>
        <p:spPr>
          <a:xfrm>
            <a:off x="1676400" y="2362200"/>
            <a:ext cx="8839200" cy="144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table ... select statement</a:t>
            </a:r>
            <a:endParaRPr/>
          </a:p>
        </p:txBody>
      </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53" name="Shape 4953"/>
        <p:cNvGrpSpPr/>
        <p:nvPr/>
      </p:nvGrpSpPr>
      <p:grpSpPr>
        <a:xfrm>
          <a:off x="0" y="0"/>
          <a:ext cx="0" cy="0"/>
          <a:chOff x="0" y="0"/>
          <a:chExt cx="0" cy="0"/>
        </a:xfrm>
      </p:grpSpPr>
      <p:sp>
        <p:nvSpPr>
          <p:cNvPr id="4954" name="Google Shape;4954;p50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table ... select</a:t>
            </a:r>
            <a:endParaRPr i="1" sz="3200">
              <a:solidFill>
                <a:srgbClr val="FF9900"/>
              </a:solidFill>
              <a:latin typeface="Arial"/>
              <a:ea typeface="Arial"/>
              <a:cs typeface="Arial"/>
              <a:sym typeface="Arial"/>
            </a:endParaRPr>
          </a:p>
        </p:txBody>
      </p:sp>
      <p:sp>
        <p:nvSpPr>
          <p:cNvPr id="4955" name="Google Shape;4955;p502"/>
          <p:cNvSpPr/>
          <p:nvPr/>
        </p:nvSpPr>
        <p:spPr>
          <a:xfrm>
            <a:off x="407368" y="838201"/>
            <a:ext cx="112332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 create one table from another by adding a SELECT statement at the end of the CREATE TABLE statement.</a:t>
            </a:r>
            <a:endParaRPr/>
          </a:p>
        </p:txBody>
      </p:sp>
      <p:sp>
        <p:nvSpPr>
          <p:cNvPr id="4956" name="Google Shape;4956;p502"/>
          <p:cNvSpPr/>
          <p:nvPr/>
        </p:nvSpPr>
        <p:spPr>
          <a:xfrm>
            <a:off x="503785" y="1563469"/>
            <a:ext cx="110428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TABLE </a:t>
            </a:r>
            <a:r>
              <a:rPr lang="en-IN" sz="2000">
                <a:solidFill>
                  <a:schemeClr val="dk1"/>
                </a:solidFill>
                <a:latin typeface="Arial"/>
                <a:ea typeface="Arial"/>
                <a:cs typeface="Arial"/>
                <a:sym typeface="Arial"/>
              </a:rPr>
              <a:t>new_tbl</a:t>
            </a:r>
            <a:r>
              <a:rPr lang="en-IN" sz="2000">
                <a:solidFill>
                  <a:srgbClr val="0077AA"/>
                </a:solidFill>
                <a:latin typeface="Arial"/>
                <a:ea typeface="Arial"/>
                <a:cs typeface="Arial"/>
                <a:sym typeface="Arial"/>
              </a:rPr>
              <a:t> [AS] SELECT * FROM </a:t>
            </a:r>
            <a:r>
              <a:rPr lang="en-IN" sz="2000">
                <a:solidFill>
                  <a:schemeClr val="dk1"/>
                </a:solidFill>
                <a:latin typeface="Arial"/>
                <a:ea typeface="Arial"/>
                <a:cs typeface="Arial"/>
                <a:sym typeface="Arial"/>
              </a:rPr>
              <a:t>orig_tbl;</a:t>
            </a:r>
            <a:endParaRPr sz="2000">
              <a:solidFill>
                <a:schemeClr val="dk1"/>
              </a:solidFill>
              <a:latin typeface="Arial"/>
              <a:ea typeface="Arial"/>
              <a:cs typeface="Arial"/>
              <a:sym typeface="Arial"/>
            </a:endParaRPr>
          </a:p>
        </p:txBody>
      </p:sp>
      <p:sp>
        <p:nvSpPr>
          <p:cNvPr id="4957" name="Google Shape;4957;p502"/>
          <p:cNvSpPr/>
          <p:nvPr/>
        </p:nvSpPr>
        <p:spPr>
          <a:xfrm>
            <a:off x="407368" y="3147933"/>
            <a:ext cx="11233248" cy="258532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(ID INT)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ename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"R1"</a:t>
            </a:r>
            <a:r>
              <a:rPr lang="en-IN" sz="1800">
                <a:solidFill>
                  <a:schemeClr val="dk1"/>
                </a:solidFill>
                <a:latin typeface="Arial"/>
                <a:ea typeface="Arial"/>
                <a:cs typeface="Arial"/>
                <a:sym typeface="Arial"/>
              </a:rPr>
              <a:t>, ename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e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rgbClr val="DD4A68"/>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rgbClr val="945D4A"/>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p:txBody>
      </p:sp>
      <p:sp>
        <p:nvSpPr>
          <p:cNvPr id="4958" name="Google Shape;4958;p502"/>
          <p:cNvSpPr/>
          <p:nvPr/>
        </p:nvSpPr>
        <p:spPr>
          <a:xfrm>
            <a:off x="407368" y="2060848"/>
            <a:ext cx="112332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You cannot use FOR UPDATE as part of the SELECT in a statement such as CREATE TABLE new_table SELECT ... FROM old_table .... FOR UPDATE.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If you attempt to do so, the statement fails.</a:t>
            </a:r>
            <a:endParaRPr/>
          </a:p>
        </p:txBody>
      </p:sp>
      <p:sp>
        <p:nvSpPr>
          <p:cNvPr id="4959" name="Google Shape;4959;p502"/>
          <p:cNvSpPr/>
          <p:nvPr/>
        </p:nvSpPr>
        <p:spPr>
          <a:xfrm>
            <a:off x="551993" y="5733256"/>
            <a:ext cx="10947657" cy="8156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700"/>
              <a:buFont typeface="Arial"/>
              <a:buChar char="•"/>
            </a:pPr>
            <a:r>
              <a:rPr lang="en-IN" sz="1700">
                <a:solidFill>
                  <a:schemeClr val="dk1"/>
                </a:solidFill>
                <a:latin typeface="Arial"/>
                <a:ea typeface="Arial"/>
                <a:cs typeface="Arial"/>
                <a:sym typeface="Arial"/>
              </a:rPr>
              <a:t>By default, this statement does not copy all column attributes such as AUTO_INCREMET</a:t>
            </a:r>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63" name="Shape 4963"/>
        <p:cNvGrpSpPr/>
        <p:nvPr/>
      </p:nvGrpSpPr>
      <p:grpSpPr>
        <a:xfrm>
          <a:off x="0" y="0"/>
          <a:ext cx="0" cy="0"/>
          <a:chOff x="0" y="0"/>
          <a:chExt cx="0" cy="0"/>
        </a:xfrm>
      </p:grpSpPr>
      <p:sp>
        <p:nvSpPr>
          <p:cNvPr id="4964" name="Google Shape;4964;p503"/>
          <p:cNvSpPr txBox="1"/>
          <p:nvPr/>
        </p:nvSpPr>
        <p:spPr>
          <a:xfrm>
            <a:off x="1676400" y="25146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commit and rollback</a:t>
            </a:r>
            <a:endParaRPr sz="4800">
              <a:solidFill>
                <a:srgbClr val="DC525C"/>
              </a:solidFill>
              <a:latin typeface="Quattrocento Sans"/>
              <a:ea typeface="Quattrocento Sans"/>
              <a:cs typeface="Quattrocento Sans"/>
              <a:sym typeface="Quattrocento Sans"/>
            </a:endParaRPr>
          </a:p>
        </p:txBody>
      </p:sp>
      <p:sp>
        <p:nvSpPr>
          <p:cNvPr id="4965" name="Google Shape;4965;p503"/>
          <p:cNvSpPr txBox="1"/>
          <p:nvPr/>
        </p:nvSpPr>
        <p:spPr>
          <a:xfrm>
            <a:off x="335360" y="980728"/>
            <a:ext cx="102251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232629"/>
                </a:solidFill>
                <a:latin typeface="Palatino Linotype"/>
                <a:ea typeface="Palatino Linotype"/>
                <a:cs typeface="Palatino Linotype"/>
                <a:sym typeface="Palatino Linotype"/>
              </a:rPr>
              <a:t>Turning the autocommit off globally. Open </a:t>
            </a:r>
            <a:r>
              <a:rPr b="1" i="0" lang="en-IN" sz="2000">
                <a:solidFill>
                  <a:srgbClr val="232629"/>
                </a:solidFill>
                <a:latin typeface="Palatino Linotype"/>
                <a:ea typeface="Palatino Linotype"/>
                <a:cs typeface="Palatino Linotype"/>
                <a:sym typeface="Palatino Linotype"/>
              </a:rPr>
              <a:t>my.ini</a:t>
            </a:r>
            <a:r>
              <a:rPr b="0" i="0" lang="en-IN" sz="2000">
                <a:solidFill>
                  <a:srgbClr val="232629"/>
                </a:solidFill>
                <a:latin typeface="Palatino Linotype"/>
                <a:ea typeface="Palatino Linotype"/>
                <a:cs typeface="Palatino Linotype"/>
                <a:sym typeface="Palatino Linotype"/>
              </a:rPr>
              <a:t> file and add the following statement.</a:t>
            </a:r>
            <a:endParaRPr/>
          </a:p>
          <a:p>
            <a:pPr indent="0" lvl="0" marL="0" marR="0" rtl="0" algn="l">
              <a:spcBef>
                <a:spcPts val="0"/>
              </a:spcBef>
              <a:spcAft>
                <a:spcPts val="0"/>
              </a:spcAft>
              <a:buNone/>
            </a:pPr>
            <a:r>
              <a:t/>
            </a:r>
            <a:endParaRPr sz="800">
              <a:solidFill>
                <a:srgbClr val="232629"/>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000">
                <a:solidFill>
                  <a:srgbClr val="C00000"/>
                </a:solidFill>
                <a:latin typeface="Palatino Linotype"/>
                <a:ea typeface="Palatino Linotype"/>
                <a:cs typeface="Palatino Linotype"/>
                <a:sym typeface="Palatino Linotype"/>
              </a:rPr>
              <a:t>[mysqld]</a:t>
            </a:r>
            <a:endParaRPr/>
          </a:p>
          <a:p>
            <a:pPr indent="0" lvl="0" marL="0" marR="0" rtl="0" algn="l">
              <a:spcBef>
                <a:spcPts val="0"/>
              </a:spcBef>
              <a:spcAft>
                <a:spcPts val="0"/>
              </a:spcAft>
              <a:buNone/>
            </a:pPr>
            <a:r>
              <a:rPr lang="en-IN" sz="2000">
                <a:solidFill>
                  <a:srgbClr val="006C86"/>
                </a:solidFill>
                <a:latin typeface="Palatino Linotype"/>
                <a:ea typeface="Palatino Linotype"/>
                <a:cs typeface="Palatino Linotype"/>
                <a:sym typeface="Palatino Linotype"/>
              </a:rPr>
              <a:t>a</a:t>
            </a:r>
            <a:r>
              <a:rPr i="0" lang="en-IN" sz="2000">
                <a:solidFill>
                  <a:srgbClr val="006C86"/>
                </a:solidFill>
                <a:latin typeface="Palatino Linotype"/>
                <a:ea typeface="Palatino Linotype"/>
                <a:cs typeface="Palatino Linotype"/>
                <a:sym typeface="Palatino Linotype"/>
              </a:rPr>
              <a:t>utocommit = 0</a:t>
            </a:r>
            <a:endParaRPr/>
          </a:p>
          <a:p>
            <a:pPr indent="0" lvl="0" marL="0" marR="0" rtl="0" algn="l">
              <a:spcBef>
                <a:spcPts val="0"/>
              </a:spcBef>
              <a:spcAft>
                <a:spcPts val="0"/>
              </a:spcAft>
              <a:buNone/>
            </a:pPr>
            <a:r>
              <a:t/>
            </a:r>
            <a:endParaRPr i="0" sz="8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b="0" i="0" lang="en-IN" sz="2000">
                <a:solidFill>
                  <a:srgbClr val="232629"/>
                </a:solidFill>
                <a:latin typeface="Palatino Linotype"/>
                <a:ea typeface="Palatino Linotype"/>
                <a:cs typeface="Palatino Linotype"/>
                <a:sym typeface="Palatino Linotype"/>
              </a:rPr>
              <a:t>After adding the line re-start the MySQL server.</a:t>
            </a:r>
            <a:endParaRPr i="0" sz="2000">
              <a:solidFill>
                <a:srgbClr val="006C86"/>
              </a:solidFill>
              <a:latin typeface="Palatino Linotype"/>
              <a:ea typeface="Palatino Linotype"/>
              <a:cs typeface="Palatino Linotype"/>
              <a:sym typeface="Palatino Linotype"/>
            </a:endParaRPr>
          </a:p>
        </p:txBody>
      </p:sp>
      <p:sp>
        <p:nvSpPr>
          <p:cNvPr id="4966" name="Google Shape;4966;p503"/>
          <p:cNvSpPr/>
          <p:nvPr/>
        </p:nvSpPr>
        <p:spPr>
          <a:xfrm>
            <a:off x="537972" y="75696"/>
            <a:ext cx="8839200" cy="43088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98AE5"/>
              </a:buClr>
              <a:buSzPts val="2200"/>
              <a:buFont typeface="Arial"/>
              <a:buChar char="•"/>
            </a:pPr>
            <a:r>
              <a:rPr lang="en-IN" sz="2200">
                <a:solidFill>
                  <a:srgbClr val="298AE5"/>
                </a:solidFill>
                <a:latin typeface="Arial"/>
                <a:ea typeface="Arial"/>
                <a:cs typeface="Arial"/>
                <a:sym typeface="Arial"/>
              </a:rPr>
              <a:t>SET autocommit </a:t>
            </a:r>
            <a:r>
              <a:rPr lang="en-IN" sz="2200">
                <a:solidFill>
                  <a:srgbClr val="945D4A"/>
                </a:solidFill>
                <a:latin typeface="Arial"/>
                <a:ea typeface="Arial"/>
                <a:cs typeface="Arial"/>
                <a:sym typeface="Arial"/>
              </a:rPr>
              <a:t>=</a:t>
            </a:r>
            <a:r>
              <a:rPr lang="en-IN" sz="2200">
                <a:solidFill>
                  <a:srgbClr val="298AE5"/>
                </a:solidFill>
                <a:latin typeface="Arial"/>
                <a:ea typeface="Arial"/>
                <a:cs typeface="Arial"/>
                <a:sym typeface="Arial"/>
              </a:rPr>
              <a:t> </a:t>
            </a:r>
            <a:r>
              <a:rPr lang="en-IN" sz="2200">
                <a:solidFill>
                  <a:srgbClr val="A5A5A5"/>
                </a:solidFill>
                <a:latin typeface="Arial"/>
                <a:ea typeface="Arial"/>
                <a:cs typeface="Arial"/>
                <a:sym typeface="Arial"/>
              </a:rPr>
              <a:t>{</a:t>
            </a:r>
            <a:r>
              <a:rPr lang="en-IN" sz="2200">
                <a:solidFill>
                  <a:schemeClr val="dk1"/>
                </a:solidFill>
                <a:latin typeface="Arial"/>
                <a:ea typeface="Arial"/>
                <a:cs typeface="Arial"/>
                <a:sym typeface="Arial"/>
              </a:rPr>
              <a:t> </a:t>
            </a:r>
            <a:r>
              <a:rPr lang="en-IN" sz="2200">
                <a:solidFill>
                  <a:srgbClr val="990055"/>
                </a:solidFill>
                <a:latin typeface="Arial"/>
                <a:ea typeface="Arial"/>
                <a:cs typeface="Arial"/>
                <a:sym typeface="Arial"/>
              </a:rPr>
              <a:t>0</a:t>
            </a:r>
            <a:r>
              <a:rPr lang="en-IN" sz="2200">
                <a:solidFill>
                  <a:schemeClr val="dk1"/>
                </a:solidFill>
                <a:latin typeface="Arial"/>
                <a:ea typeface="Arial"/>
                <a:cs typeface="Arial"/>
                <a:sym typeface="Arial"/>
              </a:rPr>
              <a:t> </a:t>
            </a:r>
            <a:r>
              <a:rPr lang="en-IN" sz="2200">
                <a:solidFill>
                  <a:srgbClr val="A5A5A5"/>
                </a:solidFill>
                <a:latin typeface="Arial"/>
                <a:ea typeface="Arial"/>
                <a:cs typeface="Arial"/>
                <a:sym typeface="Arial"/>
              </a:rPr>
              <a:t>|</a:t>
            </a:r>
            <a:r>
              <a:rPr lang="en-IN" sz="2200">
                <a:solidFill>
                  <a:schemeClr val="dk1"/>
                </a:solidFill>
                <a:latin typeface="Arial"/>
                <a:ea typeface="Arial"/>
                <a:cs typeface="Arial"/>
                <a:sym typeface="Arial"/>
              </a:rPr>
              <a:t> </a:t>
            </a:r>
            <a:r>
              <a:rPr lang="en-IN" sz="2200">
                <a:solidFill>
                  <a:srgbClr val="990055"/>
                </a:solidFill>
                <a:latin typeface="Arial"/>
                <a:ea typeface="Arial"/>
                <a:cs typeface="Arial"/>
                <a:sym typeface="Arial"/>
              </a:rPr>
              <a:t>1</a:t>
            </a:r>
            <a:r>
              <a:rPr lang="en-IN" sz="2200">
                <a:solidFill>
                  <a:schemeClr val="dk1"/>
                </a:solidFill>
                <a:latin typeface="Arial"/>
                <a:ea typeface="Arial"/>
                <a:cs typeface="Arial"/>
                <a:sym typeface="Arial"/>
              </a:rPr>
              <a:t> </a:t>
            </a:r>
            <a:r>
              <a:rPr lang="en-IN" sz="2200">
                <a:solidFill>
                  <a:srgbClr val="A5A5A5"/>
                </a:solidFill>
                <a:latin typeface="Arial"/>
                <a:ea typeface="Arial"/>
                <a:cs typeface="Arial"/>
                <a:sym typeface="Arial"/>
              </a:rPr>
              <a:t>}</a:t>
            </a:r>
            <a:r>
              <a:rPr lang="en-IN" sz="2200">
                <a:solidFill>
                  <a:srgbClr val="298AE5"/>
                </a:solidFill>
                <a:latin typeface="Arial"/>
                <a:ea typeface="Arial"/>
                <a:cs typeface="Arial"/>
                <a:sym typeface="Arial"/>
              </a:rPr>
              <a:t>    </a:t>
            </a:r>
            <a:r>
              <a:rPr lang="en-IN" sz="2200">
                <a:solidFill>
                  <a:srgbClr val="990055"/>
                </a:solidFill>
                <a:latin typeface="Arial"/>
                <a:ea typeface="Arial"/>
                <a:cs typeface="Arial"/>
                <a:sym typeface="Arial"/>
              </a:rPr>
              <a:t>0</a:t>
            </a:r>
            <a:r>
              <a:rPr lang="en-IN" sz="2200">
                <a:solidFill>
                  <a:schemeClr val="dk1"/>
                </a:solidFill>
                <a:latin typeface="Arial"/>
                <a:ea typeface="Arial"/>
                <a:cs typeface="Arial"/>
                <a:sym typeface="Arial"/>
              </a:rPr>
              <a:t> - </a:t>
            </a:r>
            <a:r>
              <a:rPr lang="en-IN" sz="2200">
                <a:solidFill>
                  <a:srgbClr val="39AE0A"/>
                </a:solidFill>
                <a:latin typeface="Arial"/>
                <a:ea typeface="Arial"/>
                <a:cs typeface="Arial"/>
                <a:sym typeface="Arial"/>
              </a:rPr>
              <a:t>disable</a:t>
            </a:r>
            <a:r>
              <a:rPr lang="en-IN" sz="2200">
                <a:solidFill>
                  <a:schemeClr val="dk1"/>
                </a:solidFill>
                <a:latin typeface="Arial"/>
                <a:ea typeface="Arial"/>
                <a:cs typeface="Arial"/>
                <a:sym typeface="Arial"/>
              </a:rPr>
              <a:t>; </a:t>
            </a:r>
            <a:r>
              <a:rPr lang="en-IN" sz="2200">
                <a:solidFill>
                  <a:srgbClr val="990055"/>
                </a:solidFill>
                <a:latin typeface="Arial"/>
                <a:ea typeface="Arial"/>
                <a:cs typeface="Arial"/>
                <a:sym typeface="Arial"/>
              </a:rPr>
              <a:t>1</a:t>
            </a:r>
            <a:r>
              <a:rPr lang="en-IN" sz="2200">
                <a:solidFill>
                  <a:schemeClr val="dk1"/>
                </a:solidFill>
                <a:latin typeface="Arial"/>
                <a:ea typeface="Arial"/>
                <a:cs typeface="Arial"/>
                <a:sym typeface="Arial"/>
              </a:rPr>
              <a:t> - </a:t>
            </a:r>
            <a:r>
              <a:rPr lang="en-IN" sz="2200">
                <a:solidFill>
                  <a:srgbClr val="39AE0A"/>
                </a:solidFill>
                <a:latin typeface="Arial"/>
                <a:ea typeface="Arial"/>
                <a:cs typeface="Arial"/>
                <a:sym typeface="Arial"/>
              </a:rPr>
              <a:t>enable</a:t>
            </a:r>
            <a:endParaRPr/>
          </a:p>
        </p:txBody>
      </p:sp>
      <p:sp>
        <p:nvSpPr>
          <p:cNvPr id="4967" name="Google Shape;4967;p503"/>
          <p:cNvSpPr/>
          <p:nvPr/>
        </p:nvSpPr>
        <p:spPr>
          <a:xfrm>
            <a:off x="7464152" y="32229"/>
            <a:ext cx="3612464"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2200"/>
              <a:buFont typeface="Arial"/>
              <a:buChar char="•"/>
            </a:pPr>
            <a:r>
              <a:rPr lang="en-IN" sz="2200">
                <a:solidFill>
                  <a:srgbClr val="0077AA"/>
                </a:solidFill>
                <a:latin typeface="Arial"/>
                <a:ea typeface="Arial"/>
                <a:cs typeface="Arial"/>
                <a:sym typeface="Arial"/>
              </a:rPr>
              <a:t>show</a:t>
            </a:r>
            <a:r>
              <a:rPr lang="en-IN" sz="2200">
                <a:solidFill>
                  <a:schemeClr val="dk1"/>
                </a:solidFill>
                <a:latin typeface="Arial"/>
                <a:ea typeface="Arial"/>
                <a:cs typeface="Arial"/>
                <a:sym typeface="Arial"/>
              </a:rPr>
              <a:t> </a:t>
            </a:r>
            <a:r>
              <a:rPr lang="en-IN" sz="2200">
                <a:solidFill>
                  <a:srgbClr val="0077AA"/>
                </a:solidFill>
                <a:latin typeface="Arial"/>
                <a:ea typeface="Arial"/>
                <a:cs typeface="Arial"/>
                <a:sym typeface="Arial"/>
              </a:rPr>
              <a:t>variables</a:t>
            </a:r>
            <a:r>
              <a:rPr lang="en-IN" sz="2200">
                <a:solidFill>
                  <a:schemeClr val="dk1"/>
                </a:solidFill>
                <a:latin typeface="Arial"/>
                <a:ea typeface="Arial"/>
                <a:cs typeface="Arial"/>
                <a:sym typeface="Arial"/>
              </a:rPr>
              <a:t> </a:t>
            </a:r>
            <a:r>
              <a:rPr lang="en-IN" sz="2200">
                <a:solidFill>
                  <a:srgbClr val="0077AA"/>
                </a:solidFill>
                <a:latin typeface="Arial"/>
                <a:ea typeface="Arial"/>
                <a:cs typeface="Arial"/>
                <a:sym typeface="Arial"/>
              </a:rPr>
              <a:t>like</a:t>
            </a:r>
            <a:r>
              <a:rPr lang="en-IN" sz="2200">
                <a:solidFill>
                  <a:schemeClr val="dk1"/>
                </a:solidFill>
                <a:latin typeface="Arial"/>
                <a:ea typeface="Arial"/>
                <a:cs typeface="Arial"/>
                <a:sym typeface="Arial"/>
              </a:rPr>
              <a:t> 'auto%’;</a:t>
            </a:r>
            <a:endParaRPr/>
          </a:p>
          <a:p>
            <a:pPr indent="-260350" lvl="0" marL="285750" marR="0" rtl="0" algn="l">
              <a:spcBef>
                <a:spcPts val="0"/>
              </a:spcBef>
              <a:spcAft>
                <a:spcPts val="0"/>
              </a:spcAft>
              <a:buClr>
                <a:schemeClr val="dk1"/>
              </a:buClr>
              <a:buSzPts val="400"/>
              <a:buFont typeface="Arial"/>
              <a:buNone/>
            </a:pPr>
            <a:r>
              <a:t/>
            </a:r>
            <a:endParaRPr sz="4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2200"/>
              <a:buFont typeface="Arial"/>
              <a:buChar char="•"/>
            </a:pPr>
            <a:r>
              <a:rPr lang="en-IN" sz="2200">
                <a:solidFill>
                  <a:srgbClr val="0077AA"/>
                </a:solidFill>
                <a:latin typeface="Arial"/>
                <a:ea typeface="Arial"/>
                <a:cs typeface="Arial"/>
                <a:sym typeface="Arial"/>
              </a:rPr>
              <a:t>SELECT</a:t>
            </a:r>
            <a:r>
              <a:rPr lang="en-IN" sz="2200">
                <a:solidFill>
                  <a:schemeClr val="dk1"/>
                </a:solidFill>
                <a:latin typeface="Arial"/>
                <a:ea typeface="Arial"/>
                <a:cs typeface="Arial"/>
                <a:sym typeface="Arial"/>
              </a:rPr>
              <a:t> @@AUTOCOMMIT;</a:t>
            </a:r>
            <a:endParaRPr/>
          </a:p>
        </p:txBody>
      </p:sp>
      <p:sp>
        <p:nvSpPr>
          <p:cNvPr id="4968" name="Google Shape;4968;p503"/>
          <p:cNvSpPr txBox="1"/>
          <p:nvPr/>
        </p:nvSpPr>
        <p:spPr>
          <a:xfrm>
            <a:off x="263352" y="3140968"/>
            <a:ext cx="11593288" cy="3600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you </a:t>
            </a:r>
            <a:r>
              <a:rPr b="1" lang="en-IN" sz="1800">
                <a:solidFill>
                  <a:schemeClr val="dk1"/>
                </a:solidFill>
                <a:latin typeface="Arial"/>
                <a:ea typeface="Arial"/>
                <a:cs typeface="Arial"/>
                <a:sym typeface="Arial"/>
              </a:rPr>
              <a:t>UPDATE</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DELETE</a:t>
            </a:r>
            <a:r>
              <a:rPr lang="en-IN" sz="1800">
                <a:solidFill>
                  <a:schemeClr val="dk1"/>
                </a:solidFill>
                <a:latin typeface="Arial"/>
                <a:ea typeface="Arial"/>
                <a:cs typeface="Arial"/>
                <a:sym typeface="Arial"/>
              </a:rPr>
              <a:t> a row, that row is automatically locked for other users.</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ROW LOCKING IS AUTOMATIC IN MYSQL AND ORACLE.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When you </a:t>
            </a:r>
            <a:r>
              <a:rPr b="1" lang="en-IN" sz="1800">
                <a:solidFill>
                  <a:schemeClr val="dk1"/>
                </a:solidFill>
                <a:latin typeface="Arial"/>
                <a:ea typeface="Arial"/>
                <a:cs typeface="Arial"/>
                <a:sym typeface="Arial"/>
              </a:rPr>
              <a:t>UPDATE</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DELETE</a:t>
            </a:r>
            <a:r>
              <a:rPr lang="en-IN" sz="1800">
                <a:solidFill>
                  <a:schemeClr val="dk1"/>
                </a:solidFill>
                <a:latin typeface="Arial"/>
                <a:ea typeface="Arial"/>
                <a:cs typeface="Arial"/>
                <a:sym typeface="Arial"/>
              </a:rPr>
              <a:t> a row, that row becomes READ ONLY for other users.</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Other users can </a:t>
            </a:r>
            <a:r>
              <a:rPr b="1" lang="en-IN" sz="1800">
                <a:solidFill>
                  <a:schemeClr val="dk1"/>
                </a:solidFill>
                <a:latin typeface="Arial"/>
                <a:ea typeface="Arial"/>
                <a:cs typeface="Arial"/>
                <a:sym typeface="Arial"/>
              </a:rPr>
              <a:t>SELECT</a:t>
            </a:r>
            <a:r>
              <a:rPr lang="en-IN" sz="1800">
                <a:solidFill>
                  <a:schemeClr val="dk1"/>
                </a:solidFill>
                <a:latin typeface="Arial"/>
                <a:ea typeface="Arial"/>
                <a:cs typeface="Arial"/>
                <a:sym typeface="Arial"/>
              </a:rPr>
              <a:t> from that table; they will view the old data before your changes.</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Other users can </a:t>
            </a:r>
            <a:r>
              <a:rPr b="1" lang="en-IN" sz="1800">
                <a:solidFill>
                  <a:schemeClr val="dk1"/>
                </a:solidFill>
                <a:latin typeface="Arial"/>
                <a:ea typeface="Arial"/>
                <a:cs typeface="Arial"/>
                <a:sym typeface="Arial"/>
              </a:rPr>
              <a:t>INSERT</a:t>
            </a:r>
            <a:r>
              <a:rPr lang="en-IN" sz="1800">
                <a:solidFill>
                  <a:schemeClr val="dk1"/>
                </a:solidFill>
                <a:latin typeface="Arial"/>
                <a:ea typeface="Arial"/>
                <a:cs typeface="Arial"/>
                <a:sym typeface="Arial"/>
              </a:rPr>
              <a:t> rows into that table.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Other users can </a:t>
            </a:r>
            <a:r>
              <a:rPr b="1" lang="en-IN" sz="1800">
                <a:solidFill>
                  <a:schemeClr val="dk1"/>
                </a:solidFill>
                <a:latin typeface="Arial"/>
                <a:ea typeface="Arial"/>
                <a:cs typeface="Arial"/>
                <a:sym typeface="Arial"/>
              </a:rPr>
              <a:t>UPDATE</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DELETE</a:t>
            </a:r>
            <a:r>
              <a:rPr lang="en-IN" sz="1800">
                <a:solidFill>
                  <a:schemeClr val="dk1"/>
                </a:solidFill>
                <a:latin typeface="Arial"/>
                <a:ea typeface="Arial"/>
                <a:cs typeface="Arial"/>
                <a:sym typeface="Arial"/>
              </a:rPr>
              <a:t> "other" rows of that table.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No other user can </a:t>
            </a:r>
            <a:r>
              <a:rPr b="1" lang="en-IN" sz="1800">
                <a:solidFill>
                  <a:schemeClr val="dk1"/>
                </a:solidFill>
                <a:latin typeface="Arial"/>
                <a:ea typeface="Arial"/>
                <a:cs typeface="Arial"/>
                <a:sym typeface="Arial"/>
              </a:rPr>
              <a:t>UPDATE</a:t>
            </a:r>
            <a:r>
              <a:rPr lang="en-IN" sz="1800">
                <a:solidFill>
                  <a:schemeClr val="dk1"/>
                </a:solidFill>
                <a:latin typeface="Arial"/>
                <a:ea typeface="Arial"/>
                <a:cs typeface="Arial"/>
                <a:sym typeface="Arial"/>
              </a:rPr>
              <a:t> or </a:t>
            </a:r>
            <a:r>
              <a:rPr b="1" lang="en-IN" sz="1800">
                <a:solidFill>
                  <a:schemeClr val="dk1"/>
                </a:solidFill>
                <a:latin typeface="Arial"/>
                <a:ea typeface="Arial"/>
                <a:cs typeface="Arial"/>
                <a:sym typeface="Arial"/>
              </a:rPr>
              <a:t>DELETE</a:t>
            </a:r>
            <a:r>
              <a:rPr lang="en-IN" sz="1800">
                <a:solidFill>
                  <a:schemeClr val="dk1"/>
                </a:solidFill>
                <a:latin typeface="Arial"/>
                <a:ea typeface="Arial"/>
                <a:cs typeface="Arial"/>
                <a:sym typeface="Arial"/>
              </a:rPr>
              <a:t> your locked row, till you have issued a Rollback or Commit.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To lock the rows manually you require SELECT statement with a FOR UPDATE clause.</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b="1" lang="en-IN" sz="1800">
                <a:solidFill>
                  <a:schemeClr val="dk1"/>
                </a:solidFill>
                <a:latin typeface="Arial"/>
                <a:ea typeface="Arial"/>
                <a:cs typeface="Arial"/>
                <a:sym typeface="Arial"/>
              </a:rPr>
              <a:t>LOCKS ARE AUTOMATICALLY RELEASED WHEN YOU ROLLBACK OR COMMIT.</a:t>
            </a:r>
            <a:endParaRPr b="1" sz="1800">
              <a:solidFill>
                <a:schemeClr val="dk1"/>
              </a:solidFill>
              <a:latin typeface="Arial"/>
              <a:ea typeface="Arial"/>
              <a:cs typeface="Arial"/>
              <a:sym typeface="Arial"/>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72" name="Shape 4972"/>
        <p:cNvGrpSpPr/>
        <p:nvPr/>
      </p:nvGrpSpPr>
      <p:grpSpPr>
        <a:xfrm>
          <a:off x="0" y="0"/>
          <a:ext cx="0" cy="0"/>
          <a:chOff x="0" y="0"/>
          <a:chExt cx="0" cy="0"/>
        </a:xfrm>
      </p:grpSpPr>
      <p:sp>
        <p:nvSpPr>
          <p:cNvPr id="4973" name="Google Shape;4973;p50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commit and rollback</a:t>
            </a:r>
            <a:endParaRPr i="1" sz="3200">
              <a:solidFill>
                <a:srgbClr val="FF9900"/>
              </a:solidFill>
              <a:latin typeface="Arial"/>
              <a:ea typeface="Arial"/>
              <a:cs typeface="Arial"/>
              <a:sym typeface="Arial"/>
            </a:endParaRPr>
          </a:p>
        </p:txBody>
      </p:sp>
      <p:sp>
        <p:nvSpPr>
          <p:cNvPr id="4974" name="Google Shape;4974;p504"/>
          <p:cNvSpPr/>
          <p:nvPr/>
        </p:nvSpPr>
        <p:spPr>
          <a:xfrm>
            <a:off x="407368" y="1642409"/>
            <a:ext cx="88392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START TRANSACTION</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[transaction_characteristic]</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transaction_characteristic:</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READ WRITE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READ ONLY</a:t>
            </a:r>
            <a:endParaRPr sz="2000">
              <a:solidFill>
                <a:srgbClr val="0077AA"/>
              </a:solidFill>
              <a:latin typeface="Arial"/>
              <a:ea typeface="Arial"/>
              <a:cs typeface="Arial"/>
              <a:sym typeface="Arial"/>
            </a:endParaRPr>
          </a:p>
        </p:txBody>
      </p:sp>
      <p:sp>
        <p:nvSpPr>
          <p:cNvPr id="4975" name="Google Shape;4975;p504"/>
          <p:cNvSpPr/>
          <p:nvPr/>
        </p:nvSpPr>
        <p:spPr>
          <a:xfrm>
            <a:off x="407368" y="4809926"/>
            <a:ext cx="8991600"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START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TRANSACTION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READ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ONLY</a:t>
            </a:r>
            <a:r>
              <a:rPr lang="en-IN" sz="1800">
                <a:solidFill>
                  <a:schemeClr val="dk1"/>
                </a:solidFill>
                <a:latin typeface="Arial"/>
                <a:ea typeface="Arial"/>
                <a:cs typeface="Arial"/>
                <a:sym typeface="Arial"/>
              </a:rPr>
              <a:t>;</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COMMIT</a:t>
            </a:r>
            <a:endParaRPr/>
          </a:p>
        </p:txBody>
      </p:sp>
      <p:sp>
        <p:nvSpPr>
          <p:cNvPr id="4976" name="Google Shape;4976;p504"/>
          <p:cNvSpPr/>
          <p:nvPr/>
        </p:nvSpPr>
        <p:spPr>
          <a:xfrm>
            <a:off x="407368" y="838201"/>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 undo MySQL statements you use the ROLLBACK statement. To write the changes into the database within a transaction, you use the COMMIT statement.</a:t>
            </a:r>
            <a:endParaRPr/>
          </a:p>
        </p:txBody>
      </p:sp>
      <p:sp>
        <p:nvSpPr>
          <p:cNvPr id="4977" name="Google Shape;4977;p504"/>
          <p:cNvSpPr/>
          <p:nvPr/>
        </p:nvSpPr>
        <p:spPr>
          <a:xfrm>
            <a:off x="407368" y="3860911"/>
            <a:ext cx="1137726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important to note that MySQL automatically commits the changes to the database by default.</a:t>
            </a:r>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981" name="Shape 4981"/>
        <p:cNvGrpSpPr/>
        <p:nvPr/>
      </p:nvGrpSpPr>
      <p:grpSpPr>
        <a:xfrm>
          <a:off x="0" y="0"/>
          <a:ext cx="0" cy="0"/>
          <a:chOff x="0" y="0"/>
          <a:chExt cx="0" cy="0"/>
        </a:xfrm>
      </p:grpSpPr>
      <p:sp>
        <p:nvSpPr>
          <p:cNvPr id="4982" name="Google Shape;4982;p50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commit and rollback</a:t>
            </a:r>
            <a:endParaRPr i="1" sz="3200">
              <a:solidFill>
                <a:srgbClr val="FF9900"/>
              </a:solidFill>
              <a:latin typeface="Arial"/>
              <a:ea typeface="Arial"/>
              <a:cs typeface="Arial"/>
              <a:sym typeface="Arial"/>
            </a:endParaRPr>
          </a:p>
        </p:txBody>
      </p:sp>
      <p:sp>
        <p:nvSpPr>
          <p:cNvPr id="4983" name="Google Shape;4983;p505"/>
          <p:cNvSpPr/>
          <p:nvPr/>
        </p:nvSpPr>
        <p:spPr>
          <a:xfrm>
            <a:off x="407368" y="838201"/>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 undo MySQL statements you use the ROLLBACK statement. To write the changes into the database within a transaction, you use the COMMIT statement.</a:t>
            </a:r>
            <a:endParaRPr/>
          </a:p>
        </p:txBody>
      </p:sp>
      <p:sp>
        <p:nvSpPr>
          <p:cNvPr id="4984" name="Google Shape;4984;p505"/>
          <p:cNvSpPr/>
          <p:nvPr/>
        </p:nvSpPr>
        <p:spPr>
          <a:xfrm>
            <a:off x="503785" y="1586185"/>
            <a:ext cx="1001181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BEGIN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WORK</a:t>
            </a:r>
            <a:r>
              <a:rPr lang="en-IN" sz="20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COMMIT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WORK</a:t>
            </a:r>
            <a:r>
              <a:rPr lang="en-IN" sz="2000">
                <a:solidFill>
                  <a:srgbClr val="A5A5A5"/>
                </a:solidFill>
                <a:latin typeface="Arial"/>
                <a:ea typeface="Arial"/>
                <a:cs typeface="Arial"/>
                <a:sym typeface="Arial"/>
              </a:rPr>
              <a:t>]</a:t>
            </a:r>
            <a:endParaRPr/>
          </a:p>
          <a:p>
            <a:pPr indent="0" lvl="0" marL="0" marR="0" rtl="0" algn="l">
              <a:spcBef>
                <a:spcPts val="0"/>
              </a:spcBef>
              <a:spcAft>
                <a:spcPts val="0"/>
              </a:spcAft>
              <a:buNone/>
            </a:pPr>
            <a:r>
              <a:rPr b="0" i="0" lang="en-IN" sz="2000">
                <a:solidFill>
                  <a:srgbClr val="0077AA"/>
                </a:solidFill>
                <a:latin typeface="Arial"/>
                <a:ea typeface="Arial"/>
                <a:cs typeface="Arial"/>
                <a:sym typeface="Arial"/>
              </a:rPr>
              <a:t>SAVEPOINT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identifier</a:t>
            </a:r>
            <a:endParaRPr sz="2000">
              <a:solidFill>
                <a:srgbClr val="A5A5A5"/>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ROLLBACK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WORK</a:t>
            </a:r>
            <a:r>
              <a:rPr lang="en-IN" sz="2000">
                <a:solidFill>
                  <a:srgbClr val="A5A5A5"/>
                </a:solidFill>
                <a:latin typeface="Arial"/>
                <a:ea typeface="Arial"/>
                <a:cs typeface="Arial"/>
                <a:sym typeface="Arial"/>
              </a:rPr>
              <a:t>]</a:t>
            </a:r>
            <a:r>
              <a:rPr lang="en-IN" sz="2000">
                <a:solidFill>
                  <a:srgbClr val="0077AA"/>
                </a:solidFill>
                <a:latin typeface="Arial"/>
                <a:ea typeface="Arial"/>
                <a:cs typeface="Arial"/>
                <a:sym typeface="Arial"/>
              </a:rPr>
              <a:t> </a:t>
            </a:r>
            <a:r>
              <a:rPr b="0" i="0" lang="en-IN" sz="2000">
                <a:solidFill>
                  <a:srgbClr val="0077AA"/>
                </a:solidFill>
                <a:latin typeface="Arial"/>
                <a:ea typeface="Arial"/>
                <a:cs typeface="Arial"/>
                <a:sym typeface="Arial"/>
              </a:rPr>
              <a:t>TO</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77AA"/>
                </a:solidFill>
                <a:latin typeface="Arial"/>
                <a:ea typeface="Arial"/>
                <a:cs typeface="Arial"/>
                <a:sym typeface="Arial"/>
              </a:rPr>
              <a:t>SAVEPOINT</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identifier</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SET autocommit </a:t>
            </a:r>
            <a:r>
              <a:rPr lang="en-IN" sz="2000">
                <a:solidFill>
                  <a:srgbClr val="945D4A"/>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rgbClr val="990055"/>
                </a:solidFill>
                <a:latin typeface="Arial"/>
                <a:ea typeface="Arial"/>
                <a:cs typeface="Arial"/>
                <a:sym typeface="Arial"/>
              </a:rPr>
              <a:t>0</a:t>
            </a:r>
            <a:r>
              <a:rPr lang="en-IN" sz="2000">
                <a:solidFill>
                  <a:srgbClr val="A5A5A5"/>
                </a:solidFill>
                <a:latin typeface="Arial"/>
                <a:ea typeface="Arial"/>
                <a:cs typeface="Arial"/>
                <a:sym typeface="Arial"/>
              </a:rPr>
              <a:t> | </a:t>
            </a:r>
            <a:r>
              <a:rPr lang="en-IN" sz="2000">
                <a:solidFill>
                  <a:srgbClr val="990055"/>
                </a:solidFill>
                <a:latin typeface="Arial"/>
                <a:ea typeface="Arial"/>
                <a:cs typeface="Arial"/>
                <a:sym typeface="Arial"/>
              </a:rPr>
              <a:t>1</a:t>
            </a:r>
            <a:r>
              <a:rPr lang="en-IN" sz="2000">
                <a:solidFill>
                  <a:srgbClr val="A5A5A5"/>
                </a:solidFill>
                <a:latin typeface="Arial"/>
                <a:ea typeface="Arial"/>
                <a:cs typeface="Arial"/>
                <a:sym typeface="Arial"/>
              </a:rPr>
              <a:t>}</a:t>
            </a:r>
            <a:endParaRPr sz="2000">
              <a:solidFill>
                <a:srgbClr val="A5A5A5"/>
              </a:solidFill>
              <a:latin typeface="Arial"/>
              <a:ea typeface="Arial"/>
              <a:cs typeface="Arial"/>
              <a:sym typeface="Arial"/>
            </a:endParaRPr>
          </a:p>
        </p:txBody>
      </p:sp>
      <p:sp>
        <p:nvSpPr>
          <p:cNvPr id="4985" name="Google Shape;4985;p505"/>
          <p:cNvSpPr/>
          <p:nvPr/>
        </p:nvSpPr>
        <p:spPr>
          <a:xfrm>
            <a:off x="407368" y="4149080"/>
            <a:ext cx="10260632"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BEGIN WORK</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ROLLBACK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COMMIT </a:t>
            </a:r>
            <a:r>
              <a:rPr lang="en-IN" sz="1800">
                <a:solidFill>
                  <a:schemeClr val="dk1"/>
                </a:solidFill>
                <a:latin typeface="Arial"/>
                <a:ea typeface="Arial"/>
                <a:cs typeface="Arial"/>
                <a:sym typeface="Arial"/>
              </a:rPr>
              <a:t>WORK</a:t>
            </a:r>
            <a:endParaRPr/>
          </a:p>
        </p:txBody>
      </p:sp>
      <p:sp>
        <p:nvSpPr>
          <p:cNvPr id="4986" name="Google Shape;4986;p505"/>
          <p:cNvSpPr/>
          <p:nvPr/>
        </p:nvSpPr>
        <p:spPr>
          <a:xfrm>
            <a:off x="407368" y="3284984"/>
            <a:ext cx="1137726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important to note that MySQL automatically commits the changes to the database by default.</a:t>
            </a:r>
            <a:endParaRPr/>
          </a:p>
        </p:txBody>
      </p:sp>
      <p:sp>
        <p:nvSpPr>
          <p:cNvPr id="4987" name="Google Shape;4987;p505"/>
          <p:cNvSpPr/>
          <p:nvPr/>
        </p:nvSpPr>
        <p:spPr>
          <a:xfrm>
            <a:off x="407368" y="5264040"/>
            <a:ext cx="10260632"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SAVEPOINT </a:t>
            </a:r>
            <a:r>
              <a:rPr b="0" i="0" lang="en-IN" sz="1800">
                <a:solidFill>
                  <a:schemeClr val="dk1"/>
                </a:solidFill>
                <a:latin typeface="Arial"/>
                <a:ea typeface="Arial"/>
                <a:cs typeface="Arial"/>
                <a:sym typeface="Arial"/>
              </a:rPr>
              <a:t>pt0;</a:t>
            </a:r>
            <a:endParaRPr sz="1800">
              <a:solidFill>
                <a:srgbClr val="0077AA"/>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60</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a:t>
            </a:r>
            <a:endParaRPr/>
          </a:p>
          <a:p>
            <a:pPr indent="-342900" lvl="0" marL="34290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SAVEPOINT </a:t>
            </a:r>
            <a:r>
              <a:rPr b="0" i="0" lang="en-IN" sz="1800">
                <a:solidFill>
                  <a:schemeClr val="dk1"/>
                </a:solidFill>
                <a:latin typeface="Arial"/>
                <a:ea typeface="Arial"/>
                <a:cs typeface="Arial"/>
                <a:sym typeface="Arial"/>
              </a:rPr>
              <a:t>pt1;</a:t>
            </a:r>
            <a:endParaRPr sz="1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61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'HRD'</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'baroda'</a:t>
            </a:r>
            <a:r>
              <a:rPr lang="en-IN" sz="1800">
                <a:solidFill>
                  <a:schemeClr val="dk1"/>
                </a:solidFill>
                <a:latin typeface="Arial"/>
                <a:ea typeface="Arial"/>
                <a:cs typeface="Arial"/>
                <a:sym typeface="Arial"/>
              </a:rPr>
              <a:t> );</a:t>
            </a:r>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ROLLBACK TO SAVEPOINT </a:t>
            </a:r>
            <a:r>
              <a:rPr lang="en-IN" sz="1800">
                <a:solidFill>
                  <a:schemeClr val="dk1"/>
                </a:solidFill>
                <a:latin typeface="Arial"/>
                <a:ea typeface="Arial"/>
                <a:cs typeface="Arial"/>
                <a:sym typeface="Arial"/>
              </a:rPr>
              <a:t>pt1;</a:t>
            </a:r>
            <a:endParaRPr sz="1800">
              <a:solidFill>
                <a:schemeClr val="dk1"/>
              </a:solidFill>
              <a:latin typeface="Arial"/>
              <a:ea typeface="Arial"/>
              <a:cs typeface="Arial"/>
              <a:sym typeface="Arial"/>
            </a:endParaRPr>
          </a:p>
        </p:txBody>
      </p:sp>
      <p:cxnSp>
        <p:nvCxnSpPr>
          <p:cNvPr id="4988" name="Google Shape;4988;p505"/>
          <p:cNvCxnSpPr/>
          <p:nvPr/>
        </p:nvCxnSpPr>
        <p:spPr>
          <a:xfrm>
            <a:off x="478971" y="5157192"/>
            <a:ext cx="11248572" cy="0"/>
          </a:xfrm>
          <a:prstGeom prst="straightConnector1">
            <a:avLst/>
          </a:prstGeom>
          <a:noFill/>
          <a:ln cap="flat" cmpd="sng" w="28575">
            <a:solidFill>
              <a:srgbClr val="B38806"/>
            </a:solidFill>
            <a:prstDash val="solid"/>
            <a:round/>
            <a:headEnd len="sm" w="sm" type="none"/>
            <a:tailEnd len="sm" w="sm" type="none"/>
          </a:ln>
        </p:spPr>
      </p:cxn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2" name="Shape 4992"/>
        <p:cNvGrpSpPr/>
        <p:nvPr/>
      </p:nvGrpSpPr>
      <p:grpSpPr>
        <a:xfrm>
          <a:off x="0" y="0"/>
          <a:ext cx="0" cy="0"/>
          <a:chOff x="0" y="0"/>
          <a:chExt cx="0" cy="0"/>
        </a:xfrm>
      </p:grpSpPr>
      <p:sp>
        <p:nvSpPr>
          <p:cNvPr id="4993" name="Google Shape;4993;p50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 for update</a:t>
            </a:r>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97" name="Shape 4997"/>
        <p:cNvGrpSpPr/>
        <p:nvPr/>
      </p:nvGrpSpPr>
      <p:grpSpPr>
        <a:xfrm>
          <a:off x="0" y="0"/>
          <a:ext cx="0" cy="0"/>
          <a:chOff x="0" y="0"/>
          <a:chExt cx="0" cy="0"/>
        </a:xfrm>
      </p:grpSpPr>
      <p:sp>
        <p:nvSpPr>
          <p:cNvPr id="4998" name="Google Shape;4998;p50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for update</a:t>
            </a:r>
            <a:endParaRPr i="1" sz="3200">
              <a:solidFill>
                <a:srgbClr val="FF9900"/>
              </a:solidFill>
              <a:latin typeface="Arial"/>
              <a:ea typeface="Arial"/>
              <a:cs typeface="Arial"/>
              <a:sym typeface="Arial"/>
            </a:endParaRPr>
          </a:p>
        </p:txBody>
      </p:sp>
      <p:sp>
        <p:nvSpPr>
          <p:cNvPr id="4999" name="Google Shape;4999;p507"/>
          <p:cNvSpPr/>
          <p:nvPr/>
        </p:nvSpPr>
        <p:spPr>
          <a:xfrm>
            <a:off x="623392" y="2204864"/>
            <a:ext cx="86868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rgbClr val="000000"/>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 </a:t>
            </a:r>
            <a:r>
              <a:rPr lang="en-IN" sz="1800">
                <a:solidFill>
                  <a:srgbClr val="000000"/>
                </a:solidFill>
                <a:latin typeface="Arial"/>
                <a:ea typeface="Arial"/>
                <a:cs typeface="Arial"/>
                <a:sym typeface="Arial"/>
              </a:rPr>
              <a:t>emp </a:t>
            </a:r>
            <a:r>
              <a:rPr lang="en-IN" sz="1800">
                <a:solidFill>
                  <a:srgbClr val="DD4A68"/>
                </a:solidFill>
                <a:latin typeface="Arial"/>
                <a:ea typeface="Arial"/>
                <a:cs typeface="Arial"/>
                <a:sym typeface="Arial"/>
              </a:rPr>
              <a:t>FOR</a:t>
            </a:r>
            <a:r>
              <a:rPr lang="en-IN" sz="1800">
                <a:solidFill>
                  <a:srgbClr val="0077AA"/>
                </a:solidFill>
                <a:latin typeface="Arial"/>
                <a:ea typeface="Arial"/>
                <a:cs typeface="Arial"/>
                <a:sym typeface="Arial"/>
              </a:rPr>
              <a:t> </a:t>
            </a:r>
            <a:r>
              <a:rPr lang="en-IN" sz="1800">
                <a:solidFill>
                  <a:srgbClr val="DD4A68"/>
                </a:solidFill>
                <a:latin typeface="Arial"/>
                <a:ea typeface="Arial"/>
                <a:cs typeface="Arial"/>
                <a:sym typeface="Arial"/>
              </a:rPr>
              <a:t>UPDATE</a:t>
            </a:r>
            <a:r>
              <a:rPr lang="en-I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p:txBody>
      </p:sp>
      <p:sp>
        <p:nvSpPr>
          <p:cNvPr id="5000" name="Google Shape;5000;p507"/>
          <p:cNvSpPr/>
          <p:nvPr/>
        </p:nvSpPr>
        <p:spPr>
          <a:xfrm>
            <a:off x="622598" y="941044"/>
            <a:ext cx="1130525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Sets a shared mode lock on any rows that are read. Other sessions can read the rows, but cannot modify them until your transaction commits. If any of these rows were changed by another transaction that has not yet committed, your query waits until that transaction ends and then uses the latest values.</a:t>
            </a:r>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4" name="Shape 5004"/>
        <p:cNvGrpSpPr/>
        <p:nvPr/>
      </p:nvGrpSpPr>
      <p:grpSpPr>
        <a:xfrm>
          <a:off x="0" y="0"/>
          <a:ext cx="0" cy="0"/>
          <a:chOff x="0" y="0"/>
          <a:chExt cx="0" cy="0"/>
        </a:xfrm>
      </p:grpSpPr>
      <p:sp>
        <p:nvSpPr>
          <p:cNvPr id="5005" name="Google Shape;5005;p508"/>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truncate table</a:t>
            </a:r>
            <a:endParaRPr/>
          </a:p>
        </p:txBody>
      </p:sp>
      <p:sp>
        <p:nvSpPr>
          <p:cNvPr id="5006" name="Google Shape;5006;p508"/>
          <p:cNvSpPr/>
          <p:nvPr/>
        </p:nvSpPr>
        <p:spPr>
          <a:xfrm>
            <a:off x="263352" y="3717032"/>
            <a:ext cx="11664502" cy="190821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 and TRUNCATE are DDL commands, whereas DELETE is a DML command.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DELETE operations can be rolled back, while DROP and TRUNCATE operations cannot be rolled back.</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TRUNCATE TABLE statement removes all the data/rows of a table and resets the auto-increment value to zero.</a:t>
            </a:r>
            <a:endParaRPr/>
          </a:p>
        </p:txBody>
      </p:sp>
      <p:cxnSp>
        <p:nvCxnSpPr>
          <p:cNvPr id="5007" name="Google Shape;5007;p508"/>
          <p:cNvCxnSpPr/>
          <p:nvPr/>
        </p:nvCxnSpPr>
        <p:spPr>
          <a:xfrm>
            <a:off x="263352" y="5733256"/>
            <a:ext cx="11592494"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11" name="Shape 5011"/>
        <p:cNvGrpSpPr/>
        <p:nvPr/>
      </p:nvGrpSpPr>
      <p:grpSpPr>
        <a:xfrm>
          <a:off x="0" y="0"/>
          <a:ext cx="0" cy="0"/>
          <a:chOff x="0" y="0"/>
          <a:chExt cx="0" cy="0"/>
        </a:xfrm>
      </p:grpSpPr>
      <p:sp>
        <p:nvSpPr>
          <p:cNvPr id="5012" name="Google Shape;5012;p50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truncate table</a:t>
            </a:r>
            <a:endParaRPr/>
          </a:p>
        </p:txBody>
      </p:sp>
      <p:sp>
        <p:nvSpPr>
          <p:cNvPr id="5013" name="Google Shape;5013;p509"/>
          <p:cNvSpPr/>
          <p:nvPr/>
        </p:nvSpPr>
        <p:spPr>
          <a:xfrm>
            <a:off x="622598" y="941044"/>
            <a:ext cx="1130525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Logically, TRUNCATE TABLE is similar to a DELETE statement that deletes all rows, or a sequence of DROP TABLE and CREATE TABLE statements.</a:t>
            </a:r>
            <a:endParaRPr/>
          </a:p>
        </p:txBody>
      </p:sp>
      <p:sp>
        <p:nvSpPr>
          <p:cNvPr id="5014" name="Google Shape;5014;p509"/>
          <p:cNvSpPr/>
          <p:nvPr/>
        </p:nvSpPr>
        <p:spPr>
          <a:xfrm>
            <a:off x="622598" y="1761631"/>
            <a:ext cx="88380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TRUNCATE [TABLE] </a:t>
            </a:r>
            <a:r>
              <a:rPr lang="en-IN" sz="2000">
                <a:solidFill>
                  <a:schemeClr val="dk1"/>
                </a:solidFill>
                <a:latin typeface="Arial"/>
                <a:ea typeface="Arial"/>
                <a:cs typeface="Arial"/>
                <a:sym typeface="Arial"/>
              </a:rPr>
              <a:t>tbl_name</a:t>
            </a:r>
            <a:endParaRPr sz="2000">
              <a:solidFill>
                <a:schemeClr val="dk1"/>
              </a:solidFill>
              <a:latin typeface="Arial"/>
              <a:ea typeface="Arial"/>
              <a:cs typeface="Arial"/>
              <a:sym typeface="Arial"/>
            </a:endParaRPr>
          </a:p>
        </p:txBody>
      </p:sp>
      <p:sp>
        <p:nvSpPr>
          <p:cNvPr id="5015" name="Google Shape;5015;p509"/>
          <p:cNvSpPr/>
          <p:nvPr/>
        </p:nvSpPr>
        <p:spPr>
          <a:xfrm>
            <a:off x="298562" y="2492896"/>
            <a:ext cx="11593288" cy="299569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Truncate operations drop and re-create the table, which is much faster than deleting rows one by one.</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Truncate operations cause an implicit commit, and so cannot be rolled back.</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Truncate does not cause ON DELETE triggers to fire.</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Truncate cannot be performed for parent-child foreign key relationships.</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Truncate retain Identity and reset to the seed </a:t>
            </a:r>
            <a:r>
              <a:rPr lang="en-IN" sz="1800">
                <a:solidFill>
                  <a:srgbClr val="00B050"/>
                </a:solidFill>
                <a:latin typeface="Arial"/>
                <a:ea typeface="Arial"/>
                <a:cs typeface="Arial"/>
                <a:sym typeface="Arial"/>
              </a:rPr>
              <a:t>(start value) </a:t>
            </a:r>
            <a:r>
              <a:rPr lang="en-IN" sz="1800">
                <a:solidFill>
                  <a:schemeClr val="dk1"/>
                </a:solidFill>
                <a:latin typeface="Arial"/>
                <a:ea typeface="Arial"/>
                <a:cs typeface="Arial"/>
                <a:sym typeface="Arial"/>
              </a:rPr>
              <a:t>value.</a:t>
            </a:r>
            <a:endParaRPr/>
          </a:p>
          <a:p>
            <a:pPr indent="-285750" lvl="0" marL="285750" marR="0" rtl="0" algn="l">
              <a:lnSpc>
                <a:spcPct val="150000"/>
              </a:lnSpc>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Cannot truncate a table referenced in a foreign key constraint.</a:t>
            </a:r>
            <a:endParaRPr/>
          </a:p>
        </p:txBody>
      </p:sp>
      <p:cxnSp>
        <p:nvCxnSpPr>
          <p:cNvPr id="5016" name="Google Shape;5016;p509"/>
          <p:cNvCxnSpPr/>
          <p:nvPr/>
        </p:nvCxnSpPr>
        <p:spPr>
          <a:xfrm>
            <a:off x="298562" y="5661248"/>
            <a:ext cx="11341260"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565" name="Google Shape;565;p5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566" name="Google Shape;566;p5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7" name="Google Shape;567;p51"/>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strong and weak entity</a:t>
            </a:r>
            <a:endParaRPr/>
          </a:p>
        </p:txBody>
      </p:sp>
      <p:sp>
        <p:nvSpPr>
          <p:cNvPr id="568" name="Google Shape;568;p51"/>
          <p:cNvSpPr/>
          <p:nvPr/>
        </p:nvSpPr>
        <p:spPr>
          <a:xfrm>
            <a:off x="479376" y="838201"/>
            <a:ext cx="11161240"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An entity may participate in a relation either totally or partially.</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400">
                <a:solidFill>
                  <a:schemeClr val="dk1"/>
                </a:solidFill>
                <a:latin typeface="Gill Sans"/>
                <a:ea typeface="Gill Sans"/>
                <a:cs typeface="Gill Sans"/>
                <a:sym typeface="Gill Sans"/>
              </a:rPr>
              <a:t>Strong Entity: </a:t>
            </a:r>
            <a:r>
              <a:rPr b="1" lang="en-IN" sz="2000">
                <a:solidFill>
                  <a:schemeClr val="dk1"/>
                </a:solidFill>
                <a:latin typeface="Palatino Linotype"/>
                <a:ea typeface="Palatino Linotype"/>
                <a:cs typeface="Palatino Linotype"/>
                <a:sym typeface="Palatino Linotype"/>
              </a:rPr>
              <a:t> </a:t>
            </a:r>
            <a:r>
              <a:rPr lang="en-IN" sz="2000">
                <a:solidFill>
                  <a:schemeClr val="dk1"/>
                </a:solidFill>
                <a:latin typeface="Palatino Linotype"/>
                <a:ea typeface="Palatino Linotype"/>
                <a:cs typeface="Palatino Linotype"/>
                <a:sym typeface="Palatino Linotype"/>
              </a:rPr>
              <a:t>A strong entity is not dependent on any other entity in the schema. A strong entity will always have a primary key. Strong entities are represented by a single rectangle.</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400">
                <a:solidFill>
                  <a:schemeClr val="dk1"/>
                </a:solidFill>
                <a:latin typeface="Gill Sans"/>
                <a:ea typeface="Gill Sans"/>
                <a:cs typeface="Gill Sans"/>
                <a:sym typeface="Gill Sans"/>
              </a:rPr>
              <a:t>Weak Entity</a:t>
            </a:r>
            <a:r>
              <a:rPr lang="en-IN" sz="2000">
                <a:solidFill>
                  <a:schemeClr val="dk1"/>
                </a:solidFill>
                <a:latin typeface="Palatino Linotype"/>
                <a:ea typeface="Palatino Linotype"/>
                <a:cs typeface="Palatino Linotype"/>
                <a:sym typeface="Palatino Linotype"/>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sp>
        <p:nvSpPr>
          <p:cNvPr id="5021" name="Google Shape;5021;p51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delete vs truncate</a:t>
            </a:r>
            <a:endParaRPr i="1" sz="3200">
              <a:solidFill>
                <a:srgbClr val="FF9900"/>
              </a:solidFill>
              <a:latin typeface="Arial"/>
              <a:ea typeface="Arial"/>
              <a:cs typeface="Arial"/>
              <a:sym typeface="Arial"/>
            </a:endParaRPr>
          </a:p>
        </p:txBody>
      </p:sp>
      <p:grpSp>
        <p:nvGrpSpPr>
          <p:cNvPr id="5022" name="Google Shape;5022;p510"/>
          <p:cNvGrpSpPr/>
          <p:nvPr/>
        </p:nvGrpSpPr>
        <p:grpSpPr>
          <a:xfrm>
            <a:off x="119336" y="116814"/>
            <a:ext cx="4871440" cy="863914"/>
            <a:chOff x="119336" y="188822"/>
            <a:chExt cx="4871440" cy="863914"/>
          </a:xfrm>
        </p:grpSpPr>
        <p:sp>
          <p:nvSpPr>
            <p:cNvPr id="5023" name="Google Shape;5023;p510"/>
            <p:cNvSpPr/>
            <p:nvPr/>
          </p:nvSpPr>
          <p:spPr>
            <a:xfrm>
              <a:off x="119336"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24" name="Google Shape;5024;p510"/>
            <p:cNvSpPr txBox="1"/>
            <p:nvPr/>
          </p:nvSpPr>
          <p:spPr>
            <a:xfrm>
              <a:off x="362002" y="350795"/>
              <a:ext cx="147187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DELETE</a:t>
              </a:r>
              <a:endParaRPr sz="3000">
                <a:solidFill>
                  <a:schemeClr val="dk1"/>
                </a:solidFill>
                <a:latin typeface="Gill Sans"/>
                <a:ea typeface="Gill Sans"/>
                <a:cs typeface="Gill Sans"/>
                <a:sym typeface="Gill Sans"/>
              </a:endParaRPr>
            </a:p>
          </p:txBody>
        </p:sp>
        <p:sp>
          <p:nvSpPr>
            <p:cNvPr id="5025" name="Google Shape;5025;p510"/>
            <p:cNvSpPr/>
            <p:nvPr/>
          </p:nvSpPr>
          <p:spPr>
            <a:xfrm>
              <a:off x="2855640" y="188822"/>
              <a:ext cx="213513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26" name="Google Shape;5026;p510"/>
            <p:cNvSpPr txBox="1"/>
            <p:nvPr/>
          </p:nvSpPr>
          <p:spPr>
            <a:xfrm>
              <a:off x="2855640" y="350795"/>
              <a:ext cx="213513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TRUNCATE</a:t>
              </a:r>
              <a:endParaRPr sz="3000">
                <a:solidFill>
                  <a:schemeClr val="dk1"/>
                </a:solidFill>
                <a:latin typeface="Gill Sans"/>
                <a:ea typeface="Gill Sans"/>
                <a:cs typeface="Gill Sans"/>
                <a:sym typeface="Gill Sans"/>
              </a:endParaRPr>
            </a:p>
          </p:txBody>
        </p:sp>
        <p:sp>
          <p:nvSpPr>
            <p:cNvPr id="5027" name="Google Shape;5027;p510"/>
            <p:cNvSpPr txBox="1"/>
            <p:nvPr/>
          </p:nvSpPr>
          <p:spPr>
            <a:xfrm>
              <a:off x="2135560" y="332656"/>
              <a:ext cx="7452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Gill Sans"/>
                  <a:ea typeface="Gill Sans"/>
                  <a:cs typeface="Gill Sans"/>
                  <a:sym typeface="Gill Sans"/>
                </a:rPr>
                <a:t>V</a:t>
              </a:r>
              <a:r>
                <a:rPr lang="en-IN" sz="2400">
                  <a:solidFill>
                    <a:schemeClr val="dk1"/>
                  </a:solidFill>
                  <a:latin typeface="Gill Sans"/>
                  <a:ea typeface="Gill Sans"/>
                  <a:cs typeface="Gill Sans"/>
                  <a:sym typeface="Gill Sans"/>
                </a:rPr>
                <a:t>S</a:t>
              </a:r>
              <a:endParaRPr sz="2400">
                <a:solidFill>
                  <a:schemeClr val="dk1"/>
                </a:solidFill>
                <a:latin typeface="Gill Sans"/>
                <a:ea typeface="Gill Sans"/>
                <a:cs typeface="Gill Sans"/>
                <a:sym typeface="Gill Sans"/>
              </a:endParaRPr>
            </a:p>
          </p:txBody>
        </p:sp>
      </p:grpSp>
      <p:graphicFrame>
        <p:nvGraphicFramePr>
          <p:cNvPr id="5028" name="Google Shape;5028;p510"/>
          <p:cNvGraphicFramePr/>
          <p:nvPr/>
        </p:nvGraphicFramePr>
        <p:xfrm>
          <a:off x="119336" y="1196570"/>
          <a:ext cx="3000000" cy="3000000"/>
        </p:xfrm>
        <a:graphic>
          <a:graphicData uri="http://schemas.openxmlformats.org/drawingml/2006/table">
            <a:tbl>
              <a:tblPr>
                <a:noFill/>
                <a:tableStyleId>{3C152881-F198-4F65-A271-4D270DF88224}</a:tableStyleId>
              </a:tblPr>
              <a:tblGrid>
                <a:gridCol w="5940650"/>
                <a:gridCol w="5940650"/>
              </a:tblGrid>
              <a:tr h="294875">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DELETE</a:t>
                      </a:r>
                      <a:endParaRPr/>
                    </a:p>
                  </a:txBody>
                  <a:tcPr marT="32050" marB="32050" marR="32050" marL="3205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TRUNCATE</a:t>
                      </a:r>
                      <a:endParaRPr/>
                    </a:p>
                  </a:txBody>
                  <a:tcPr marT="32050" marB="32050" marR="32050" marL="32050" anchor="ctr"/>
                </a:tc>
              </a:tr>
              <a:tr h="41025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You can specify the tuple that you want to delete.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It deletes all the tuples from a relation.</a:t>
                      </a:r>
                      <a:endParaRPr/>
                    </a:p>
                  </a:txBody>
                  <a:tcPr marT="32050" marB="32050" marR="32050" marL="32050"/>
                </a:tc>
              </a:tr>
              <a:tr h="41025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is a Data Manipulation Language command.</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is a Data Definition Language command.</a:t>
                      </a:r>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can have WHERE clause.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command do not have WHERE clause.</a:t>
                      </a:r>
                      <a:endParaRPr/>
                    </a:p>
                  </a:txBody>
                  <a:tcPr marT="32050" marB="32050" marR="32050" marL="32050"/>
                </a:tc>
              </a:tr>
              <a:tr h="6410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activates the trigger applied on the table and causes them to fire.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command does not activate the triggers to fire.</a:t>
                      </a:r>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eliminate the tuples one-by-one.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delete the entire data page containing the tuples.</a:t>
                      </a:r>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lock the row/tuple before deleteing it.</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command lock data page before deleting table data.</a:t>
                      </a:r>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acts slower as compared to TRUNCATE.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is faster as compared to DELETE.</a:t>
                      </a:r>
                      <a:br>
                        <a:rPr lang="en-IN" sz="1800">
                          <a:latin typeface="Palatino Linotype"/>
                          <a:ea typeface="Palatino Linotype"/>
                          <a:cs typeface="Palatino Linotype"/>
                          <a:sym typeface="Palatino Linotype"/>
                        </a:rPr>
                      </a:br>
                      <a:endParaRPr sz="1800">
                        <a:latin typeface="Palatino Linotype"/>
                        <a:ea typeface="Palatino Linotype"/>
                        <a:cs typeface="Palatino Linotype"/>
                        <a:sym typeface="Palatino Linotype"/>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records transaction log for each deleted tuple.</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record transaction log for each deleted data page.</a:t>
                      </a:r>
                      <a:endParaRPr/>
                    </a:p>
                  </a:txBody>
                  <a:tcPr marT="32050" marB="32050" marR="32050" marL="32050"/>
                </a:tc>
              </a:tr>
              <a:tr h="52562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DELETE command can be followed either by COMMIT or ROLLBACK.</a:t>
                      </a:r>
                      <a:endParaRPr/>
                    </a:p>
                  </a:txBody>
                  <a:tcPr marT="32050" marB="32050" marR="32050" marL="32050"/>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TRUNCATE command can't be ROLLBACK.</a:t>
                      </a:r>
                      <a:endParaRPr/>
                    </a:p>
                  </a:txBody>
                  <a:tcPr marT="32050" marB="32050" marR="32050" marL="32050"/>
                </a:tc>
              </a:tr>
            </a:tbl>
          </a:graphicData>
        </a:graphic>
      </p:graphicFrame>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32" name="Shape 5032"/>
        <p:cNvGrpSpPr/>
        <p:nvPr/>
      </p:nvGrpSpPr>
      <p:grpSpPr>
        <a:xfrm>
          <a:off x="0" y="0"/>
          <a:ext cx="0" cy="0"/>
          <a:chOff x="0" y="0"/>
          <a:chExt cx="0" cy="0"/>
        </a:xfrm>
      </p:grpSpPr>
      <p:sp>
        <p:nvSpPr>
          <p:cNvPr id="5033" name="Google Shape;5033;p51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vs truncate</a:t>
            </a:r>
            <a:endParaRPr i="1" sz="3200">
              <a:solidFill>
                <a:srgbClr val="FF9900"/>
              </a:solidFill>
              <a:latin typeface="Arial"/>
              <a:ea typeface="Arial"/>
              <a:cs typeface="Arial"/>
              <a:sym typeface="Arial"/>
            </a:endParaRPr>
          </a:p>
        </p:txBody>
      </p:sp>
      <p:grpSp>
        <p:nvGrpSpPr>
          <p:cNvPr id="5034" name="Google Shape;5034;p511"/>
          <p:cNvGrpSpPr/>
          <p:nvPr/>
        </p:nvGrpSpPr>
        <p:grpSpPr>
          <a:xfrm>
            <a:off x="119336" y="116814"/>
            <a:ext cx="4871440" cy="863914"/>
            <a:chOff x="119336" y="188822"/>
            <a:chExt cx="4871440" cy="863914"/>
          </a:xfrm>
        </p:grpSpPr>
        <p:sp>
          <p:nvSpPr>
            <p:cNvPr id="5035" name="Google Shape;5035;p511"/>
            <p:cNvSpPr/>
            <p:nvPr/>
          </p:nvSpPr>
          <p:spPr>
            <a:xfrm>
              <a:off x="119336" y="188822"/>
              <a:ext cx="194421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36" name="Google Shape;5036;p511"/>
            <p:cNvSpPr txBox="1"/>
            <p:nvPr/>
          </p:nvSpPr>
          <p:spPr>
            <a:xfrm>
              <a:off x="362002" y="350795"/>
              <a:ext cx="119552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DROP</a:t>
              </a:r>
              <a:endParaRPr sz="3000">
                <a:solidFill>
                  <a:schemeClr val="dk1"/>
                </a:solidFill>
                <a:latin typeface="Gill Sans"/>
                <a:ea typeface="Gill Sans"/>
                <a:cs typeface="Gill Sans"/>
                <a:sym typeface="Gill Sans"/>
              </a:endParaRPr>
            </a:p>
          </p:txBody>
        </p:sp>
        <p:sp>
          <p:nvSpPr>
            <p:cNvPr id="5037" name="Google Shape;5037;p511"/>
            <p:cNvSpPr/>
            <p:nvPr/>
          </p:nvSpPr>
          <p:spPr>
            <a:xfrm>
              <a:off x="2855640" y="188822"/>
              <a:ext cx="2135136" cy="863914"/>
            </a:xfrm>
            <a:prstGeom prst="rect">
              <a:avLst/>
            </a:prstGeom>
            <a:gradFill>
              <a:gsLst>
                <a:gs pos="0">
                  <a:srgbClr val="BBC737"/>
                </a:gs>
                <a:gs pos="16000">
                  <a:srgbClr val="BBC737"/>
                </a:gs>
                <a:gs pos="58000">
                  <a:srgbClr val="C8BE71"/>
                </a:gs>
                <a:gs pos="100000">
                  <a:srgbClr val="D3B4A9"/>
                </a:gs>
              </a:gsLst>
              <a:lin ang="13500000" scaled="0"/>
            </a:gradFill>
            <a:ln cap="flat" cmpd="sng" w="19050">
              <a:solidFill>
                <a:srgbClr val="006C86">
                  <a:alpha val="91764"/>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038" name="Google Shape;5038;p511"/>
            <p:cNvSpPr txBox="1"/>
            <p:nvPr/>
          </p:nvSpPr>
          <p:spPr>
            <a:xfrm>
              <a:off x="2855640" y="350795"/>
              <a:ext cx="2135136"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000">
                  <a:solidFill>
                    <a:schemeClr val="dk1"/>
                  </a:solidFill>
                  <a:latin typeface="Gill Sans"/>
                  <a:ea typeface="Gill Sans"/>
                  <a:cs typeface="Gill Sans"/>
                  <a:sym typeface="Gill Sans"/>
                </a:rPr>
                <a:t>TRUNCATE</a:t>
              </a:r>
              <a:endParaRPr sz="3000">
                <a:solidFill>
                  <a:schemeClr val="dk1"/>
                </a:solidFill>
                <a:latin typeface="Gill Sans"/>
                <a:ea typeface="Gill Sans"/>
                <a:cs typeface="Gill Sans"/>
                <a:sym typeface="Gill Sans"/>
              </a:endParaRPr>
            </a:p>
          </p:txBody>
        </p:sp>
        <p:sp>
          <p:nvSpPr>
            <p:cNvPr id="5039" name="Google Shape;5039;p511"/>
            <p:cNvSpPr txBox="1"/>
            <p:nvPr/>
          </p:nvSpPr>
          <p:spPr>
            <a:xfrm>
              <a:off x="2135560" y="332656"/>
              <a:ext cx="74525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dk1"/>
                  </a:solidFill>
                  <a:latin typeface="Gill Sans"/>
                  <a:ea typeface="Gill Sans"/>
                  <a:cs typeface="Gill Sans"/>
                  <a:sym typeface="Gill Sans"/>
                </a:rPr>
                <a:t>V</a:t>
              </a:r>
              <a:r>
                <a:rPr lang="en-IN" sz="2400">
                  <a:solidFill>
                    <a:schemeClr val="dk1"/>
                  </a:solidFill>
                  <a:latin typeface="Gill Sans"/>
                  <a:ea typeface="Gill Sans"/>
                  <a:cs typeface="Gill Sans"/>
                  <a:sym typeface="Gill Sans"/>
                </a:rPr>
                <a:t>S</a:t>
              </a:r>
              <a:endParaRPr sz="2400">
                <a:solidFill>
                  <a:schemeClr val="dk1"/>
                </a:solidFill>
                <a:latin typeface="Gill Sans"/>
                <a:ea typeface="Gill Sans"/>
                <a:cs typeface="Gill Sans"/>
                <a:sym typeface="Gill Sans"/>
              </a:endParaRPr>
            </a:p>
          </p:txBody>
        </p:sp>
      </p:grpSp>
      <p:graphicFrame>
        <p:nvGraphicFramePr>
          <p:cNvPr id="5040" name="Google Shape;5040;p511"/>
          <p:cNvGraphicFramePr/>
          <p:nvPr/>
        </p:nvGraphicFramePr>
        <p:xfrm>
          <a:off x="119336" y="1196570"/>
          <a:ext cx="3000000" cy="3000000"/>
        </p:xfrm>
        <a:graphic>
          <a:graphicData uri="http://schemas.openxmlformats.org/drawingml/2006/table">
            <a:tbl>
              <a:tblPr>
                <a:noFill/>
                <a:tableStyleId>{3C152881-F198-4F65-A271-4D270DF88224}</a:tableStyleId>
              </a:tblPr>
              <a:tblGrid>
                <a:gridCol w="5976675"/>
                <a:gridCol w="5976675"/>
              </a:tblGrid>
              <a:tr h="294875">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DROP</a:t>
                      </a:r>
                      <a:endParaRPr/>
                    </a:p>
                  </a:txBody>
                  <a:tcPr marT="32050" marB="32050" marR="32050" marL="32050" anchor="ctr"/>
                </a:tc>
                <a:tc>
                  <a:txBody>
                    <a:bodyPr/>
                    <a:lstStyle/>
                    <a:p>
                      <a:pPr indent="0" lvl="0" marL="0" marR="0" rtl="0" algn="ctr">
                        <a:spcBef>
                          <a:spcPts val="0"/>
                        </a:spcBef>
                        <a:spcAft>
                          <a:spcPts val="0"/>
                        </a:spcAft>
                        <a:buNone/>
                      </a:pPr>
                      <a:r>
                        <a:rPr b="1" lang="en-IN" sz="1800" cap="none">
                          <a:latin typeface="Palatino Linotype"/>
                          <a:ea typeface="Palatino Linotype"/>
                          <a:cs typeface="Palatino Linotype"/>
                          <a:sym typeface="Palatino Linotype"/>
                        </a:rPr>
                        <a:t>TRUNCATE</a:t>
                      </a:r>
                      <a:endParaRPr/>
                    </a:p>
                  </a:txBody>
                  <a:tcPr marT="32050" marB="32050" marR="32050" marL="32050" anchor="ctr"/>
                </a:tc>
              </a:tr>
              <a:tr h="410250">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The DROP command is used to remove table definition and its contents.</a:t>
                      </a:r>
                      <a:endParaRPr/>
                    </a:p>
                  </a:txBody>
                  <a:tcPr marT="66675" marB="66675" marR="133350" marL="133350"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Whereas the TRUNCATE command is used to delete all the rows from the table.</a:t>
                      </a:r>
                      <a:endParaRPr/>
                    </a:p>
                  </a:txBody>
                  <a:tcPr marT="66675" marB="66675" marR="133350" marL="133350" anchor="ctr"/>
                </a:tc>
              </a:tr>
              <a:tr h="410250">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the DROP command, VIEW of table does not exist.</a:t>
                      </a:r>
                      <a:endParaRPr/>
                    </a:p>
                  </a:txBody>
                  <a:tcPr marT="66675" marB="66675" marR="133350" marL="133350"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the TRUNCATE command, VIEW of table exist.</a:t>
                      </a:r>
                      <a:endParaRPr/>
                    </a:p>
                  </a:txBody>
                  <a:tcPr marT="66675" marB="66675" marR="133350" marL="133350" anchor="ctr"/>
                </a:tc>
              </a:tr>
              <a:tr h="525625">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the DROP command, integrity constraints will be removed.</a:t>
                      </a:r>
                      <a:endParaRPr/>
                    </a:p>
                  </a:txBody>
                  <a:tcPr marT="66675" marB="66675" marR="133350" marL="133350"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the TRUNCATE command, integrity constraints will not be removed.</a:t>
                      </a:r>
                      <a:endParaRPr/>
                    </a:p>
                  </a:txBody>
                  <a:tcPr marT="66675" marB="66675" marR="133350" marL="133350" anchor="ctr"/>
                </a:tc>
              </a:tr>
              <a:tr h="641000">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the DROP command, INDEX associated to the table will be removed.</a:t>
                      </a:r>
                      <a:endParaRPr sz="1800">
                        <a:latin typeface="Palatino Linotype"/>
                        <a:ea typeface="Palatino Linotype"/>
                        <a:cs typeface="Palatino Linotype"/>
                        <a:sym typeface="Palatino Linotype"/>
                      </a:endParaRPr>
                    </a:p>
                  </a:txBody>
                  <a:tcPr marT="32050" marB="32050" marR="32050" marL="32050" anchor="ctr"/>
                </a:tc>
                <a:tc>
                  <a:txBody>
                    <a:bodyPr/>
                    <a:lstStyle/>
                    <a:p>
                      <a:pPr indent="0" lvl="0" marL="0" marR="0" rtl="0" algn="l">
                        <a:spcBef>
                          <a:spcPts val="0"/>
                        </a:spcBef>
                        <a:spcAft>
                          <a:spcPts val="0"/>
                        </a:spcAft>
                        <a:buNone/>
                      </a:pPr>
                      <a:r>
                        <a:rPr b="0" lang="en-IN" sz="1800">
                          <a:latin typeface="Palatino Linotype"/>
                          <a:ea typeface="Palatino Linotype"/>
                          <a:cs typeface="Palatino Linotype"/>
                          <a:sym typeface="Palatino Linotype"/>
                        </a:rPr>
                        <a:t>In the TRUNCATE command, INDEX associated to the table will not be removed.</a:t>
                      </a:r>
                      <a:endParaRPr sz="1800">
                        <a:latin typeface="Palatino Linotype"/>
                        <a:ea typeface="Palatino Linotype"/>
                        <a:cs typeface="Palatino Linotype"/>
                        <a:sym typeface="Palatino Linotype"/>
                      </a:endParaRPr>
                    </a:p>
                  </a:txBody>
                  <a:tcPr marT="32050" marB="32050" marR="32050" marL="32050" anchor="ctr"/>
                </a:tc>
              </a:tr>
              <a:tr h="525625">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the DROP command,  TRIGGER associated to the table will execute.</a:t>
                      </a:r>
                      <a:endParaRPr sz="1800">
                        <a:latin typeface="Palatino Linotype"/>
                        <a:ea typeface="Palatino Linotype"/>
                        <a:cs typeface="Palatino Linotype"/>
                        <a:sym typeface="Palatino Linotype"/>
                      </a:endParaRPr>
                    </a:p>
                  </a:txBody>
                  <a:tcPr marT="32050" marB="32050" marR="32050" marL="32050" anchor="ctr"/>
                </a:tc>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the TRUNCATE command,  TRIGGER associated to the table will not execute.</a:t>
                      </a:r>
                      <a:endParaRPr sz="1800">
                        <a:latin typeface="Palatino Linotype"/>
                        <a:ea typeface="Palatino Linotype"/>
                        <a:cs typeface="Palatino Linotype"/>
                        <a:sym typeface="Palatino Linotype"/>
                      </a:endParaRPr>
                    </a:p>
                  </a:txBody>
                  <a:tcPr marT="32050" marB="32050" marR="32050" marL="32050" anchor="ctr"/>
                </a:tc>
              </a:tr>
              <a:tr h="525625">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the DROP command, TRIGGER associated to the table will be removed.</a:t>
                      </a:r>
                      <a:endParaRPr sz="1800">
                        <a:latin typeface="Palatino Linotype"/>
                        <a:ea typeface="Palatino Linotype"/>
                        <a:cs typeface="Palatino Linotype"/>
                        <a:sym typeface="Palatino Linotype"/>
                      </a:endParaRPr>
                    </a:p>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c>
                  <a:txBody>
                    <a:bodyPr/>
                    <a:lstStyle/>
                    <a:p>
                      <a:pPr indent="0" lvl="0" marL="0" marR="0" rtl="0" algn="l">
                        <a:lnSpc>
                          <a:spcPct val="100000"/>
                        </a:lnSpc>
                        <a:spcBef>
                          <a:spcPts val="0"/>
                        </a:spcBef>
                        <a:spcAft>
                          <a:spcPts val="0"/>
                        </a:spcAft>
                        <a:buClr>
                          <a:schemeClr val="dk1"/>
                        </a:buClr>
                        <a:buSzPts val="1800"/>
                        <a:buFont typeface="Palatino Linotype"/>
                        <a:buNone/>
                      </a:pPr>
                      <a:r>
                        <a:rPr b="0" lang="en-IN" sz="1800">
                          <a:latin typeface="Palatino Linotype"/>
                          <a:ea typeface="Palatino Linotype"/>
                          <a:cs typeface="Palatino Linotype"/>
                          <a:sym typeface="Palatino Linotype"/>
                        </a:rPr>
                        <a:t>In the TRUNCATE command, TRIGGER associated to the table will be not removed.</a:t>
                      </a:r>
                      <a:endParaRPr sz="1800">
                        <a:latin typeface="Palatino Linotype"/>
                        <a:ea typeface="Palatino Linotype"/>
                        <a:cs typeface="Palatino Linotype"/>
                        <a:sym typeface="Palatino Linotype"/>
                      </a:endParaRPr>
                    </a:p>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r>
              <a:tr h="525625">
                <a:tc>
                  <a:txBody>
                    <a:bodyPr/>
                    <a:lstStyle/>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c>
                  <a:txBody>
                    <a:bodyPr/>
                    <a:lstStyle/>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r>
              <a:tr h="525625">
                <a:tc>
                  <a:txBody>
                    <a:bodyPr/>
                    <a:lstStyle/>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c>
                  <a:txBody>
                    <a:bodyPr/>
                    <a:lstStyle/>
                    <a:p>
                      <a:pPr indent="0" lvl="0" marL="0" marR="0" rtl="0" algn="l">
                        <a:spcBef>
                          <a:spcPts val="0"/>
                        </a:spcBef>
                        <a:spcAft>
                          <a:spcPts val="0"/>
                        </a:spcAft>
                        <a:buNone/>
                      </a:pPr>
                      <a:r>
                        <a:t/>
                      </a:r>
                      <a:endParaRPr sz="1800">
                        <a:latin typeface="Palatino Linotype"/>
                        <a:ea typeface="Palatino Linotype"/>
                        <a:cs typeface="Palatino Linotype"/>
                        <a:sym typeface="Palatino Linotype"/>
                      </a:endParaRPr>
                    </a:p>
                  </a:txBody>
                  <a:tcPr marT="32050" marB="32050" marR="32050" marL="32050"/>
                </a:tc>
              </a:tr>
            </a:tbl>
          </a:graphicData>
        </a:graphic>
      </p:graphicFrame>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44" name="Shape 5044"/>
        <p:cNvGrpSpPr/>
        <p:nvPr/>
      </p:nvGrpSpPr>
      <p:grpSpPr>
        <a:xfrm>
          <a:off x="0" y="0"/>
          <a:ext cx="0" cy="0"/>
          <a:chOff x="0" y="0"/>
          <a:chExt cx="0" cy="0"/>
        </a:xfrm>
      </p:grpSpPr>
      <p:sp>
        <p:nvSpPr>
          <p:cNvPr id="5045" name="Google Shape;5045;p512"/>
          <p:cNvSpPr txBox="1"/>
          <p:nvPr/>
        </p:nvSpPr>
        <p:spPr>
          <a:xfrm>
            <a:off x="1676182"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rename table</a:t>
            </a:r>
            <a:endParaRPr/>
          </a:p>
        </p:txBody>
      </p:sp>
      <p:sp>
        <p:nvSpPr>
          <p:cNvPr id="5046" name="Google Shape;5046;p512"/>
          <p:cNvSpPr/>
          <p:nvPr/>
        </p:nvSpPr>
        <p:spPr>
          <a:xfrm>
            <a:off x="478582" y="4255532"/>
            <a:ext cx="88380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RENAME TABLE </a:t>
            </a:r>
            <a:r>
              <a:rPr lang="en-IN" sz="2000">
                <a:solidFill>
                  <a:schemeClr val="dk1"/>
                </a:solidFill>
                <a:latin typeface="Arial"/>
                <a:ea typeface="Arial"/>
                <a:cs typeface="Arial"/>
                <a:sym typeface="Arial"/>
              </a:rPr>
              <a:t>old_tbl_name </a:t>
            </a:r>
            <a:r>
              <a:rPr lang="en-IN" sz="2000">
                <a:solidFill>
                  <a:srgbClr val="0077AA"/>
                </a:solidFill>
                <a:latin typeface="Arial"/>
                <a:ea typeface="Arial"/>
                <a:cs typeface="Arial"/>
                <a:sym typeface="Arial"/>
              </a:rPr>
              <a:t>TO </a:t>
            </a:r>
            <a:r>
              <a:rPr lang="en-IN" sz="2000">
                <a:solidFill>
                  <a:schemeClr val="dk1"/>
                </a:solidFill>
                <a:latin typeface="Arial"/>
                <a:ea typeface="Arial"/>
                <a:cs typeface="Arial"/>
                <a:sym typeface="Arial"/>
              </a:rPr>
              <a:t>new_tbl_name</a:t>
            </a:r>
            <a:endParaRPr sz="2000">
              <a:solidFill>
                <a:schemeClr val="dk1"/>
              </a:solidFill>
              <a:latin typeface="Arial"/>
              <a:ea typeface="Arial"/>
              <a:cs typeface="Arial"/>
              <a:sym typeface="Arial"/>
            </a:endParaRPr>
          </a:p>
        </p:txBody>
      </p:sp>
      <p:sp>
        <p:nvSpPr>
          <p:cNvPr id="5047" name="Google Shape;5047;p512"/>
          <p:cNvSpPr/>
          <p:nvPr/>
        </p:nvSpPr>
        <p:spPr>
          <a:xfrm>
            <a:off x="478582" y="5023122"/>
            <a:ext cx="8838049"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RENAME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TO</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employee</a:t>
            </a:r>
            <a:r>
              <a:rPr lang="en-IN" sz="1800">
                <a:solidFill>
                  <a:srgbClr val="DD4A68"/>
                </a:solidFill>
                <a:latin typeface="Arial"/>
                <a:ea typeface="Arial"/>
                <a:cs typeface="Arial"/>
                <a:sym typeface="Arial"/>
              </a:rPr>
              <a:t>;</a:t>
            </a:r>
            <a:endParaRPr/>
          </a:p>
        </p:txBody>
      </p:sp>
      <p:sp>
        <p:nvSpPr>
          <p:cNvPr id="5048" name="Google Shape;5048;p512"/>
          <p:cNvSpPr/>
          <p:nvPr/>
        </p:nvSpPr>
        <p:spPr>
          <a:xfrm>
            <a:off x="4663649" y="3165901"/>
            <a:ext cx="28631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Change the table name. </a:t>
            </a:r>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2" name="Shape 5052"/>
        <p:cNvGrpSpPr/>
        <p:nvPr/>
      </p:nvGrpSpPr>
      <p:grpSpPr>
        <a:xfrm>
          <a:off x="0" y="0"/>
          <a:ext cx="0" cy="0"/>
          <a:chOff x="0" y="0"/>
          <a:chExt cx="0" cy="0"/>
        </a:xfrm>
      </p:grpSpPr>
      <p:sp>
        <p:nvSpPr>
          <p:cNvPr id="5053" name="Google Shape;5053;p513"/>
          <p:cNvSpPr txBox="1"/>
          <p:nvPr/>
        </p:nvSpPr>
        <p:spPr>
          <a:xfrm>
            <a:off x="1676400" y="2671192"/>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views</a:t>
            </a:r>
            <a:endParaRPr/>
          </a:p>
        </p:txBody>
      </p:sp>
      <p:sp>
        <p:nvSpPr>
          <p:cNvPr id="5054" name="Google Shape;5054;p513"/>
          <p:cNvSpPr/>
          <p:nvPr/>
        </p:nvSpPr>
        <p:spPr>
          <a:xfrm>
            <a:off x="335360" y="142852"/>
            <a:ext cx="114492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Arial"/>
                <a:ea typeface="Arial"/>
                <a:cs typeface="Arial"/>
                <a:sym typeface="Arial"/>
              </a:rPr>
              <a:t>A View in SQL as a logical subset of data from one or more tables. Views are used to restrict data access. A View contains no data of its own but its like window through which data from tables can be viewed or changed. The table on which a View is based are called BASE Tables.</a:t>
            </a:r>
            <a:endParaRPr/>
          </a:p>
        </p:txBody>
      </p:sp>
      <p:sp>
        <p:nvSpPr>
          <p:cNvPr id="5055" name="Google Shape;5055;p513"/>
          <p:cNvSpPr/>
          <p:nvPr/>
        </p:nvSpPr>
        <p:spPr>
          <a:xfrm>
            <a:off x="328221" y="1231012"/>
            <a:ext cx="11449272"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84249"/>
                </a:solidFill>
                <a:latin typeface="Arial"/>
                <a:ea typeface="Arial"/>
                <a:cs typeface="Arial"/>
                <a:sym typeface="Arial"/>
              </a:rPr>
              <a:t>There are 2 types of Views in SQL: </a:t>
            </a:r>
            <a:endParaRPr/>
          </a:p>
          <a:p>
            <a:pPr indent="-285750" lvl="0" marL="285750" marR="0" rtl="0" algn="l">
              <a:spcBef>
                <a:spcPts val="0"/>
              </a:spcBef>
              <a:spcAft>
                <a:spcPts val="0"/>
              </a:spcAft>
              <a:buClr>
                <a:srgbClr val="284249"/>
              </a:buClr>
              <a:buSzPts val="2000"/>
              <a:buFont typeface="Arial"/>
              <a:buChar char="•"/>
            </a:pPr>
            <a:r>
              <a:rPr b="1" lang="en-IN" sz="2000">
                <a:solidFill>
                  <a:srgbClr val="284249"/>
                </a:solidFill>
                <a:latin typeface="Arial"/>
                <a:ea typeface="Arial"/>
                <a:cs typeface="Arial"/>
                <a:sym typeface="Arial"/>
              </a:rPr>
              <a:t>Simple View    </a:t>
            </a:r>
            <a:r>
              <a:rPr lang="en-IN" sz="1800">
                <a:solidFill>
                  <a:srgbClr val="284249"/>
                </a:solidFill>
                <a:latin typeface="Arial"/>
                <a:ea typeface="Arial"/>
                <a:cs typeface="Arial"/>
                <a:sym typeface="Arial"/>
              </a:rPr>
              <a:t>: Simple views can only contain a single base table. </a:t>
            </a:r>
            <a:endParaRPr/>
          </a:p>
          <a:p>
            <a:pPr indent="-285750" lvl="0" marL="285750" marR="0" rtl="0" algn="l">
              <a:spcBef>
                <a:spcPts val="0"/>
              </a:spcBef>
              <a:spcAft>
                <a:spcPts val="0"/>
              </a:spcAft>
              <a:buClr>
                <a:srgbClr val="284249"/>
              </a:buClr>
              <a:buSzPts val="2000"/>
              <a:buFont typeface="Arial"/>
              <a:buChar char="•"/>
            </a:pPr>
            <a:r>
              <a:rPr b="1" lang="en-IN" sz="2000">
                <a:solidFill>
                  <a:srgbClr val="284249"/>
                </a:solidFill>
                <a:latin typeface="Arial"/>
                <a:ea typeface="Arial"/>
                <a:cs typeface="Arial"/>
                <a:sym typeface="Arial"/>
              </a:rPr>
              <a:t>Complex View </a:t>
            </a:r>
            <a:r>
              <a:rPr lang="en-IN" sz="1800">
                <a:solidFill>
                  <a:srgbClr val="284249"/>
                </a:solidFill>
                <a:latin typeface="Arial"/>
                <a:ea typeface="Arial"/>
                <a:cs typeface="Arial"/>
                <a:sym typeface="Arial"/>
              </a:rPr>
              <a:t>: Complex views can be constructed on more than one base table. In particular, complex views can contain: join conditions, a group by clause, a order by clause.</a:t>
            </a:r>
            <a:endParaRPr/>
          </a:p>
        </p:txBody>
      </p:sp>
      <p:pic>
        <p:nvPicPr>
          <p:cNvPr id="5056" name="Google Shape;5056;p513"/>
          <p:cNvPicPr preferRelativeResize="0"/>
          <p:nvPr/>
        </p:nvPicPr>
        <p:blipFill rotWithShape="1">
          <a:blip r:embed="rId3">
            <a:alphaModFix/>
          </a:blip>
          <a:srcRect b="0" l="0" r="0" t="0"/>
          <a:stretch/>
        </p:blipFill>
        <p:spPr>
          <a:xfrm>
            <a:off x="0" y="3289857"/>
            <a:ext cx="6912768" cy="3379503"/>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0" name="Shape 5060"/>
        <p:cNvGrpSpPr/>
        <p:nvPr/>
      </p:nvGrpSpPr>
      <p:grpSpPr>
        <a:xfrm>
          <a:off x="0" y="0"/>
          <a:ext cx="0" cy="0"/>
          <a:chOff x="0" y="0"/>
          <a:chExt cx="0" cy="0"/>
        </a:xfrm>
      </p:grpSpPr>
      <p:sp>
        <p:nvSpPr>
          <p:cNvPr id="5061" name="Google Shape;5061;p51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view</a:t>
            </a:r>
            <a:endParaRPr/>
          </a:p>
        </p:txBody>
      </p:sp>
      <p:sp>
        <p:nvSpPr>
          <p:cNvPr id="5062" name="Google Shape;5062;p514"/>
          <p:cNvSpPr/>
          <p:nvPr/>
        </p:nvSpPr>
        <p:spPr>
          <a:xfrm>
            <a:off x="262558" y="2757115"/>
            <a:ext cx="11594082"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Rules: </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a VIEW is defined as SELECT * on a table, new columns added to the base table later do not become part of the VIEW, and columns dropped from the base table will result in an error when selecting from the VIEW.</a:t>
            </a:r>
            <a:endParaRPr/>
          </a:p>
          <a:p>
            <a:pPr indent="0" lvl="0" marL="0" marR="0" rtl="0" algn="l">
              <a:spcBef>
                <a:spcPts val="0"/>
              </a:spcBef>
              <a:spcAft>
                <a:spcPts val="0"/>
              </a:spcAft>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A VIEW must have unique column names with no duplicates, just like a base table. By default, the names of the columns retrieved by the SELECT statement are used for the VIEW column names. </a:t>
            </a:r>
            <a:endParaRPr/>
          </a:p>
          <a:p>
            <a:pPr indent="0" lvl="0" marL="0" marR="0" rtl="0" algn="l">
              <a:spcBef>
                <a:spcPts val="0"/>
              </a:spcBef>
              <a:spcAft>
                <a:spcPts val="0"/>
              </a:spcAft>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The VIEW definition cannot refer to a TEMPORARY table, and you cannot create a TEMPORARY VIEW.</a:t>
            </a:r>
            <a:endParaRPr/>
          </a:p>
          <a:p>
            <a:pPr indent="0" lvl="0" marL="0" marR="0" rtl="0" algn="l">
              <a:spcBef>
                <a:spcPts val="0"/>
              </a:spcBef>
              <a:spcAft>
                <a:spcPts val="0"/>
              </a:spcAft>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You cannot associate a TRIGGER with a VIEW.</a:t>
            </a:r>
            <a:endParaRPr/>
          </a:p>
        </p:txBody>
      </p:sp>
      <p:sp>
        <p:nvSpPr>
          <p:cNvPr id="5063" name="Google Shape;5063;p514"/>
          <p:cNvSpPr/>
          <p:nvPr/>
        </p:nvSpPr>
        <p:spPr>
          <a:xfrm>
            <a:off x="273997" y="322503"/>
            <a:ext cx="11089232" cy="246221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 </a:t>
            </a:r>
            <a:endParaRPr/>
          </a:p>
          <a:p>
            <a:pPr indent="0" lvl="0" marL="0" marR="0" rtl="0" algn="just">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just">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can be described as </a:t>
            </a:r>
            <a:r>
              <a:rPr b="1" lang="en-IN" sz="1800">
                <a:solidFill>
                  <a:srgbClr val="262626"/>
                </a:solidFill>
                <a:latin typeface="Arial"/>
                <a:ea typeface="Arial"/>
                <a:cs typeface="Arial"/>
                <a:sym typeface="Arial"/>
              </a:rPr>
              <a:t>virtual/derived </a:t>
            </a:r>
            <a:r>
              <a:rPr lang="en-IN" sz="1800">
                <a:solidFill>
                  <a:srgbClr val="262626"/>
                </a:solidFill>
                <a:latin typeface="Arial"/>
                <a:ea typeface="Arial"/>
                <a:cs typeface="Arial"/>
                <a:sym typeface="Arial"/>
              </a:rPr>
              <a:t>table which derived its data from one or more than one base table.</a:t>
            </a:r>
            <a:endParaRPr/>
          </a:p>
          <a:p>
            <a:pPr indent="-317500" lvl="0" marL="342900" marR="0" rtl="0" algn="just">
              <a:spcBef>
                <a:spcPts val="0"/>
              </a:spcBef>
              <a:spcAft>
                <a:spcPts val="0"/>
              </a:spcAft>
              <a:buClr>
                <a:schemeClr val="dk1"/>
              </a:buClr>
              <a:buSzPts val="400"/>
              <a:buFont typeface="Arial"/>
              <a:buNone/>
            </a:pPr>
            <a:r>
              <a:t/>
            </a:r>
            <a:endParaRPr sz="400">
              <a:solidFill>
                <a:srgbClr val="262626"/>
              </a:solidFill>
              <a:latin typeface="Arial"/>
              <a:ea typeface="Arial"/>
              <a:cs typeface="Arial"/>
              <a:sym typeface="Arial"/>
            </a:endParaRPr>
          </a:p>
          <a:p>
            <a:pPr indent="-342900" lvl="0" marL="342900" marR="0" rtl="0" algn="just">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is stored in the database. </a:t>
            </a:r>
            <a:endParaRPr/>
          </a:p>
          <a:p>
            <a:pPr indent="-317500" lvl="0" marL="342900" marR="0" rtl="0" algn="just">
              <a:spcBef>
                <a:spcPts val="0"/>
              </a:spcBef>
              <a:spcAft>
                <a:spcPts val="0"/>
              </a:spcAft>
              <a:buClr>
                <a:schemeClr val="dk1"/>
              </a:buClr>
              <a:buSzPts val="400"/>
              <a:buFont typeface="Arial"/>
              <a:buNone/>
            </a:pPr>
            <a:r>
              <a:t/>
            </a:r>
            <a:endParaRPr sz="400">
              <a:solidFill>
                <a:srgbClr val="262626"/>
              </a:solidFill>
              <a:latin typeface="Arial"/>
              <a:ea typeface="Arial"/>
              <a:cs typeface="Arial"/>
              <a:sym typeface="Arial"/>
            </a:endParaRPr>
          </a:p>
          <a:p>
            <a:pPr indent="-342900" lvl="0" marL="342900" marR="0" rtl="0" algn="just">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can be created using tables of same database or different database. </a:t>
            </a:r>
            <a:endParaRPr/>
          </a:p>
          <a:p>
            <a:pPr indent="-317500" lvl="0" marL="342900" marR="0" rtl="0" algn="just">
              <a:spcBef>
                <a:spcPts val="0"/>
              </a:spcBef>
              <a:spcAft>
                <a:spcPts val="0"/>
              </a:spcAft>
              <a:buClr>
                <a:schemeClr val="dk1"/>
              </a:buClr>
              <a:buSzPts val="400"/>
              <a:buFont typeface="Arial"/>
              <a:buNone/>
            </a:pPr>
            <a:r>
              <a:t/>
            </a:r>
            <a:endParaRPr sz="400">
              <a:solidFill>
                <a:srgbClr val="262626"/>
              </a:solidFill>
              <a:latin typeface="Arial"/>
              <a:ea typeface="Arial"/>
              <a:cs typeface="Arial"/>
              <a:sym typeface="Arial"/>
            </a:endParaRPr>
          </a:p>
          <a:p>
            <a:pPr indent="-342900" lvl="0" marL="342900" marR="0" rtl="0" algn="just">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is used to implement the security mechanism in the SQL.</a:t>
            </a:r>
            <a:endParaRPr/>
          </a:p>
          <a:p>
            <a:pPr indent="-317500" lvl="0" marL="342900" marR="0" rtl="0" algn="just">
              <a:spcBef>
                <a:spcPts val="0"/>
              </a:spcBef>
              <a:spcAft>
                <a:spcPts val="0"/>
              </a:spcAft>
              <a:buClr>
                <a:schemeClr val="dk1"/>
              </a:buClr>
              <a:buSzPts val="400"/>
              <a:buFont typeface="Arial"/>
              <a:buNone/>
            </a:pPr>
            <a:r>
              <a:t/>
            </a:r>
            <a:endParaRPr sz="400">
              <a:solidFill>
                <a:srgbClr val="262626"/>
              </a:solidFill>
              <a:latin typeface="Arial"/>
              <a:ea typeface="Arial"/>
              <a:cs typeface="Arial"/>
              <a:sym typeface="Arial"/>
            </a:endParaRPr>
          </a:p>
          <a:p>
            <a:pPr indent="-342900" lvl="0" marL="342900" marR="0" rtl="0" algn="just">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can have max 64 char (view name).</a:t>
            </a:r>
            <a:endParaRPr/>
          </a:p>
        </p:txBody>
      </p:sp>
      <p:sp>
        <p:nvSpPr>
          <p:cNvPr id="5064" name="Google Shape;5064;p514"/>
          <p:cNvSpPr/>
          <p:nvPr/>
        </p:nvSpPr>
        <p:spPr>
          <a:xfrm>
            <a:off x="273997" y="5517232"/>
            <a:ext cx="11366619"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drop the BASE TABLE, the VIEW will not be dropped.</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A VIEW definition is not permanently stored as part of the database.</a:t>
            </a:r>
            <a:endParaRPr sz="1800">
              <a:solidFill>
                <a:srgbClr val="262626"/>
              </a:solidFill>
              <a:latin typeface="Arial"/>
              <a:ea typeface="Arial"/>
              <a:cs typeface="Arial"/>
              <a:sym typeface="Arial"/>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68" name="Shape 5068"/>
        <p:cNvGrpSpPr/>
        <p:nvPr/>
      </p:nvGrpSpPr>
      <p:grpSpPr>
        <a:xfrm>
          <a:off x="0" y="0"/>
          <a:ext cx="0" cy="0"/>
          <a:chOff x="0" y="0"/>
          <a:chExt cx="0" cy="0"/>
        </a:xfrm>
      </p:grpSpPr>
      <p:sp>
        <p:nvSpPr>
          <p:cNvPr id="5069" name="Google Shape;5069;p51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view</a:t>
            </a:r>
            <a:endParaRPr/>
          </a:p>
        </p:txBody>
      </p:sp>
      <p:sp>
        <p:nvSpPr>
          <p:cNvPr id="5070" name="Google Shape;5070;p515"/>
          <p:cNvSpPr/>
          <p:nvPr/>
        </p:nvSpPr>
        <p:spPr>
          <a:xfrm>
            <a:off x="263352" y="806408"/>
            <a:ext cx="8991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3E5D77"/>
                </a:solidFill>
                <a:latin typeface="Arial"/>
                <a:ea typeface="Arial"/>
                <a:cs typeface="Arial"/>
                <a:sym typeface="Arial"/>
              </a:rPr>
              <a:t>Views are not updatable in the following cases:</a:t>
            </a:r>
            <a:endParaRPr/>
          </a:p>
        </p:txBody>
      </p:sp>
      <p:sp>
        <p:nvSpPr>
          <p:cNvPr id="5071" name="Google Shape;5071;p515"/>
          <p:cNvSpPr/>
          <p:nvPr/>
        </p:nvSpPr>
        <p:spPr>
          <a:xfrm>
            <a:off x="263352" y="1428150"/>
            <a:ext cx="11665296" cy="2923877"/>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A table in the FROM clause is reference by a subquery in the WHERE statement.</a:t>
            </a:r>
            <a:endParaRPr/>
          </a:p>
          <a:p>
            <a:pPr indent="-234950" lvl="0" marL="285750" marR="0" rtl="0" algn="just">
              <a:spcBef>
                <a:spcPts val="0"/>
              </a:spcBef>
              <a:spcAft>
                <a:spcPts val="0"/>
              </a:spcAft>
              <a:buClr>
                <a:schemeClr val="dk1"/>
              </a:buClr>
              <a:buSzPts val="800"/>
              <a:buFont typeface="Arial"/>
              <a:buNone/>
            </a:pPr>
            <a:r>
              <a:t/>
            </a:r>
            <a:endParaRPr sz="800">
              <a:solidFill>
                <a:srgbClr val="284249"/>
              </a:solidFill>
              <a:latin typeface="Arial"/>
              <a:ea typeface="Arial"/>
              <a:cs typeface="Arial"/>
              <a:sym typeface="Arial"/>
            </a:endParaRPr>
          </a:p>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There is a subquery in the SELECT clause.</a:t>
            </a:r>
            <a:endParaRPr/>
          </a:p>
          <a:p>
            <a:pPr indent="-234950" lvl="0" marL="285750" marR="0" rtl="0" algn="just">
              <a:spcBef>
                <a:spcPts val="0"/>
              </a:spcBef>
              <a:spcAft>
                <a:spcPts val="0"/>
              </a:spcAft>
              <a:buClr>
                <a:schemeClr val="dk1"/>
              </a:buClr>
              <a:buSzPts val="800"/>
              <a:buFont typeface="Arial"/>
              <a:buNone/>
            </a:pPr>
            <a:r>
              <a:t/>
            </a:r>
            <a:endParaRPr sz="800">
              <a:solidFill>
                <a:srgbClr val="284249"/>
              </a:solidFill>
              <a:latin typeface="Arial"/>
              <a:ea typeface="Arial"/>
              <a:cs typeface="Arial"/>
              <a:sym typeface="Arial"/>
            </a:endParaRPr>
          </a:p>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 SQL statement defining the view joins tables.</a:t>
            </a:r>
            <a:endParaRPr/>
          </a:p>
          <a:p>
            <a:pPr indent="-234950" lvl="0" marL="285750" marR="0" rtl="0" algn="just">
              <a:spcBef>
                <a:spcPts val="0"/>
              </a:spcBef>
              <a:spcAft>
                <a:spcPts val="0"/>
              </a:spcAft>
              <a:buClr>
                <a:schemeClr val="dk1"/>
              </a:buClr>
              <a:buSzPts val="800"/>
              <a:buFont typeface="Arial"/>
              <a:buNone/>
            </a:pPr>
            <a:r>
              <a:t/>
            </a:r>
            <a:endParaRPr sz="800">
              <a:solidFill>
                <a:srgbClr val="284249"/>
              </a:solidFill>
              <a:latin typeface="Arial"/>
              <a:ea typeface="Arial"/>
              <a:cs typeface="Arial"/>
              <a:sym typeface="Arial"/>
            </a:endParaRPr>
          </a:p>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One of the tables in the FROM clause is a non-updatable view.</a:t>
            </a:r>
            <a:endParaRPr/>
          </a:p>
          <a:p>
            <a:pPr indent="-234950" lvl="0" marL="285750" marR="0" rtl="0" algn="just">
              <a:spcBef>
                <a:spcPts val="0"/>
              </a:spcBef>
              <a:spcAft>
                <a:spcPts val="0"/>
              </a:spcAft>
              <a:buClr>
                <a:schemeClr val="dk1"/>
              </a:buClr>
              <a:buSzPts val="800"/>
              <a:buFont typeface="Arial"/>
              <a:buNone/>
            </a:pPr>
            <a:r>
              <a:t/>
            </a:r>
            <a:endParaRPr sz="800">
              <a:solidFill>
                <a:srgbClr val="284249"/>
              </a:solidFill>
              <a:latin typeface="Arial"/>
              <a:ea typeface="Arial"/>
              <a:cs typeface="Arial"/>
              <a:sym typeface="Arial"/>
            </a:endParaRPr>
          </a:p>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 SELECT statement of the view contains an aggregate function such as SUM(), COUNT(), MAX(), MIN(), and so on.</a:t>
            </a:r>
            <a:endParaRPr/>
          </a:p>
          <a:p>
            <a:pPr indent="-234950" lvl="0" marL="285750" marR="0" rtl="0" algn="just">
              <a:spcBef>
                <a:spcPts val="0"/>
              </a:spcBef>
              <a:spcAft>
                <a:spcPts val="0"/>
              </a:spcAft>
              <a:buClr>
                <a:schemeClr val="dk1"/>
              </a:buClr>
              <a:buSzPts val="800"/>
              <a:buFont typeface="Arial"/>
              <a:buNone/>
            </a:pPr>
            <a:r>
              <a:t/>
            </a:r>
            <a:endParaRPr sz="800">
              <a:solidFill>
                <a:srgbClr val="284249"/>
              </a:solidFill>
              <a:latin typeface="Arial"/>
              <a:ea typeface="Arial"/>
              <a:cs typeface="Arial"/>
              <a:sym typeface="Arial"/>
            </a:endParaRPr>
          </a:p>
          <a:p>
            <a:pPr indent="-285750" lvl="0" marL="285750" marR="0" rtl="0" algn="just">
              <a:spcBef>
                <a:spcPts val="0"/>
              </a:spcBef>
              <a:spcAft>
                <a:spcPts val="0"/>
              </a:spcAft>
              <a:buClr>
                <a:srgbClr val="284249"/>
              </a:buClr>
              <a:buSzPts val="1800"/>
              <a:buFont typeface="Arial"/>
              <a:buChar char="•"/>
            </a:pPr>
            <a:r>
              <a:rPr lang="en-IN" sz="1800">
                <a:solidFill>
                  <a:srgbClr val="284249"/>
                </a:solidFill>
                <a:latin typeface="Arial"/>
                <a:ea typeface="Arial"/>
                <a:cs typeface="Arial"/>
                <a:sym typeface="Arial"/>
              </a:rPr>
              <a:t>The keywords DISTINCT, GROUP BY, HAVING clause, LIMIT clause, UNION, or UNION ALL appear in the defining SQL statement.</a:t>
            </a:r>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75" name="Shape 5075"/>
        <p:cNvGrpSpPr/>
        <p:nvPr/>
      </p:nvGrpSpPr>
      <p:grpSpPr>
        <a:xfrm>
          <a:off x="0" y="0"/>
          <a:ext cx="0" cy="0"/>
          <a:chOff x="0" y="0"/>
          <a:chExt cx="0" cy="0"/>
        </a:xfrm>
      </p:grpSpPr>
      <p:sp>
        <p:nvSpPr>
          <p:cNvPr id="5076" name="Google Shape;5076;p516"/>
          <p:cNvSpPr/>
          <p:nvPr/>
        </p:nvSpPr>
        <p:spPr>
          <a:xfrm>
            <a:off x="1524001" y="-369142"/>
            <a:ext cx="65" cy="738285"/>
          </a:xfrm>
          <a:prstGeom prst="rect">
            <a:avLst/>
          </a:prstGeom>
          <a:solidFill>
            <a:srgbClr val="FFFFFF"/>
          </a:solidFill>
          <a:ln>
            <a:noFill/>
          </a:ln>
        </p:spPr>
        <p:txBody>
          <a:bodyPr anchorCtr="0" anchor="ctr" bIns="182500" lIns="0" spcFirstLastPara="1" rIns="0" wrap="square" tIns="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aphicFrame>
        <p:nvGraphicFramePr>
          <p:cNvPr id="5077" name="Google Shape;5077;p516"/>
          <p:cNvGraphicFramePr/>
          <p:nvPr/>
        </p:nvGraphicFramePr>
        <p:xfrm>
          <a:off x="119532" y="738286"/>
          <a:ext cx="3000000" cy="3000000"/>
        </p:xfrm>
        <a:graphic>
          <a:graphicData uri="http://schemas.openxmlformats.org/drawingml/2006/table">
            <a:tbl>
              <a:tblPr>
                <a:noFill/>
                <a:tableStyleId>{3C152881-F198-4F65-A271-4D270DF88224}</a:tableStyleId>
              </a:tblPr>
              <a:tblGrid>
                <a:gridCol w="5976475"/>
                <a:gridCol w="5976475"/>
              </a:tblGrid>
              <a:tr h="256975">
                <a:tc>
                  <a:txBody>
                    <a:bodyPr/>
                    <a:lstStyle/>
                    <a:p>
                      <a:pPr indent="0" lvl="0" marL="0" marR="0" rtl="0" algn="ctr">
                        <a:spcBef>
                          <a:spcPts val="0"/>
                        </a:spcBef>
                        <a:spcAft>
                          <a:spcPts val="0"/>
                        </a:spcAft>
                        <a:buNone/>
                      </a:pPr>
                      <a:r>
                        <a:rPr b="1" lang="en-IN" sz="1800" cap="none">
                          <a:solidFill>
                            <a:srgbClr val="473935"/>
                          </a:solidFill>
                          <a:latin typeface="Palatino Linotype"/>
                          <a:ea typeface="Palatino Linotype"/>
                          <a:cs typeface="Palatino Linotype"/>
                          <a:sym typeface="Palatino Linotype"/>
                        </a:rPr>
                        <a:t>SIMPLE VIEW</a:t>
                      </a:r>
                      <a:endParaRPr b="1" sz="1800" cap="none">
                        <a:solidFill>
                          <a:srgbClr val="473935"/>
                        </a:solidFill>
                        <a:latin typeface="Palatino Linotype"/>
                        <a:ea typeface="Palatino Linotype"/>
                        <a:cs typeface="Palatino Linotype"/>
                        <a:sym typeface="Palatino Linotype"/>
                      </a:endParaRPr>
                    </a:p>
                  </a:txBody>
                  <a:tcPr marT="40375" marB="40375" marR="40375" marL="40375" anchor="ctr"/>
                </a:tc>
                <a:tc>
                  <a:txBody>
                    <a:bodyPr/>
                    <a:lstStyle/>
                    <a:p>
                      <a:pPr indent="0" lvl="0" marL="0" marR="0" rtl="0" algn="ctr">
                        <a:spcBef>
                          <a:spcPts val="0"/>
                        </a:spcBef>
                        <a:spcAft>
                          <a:spcPts val="0"/>
                        </a:spcAft>
                        <a:buNone/>
                      </a:pPr>
                      <a:r>
                        <a:rPr b="1" lang="en-IN" sz="1800" cap="none">
                          <a:solidFill>
                            <a:srgbClr val="473935"/>
                          </a:solidFill>
                          <a:latin typeface="Palatino Linotype"/>
                          <a:ea typeface="Palatino Linotype"/>
                          <a:cs typeface="Palatino Linotype"/>
                          <a:sym typeface="Palatino Linotype"/>
                        </a:rPr>
                        <a:t>COMPLEX VIEW</a:t>
                      </a:r>
                      <a:endParaRPr b="1" sz="1800" cap="none">
                        <a:solidFill>
                          <a:srgbClr val="473935"/>
                        </a:solidFill>
                        <a:latin typeface="Palatino Linotype"/>
                        <a:ea typeface="Palatino Linotype"/>
                        <a:cs typeface="Palatino Linotype"/>
                        <a:sym typeface="Palatino Linotype"/>
                      </a:endParaRPr>
                    </a:p>
                  </a:txBody>
                  <a:tcPr marT="40375" marB="40375" marR="40375" marL="40375" anchor="ctr"/>
                </a:tc>
              </a:tr>
              <a:tr h="6896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Contains only one base table or is created from only one table, it may include WHERE clause and ORDER BY clause. </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Contains more than one base tables or is created from more than one tables.</a:t>
                      </a:r>
                      <a:endParaRPr b="0" sz="1800">
                        <a:latin typeface="Palatino Linotype"/>
                        <a:ea typeface="Palatino Linotype"/>
                        <a:cs typeface="Palatino Linotype"/>
                        <a:sym typeface="Palatino Linotype"/>
                      </a:endParaRPr>
                    </a:p>
                  </a:txBody>
                  <a:tcPr marT="35325" marB="35325" marR="70650" marL="70650" anchor="ctr"/>
                </a:tc>
              </a:tr>
              <a:tr h="5351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We cannot use group functions like MAX(), COUNT(), etc.</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We can use group functions.</a:t>
                      </a:r>
                      <a:endParaRPr b="0" sz="1800">
                        <a:latin typeface="Palatino Linotype"/>
                        <a:ea typeface="Palatino Linotype"/>
                        <a:cs typeface="Palatino Linotype"/>
                        <a:sym typeface="Palatino Linotype"/>
                      </a:endParaRPr>
                    </a:p>
                  </a:txBody>
                  <a:tcPr marT="35325" marB="35325" marR="70650" marL="70650" anchor="ctr"/>
                </a:tc>
              </a:tr>
              <a:tr h="38065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Does not contain groups of data.</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It can conatin groups of data.</a:t>
                      </a:r>
                      <a:endParaRPr b="0" sz="1800">
                        <a:latin typeface="Palatino Linotype"/>
                        <a:ea typeface="Palatino Linotype"/>
                        <a:cs typeface="Palatino Linotype"/>
                        <a:sym typeface="Palatino Linotype"/>
                      </a:endParaRPr>
                    </a:p>
                  </a:txBody>
                  <a:tcPr marT="35325" marB="35325" marR="70650" marL="70650" anchor="ctr"/>
                </a:tc>
              </a:tr>
              <a:tr h="5351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DML operations could be performed through a simple view.</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DML operations could not always be performed through a complex view.</a:t>
                      </a:r>
                      <a:endParaRPr b="0" sz="1800">
                        <a:latin typeface="Palatino Linotype"/>
                        <a:ea typeface="Palatino Linotype"/>
                        <a:cs typeface="Palatino Linotype"/>
                        <a:sym typeface="Palatino Linotype"/>
                      </a:endParaRPr>
                    </a:p>
                  </a:txBody>
                  <a:tcPr marT="35325" marB="35325" marR="70650" marL="70650" anchor="ctr"/>
                </a:tc>
              </a:tr>
              <a:tr h="5351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INSERT, DELETE and UPDATE are directly possible on a simple view.</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We cannot apply INSERT, DELETE and UPDATE on complex view directly.</a:t>
                      </a:r>
                      <a:endParaRPr b="0" sz="1800">
                        <a:latin typeface="Palatino Linotype"/>
                        <a:ea typeface="Palatino Linotype"/>
                        <a:cs typeface="Palatino Linotype"/>
                        <a:sym typeface="Palatino Linotype"/>
                      </a:endParaRPr>
                    </a:p>
                  </a:txBody>
                  <a:tcPr marT="35325" marB="35325" marR="70650" marL="70650" anchor="ctr"/>
                </a:tc>
              </a:tr>
              <a:tr h="844200">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Simple view does not contain group by, , having clause, limit clause, distinct, pseudo column like rownum, columns defined by expressions.</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It can contain group by, having clause, limit clause, distinct, pseudocolumn like rownum, columns defined by expressions.</a:t>
                      </a:r>
                      <a:endParaRPr b="0" sz="1800">
                        <a:latin typeface="Palatino Linotype"/>
                        <a:ea typeface="Palatino Linotype"/>
                        <a:cs typeface="Palatino Linotype"/>
                        <a:sym typeface="Palatino Linotype"/>
                      </a:endParaRPr>
                    </a:p>
                  </a:txBody>
                  <a:tcPr marT="35325" marB="35325" marR="70650" marL="70650" anchor="ctr"/>
                </a:tc>
              </a:tr>
              <a:tr h="689675">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Does not include NOT NULL columns from base tables.</a:t>
                      </a:r>
                      <a:endParaRPr b="0" sz="1800">
                        <a:latin typeface="Palatino Linotype"/>
                        <a:ea typeface="Palatino Linotype"/>
                        <a:cs typeface="Palatino Linotype"/>
                        <a:sym typeface="Palatino Linotype"/>
                      </a:endParaRPr>
                    </a:p>
                  </a:txBody>
                  <a:tcPr marT="35325" marB="35325" marR="70650" marL="70650" anchor="ctr"/>
                </a:tc>
                <a:tc>
                  <a:txBody>
                    <a:bodyPr/>
                    <a:lstStyle/>
                    <a:p>
                      <a:pPr indent="0" lvl="0" marL="0" marR="0" rtl="0" algn="l">
                        <a:spcBef>
                          <a:spcPts val="0"/>
                        </a:spcBef>
                        <a:spcAft>
                          <a:spcPts val="0"/>
                        </a:spcAft>
                        <a:buNone/>
                      </a:pPr>
                      <a:r>
                        <a:rPr lang="en-IN" sz="1800">
                          <a:latin typeface="Palatino Linotype"/>
                          <a:ea typeface="Palatino Linotype"/>
                          <a:cs typeface="Palatino Linotype"/>
                          <a:sym typeface="Palatino Linotype"/>
                        </a:rPr>
                        <a:t>NOT NULL columns that are not selected by simple view can be included in complex view.</a:t>
                      </a:r>
                      <a:endParaRPr b="0" sz="1800">
                        <a:latin typeface="Palatino Linotype"/>
                        <a:ea typeface="Palatino Linotype"/>
                        <a:cs typeface="Palatino Linotype"/>
                        <a:sym typeface="Palatino Linotype"/>
                      </a:endParaRPr>
                    </a:p>
                  </a:txBody>
                  <a:tcPr marT="35325" marB="35325" marR="70650" marL="70650" anchor="ctr"/>
                </a:tc>
              </a:tr>
            </a:tbl>
          </a:graphicData>
        </a:graphic>
      </p:graphicFrame>
      <p:sp>
        <p:nvSpPr>
          <p:cNvPr id="5078" name="Google Shape;5078;p516"/>
          <p:cNvSpPr/>
          <p:nvPr/>
        </p:nvSpPr>
        <p:spPr>
          <a:xfrm>
            <a:off x="1523802" y="448"/>
            <a:ext cx="10548536" cy="5846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difference between simple and complex view</a:t>
            </a:r>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82" name="Shape 5082"/>
        <p:cNvGrpSpPr/>
        <p:nvPr/>
      </p:nvGrpSpPr>
      <p:grpSpPr>
        <a:xfrm>
          <a:off x="0" y="0"/>
          <a:ext cx="0" cy="0"/>
          <a:chOff x="0" y="0"/>
          <a:chExt cx="0" cy="0"/>
        </a:xfrm>
      </p:grpSpPr>
      <p:sp>
        <p:nvSpPr>
          <p:cNvPr id="5083" name="Google Shape;5083;p51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view</a:t>
            </a:r>
            <a:endParaRPr/>
          </a:p>
        </p:txBody>
      </p:sp>
      <p:sp>
        <p:nvSpPr>
          <p:cNvPr id="5084" name="Google Shape;5084;p517"/>
          <p:cNvSpPr/>
          <p:nvPr/>
        </p:nvSpPr>
        <p:spPr>
          <a:xfrm>
            <a:off x="479376" y="838201"/>
            <a:ext cx="11161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select_statement is a SELECT statement that provides the definition of the view. The select_statement can select from base tables or other views.</a:t>
            </a:r>
            <a:endParaRPr sz="1800">
              <a:solidFill>
                <a:schemeClr val="lt1"/>
              </a:solidFill>
              <a:latin typeface="Arial"/>
              <a:ea typeface="Arial"/>
              <a:cs typeface="Arial"/>
              <a:sym typeface="Arial"/>
            </a:endParaRPr>
          </a:p>
        </p:txBody>
      </p:sp>
      <p:sp>
        <p:nvSpPr>
          <p:cNvPr id="5085" name="Google Shape;5085;p517"/>
          <p:cNvSpPr/>
          <p:nvPr/>
        </p:nvSpPr>
        <p:spPr>
          <a:xfrm>
            <a:off x="479376" y="1737957"/>
            <a:ext cx="8839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[OR REPLACE]  VIEW view_name [(column_list)]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AS select_statement  [WITH CHECK OPTION]</a:t>
            </a:r>
            <a:endParaRPr sz="2000">
              <a:solidFill>
                <a:srgbClr val="0077AA"/>
              </a:solidFill>
              <a:latin typeface="Arial"/>
              <a:ea typeface="Arial"/>
              <a:cs typeface="Arial"/>
              <a:sym typeface="Arial"/>
            </a:endParaRPr>
          </a:p>
        </p:txBody>
      </p:sp>
      <p:sp>
        <p:nvSpPr>
          <p:cNvPr id="5086" name="Google Shape;5086;p517"/>
          <p:cNvSpPr/>
          <p:nvPr/>
        </p:nvSpPr>
        <p:spPr>
          <a:xfrm>
            <a:off x="478069" y="3749443"/>
            <a:ext cx="8991600" cy="87203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v1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v1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 </a:t>
            </a:r>
            <a:r>
              <a:rPr lang="en-IN" sz="1800">
                <a:solidFill>
                  <a:srgbClr val="0077AA"/>
                </a:solidFill>
                <a:latin typeface="Arial"/>
                <a:ea typeface="Arial"/>
                <a:cs typeface="Arial"/>
                <a:sym typeface="Arial"/>
              </a:rPr>
              <a:t>WITH</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CHECK</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OPTION</a:t>
            </a:r>
            <a:r>
              <a:rPr lang="en-IN" sz="1800">
                <a:solidFill>
                  <a:schemeClr val="dk1"/>
                </a:solidFill>
                <a:latin typeface="Arial"/>
                <a:ea typeface="Arial"/>
                <a:cs typeface="Arial"/>
                <a:sym typeface="Arial"/>
              </a:rPr>
              <a:t>;</a:t>
            </a:r>
            <a:endParaRPr/>
          </a:p>
        </p:txBody>
      </p:sp>
      <p:sp>
        <p:nvSpPr>
          <p:cNvPr id="5087" name="Google Shape;5087;p517"/>
          <p:cNvSpPr/>
          <p:nvPr/>
        </p:nvSpPr>
        <p:spPr>
          <a:xfrm>
            <a:off x="479376" y="2747157"/>
            <a:ext cx="1116124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262626"/>
                </a:solidFill>
                <a:latin typeface="Arial"/>
                <a:ea typeface="Arial"/>
                <a:cs typeface="Arial"/>
                <a:sym typeface="Arial"/>
              </a:rPr>
              <a:t>UPDATE AND DELETE on VIEW (with check option given on view) will work only when the DATA MATCHES IN WHERE CLAUSE.</a:t>
            </a:r>
            <a:endParaRPr/>
          </a:p>
        </p:txBody>
      </p:sp>
      <p:sp>
        <p:nvSpPr>
          <p:cNvPr id="5088" name="Google Shape;5088;p517"/>
          <p:cNvSpPr/>
          <p:nvPr/>
        </p:nvSpPr>
        <p:spPr>
          <a:xfrm>
            <a:off x="479521" y="5258289"/>
            <a:ext cx="442621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2626"/>
                </a:solidFill>
                <a:latin typeface="Gill Sans"/>
                <a:ea typeface="Gill Sans"/>
                <a:cs typeface="Gill Sans"/>
                <a:sym typeface="Gill Sans"/>
              </a:rPr>
              <a:t>desc INFORMATION_SCHEMA.VIEWS;</a:t>
            </a:r>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92" name="Shape 5092"/>
        <p:cNvGrpSpPr/>
        <p:nvPr/>
      </p:nvGrpSpPr>
      <p:grpSpPr>
        <a:xfrm>
          <a:off x="0" y="0"/>
          <a:ext cx="0" cy="0"/>
          <a:chOff x="0" y="0"/>
          <a:chExt cx="0" cy="0"/>
        </a:xfrm>
      </p:grpSpPr>
      <p:sp>
        <p:nvSpPr>
          <p:cNvPr id="5093" name="Google Shape;5093;p518"/>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view</a:t>
            </a:r>
            <a:endParaRPr/>
          </a:p>
        </p:txBody>
      </p:sp>
      <p:pic>
        <p:nvPicPr>
          <p:cNvPr id="5094" name="Google Shape;5094;p518"/>
          <p:cNvPicPr preferRelativeResize="0"/>
          <p:nvPr/>
        </p:nvPicPr>
        <p:blipFill rotWithShape="1">
          <a:blip r:embed="rId3">
            <a:alphaModFix/>
          </a:blip>
          <a:srcRect b="0" l="0" r="0" t="0"/>
          <a:stretch/>
        </p:blipFill>
        <p:spPr>
          <a:xfrm>
            <a:off x="31838" y="584776"/>
            <a:ext cx="12160162" cy="3992889"/>
          </a:xfrm>
          <a:prstGeom prst="rect">
            <a:avLst/>
          </a:prstGeom>
          <a:noFill/>
          <a:ln>
            <a:noFill/>
          </a:ln>
        </p:spPr>
      </p:pic>
      <p:sp>
        <p:nvSpPr>
          <p:cNvPr id="5095" name="Google Shape;5095;p518"/>
          <p:cNvSpPr/>
          <p:nvPr/>
        </p:nvSpPr>
        <p:spPr>
          <a:xfrm>
            <a:off x="191344" y="4869160"/>
            <a:ext cx="115277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B050"/>
                </a:solidFill>
                <a:latin typeface="Arial"/>
                <a:ea typeface="Arial"/>
                <a:cs typeface="Arial"/>
                <a:sym typeface="Arial"/>
              </a:rPr>
              <a:t># all are Simple View</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agent1_view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licence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agentID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validTo;	</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agent2_view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licence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agentID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agent3_view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licence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agentID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a:t>
            </a:r>
            <a:endParaRPr/>
          </a:p>
        </p:txBody>
      </p:sp>
      <p:sp>
        <p:nvSpPr>
          <p:cNvPr id="5096" name="Google Shape;5096;p518"/>
          <p:cNvSpPr/>
          <p:nvPr/>
        </p:nvSpPr>
        <p:spPr>
          <a:xfrm>
            <a:off x="-7188" y="176527"/>
            <a:ext cx="1467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licence table</a:t>
            </a:r>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0" name="Shape 5100"/>
        <p:cNvGrpSpPr/>
        <p:nvPr/>
      </p:nvGrpSpPr>
      <p:grpSpPr>
        <a:xfrm>
          <a:off x="0" y="0"/>
          <a:ext cx="0" cy="0"/>
          <a:chOff x="0" y="0"/>
          <a:chExt cx="0" cy="0"/>
        </a:xfrm>
      </p:grpSpPr>
      <p:sp>
        <p:nvSpPr>
          <p:cNvPr id="5101" name="Google Shape;5101;p519"/>
          <p:cNvSpPr txBox="1"/>
          <p:nvPr/>
        </p:nvSpPr>
        <p:spPr>
          <a:xfrm>
            <a:off x="1676400" y="2362200"/>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user and grant/revoke privileges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 name="Shape 572"/>
        <p:cNvGrpSpPr/>
        <p:nvPr/>
      </p:nvGrpSpPr>
      <p:grpSpPr>
        <a:xfrm>
          <a:off x="0" y="0"/>
          <a:ext cx="0" cy="0"/>
          <a:chOff x="0" y="0"/>
          <a:chExt cx="0" cy="0"/>
        </a:xfrm>
      </p:grpSpPr>
      <p:sp>
        <p:nvSpPr>
          <p:cNvPr id="573" name="Google Shape;573;p5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574" name="Google Shape;574;p5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575" name="Google Shape;575;p5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6" name="Google Shape;576;p5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participation constraints</a:t>
            </a:r>
            <a:endParaRPr/>
          </a:p>
        </p:txBody>
      </p:sp>
      <p:sp>
        <p:nvSpPr>
          <p:cNvPr id="577" name="Google Shape;577;p52"/>
          <p:cNvSpPr/>
          <p:nvPr/>
        </p:nvSpPr>
        <p:spPr>
          <a:xfrm>
            <a:off x="479376" y="838201"/>
            <a:ext cx="11161240" cy="29854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An entity may participate in a relation either totally or partially.</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2400">
                <a:solidFill>
                  <a:schemeClr val="dk1"/>
                </a:solidFill>
                <a:latin typeface="Palatino Linotype"/>
                <a:ea typeface="Palatino Linotype"/>
                <a:cs typeface="Palatino Linotype"/>
                <a:sym typeface="Palatino Linotype"/>
              </a:rPr>
              <a:t>Total participation</a:t>
            </a:r>
            <a:r>
              <a:rPr b="1" lang="en-IN" sz="2000">
                <a:solidFill>
                  <a:schemeClr val="dk1"/>
                </a:solidFill>
                <a:latin typeface="Palatino Linotype"/>
                <a:ea typeface="Palatino Linotype"/>
                <a:cs typeface="Palatino Linotype"/>
                <a:sym typeface="Palatino Linotype"/>
              </a:rPr>
              <a:t> </a:t>
            </a:r>
            <a:r>
              <a:rPr lang="en-IN" sz="2000">
                <a:solidFill>
                  <a:schemeClr val="dk1"/>
                </a:solidFill>
                <a:latin typeface="Palatino Linotype"/>
                <a:ea typeface="Palatino Linotype"/>
                <a:cs typeface="Palatino Linotype"/>
                <a:sym typeface="Palatino Linotype"/>
              </a:rPr>
              <a:t>means that every entity is involved in the relationship, e.g., each student must be guided by a professor (there are no students who are not guided by any professor. This kind of relation is represented as a double line.</a:t>
            </a:r>
            <a:endParaRPr/>
          </a:p>
          <a:p>
            <a:pPr indent="0" lvl="0" marL="0" marR="0" rtl="0" algn="l">
              <a:spcBef>
                <a:spcPts val="0"/>
              </a:spcBef>
              <a:spcAft>
                <a:spcPts val="0"/>
              </a:spcAft>
              <a:buNone/>
            </a:pPr>
            <a:r>
              <a:t/>
            </a:r>
            <a:endParaRPr sz="20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b="1" lang="en-IN" sz="2400">
                <a:solidFill>
                  <a:schemeClr val="dk1"/>
                </a:solidFill>
                <a:latin typeface="Palatino Linotype"/>
                <a:ea typeface="Palatino Linotype"/>
                <a:cs typeface="Palatino Linotype"/>
                <a:sym typeface="Palatino Linotype"/>
              </a:rPr>
              <a:t>Partial participation </a:t>
            </a:r>
            <a:r>
              <a:rPr lang="en-IN" sz="2000">
                <a:solidFill>
                  <a:schemeClr val="dk1"/>
                </a:solidFill>
                <a:latin typeface="Palatino Linotype"/>
                <a:ea typeface="Palatino Linotype"/>
                <a:cs typeface="Palatino Linotype"/>
                <a:sym typeface="Palatino Linotype"/>
              </a:rPr>
              <a:t>means that not all entities are involved in the relationship, e.g., not every professor guides a student (there are professors who don’t). A partial participation is represented by a single line.</a:t>
            </a:r>
            <a:endParaRPr/>
          </a:p>
        </p:txBody>
      </p:sp>
      <p:pic>
        <p:nvPicPr>
          <p:cNvPr descr="http://www.vertabelo.com/_file/blog/chen-erd-notation/chen-notation-participation-constraints.png" id="578" name="Google Shape;578;p52"/>
          <p:cNvPicPr preferRelativeResize="0"/>
          <p:nvPr/>
        </p:nvPicPr>
        <p:blipFill rotWithShape="1">
          <a:blip r:embed="rId3">
            <a:alphaModFix/>
          </a:blip>
          <a:srcRect b="0" l="0" r="0" t="0"/>
          <a:stretch/>
        </p:blipFill>
        <p:spPr>
          <a:xfrm>
            <a:off x="1524000" y="4191000"/>
            <a:ext cx="9144000" cy="1762126"/>
          </a:xfrm>
          <a:prstGeom prst="rect">
            <a:avLst/>
          </a:prstGeom>
          <a:noFill/>
          <a:ln>
            <a:noFill/>
          </a:ln>
        </p:spPr>
      </p:pic>
      <p:sp>
        <p:nvSpPr>
          <p:cNvPr id="579" name="Google Shape;579;p52"/>
          <p:cNvSpPr/>
          <p:nvPr/>
        </p:nvSpPr>
        <p:spPr>
          <a:xfrm>
            <a:off x="8112224" y="4437112"/>
            <a:ext cx="2376264" cy="864096"/>
          </a:xfrm>
          <a:prstGeom prst="rect">
            <a:avLst/>
          </a:prstGeom>
          <a:noFill/>
          <a:ln cap="flat" cmpd="sng" w="28575">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Gill Sans"/>
              <a:ea typeface="Gill Sans"/>
              <a:cs typeface="Gill Sans"/>
              <a:sym typeface="Gill Sans"/>
            </a:endParaRPr>
          </a:p>
        </p:txBody>
      </p:sp>
      <p:sp>
        <p:nvSpPr>
          <p:cNvPr id="580" name="Google Shape;580;p52"/>
          <p:cNvSpPr/>
          <p:nvPr/>
        </p:nvSpPr>
        <p:spPr>
          <a:xfrm>
            <a:off x="4727848" y="4293096"/>
            <a:ext cx="2736304" cy="1152128"/>
          </a:xfrm>
          <a:prstGeom prst="flowChartDecision">
            <a:avLst/>
          </a:prstGeom>
          <a:noFill/>
          <a:ln cap="flat" cmpd="sng" w="28575">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5" name="Shape 5105"/>
        <p:cNvGrpSpPr/>
        <p:nvPr/>
      </p:nvGrpSpPr>
      <p:grpSpPr>
        <a:xfrm>
          <a:off x="0" y="0"/>
          <a:ext cx="0" cy="0"/>
          <a:chOff x="0" y="0"/>
          <a:chExt cx="0" cy="0"/>
        </a:xfrm>
      </p:grpSpPr>
      <p:sp>
        <p:nvSpPr>
          <p:cNvPr id="5106" name="Google Shape;5106;p520"/>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user</a:t>
            </a:r>
            <a:endParaRPr/>
          </a:p>
        </p:txBody>
      </p:sp>
      <p:sp>
        <p:nvSpPr>
          <p:cNvPr id="5107" name="Google Shape;5107;p520"/>
          <p:cNvSpPr txBox="1"/>
          <p:nvPr/>
        </p:nvSpPr>
        <p:spPr>
          <a:xfrm>
            <a:off x="691218" y="1700808"/>
            <a:ext cx="10733374"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0077AA"/>
                </a:solidFill>
                <a:latin typeface="Arial"/>
                <a:ea typeface="Arial"/>
                <a:cs typeface="Arial"/>
                <a:sym typeface="Arial"/>
              </a:rPr>
              <a:t>CREATE</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USER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77AA"/>
                </a:solidFill>
                <a:latin typeface="Arial"/>
                <a:ea typeface="Arial"/>
                <a:cs typeface="Arial"/>
                <a:sym typeface="Arial"/>
              </a:rPr>
              <a:t>IF</a:t>
            </a:r>
            <a:r>
              <a:rPr b="0" i="0" lang="en-IN" sz="2000">
                <a:solidFill>
                  <a:srgbClr val="000000"/>
                </a:solidFill>
                <a:latin typeface="Arial"/>
                <a:ea typeface="Arial"/>
                <a:cs typeface="Arial"/>
                <a:sym typeface="Arial"/>
              </a:rPr>
              <a:t> </a:t>
            </a:r>
            <a:r>
              <a:rPr lang="en-IN" sz="2000">
                <a:solidFill>
                  <a:srgbClr val="0077AA"/>
                </a:solidFill>
                <a:latin typeface="Arial"/>
                <a:ea typeface="Arial"/>
                <a:cs typeface="Arial"/>
                <a:sym typeface="Arial"/>
              </a:rPr>
              <a:t>NOT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EXISTS</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user_name' @'localhost' </a:t>
            </a:r>
            <a:r>
              <a:rPr b="0" i="0" lang="en-IN" sz="2000">
                <a:solidFill>
                  <a:srgbClr val="0077AA"/>
                </a:solidFill>
                <a:latin typeface="Arial"/>
                <a:ea typeface="Arial"/>
                <a:cs typeface="Arial"/>
                <a:sym typeface="Arial"/>
              </a:rPr>
              <a:t>IDENTIFIED BY </a:t>
            </a:r>
            <a:r>
              <a:rPr b="0" i="1" lang="en-IN" sz="2000">
                <a:solidFill>
                  <a:srgbClr val="000000"/>
                </a:solidFill>
                <a:latin typeface="Arial"/>
                <a:ea typeface="Arial"/>
                <a:cs typeface="Arial"/>
                <a:sym typeface="Arial"/>
              </a:rPr>
              <a:t>'password'</a:t>
            </a:r>
            <a:endParaRPr/>
          </a:p>
          <a:p>
            <a:pPr indent="0" lvl="0" marL="0" marR="0" rtl="0" algn="l">
              <a:spcBef>
                <a:spcPts val="0"/>
              </a:spcBef>
              <a:spcAft>
                <a:spcPts val="0"/>
              </a:spcAft>
              <a:buNone/>
            </a:pPr>
            <a:r>
              <a:t/>
            </a:r>
            <a:endParaRPr i="1" sz="800">
              <a:solidFill>
                <a:srgbClr val="000000"/>
              </a:solidFill>
              <a:latin typeface="Arial"/>
              <a:ea typeface="Arial"/>
              <a:cs typeface="Arial"/>
              <a:sym typeface="Arial"/>
            </a:endParaRPr>
          </a:p>
          <a:p>
            <a:pPr indent="0" lvl="0" marL="0" marR="0" rtl="0" algn="l">
              <a:spcBef>
                <a:spcPts val="0"/>
              </a:spcBef>
              <a:spcAft>
                <a:spcPts val="0"/>
              </a:spcAft>
              <a:buNone/>
            </a:pPr>
            <a:r>
              <a:rPr b="0" i="0" lang="en-IN" sz="2000">
                <a:solidFill>
                  <a:srgbClr val="0077AA"/>
                </a:solidFill>
                <a:latin typeface="Arial"/>
                <a:ea typeface="Arial"/>
                <a:cs typeface="Arial"/>
                <a:sym typeface="Arial"/>
              </a:rPr>
              <a:t>SET</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PASSWORD</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FOR</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user_name'@'localhost'</a:t>
            </a:r>
            <a:r>
              <a:rPr b="0" i="0" lang="en-IN" sz="2000">
                <a:solidFill>
                  <a:srgbClr val="999999"/>
                </a:solidFill>
                <a:latin typeface="Arial"/>
                <a:ea typeface="Arial"/>
                <a:cs typeface="Arial"/>
                <a:sym typeface="Arial"/>
              </a:rPr>
              <a:t> </a:t>
            </a:r>
            <a:r>
              <a:rPr b="0" i="0" lang="en-IN" sz="2000">
                <a:solidFill>
                  <a:srgbClr val="A67F59"/>
                </a:solidFill>
                <a:latin typeface="Arial"/>
                <a:ea typeface="Arial"/>
                <a:cs typeface="Arial"/>
                <a:sym typeface="Arial"/>
              </a:rPr>
              <a:t>=</a:t>
            </a:r>
            <a:r>
              <a:rPr b="0" i="0" lang="en-IN" sz="2000">
                <a:solidFill>
                  <a:srgbClr val="000000"/>
                </a:solidFill>
                <a:latin typeface="Arial"/>
                <a:ea typeface="Arial"/>
                <a:cs typeface="Arial"/>
                <a:sym typeface="Arial"/>
              </a:rPr>
              <a:t> </a:t>
            </a:r>
            <a:r>
              <a:rPr b="0" i="0" lang="en-IN" sz="2000">
                <a:solidFill>
                  <a:srgbClr val="669900"/>
                </a:solidFill>
                <a:latin typeface="Arial"/>
                <a:ea typeface="Arial"/>
                <a:cs typeface="Arial"/>
                <a:sym typeface="Arial"/>
              </a:rPr>
              <a:t>'</a:t>
            </a:r>
            <a:r>
              <a:rPr b="0" i="1" lang="en-IN" sz="2000">
                <a:solidFill>
                  <a:srgbClr val="669900"/>
                </a:solidFill>
                <a:latin typeface="Arial"/>
                <a:ea typeface="Arial"/>
                <a:cs typeface="Arial"/>
                <a:sym typeface="Arial"/>
              </a:rPr>
              <a:t>auth_string</a:t>
            </a:r>
            <a:r>
              <a:rPr b="0" i="0" lang="en-IN" sz="2000">
                <a:solidFill>
                  <a:srgbClr val="669900"/>
                </a:solidFill>
                <a:latin typeface="Arial"/>
                <a:ea typeface="Arial"/>
                <a:cs typeface="Arial"/>
                <a:sym typeface="Arial"/>
              </a:rPr>
              <a:t>'</a:t>
            </a:r>
            <a:endParaRPr b="0" i="1" sz="2000">
              <a:solidFill>
                <a:srgbClr val="000000"/>
              </a:solidFill>
              <a:latin typeface="Arial"/>
              <a:ea typeface="Arial"/>
              <a:cs typeface="Arial"/>
              <a:sym typeface="Arial"/>
            </a:endParaRPr>
          </a:p>
          <a:p>
            <a:pPr indent="0" lvl="0" marL="0" marR="0" rtl="0" algn="l">
              <a:spcBef>
                <a:spcPts val="0"/>
              </a:spcBef>
              <a:spcAft>
                <a:spcPts val="0"/>
              </a:spcAft>
              <a:buNone/>
            </a:pPr>
            <a:r>
              <a:t/>
            </a:r>
            <a:endParaRPr i="1" sz="800">
              <a:solidFill>
                <a:srgbClr val="000000"/>
              </a:solidFill>
              <a:latin typeface="Arial"/>
              <a:ea typeface="Arial"/>
              <a:cs typeface="Arial"/>
              <a:sym typeface="Arial"/>
            </a:endParaRPr>
          </a:p>
          <a:p>
            <a:pPr indent="0" lvl="0" marL="0" marR="0" rtl="0" algn="l">
              <a:spcBef>
                <a:spcPts val="0"/>
              </a:spcBef>
              <a:spcAft>
                <a:spcPts val="0"/>
              </a:spcAft>
              <a:buNone/>
            </a:pPr>
            <a:r>
              <a:rPr b="0" i="0" lang="en-IN" sz="2000">
                <a:solidFill>
                  <a:srgbClr val="0077AA"/>
                </a:solidFill>
                <a:latin typeface="Arial"/>
                <a:ea typeface="Arial"/>
                <a:cs typeface="Arial"/>
                <a:sym typeface="Arial"/>
              </a:rPr>
              <a:t>DROP</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USER</a:t>
            </a:r>
            <a:r>
              <a:rPr b="0" i="0" lang="en-IN" sz="2000">
                <a:solidFill>
                  <a:srgbClr val="0000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rgbClr val="0077AA"/>
                </a:solidFill>
                <a:latin typeface="Arial"/>
                <a:ea typeface="Arial"/>
                <a:cs typeface="Arial"/>
                <a:sym typeface="Arial"/>
              </a:rPr>
              <a:t>IF</a:t>
            </a:r>
            <a:r>
              <a:rPr b="0" i="0" lang="en-IN" sz="2000">
                <a:solidFill>
                  <a:srgbClr val="000000"/>
                </a:solidFill>
                <a:latin typeface="Arial"/>
                <a:ea typeface="Arial"/>
                <a:cs typeface="Arial"/>
                <a:sym typeface="Arial"/>
              </a:rPr>
              <a:t> </a:t>
            </a:r>
            <a:r>
              <a:rPr b="0" i="0" lang="en-IN" sz="2000">
                <a:solidFill>
                  <a:srgbClr val="0077AA"/>
                </a:solidFill>
                <a:latin typeface="Arial"/>
                <a:ea typeface="Arial"/>
                <a:cs typeface="Arial"/>
                <a:sym typeface="Arial"/>
              </a:rPr>
              <a:t>EXISTS</a:t>
            </a:r>
            <a:r>
              <a:rPr b="0" i="0" lang="en-IN" sz="2000">
                <a:solidFill>
                  <a:srgbClr val="999999"/>
                </a:solidFill>
                <a:latin typeface="Arial"/>
                <a:ea typeface="Arial"/>
                <a:cs typeface="Arial"/>
                <a:sym typeface="Arial"/>
              </a:rPr>
              <a: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user_name' @'localhost'</a:t>
            </a:r>
            <a:endParaRPr sz="2000">
              <a:solidFill>
                <a:schemeClr val="dk1"/>
              </a:solidFill>
              <a:latin typeface="Arial"/>
              <a:ea typeface="Arial"/>
              <a:cs typeface="Arial"/>
              <a:sym typeface="Arial"/>
            </a:endParaRPr>
          </a:p>
        </p:txBody>
      </p:sp>
      <p:sp>
        <p:nvSpPr>
          <p:cNvPr id="5108" name="Google Shape;5108;p520"/>
          <p:cNvSpPr/>
          <p:nvPr/>
        </p:nvSpPr>
        <p:spPr>
          <a:xfrm>
            <a:off x="479376" y="3483585"/>
            <a:ext cx="10945216"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CREATE</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USER</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'localhost'</a:t>
            </a:r>
            <a:r>
              <a:rPr b="0" i="1"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IDENTIFIED BY </a:t>
            </a:r>
            <a:r>
              <a:rPr lang="en-IN" sz="1800">
                <a:solidFill>
                  <a:srgbClr val="669900"/>
                </a:solidFill>
                <a:latin typeface="Arial"/>
                <a:ea typeface="Arial"/>
                <a:cs typeface="Arial"/>
                <a:sym typeface="Arial"/>
              </a:rPr>
              <a:t>'saleel</a:t>
            </a:r>
            <a:r>
              <a:rPr b="0" i="0"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SET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PASSWORD</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FOR</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'localhost'</a:t>
            </a:r>
            <a:r>
              <a:rPr b="0" i="0" lang="en-IN" sz="1800">
                <a:solidFill>
                  <a:srgbClr val="999999"/>
                </a:solidFill>
                <a:latin typeface="Arial"/>
                <a:ea typeface="Arial"/>
                <a:cs typeface="Arial"/>
                <a:sym typeface="Arial"/>
              </a:rPr>
              <a:t> </a:t>
            </a:r>
            <a:r>
              <a:rPr b="0" i="0"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669900"/>
                </a:solidFill>
                <a:latin typeface="Arial"/>
                <a:ea typeface="Arial"/>
                <a:cs typeface="Arial"/>
                <a:sym typeface="Arial"/>
              </a:rPr>
              <a:t>'</a:t>
            </a:r>
            <a:r>
              <a:rPr b="0" i="1" lang="en-IN" sz="1800">
                <a:solidFill>
                  <a:srgbClr val="669900"/>
                </a:solidFill>
                <a:latin typeface="Arial"/>
                <a:ea typeface="Arial"/>
                <a:cs typeface="Arial"/>
                <a:sym typeface="Arial"/>
              </a:rPr>
              <a:t>sharmin</a:t>
            </a:r>
            <a:r>
              <a:rPr b="0" i="0" lang="en-IN" sz="1800">
                <a:solidFill>
                  <a:srgbClr val="669900"/>
                </a:solidFill>
                <a:latin typeface="Arial"/>
                <a:ea typeface="Arial"/>
                <a:cs typeface="Arial"/>
                <a:sym typeface="Arial"/>
              </a:rPr>
              <a:t>'</a:t>
            </a:r>
            <a:r>
              <a:rPr lang="en-IN" sz="1800">
                <a:solidFill>
                  <a:schemeClr val="dk1"/>
                </a:solidFill>
                <a:latin typeface="Arial"/>
                <a:ea typeface="Arial"/>
                <a:cs typeface="Arial"/>
                <a:sym typeface="Arial"/>
              </a:rPr>
              <a:t>;</a:t>
            </a:r>
            <a:endParaRPr b="0" i="0" sz="1800">
              <a:solidFill>
                <a:srgbClr val="0077AA"/>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DROP</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USER</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'localhost'</a:t>
            </a:r>
            <a:r>
              <a:rPr lang="en-IN" sz="1800">
                <a:solidFill>
                  <a:schemeClr val="dk1"/>
                </a:solidFill>
                <a:latin typeface="Arial"/>
                <a:ea typeface="Arial"/>
                <a:cs typeface="Arial"/>
                <a:sym typeface="Arial"/>
              </a:rPr>
              <a:t>;</a:t>
            </a:r>
            <a:endParaRPr/>
          </a:p>
        </p:txBody>
      </p:sp>
      <p:sp>
        <p:nvSpPr>
          <p:cNvPr id="5109" name="Google Shape;5109;p520"/>
          <p:cNvSpPr/>
          <p:nvPr/>
        </p:nvSpPr>
        <p:spPr>
          <a:xfrm>
            <a:off x="691218" y="108152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sz="1800">
              <a:solidFill>
                <a:schemeClr val="lt1"/>
              </a:solidFill>
              <a:latin typeface="Palatino Linotype"/>
              <a:ea typeface="Palatino Linotype"/>
              <a:cs typeface="Palatino Linotype"/>
              <a:sym typeface="Palatino Linotype"/>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3" name="Shape 5113"/>
        <p:cNvGrpSpPr/>
        <p:nvPr/>
      </p:nvGrpSpPr>
      <p:grpSpPr>
        <a:xfrm>
          <a:off x="0" y="0"/>
          <a:ext cx="0" cy="0"/>
          <a:chOff x="0" y="0"/>
          <a:chExt cx="0" cy="0"/>
        </a:xfrm>
      </p:grpSpPr>
      <p:sp>
        <p:nvSpPr>
          <p:cNvPr id="5114" name="Google Shape;5114;p521"/>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grant/revoke privileges</a:t>
            </a:r>
            <a:endParaRPr i="1" sz="3200">
              <a:solidFill>
                <a:srgbClr val="FF9900"/>
              </a:solidFill>
              <a:latin typeface="Arial"/>
              <a:ea typeface="Arial"/>
              <a:cs typeface="Arial"/>
              <a:sym typeface="Arial"/>
            </a:endParaRPr>
          </a:p>
        </p:txBody>
      </p:sp>
      <p:sp>
        <p:nvSpPr>
          <p:cNvPr id="5115" name="Google Shape;5115;p521"/>
          <p:cNvSpPr txBox="1"/>
          <p:nvPr/>
        </p:nvSpPr>
        <p:spPr>
          <a:xfrm>
            <a:off x="479376" y="1700808"/>
            <a:ext cx="1130525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GRANT</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priv_type </a:t>
            </a:r>
            <a:r>
              <a:rPr b="0" i="0" lang="en-IN" sz="2000">
                <a:solidFill>
                  <a:srgbClr val="0077AA"/>
                </a:solidFill>
                <a:latin typeface="Arial"/>
                <a:ea typeface="Arial"/>
                <a:cs typeface="Arial"/>
                <a:sym typeface="Arial"/>
              </a:rPr>
              <a:t>ON</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object_type </a:t>
            </a:r>
            <a:r>
              <a:rPr b="0" i="0" lang="en-IN" sz="2000">
                <a:solidFill>
                  <a:srgbClr val="0077AA"/>
                </a:solidFill>
                <a:latin typeface="Arial"/>
                <a:ea typeface="Arial"/>
                <a:cs typeface="Arial"/>
                <a:sym typeface="Arial"/>
              </a:rPr>
              <a:t>TO </a:t>
            </a:r>
            <a:r>
              <a:rPr b="0" i="0" lang="en-IN" sz="2000">
                <a:solidFill>
                  <a:srgbClr val="000000"/>
                </a:solidFill>
                <a:latin typeface="Arial"/>
                <a:ea typeface="Arial"/>
                <a:cs typeface="Arial"/>
                <a:sym typeface="Arial"/>
              </a:rPr>
              <a:t>'</a:t>
            </a:r>
            <a:r>
              <a:rPr b="0" i="1" lang="en-IN" sz="2000">
                <a:solidFill>
                  <a:srgbClr val="000000"/>
                </a:solidFill>
                <a:latin typeface="Arial"/>
                <a:ea typeface="Arial"/>
                <a:cs typeface="Arial"/>
                <a:sym typeface="Arial"/>
              </a:rPr>
              <a:t>user_name'@'localhost'</a:t>
            </a:r>
            <a:r>
              <a:rPr b="0" i="0"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REVOKE</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priv_type </a:t>
            </a:r>
            <a:r>
              <a:rPr b="0" i="0" lang="en-IN" sz="2000">
                <a:solidFill>
                  <a:srgbClr val="0077AA"/>
                </a:solidFill>
                <a:latin typeface="Arial"/>
                <a:ea typeface="Arial"/>
                <a:cs typeface="Arial"/>
                <a:sym typeface="Arial"/>
              </a:rPr>
              <a:t>ON</a:t>
            </a:r>
            <a:r>
              <a:rPr b="0" i="0" lang="en-IN" sz="2000">
                <a:solidFill>
                  <a:srgbClr val="000000"/>
                </a:solidFill>
                <a:latin typeface="Arial"/>
                <a:ea typeface="Arial"/>
                <a:cs typeface="Arial"/>
                <a:sym typeface="Arial"/>
              </a:rPr>
              <a:t> </a:t>
            </a:r>
            <a:r>
              <a:rPr b="0" i="1" lang="en-IN" sz="2000">
                <a:solidFill>
                  <a:srgbClr val="000000"/>
                </a:solidFill>
                <a:latin typeface="Arial"/>
                <a:ea typeface="Arial"/>
                <a:cs typeface="Arial"/>
                <a:sym typeface="Arial"/>
              </a:rPr>
              <a:t>object_type </a:t>
            </a:r>
            <a:r>
              <a:rPr b="0" i="0" lang="en-IN" sz="2000">
                <a:solidFill>
                  <a:srgbClr val="0077AA"/>
                </a:solidFill>
                <a:latin typeface="Arial"/>
                <a:ea typeface="Arial"/>
                <a:cs typeface="Arial"/>
                <a:sym typeface="Arial"/>
              </a:rPr>
              <a:t>FROM </a:t>
            </a:r>
            <a:r>
              <a:rPr b="0" i="0" lang="en-IN" sz="2000">
                <a:solidFill>
                  <a:srgbClr val="000000"/>
                </a:solidFill>
                <a:latin typeface="Arial"/>
                <a:ea typeface="Arial"/>
                <a:cs typeface="Arial"/>
                <a:sym typeface="Arial"/>
              </a:rPr>
              <a:t>'</a:t>
            </a:r>
            <a:r>
              <a:rPr b="0" i="1" lang="en-IN" sz="2000">
                <a:solidFill>
                  <a:srgbClr val="000000"/>
                </a:solidFill>
                <a:latin typeface="Arial"/>
                <a:ea typeface="Arial"/>
                <a:cs typeface="Arial"/>
                <a:sym typeface="Arial"/>
              </a:rPr>
              <a:t>user_name'@'localhost'</a:t>
            </a:r>
            <a:endParaRPr sz="2000">
              <a:solidFill>
                <a:schemeClr val="dk1"/>
              </a:solidFill>
              <a:latin typeface="Arial"/>
              <a:ea typeface="Arial"/>
              <a:cs typeface="Arial"/>
              <a:sym typeface="Arial"/>
            </a:endParaRPr>
          </a:p>
        </p:txBody>
      </p:sp>
      <p:sp>
        <p:nvSpPr>
          <p:cNvPr id="5116" name="Google Shape;5116;p521"/>
          <p:cNvSpPr/>
          <p:nvPr/>
        </p:nvSpPr>
        <p:spPr>
          <a:xfrm>
            <a:off x="691218" y="108152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sz="1800">
              <a:solidFill>
                <a:schemeClr val="lt1"/>
              </a:solidFill>
              <a:latin typeface="Palatino Linotype"/>
              <a:ea typeface="Palatino Linotype"/>
              <a:cs typeface="Palatino Linotype"/>
              <a:sym typeface="Palatino Linotype"/>
            </a:endParaRPr>
          </a:p>
        </p:txBody>
      </p:sp>
      <p:graphicFrame>
        <p:nvGraphicFramePr>
          <p:cNvPr id="5117" name="Google Shape;5117;p521"/>
          <p:cNvGraphicFramePr/>
          <p:nvPr/>
        </p:nvGraphicFramePr>
        <p:xfrm>
          <a:off x="7608168" y="694748"/>
          <a:ext cx="3000000" cy="3000000"/>
        </p:xfrm>
        <a:graphic>
          <a:graphicData uri="http://schemas.openxmlformats.org/drawingml/2006/table">
            <a:tbl>
              <a:tblPr>
                <a:noFill/>
                <a:tableStyleId>{B947A643-7587-48E1-AA32-99A9501B46E2}</a:tableStyleId>
              </a:tblPr>
              <a:tblGrid>
                <a:gridCol w="2198325"/>
                <a:gridCol w="2198325"/>
              </a:tblGrid>
              <a:tr h="86875">
                <a:tc>
                  <a:txBody>
                    <a:bodyPr/>
                    <a:lstStyle/>
                    <a:p>
                      <a:pPr indent="0" lvl="0" marL="0" marR="0" rtl="0" algn="ctr">
                        <a:spcBef>
                          <a:spcPts val="0"/>
                        </a:spcBef>
                        <a:spcAft>
                          <a:spcPts val="0"/>
                        </a:spcAft>
                        <a:buNone/>
                      </a:pPr>
                      <a:r>
                        <a:rPr b="0" i="0" lang="en-IN" sz="2200">
                          <a:latin typeface="Arial"/>
                          <a:ea typeface="Arial"/>
                          <a:cs typeface="Arial"/>
                          <a:sym typeface="Arial"/>
                        </a:rPr>
                        <a:t>Privilege</a:t>
                      </a:r>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2200"/>
                        <a:buFont typeface="Arial"/>
                        <a:buNone/>
                      </a:pPr>
                      <a:r>
                        <a:rPr b="0" i="0" lang="en-IN" sz="2200">
                          <a:latin typeface="Arial"/>
                          <a:ea typeface="Arial"/>
                          <a:cs typeface="Arial"/>
                          <a:sym typeface="Arial"/>
                        </a:rPr>
                        <a:t>Privilege</a:t>
                      </a:r>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r h="158775">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ALL [PRIVILEGES]</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174625" marR="0" rtl="0" algn="l">
                        <a:lnSpc>
                          <a:spcPct val="100000"/>
                        </a:lnSpc>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SELECT</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r h="86875">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CREATE</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INSERT</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r h="158775">
                <a:tc>
                  <a:txBody>
                    <a:bodyPr/>
                    <a:lstStyle/>
                    <a:p>
                      <a:pPr indent="0" lvl="0" marL="174625" marR="0" rtl="0" algn="l">
                        <a:lnSpc>
                          <a:spcPct val="100000"/>
                        </a:lnSpc>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ALTER</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UPDATE</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r h="158775">
                <a:tc>
                  <a:txBody>
                    <a:bodyPr/>
                    <a:lstStyle/>
                    <a:p>
                      <a:pPr indent="0" lvl="0" marL="174625" marR="0" rtl="0" algn="l">
                        <a:lnSpc>
                          <a:spcPct val="100000"/>
                        </a:lnSpc>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DROP</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DELETE</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r h="86875">
                <a:tc>
                  <a:txBody>
                    <a:bodyPr/>
                    <a:lstStyle/>
                    <a:p>
                      <a:pPr indent="0" lvl="0" marL="174625" marR="0" rtl="0" algn="l">
                        <a:spcBef>
                          <a:spcPts val="0"/>
                        </a:spcBef>
                        <a:spcAft>
                          <a:spcPts val="0"/>
                        </a:spcAft>
                        <a:buClr>
                          <a:srgbClr val="7D8524"/>
                        </a:buClr>
                        <a:buSzPts val="1900"/>
                        <a:buFont typeface="Arial"/>
                        <a:buNone/>
                      </a:pPr>
                      <a:r>
                        <a:rPr lang="en-IN" sz="1900" u="none" strike="noStrike">
                          <a:solidFill>
                            <a:srgbClr val="7D8524"/>
                          </a:solidFill>
                          <a:latin typeface="Arial"/>
                          <a:ea typeface="Arial"/>
                          <a:cs typeface="Arial"/>
                          <a:sym typeface="Arial"/>
                        </a:rPr>
                        <a:t>EXECUTE</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Clr>
                          <a:schemeClr val="dk1"/>
                        </a:buClr>
                        <a:buSzPts val="1900"/>
                        <a:buFont typeface="Gill Sans"/>
                        <a:buNone/>
                      </a:pPr>
                      <a:r>
                        <a:t/>
                      </a:r>
                      <a:endParaRPr sz="1900">
                        <a:solidFill>
                          <a:srgbClr val="7D8524"/>
                        </a:solidFill>
                        <a:latin typeface="Arial"/>
                        <a:ea typeface="Arial"/>
                        <a:cs typeface="Arial"/>
                        <a:sym typeface="Arial"/>
                      </a:endParaRPr>
                    </a:p>
                  </a:txBody>
                  <a:tcPr marT="7500" marB="7500" marR="7500" marL="7500">
                    <a:lnL cap="flat" cmpd="sng" w="12700">
                      <a:solidFill>
                        <a:srgbClr val="808080"/>
                      </a:solidFill>
                      <a:prstDash val="solid"/>
                      <a:round/>
                      <a:headEnd len="sm" w="sm" type="none"/>
                      <a:tailEnd len="sm" w="sm" type="none"/>
                    </a:lnL>
                    <a:lnR cap="flat" cmpd="sng" w="12700">
                      <a:solidFill>
                        <a:srgbClr val="808080"/>
                      </a:solidFill>
                      <a:prstDash val="solid"/>
                      <a:round/>
                      <a:headEnd len="sm" w="sm" type="none"/>
                      <a:tailEnd len="sm" w="sm" type="none"/>
                    </a:lnR>
                    <a:lnT cap="flat" cmpd="sng" w="12700">
                      <a:solidFill>
                        <a:srgbClr val="808080"/>
                      </a:solidFill>
                      <a:prstDash val="solid"/>
                      <a:round/>
                      <a:headEnd len="sm" w="sm" type="none"/>
                      <a:tailEnd len="sm" w="sm" type="none"/>
                    </a:lnT>
                    <a:lnB cap="flat" cmpd="sng" w="12700">
                      <a:solidFill>
                        <a:srgbClr val="808080"/>
                      </a:solidFill>
                      <a:prstDash val="solid"/>
                      <a:round/>
                      <a:headEnd len="sm" w="sm" type="none"/>
                      <a:tailEnd len="sm" w="sm" type="none"/>
                    </a:lnB>
                    <a:solidFill>
                      <a:srgbClr val="FFFFFF"/>
                    </a:solidFill>
                  </a:tcPr>
                </a:tc>
              </a:tr>
            </a:tbl>
          </a:graphicData>
        </a:graphic>
      </p:graphicFrame>
      <p:sp>
        <p:nvSpPr>
          <p:cNvPr id="5118" name="Google Shape;5118;p521"/>
          <p:cNvSpPr/>
          <p:nvPr/>
        </p:nvSpPr>
        <p:spPr>
          <a:xfrm>
            <a:off x="479376" y="3195553"/>
            <a:ext cx="11305256"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GRANT ALL PRIVILEGES ON </a:t>
            </a:r>
            <a:r>
              <a:rPr lang="en-IN" sz="1800">
                <a:solidFill>
                  <a:srgbClr val="000000"/>
                </a:solidFill>
                <a:latin typeface="Arial"/>
                <a:ea typeface="Arial"/>
                <a:cs typeface="Arial"/>
                <a:sym typeface="Arial"/>
              </a:rPr>
              <a:t>db1.</a:t>
            </a:r>
            <a:r>
              <a:rPr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TO</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'localhost'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GRANT ALL PRIVILEGES ON </a:t>
            </a:r>
            <a:r>
              <a:rPr lang="en-IN" sz="1800">
                <a:solidFill>
                  <a:srgbClr val="A67F59"/>
                </a:solidFill>
                <a:latin typeface="Arial"/>
                <a:ea typeface="Arial"/>
                <a:cs typeface="Arial"/>
                <a:sym typeface="Arial"/>
              </a:rPr>
              <a:t>*</a:t>
            </a:r>
            <a:r>
              <a:rPr lang="en-IN" sz="1800">
                <a:solidFill>
                  <a:srgbClr val="000000"/>
                </a:solidFill>
                <a:latin typeface="Arial"/>
                <a:ea typeface="Arial"/>
                <a:cs typeface="Arial"/>
                <a:sym typeface="Arial"/>
              </a:rPr>
              <a:t>.</a:t>
            </a:r>
            <a:r>
              <a:rPr lang="en-IN" sz="1800">
                <a:solidFill>
                  <a:srgbClr val="A67F59"/>
                </a:solidFill>
                <a:latin typeface="Arial"/>
                <a:ea typeface="Arial"/>
                <a:cs typeface="Arial"/>
                <a:sym typeface="Arial"/>
              </a:rPr>
              <a:t>*</a:t>
            </a:r>
            <a:r>
              <a:rPr b="0" i="0"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TO</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A67F59"/>
                </a:solidFill>
                <a:latin typeface="Arial"/>
                <a:ea typeface="Arial"/>
                <a:cs typeface="Arial"/>
                <a:sym typeface="Arial"/>
              </a:rPr>
              <a:t>@</a:t>
            </a:r>
            <a:r>
              <a:rPr lang="en-IN" sz="1800">
                <a:solidFill>
                  <a:srgbClr val="669900"/>
                </a:solidFill>
                <a:latin typeface="Arial"/>
                <a:ea typeface="Arial"/>
                <a:cs typeface="Arial"/>
                <a:sym typeface="Arial"/>
              </a:rPr>
              <a:t>'localhost'</a:t>
            </a:r>
            <a:r>
              <a:rPr lang="en-IN" sz="1800">
                <a:solidFill>
                  <a:schemeClr val="dk1"/>
                </a:solidFill>
                <a:latin typeface="Arial"/>
                <a:ea typeface="Arial"/>
                <a:cs typeface="Arial"/>
                <a:sym typeface="Arial"/>
              </a:rPr>
              <a:t>;</a:t>
            </a:r>
            <a:endParaRPr/>
          </a:p>
        </p:txBody>
      </p:sp>
      <p:sp>
        <p:nvSpPr>
          <p:cNvPr id="5119" name="Google Shape;5119;p521"/>
          <p:cNvSpPr/>
          <p:nvPr/>
        </p:nvSpPr>
        <p:spPr>
          <a:xfrm>
            <a:off x="479376" y="4387436"/>
            <a:ext cx="11305256"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GRANT INSERT, UPDATE ON </a:t>
            </a:r>
            <a:r>
              <a:rPr b="0" i="0" lang="en-IN" sz="1800">
                <a:solidFill>
                  <a:schemeClr val="dk1"/>
                </a:solidFill>
                <a:latin typeface="Arial"/>
                <a:ea typeface="Arial"/>
                <a:cs typeface="Arial"/>
                <a:sym typeface="Arial"/>
              </a:rPr>
              <a:t>emp</a:t>
            </a:r>
            <a:r>
              <a:rPr b="0" i="0"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TO</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b="0" i="0" lang="en-IN" sz="1800">
                <a:solidFill>
                  <a:srgbClr val="0077AA"/>
                </a:solidFill>
                <a:latin typeface="Arial"/>
                <a:ea typeface="Arial"/>
                <a:cs typeface="Arial"/>
                <a:sym typeface="Arial"/>
              </a:rPr>
              <a:t>REVOKE INSERT, UPDATE ON </a:t>
            </a:r>
            <a:r>
              <a:rPr b="0" i="0" lang="en-IN" sz="1800">
                <a:solidFill>
                  <a:schemeClr val="dk1"/>
                </a:solidFill>
                <a:latin typeface="Arial"/>
                <a:ea typeface="Arial"/>
                <a:cs typeface="Arial"/>
                <a:sym typeface="Arial"/>
              </a:rPr>
              <a:t>emp</a:t>
            </a:r>
            <a:r>
              <a:rPr b="0" i="0" lang="en-IN" sz="1800">
                <a:solidFill>
                  <a:srgbClr val="000000"/>
                </a:solidFill>
                <a:latin typeface="Arial"/>
                <a:ea typeface="Arial"/>
                <a:cs typeface="Arial"/>
                <a:sym typeface="Arial"/>
              </a:rPr>
              <a:t> </a:t>
            </a:r>
            <a:r>
              <a:rPr lang="en-IN" sz="1800">
                <a:solidFill>
                  <a:srgbClr val="0077AA"/>
                </a:solidFill>
                <a:latin typeface="Arial"/>
                <a:ea typeface="Arial"/>
                <a:cs typeface="Arial"/>
                <a:sym typeface="Arial"/>
              </a:rPr>
              <a:t>FROM</a:t>
            </a:r>
            <a:r>
              <a:rPr b="0" i="0" lang="en-IN" sz="1800">
                <a:solidFill>
                  <a:srgbClr val="000000"/>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a:t>
            </a:r>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23" name="Shape 5123"/>
        <p:cNvGrpSpPr/>
        <p:nvPr/>
      </p:nvGrpSpPr>
      <p:grpSpPr>
        <a:xfrm>
          <a:off x="0" y="0"/>
          <a:ext cx="0" cy="0"/>
          <a:chOff x="0" y="0"/>
          <a:chExt cx="0" cy="0"/>
        </a:xfrm>
      </p:grpSpPr>
      <p:sp>
        <p:nvSpPr>
          <p:cNvPr id="5124" name="Google Shape;5124;p522"/>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view</a:t>
            </a:r>
            <a:endParaRPr/>
          </a:p>
        </p:txBody>
      </p:sp>
      <p:sp>
        <p:nvSpPr>
          <p:cNvPr id="5125" name="Google Shape;5125;p522"/>
          <p:cNvSpPr/>
          <p:nvPr/>
        </p:nvSpPr>
        <p:spPr>
          <a:xfrm>
            <a:off x="328859" y="107722"/>
            <a:ext cx="10146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Arial"/>
                <a:ea typeface="Arial"/>
                <a:cs typeface="Arial"/>
                <a:sym typeface="Arial"/>
              </a:rPr>
              <a:t>Try Out</a:t>
            </a:r>
            <a:endParaRPr/>
          </a:p>
        </p:txBody>
      </p:sp>
      <p:sp>
        <p:nvSpPr>
          <p:cNvPr id="5126" name="Google Shape;5126;p522"/>
          <p:cNvSpPr/>
          <p:nvPr/>
        </p:nvSpPr>
        <p:spPr>
          <a:xfrm>
            <a:off x="299356" y="776652"/>
            <a:ext cx="11593288"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customer </a:t>
            </a:r>
            <a:r>
              <a:rPr lang="en-IN" sz="1800">
                <a:solidFill>
                  <a:srgbClr val="A5A5A5"/>
                </a:solidFill>
                <a:latin typeface="Arial"/>
                <a:ea typeface="Arial"/>
                <a:cs typeface="Arial"/>
                <a:sym typeface="Arial"/>
              </a:rPr>
              <a:t>( </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ID </a:t>
            </a:r>
            <a:r>
              <a:rPr lang="en-IN" sz="1800">
                <a:solidFill>
                  <a:srgbClr val="834689"/>
                </a:solidFill>
                <a:latin typeface="Arial"/>
                <a:ea typeface="Arial"/>
                <a:cs typeface="Arial"/>
                <a:sym typeface="Arial"/>
              </a:rPr>
              <a:t>INT PRIMARY KEY</a:t>
            </a:r>
            <a:r>
              <a:rPr lang="en-IN" sz="1800">
                <a:solidFill>
                  <a:schemeClr val="dk1"/>
                </a:solidFill>
                <a:latin typeface="Arial"/>
                <a:ea typeface="Arial"/>
                <a:cs typeface="Arial"/>
                <a:sym typeface="Arial"/>
              </a:rPr>
              <a:t> ,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50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description </a:t>
            </a:r>
            <a:r>
              <a:rPr lang="en-IN" sz="1800">
                <a:solidFill>
                  <a:srgbClr val="834689"/>
                </a:solidFill>
                <a:latin typeface="Arial"/>
                <a:ea typeface="Arial"/>
                <a:cs typeface="Arial"/>
                <a:sym typeface="Arial"/>
              </a:rPr>
              <a:t>TEXT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orders </a:t>
            </a:r>
            <a:r>
              <a:rPr lang="en-IN" sz="1800">
                <a:solidFill>
                  <a:srgbClr val="A5A5A5"/>
                </a:solidFill>
                <a:latin typeface="Arial"/>
                <a:ea typeface="Arial"/>
                <a:cs typeface="Arial"/>
                <a:sym typeface="Arial"/>
              </a:rPr>
              <a:t>( </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chemeClr val="dk1"/>
                </a:solidFill>
                <a:latin typeface="Arial"/>
                <a:ea typeface="Arial"/>
                <a:cs typeface="Arial"/>
                <a:sym typeface="Arial"/>
              </a:rPr>
              <a:t>orderID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orderDate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amount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DD4A68"/>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fk_customerID</a:t>
            </a:r>
            <a:r>
              <a:rPr lang="en-IN" sz="1800">
                <a:solidFill>
                  <a:srgbClr val="DD4A68"/>
                </a:solidFill>
                <a:latin typeface="Arial"/>
                <a:ea typeface="Arial"/>
                <a:cs typeface="Arial"/>
                <a:sym typeface="Arial"/>
              </a:rPr>
              <a:t> </a:t>
            </a:r>
            <a:r>
              <a:rPr lang="en-IN" sz="1800">
                <a:solidFill>
                  <a:srgbClr val="FF0000"/>
                </a:solidFill>
                <a:latin typeface="Arial"/>
                <a:ea typeface="Arial"/>
                <a:cs typeface="Arial"/>
                <a:sym typeface="Arial"/>
              </a:rPr>
              <a:t>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FF0000"/>
                </a:solidFill>
                <a:latin typeface="Arial"/>
                <a:ea typeface="Arial"/>
                <a:cs typeface="Arial"/>
                <a:sym typeface="Arial"/>
              </a:rPr>
              <a:t>REFERENCES</a:t>
            </a:r>
            <a:r>
              <a:rPr lang="en-IN" sz="1800">
                <a:solidFill>
                  <a:srgbClr val="DD4A68"/>
                </a:solidFill>
                <a:latin typeface="Arial"/>
                <a:ea typeface="Arial"/>
                <a:cs typeface="Arial"/>
                <a:sym typeface="Arial"/>
              </a:rPr>
              <a:t> </a:t>
            </a:r>
            <a:r>
              <a:rPr lang="en-IN" sz="1800">
                <a:solidFill>
                  <a:schemeClr val="dk1"/>
                </a:solidFill>
                <a:latin typeface="Arial"/>
                <a:ea typeface="Arial"/>
                <a:cs typeface="Arial"/>
                <a:sym typeface="Arial"/>
              </a:rPr>
              <a:t>customer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127" name="Google Shape;5127;p522"/>
          <p:cNvSpPr/>
          <p:nvPr/>
        </p:nvSpPr>
        <p:spPr>
          <a:xfrm>
            <a:off x="299356" y="4630660"/>
            <a:ext cx="1162896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VALUES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'vrushali'</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'ruhan'</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orders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3000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1000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100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300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200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31" name="Shape 5131"/>
        <p:cNvGrpSpPr/>
        <p:nvPr/>
      </p:nvGrpSpPr>
      <p:grpSpPr>
        <a:xfrm>
          <a:off x="0" y="0"/>
          <a:ext cx="0" cy="0"/>
          <a:chOff x="0" y="0"/>
          <a:chExt cx="0" cy="0"/>
        </a:xfrm>
      </p:grpSpPr>
      <p:sp>
        <p:nvSpPr>
          <p:cNvPr id="5132" name="Google Shape;5132;p523"/>
          <p:cNvSpPr/>
          <p:nvPr/>
        </p:nvSpPr>
        <p:spPr>
          <a:xfrm>
            <a:off x="1524000" y="2"/>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view</a:t>
            </a:r>
            <a:endParaRPr/>
          </a:p>
        </p:txBody>
      </p:sp>
      <p:sp>
        <p:nvSpPr>
          <p:cNvPr id="5133" name="Google Shape;5133;p523"/>
          <p:cNvSpPr/>
          <p:nvPr/>
        </p:nvSpPr>
        <p:spPr>
          <a:xfrm>
            <a:off x="328857" y="836712"/>
            <a:ext cx="11527783" cy="116955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 VIEW</a:t>
            </a:r>
            <a:r>
              <a:rPr lang="en-IN" sz="1800">
                <a:solidFill>
                  <a:schemeClr val="dk1"/>
                </a:solidFill>
                <a:latin typeface="Arial"/>
                <a:ea typeface="Arial"/>
                <a:cs typeface="Arial"/>
                <a:sym typeface="Arial"/>
              </a:rPr>
              <a:t> v1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customer, orders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 customerID;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or </a:t>
            </a:r>
            <a:r>
              <a:rPr lang="en-IN" sz="1800">
                <a:solidFill>
                  <a:srgbClr val="0077AA"/>
                </a:solidFill>
                <a:latin typeface="Arial"/>
                <a:ea typeface="Arial"/>
                <a:cs typeface="Arial"/>
                <a:sym typeface="Arial"/>
              </a:rPr>
              <a:t>REPLACE VIEW</a:t>
            </a:r>
            <a:r>
              <a:rPr lang="en-IN" sz="1800">
                <a:solidFill>
                  <a:schemeClr val="dk1"/>
                </a:solidFill>
                <a:latin typeface="Arial"/>
                <a:ea typeface="Arial"/>
                <a:cs typeface="Arial"/>
                <a:sym typeface="Arial"/>
              </a:rPr>
              <a:t> v2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customer.</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customer, orders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 customerID;</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a:t>
            </a:r>
            <a:r>
              <a:rPr lang="en-IN" sz="1800">
                <a:solidFill>
                  <a:schemeClr val="dk1"/>
                </a:solidFill>
                <a:latin typeface="Arial"/>
                <a:ea typeface="Arial"/>
                <a:cs typeface="Arial"/>
                <a:sym typeface="Arial"/>
              </a:rPr>
              <a:t>or </a:t>
            </a:r>
            <a:r>
              <a:rPr lang="en-IN" sz="1800">
                <a:solidFill>
                  <a:srgbClr val="0077AA"/>
                </a:solidFill>
                <a:latin typeface="Arial"/>
                <a:ea typeface="Arial"/>
                <a:cs typeface="Arial"/>
                <a:sym typeface="Arial"/>
              </a:rPr>
              <a:t>REPLACE VIEW</a:t>
            </a:r>
            <a:r>
              <a:rPr lang="en-IN" sz="1800">
                <a:solidFill>
                  <a:schemeClr val="dk1"/>
                </a:solidFill>
                <a:latin typeface="Arial"/>
                <a:ea typeface="Arial"/>
                <a:cs typeface="Arial"/>
                <a:sym typeface="Arial"/>
              </a:rPr>
              <a:t> v3 </a:t>
            </a:r>
            <a:r>
              <a:rPr lang="en-IN" sz="1800">
                <a:solidFill>
                  <a:srgbClr val="633E31"/>
                </a:solidFill>
                <a:latin typeface="Arial"/>
                <a:ea typeface="Arial"/>
                <a:cs typeface="Arial"/>
                <a:sym typeface="Arial"/>
              </a:rPr>
              <a:t>AS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orders.</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customer, orders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 customerID;</a:t>
            </a:r>
            <a:endParaRPr/>
          </a:p>
        </p:txBody>
      </p:sp>
      <p:sp>
        <p:nvSpPr>
          <p:cNvPr id="5134" name="Google Shape;5134;p523"/>
          <p:cNvSpPr/>
          <p:nvPr/>
        </p:nvSpPr>
        <p:spPr>
          <a:xfrm>
            <a:off x="328857" y="2786732"/>
            <a:ext cx="11387929" cy="295465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name, description, orderID, customerID, orderdate, amount) </a:t>
            </a:r>
            <a:r>
              <a:rPr lang="en-IN" sz="1800">
                <a:solidFill>
                  <a:srgbClr val="0077AA"/>
                </a:solidFill>
                <a:latin typeface="Arial"/>
                <a:ea typeface="Arial"/>
                <a:cs typeface="Arial"/>
                <a:sym typeface="Arial"/>
              </a:rPr>
              <a:t>VALUES </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,'S10',"D1", </a:t>
            </a:r>
            <a:r>
              <a:rPr lang="en-IN" sz="1800">
                <a:solidFill>
                  <a:srgbClr val="990055"/>
                </a:solidFill>
                <a:latin typeface="Arial"/>
                <a:ea typeface="Arial"/>
                <a:cs typeface="Arial"/>
                <a:sym typeface="Arial"/>
              </a:rPr>
              <a:t>10</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NOW(), 111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B050"/>
                </a:solidFill>
                <a:latin typeface="Arial"/>
                <a:ea typeface="Arial"/>
                <a:cs typeface="Arial"/>
                <a:sym typeface="Arial"/>
              </a:rPr>
              <a:t>// Error: Can not modify more than one base table through a join view 'db5.v1’</a:t>
            </a:r>
            <a:endParaRPr/>
          </a:p>
          <a:p>
            <a:pPr indent="-171450" lvl="0" marL="285750" marR="0" rtl="0" algn="l">
              <a:spcBef>
                <a:spcPts val="0"/>
              </a:spcBef>
              <a:spcAft>
                <a:spcPts val="0"/>
              </a:spcAft>
              <a:buClr>
                <a:schemeClr val="dk1"/>
              </a:buClr>
              <a:buSzPts val="1800"/>
              <a:buFont typeface="Arial"/>
              <a:buNone/>
            </a:pPr>
            <a:r>
              <a:t/>
            </a:r>
            <a:endParaRPr sz="1800">
              <a:solidFill>
                <a:srgbClr val="00B050"/>
              </a:solidFill>
              <a:latin typeface="Arial"/>
              <a:ea typeface="Arial"/>
              <a:cs typeface="Arial"/>
              <a:sym typeface="Arial"/>
            </a:endParaRPr>
          </a:p>
          <a:p>
            <a:pPr indent="0" lvl="0" marL="0" marR="0" rtl="0" algn="l">
              <a:spcBef>
                <a:spcPts val="0"/>
              </a:spcBef>
              <a:spcAft>
                <a:spcPts val="0"/>
              </a:spcAft>
              <a:buNone/>
            </a:pPr>
            <a:r>
              <a:rPr lang="en-IN" sz="1800">
                <a:solidFill>
                  <a:srgbClr val="00B050"/>
                </a:solidFill>
                <a:latin typeface="Arial"/>
                <a:ea typeface="Arial"/>
                <a:cs typeface="Arial"/>
                <a:sym typeface="Arial"/>
              </a:rPr>
              <a:t>// We may get  Error: Can not insert into join view 'db5.v2' without fields list.</a:t>
            </a:r>
            <a:endParaRPr/>
          </a:p>
          <a:p>
            <a:pPr indent="0" lvl="0" marL="0" marR="0" rtl="0" algn="l">
              <a:spcBef>
                <a:spcPts val="0"/>
              </a:spcBef>
              <a:spcAft>
                <a:spcPts val="0"/>
              </a:spcAft>
              <a:buNone/>
            </a:pPr>
            <a:r>
              <a:t/>
            </a:r>
            <a:endParaRPr sz="1800">
              <a:solidFill>
                <a:srgbClr val="00B050"/>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name, description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v1</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customerID, orderDate, amount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7000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rgbClr val="00B050"/>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 name, description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5</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'neel'</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'description Text 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v3</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customerID, orderdate, amount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6</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NOW(), </a:t>
            </a:r>
            <a:r>
              <a:rPr lang="en-IN" sz="1800">
                <a:solidFill>
                  <a:srgbClr val="990055"/>
                </a:solidFill>
                <a:latin typeface="Arial"/>
                <a:ea typeface="Arial"/>
                <a:cs typeface="Arial"/>
                <a:sym typeface="Arial"/>
              </a:rPr>
              <a:t>200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135" name="Google Shape;5135;p523"/>
          <p:cNvSpPr/>
          <p:nvPr/>
        </p:nvSpPr>
        <p:spPr>
          <a:xfrm>
            <a:off x="328858" y="107722"/>
            <a:ext cx="34628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2"/>
                </a:solidFill>
                <a:latin typeface="Arial"/>
                <a:ea typeface="Arial"/>
                <a:cs typeface="Arial"/>
                <a:sym typeface="Arial"/>
              </a:rPr>
              <a:t>Try Out</a:t>
            </a:r>
            <a:endParaRPr/>
          </a:p>
        </p:txBody>
      </p:sp>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39" name="Shape 5139"/>
        <p:cNvGrpSpPr/>
        <p:nvPr/>
      </p:nvGrpSpPr>
      <p:grpSpPr>
        <a:xfrm>
          <a:off x="0" y="0"/>
          <a:ext cx="0" cy="0"/>
          <a:chOff x="0" y="0"/>
          <a:chExt cx="0" cy="0"/>
        </a:xfrm>
      </p:grpSpPr>
      <p:sp>
        <p:nvSpPr>
          <p:cNvPr id="5140" name="Google Shape;5140;p524"/>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CREATE VIEW Syntax</a:t>
            </a:r>
            <a:endParaRPr/>
          </a:p>
        </p:txBody>
      </p:sp>
      <p:sp>
        <p:nvSpPr>
          <p:cNvPr id="5141" name="Google Shape;5141;p524"/>
          <p:cNvSpPr/>
          <p:nvPr/>
        </p:nvSpPr>
        <p:spPr>
          <a:xfrm>
            <a:off x="1676400" y="1425714"/>
            <a:ext cx="87630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SHOW CREATE VIEW </a:t>
            </a:r>
            <a:r>
              <a:rPr lang="en-IN" sz="1800">
                <a:solidFill>
                  <a:schemeClr val="dk1"/>
                </a:solidFill>
                <a:latin typeface="Arial"/>
                <a:ea typeface="Arial"/>
                <a:cs typeface="Arial"/>
                <a:sym typeface="Arial"/>
              </a:rPr>
              <a:t>view_name</a:t>
            </a:r>
            <a:endParaRPr sz="1800">
              <a:solidFill>
                <a:schemeClr val="dk1"/>
              </a:solidFill>
              <a:latin typeface="Arial"/>
              <a:ea typeface="Arial"/>
              <a:cs typeface="Arial"/>
              <a:sym typeface="Arial"/>
            </a:endParaRPr>
          </a:p>
        </p:txBody>
      </p:sp>
      <p:sp>
        <p:nvSpPr>
          <p:cNvPr id="5142" name="Google Shape;5142;p524"/>
          <p:cNvSpPr/>
          <p:nvPr/>
        </p:nvSpPr>
        <p:spPr>
          <a:xfrm>
            <a:off x="1676400" y="1869990"/>
            <a:ext cx="8839200" cy="4160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600">
                <a:solidFill>
                  <a:schemeClr val="dk1"/>
                </a:solidFill>
                <a:latin typeface="Arial"/>
                <a:ea typeface="Arial"/>
                <a:cs typeface="Arial"/>
                <a:sym typeface="Arial"/>
              </a:rPr>
              <a:t>show create VIEW v1;</a:t>
            </a:r>
            <a:endParaRPr/>
          </a:p>
        </p:txBody>
      </p:sp>
      <p:sp>
        <p:nvSpPr>
          <p:cNvPr id="5143" name="Google Shape;5143;p524"/>
          <p:cNvSpPr/>
          <p:nvPr/>
        </p:nvSpPr>
        <p:spPr>
          <a:xfrm>
            <a:off x="1676400" y="2706470"/>
            <a:ext cx="8763000"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SHOW [FULL] TABLES [{FROM | IN} db_name]</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[LIKE 'pattern' | WHERE expr]</a:t>
            </a:r>
            <a:endParaRPr/>
          </a:p>
        </p:txBody>
      </p:sp>
      <p:sp>
        <p:nvSpPr>
          <p:cNvPr id="5144" name="Google Shape;5144;p524"/>
          <p:cNvSpPr/>
          <p:nvPr/>
        </p:nvSpPr>
        <p:spPr>
          <a:xfrm>
            <a:off x="1676400" y="3622590"/>
            <a:ext cx="8839200" cy="4160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600">
                <a:solidFill>
                  <a:schemeClr val="dk1"/>
                </a:solidFill>
                <a:latin typeface="Arial"/>
                <a:ea typeface="Arial"/>
                <a:cs typeface="Arial"/>
                <a:sym typeface="Arial"/>
              </a:rPr>
              <a:t>show full tables where table_type like </a:t>
            </a:r>
            <a:r>
              <a:rPr lang="en-IN" sz="1600">
                <a:solidFill>
                  <a:schemeClr val="dk1"/>
                </a:solidFill>
                <a:latin typeface="Gill Sans"/>
                <a:ea typeface="Gill Sans"/>
                <a:cs typeface="Gill Sans"/>
                <a:sym typeface="Gill Sans"/>
              </a:rPr>
              <a:t>'VIEW';</a:t>
            </a:r>
            <a:endParaRPr sz="1600">
              <a:solidFill>
                <a:schemeClr val="dk1"/>
              </a:solidFill>
              <a:latin typeface="Arial"/>
              <a:ea typeface="Arial"/>
              <a:cs typeface="Arial"/>
              <a:sym typeface="Arial"/>
            </a:endParaRPr>
          </a:p>
        </p:txBody>
      </p:sp>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48" name="Shape 5148"/>
        <p:cNvGrpSpPr/>
        <p:nvPr/>
      </p:nvGrpSpPr>
      <p:grpSpPr>
        <a:xfrm>
          <a:off x="0" y="0"/>
          <a:ext cx="0" cy="0"/>
          <a:chOff x="0" y="0"/>
          <a:chExt cx="0" cy="0"/>
        </a:xfrm>
      </p:grpSpPr>
      <p:sp>
        <p:nvSpPr>
          <p:cNvPr id="5149" name="Google Shape;5149;p525"/>
          <p:cNvSpPr/>
          <p:nvPr/>
        </p:nvSpPr>
        <p:spPr>
          <a:xfrm>
            <a:off x="547058" y="945148"/>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This statement changes the definition of a view, which must exist.</a:t>
            </a:r>
            <a:endParaRPr sz="1800">
              <a:solidFill>
                <a:schemeClr val="lt1"/>
              </a:solidFill>
              <a:latin typeface="Palatino Linotype"/>
              <a:ea typeface="Palatino Linotype"/>
              <a:cs typeface="Palatino Linotype"/>
              <a:sym typeface="Palatino Linotype"/>
            </a:endParaRPr>
          </a:p>
        </p:txBody>
      </p:sp>
      <p:sp>
        <p:nvSpPr>
          <p:cNvPr id="5150" name="Google Shape;5150;p525"/>
          <p:cNvSpPr/>
          <p:nvPr/>
        </p:nvSpPr>
        <p:spPr>
          <a:xfrm>
            <a:off x="623249" y="1478547"/>
            <a:ext cx="883804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ALTER VIEW </a:t>
            </a:r>
            <a:r>
              <a:rPr lang="en-IN" sz="2000">
                <a:solidFill>
                  <a:schemeClr val="dk1"/>
                </a:solidFill>
                <a:latin typeface="Arial"/>
                <a:ea typeface="Arial"/>
                <a:cs typeface="Arial"/>
                <a:sym typeface="Arial"/>
              </a:rPr>
              <a:t>view_name [(column_list)]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AS select_statement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[WITH CHECK OPTION]</a:t>
            </a:r>
            <a:endParaRPr sz="2000">
              <a:solidFill>
                <a:srgbClr val="0077AA"/>
              </a:solidFill>
              <a:latin typeface="Arial"/>
              <a:ea typeface="Arial"/>
              <a:cs typeface="Arial"/>
              <a:sym typeface="Arial"/>
            </a:endParaRPr>
          </a:p>
        </p:txBody>
      </p:sp>
      <p:sp>
        <p:nvSpPr>
          <p:cNvPr id="5151" name="Google Shape;5151;p525"/>
          <p:cNvSpPr/>
          <p:nvPr/>
        </p:nvSpPr>
        <p:spPr>
          <a:xfrm>
            <a:off x="551527" y="4064151"/>
            <a:ext cx="88380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DROP VIEW [IF EXISTS]</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view_name [, view_name] ...</a:t>
            </a:r>
            <a:endParaRPr sz="1800">
              <a:solidFill>
                <a:srgbClr val="0077AA"/>
              </a:solidFill>
              <a:latin typeface="Arial"/>
              <a:ea typeface="Arial"/>
              <a:cs typeface="Arial"/>
              <a:sym typeface="Arial"/>
            </a:endParaRPr>
          </a:p>
        </p:txBody>
      </p:sp>
      <p:sp>
        <p:nvSpPr>
          <p:cNvPr id="5152" name="Google Shape;5152;p525"/>
          <p:cNvSpPr/>
          <p:nvPr/>
        </p:nvSpPr>
        <p:spPr>
          <a:xfrm>
            <a:off x="475336" y="3573016"/>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DROP VIEW removes one or more views.</a:t>
            </a:r>
            <a:endParaRPr sz="1800">
              <a:solidFill>
                <a:schemeClr val="lt1"/>
              </a:solidFill>
              <a:latin typeface="Palatino Linotype"/>
              <a:ea typeface="Palatino Linotype"/>
              <a:cs typeface="Palatino Linotype"/>
              <a:sym typeface="Palatino Linotype"/>
            </a:endParaRPr>
          </a:p>
        </p:txBody>
      </p:sp>
      <p:sp>
        <p:nvSpPr>
          <p:cNvPr id="5153" name="Google Shape;5153;p525"/>
          <p:cNvSpPr/>
          <p:nvPr/>
        </p:nvSpPr>
        <p:spPr>
          <a:xfrm>
            <a:off x="479376" y="5024210"/>
            <a:ext cx="1065718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studentview;</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studentid10view, studentviewwithcheck;</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studentTotalMarksView, studentAddressView;</a:t>
            </a:r>
            <a:endParaRPr/>
          </a:p>
        </p:txBody>
      </p:sp>
      <p:sp>
        <p:nvSpPr>
          <p:cNvPr id="5154" name="Google Shape;5154;p525"/>
          <p:cNvSpPr/>
          <p:nvPr/>
        </p:nvSpPr>
        <p:spPr>
          <a:xfrm>
            <a:off x="475336" y="2420889"/>
            <a:ext cx="1065718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ALTER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VIEW</a:t>
            </a:r>
            <a:r>
              <a:rPr lang="en-IN" sz="1800">
                <a:solidFill>
                  <a:schemeClr val="dk1"/>
                </a:solidFill>
                <a:latin typeface="Arial"/>
                <a:ea typeface="Arial"/>
                <a:cs typeface="Arial"/>
                <a:sym typeface="Arial"/>
              </a:rPr>
              <a:t> studentview AS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namefirst, namelast, emailid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student;</a:t>
            </a:r>
            <a:endParaRPr/>
          </a:p>
        </p:txBody>
      </p:sp>
      <p:sp>
        <p:nvSpPr>
          <p:cNvPr id="5155" name="Google Shape;5155;p52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alter / drop view</a:t>
            </a:r>
            <a:endParaRPr/>
          </a:p>
        </p:txBody>
      </p:sp>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9" name="Shape 5159"/>
        <p:cNvGrpSpPr/>
        <p:nvPr/>
      </p:nvGrpSpPr>
      <p:grpSpPr>
        <a:xfrm>
          <a:off x="0" y="0"/>
          <a:ext cx="0" cy="0"/>
          <a:chOff x="0" y="0"/>
          <a:chExt cx="0" cy="0"/>
        </a:xfrm>
      </p:grpSpPr>
      <p:sp>
        <p:nvSpPr>
          <p:cNvPr id="5160" name="Google Shape;5160;p526"/>
          <p:cNvSpPr txBox="1"/>
          <p:nvPr/>
        </p:nvSpPr>
        <p:spPr>
          <a:xfrm>
            <a:off x="1676400" y="2362200"/>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index</a:t>
            </a:r>
            <a:endParaRPr/>
          </a:p>
        </p:txBody>
      </p:sp>
      <p:sp>
        <p:nvSpPr>
          <p:cNvPr id="5161" name="Google Shape;5161;p526"/>
          <p:cNvSpPr/>
          <p:nvPr/>
        </p:nvSpPr>
        <p:spPr>
          <a:xfrm>
            <a:off x="1676400" y="152400"/>
            <a:ext cx="8839200" cy="1077218"/>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MySQL indexes (PRIMARY KEY, UNIQUE, INDEX, and FULLTEXT) are stored in B-trees. </a:t>
            </a:r>
            <a:r>
              <a:rPr lang="en-IN" sz="1600">
                <a:solidFill>
                  <a:srgbClr val="F6C120"/>
                </a:solidFill>
                <a:latin typeface="Arial"/>
                <a:ea typeface="Arial"/>
                <a:cs typeface="Arial"/>
                <a:sym typeface="Arial"/>
              </a:rPr>
              <a:t>FULLTEXT indexes are created on text-based columns (CHAR, VARCHAR, or TEXT columns) to help speed up queries and DML operations on data contained within those columns, omitting any words that are defined as stopwords. </a:t>
            </a:r>
            <a:endParaRPr/>
          </a:p>
        </p:txBody>
      </p:sp>
      <p:sp>
        <p:nvSpPr>
          <p:cNvPr id="5162" name="Google Shape;5162;p526"/>
          <p:cNvSpPr/>
          <p:nvPr/>
        </p:nvSpPr>
        <p:spPr>
          <a:xfrm>
            <a:off x="406574" y="3212976"/>
            <a:ext cx="11089232" cy="2862322"/>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it is a schema object.</a:t>
            </a:r>
            <a:endParaRPr/>
          </a:p>
          <a:p>
            <a:pPr indent="-292100" lvl="0" marL="342900" marR="0" rtl="0" algn="just">
              <a:spcBef>
                <a:spcPts val="0"/>
              </a:spcBef>
              <a:spcAft>
                <a:spcPts val="0"/>
              </a:spcAft>
              <a:buClr>
                <a:schemeClr val="dk1"/>
              </a:buClr>
              <a:buSzPts val="800"/>
              <a:buFont typeface="Arial"/>
              <a:buNone/>
            </a:pPr>
            <a:r>
              <a:t/>
            </a:r>
            <a:endParaRPr sz="800">
              <a:solidFill>
                <a:srgbClr val="006C86"/>
              </a:solidFill>
              <a:latin typeface="Gill Sans"/>
              <a:ea typeface="Gill Sans"/>
              <a:cs typeface="Gill Sans"/>
              <a:sym typeface="Gill Sans"/>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it is used by the server to speed up the retrieval of rows.</a:t>
            </a:r>
            <a:endParaRPr/>
          </a:p>
          <a:p>
            <a:pPr indent="-292100" lvl="0" marL="342900" marR="0" rtl="0" algn="just">
              <a:spcBef>
                <a:spcPts val="0"/>
              </a:spcBef>
              <a:spcAft>
                <a:spcPts val="0"/>
              </a:spcAft>
              <a:buClr>
                <a:schemeClr val="dk1"/>
              </a:buClr>
              <a:buSzPts val="800"/>
              <a:buFont typeface="Arial"/>
              <a:buNone/>
            </a:pPr>
            <a:r>
              <a:t/>
            </a:r>
            <a:endParaRPr sz="800">
              <a:solidFill>
                <a:srgbClr val="006C86"/>
              </a:solidFill>
              <a:latin typeface="Gill Sans"/>
              <a:ea typeface="Gill Sans"/>
              <a:cs typeface="Gill Sans"/>
              <a:sym typeface="Gill Sans"/>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it reduces disk I/O(input/output) process.</a:t>
            </a:r>
            <a:endParaRPr/>
          </a:p>
          <a:p>
            <a:pPr indent="-292100" lvl="0" marL="342900" marR="0" rtl="0" algn="just">
              <a:spcBef>
                <a:spcPts val="0"/>
              </a:spcBef>
              <a:spcAft>
                <a:spcPts val="0"/>
              </a:spcAft>
              <a:buClr>
                <a:schemeClr val="dk1"/>
              </a:buClr>
              <a:buSzPts val="800"/>
              <a:buFont typeface="Arial"/>
              <a:buNone/>
            </a:pPr>
            <a:r>
              <a:t/>
            </a:r>
            <a:endParaRPr sz="800">
              <a:solidFill>
                <a:srgbClr val="006C86"/>
              </a:solidFill>
              <a:latin typeface="Gill Sans"/>
              <a:ea typeface="Gill Sans"/>
              <a:cs typeface="Gill Sans"/>
              <a:sym typeface="Gill Sans"/>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it helps to speed up select queries where clauses, but it slows down data input, with the update and the insert statements.</a:t>
            </a:r>
            <a:endParaRPr/>
          </a:p>
          <a:p>
            <a:pPr indent="-292100" lvl="0" marL="342900" marR="0" rtl="0" algn="just">
              <a:spcBef>
                <a:spcPts val="0"/>
              </a:spcBef>
              <a:spcAft>
                <a:spcPts val="0"/>
              </a:spcAft>
              <a:buClr>
                <a:schemeClr val="dk1"/>
              </a:buClr>
              <a:buSzPts val="800"/>
              <a:buFont typeface="Arial"/>
              <a:buNone/>
            </a:pPr>
            <a:r>
              <a:t/>
            </a:r>
            <a:endParaRPr sz="800">
              <a:solidFill>
                <a:srgbClr val="006C86"/>
              </a:solidFill>
              <a:latin typeface="Gill Sans"/>
              <a:ea typeface="Gill Sans"/>
              <a:cs typeface="Gill Sans"/>
              <a:sym typeface="Gill Sans"/>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it can be created or dropped with no effect on the data.</a:t>
            </a:r>
            <a:endParaRPr/>
          </a:p>
          <a:p>
            <a:pPr indent="-292100" lvl="0" marL="342900" marR="0" rtl="0" algn="just">
              <a:spcBef>
                <a:spcPts val="0"/>
              </a:spcBef>
              <a:spcAft>
                <a:spcPts val="0"/>
              </a:spcAft>
              <a:buClr>
                <a:schemeClr val="dk1"/>
              </a:buClr>
              <a:buSzPts val="800"/>
              <a:buFont typeface="Arial"/>
              <a:buNone/>
            </a:pPr>
            <a:r>
              <a:t/>
            </a:r>
            <a:endParaRPr sz="800">
              <a:solidFill>
                <a:srgbClr val="006C86"/>
              </a:solidFill>
              <a:latin typeface="Gill Sans"/>
              <a:ea typeface="Gill Sans"/>
              <a:cs typeface="Gill Sans"/>
              <a:sym typeface="Gill Sans"/>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Gill Sans"/>
                <a:ea typeface="Gill Sans"/>
                <a:cs typeface="Gill Sans"/>
                <a:sym typeface="Gill Sans"/>
              </a:rPr>
              <a:t>multiple columns index may consist of up to 16 columns.</a:t>
            </a:r>
            <a:endParaRPr/>
          </a:p>
        </p:txBody>
      </p:sp>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66" name="Shape 5166"/>
        <p:cNvGrpSpPr/>
        <p:nvPr/>
      </p:nvGrpSpPr>
      <p:grpSpPr>
        <a:xfrm>
          <a:off x="0" y="0"/>
          <a:ext cx="0" cy="0"/>
          <a:chOff x="0" y="0"/>
          <a:chExt cx="0" cy="0"/>
        </a:xfrm>
      </p:grpSpPr>
      <p:sp>
        <p:nvSpPr>
          <p:cNvPr id="5167" name="Google Shape;5167;p52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index</a:t>
            </a:r>
            <a:endParaRPr/>
          </a:p>
        </p:txBody>
      </p:sp>
      <p:sp>
        <p:nvSpPr>
          <p:cNvPr id="5168" name="Google Shape;5168;p527"/>
          <p:cNvSpPr/>
          <p:nvPr/>
        </p:nvSpPr>
        <p:spPr>
          <a:xfrm>
            <a:off x="191344" y="838200"/>
            <a:ext cx="1180931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b="1" lang="en-IN" sz="1800">
                <a:solidFill>
                  <a:schemeClr val="dk1"/>
                </a:solidFill>
                <a:latin typeface="Arial"/>
                <a:ea typeface="Arial"/>
                <a:cs typeface="Arial"/>
                <a:sym typeface="Arial"/>
              </a:rPr>
              <a:t>from the index file</a:t>
            </a:r>
            <a:r>
              <a:rPr lang="en-IN" sz="1800">
                <a:solidFill>
                  <a:schemeClr val="dk1"/>
                </a:solidFill>
                <a:latin typeface="Arial"/>
                <a:ea typeface="Arial"/>
                <a:cs typeface="Arial"/>
                <a:sym typeface="Arial"/>
              </a:rPr>
              <a:t>) to seek to in the middle of the data file without having to look at all the data. This is much faster than reading every row sequentially.</a:t>
            </a:r>
            <a:endParaRPr sz="1800">
              <a:solidFill>
                <a:schemeClr val="lt1"/>
              </a:solidFill>
              <a:latin typeface="Arial"/>
              <a:ea typeface="Arial"/>
              <a:cs typeface="Arial"/>
              <a:sym typeface="Arial"/>
            </a:endParaRPr>
          </a:p>
        </p:txBody>
      </p:sp>
      <p:sp>
        <p:nvSpPr>
          <p:cNvPr id="5169" name="Google Shape;5169;p527"/>
          <p:cNvSpPr/>
          <p:nvPr/>
        </p:nvSpPr>
        <p:spPr>
          <a:xfrm>
            <a:off x="191344" y="2527281"/>
            <a:ext cx="11809312" cy="13542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To find the rows matching a WHERE clause quickly.</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table has a multiple-column index, any leftmost prefix of the index can be used by the optimizer to look up rows. For example, if you have a three-column index on (col1, col2, col3), you have indexed search capabilities on (col1), (col1, col2), and (col1, col2, col3).</a:t>
            </a:r>
            <a:endParaRPr sz="1800">
              <a:solidFill>
                <a:schemeClr val="lt1"/>
              </a:solidFill>
              <a:latin typeface="Arial"/>
              <a:ea typeface="Arial"/>
              <a:cs typeface="Arial"/>
              <a:sym typeface="Arial"/>
            </a:endParaRPr>
          </a:p>
        </p:txBody>
      </p:sp>
      <p:sp>
        <p:nvSpPr>
          <p:cNvPr id="5170" name="Google Shape;5170;p527"/>
          <p:cNvSpPr/>
          <p:nvPr/>
        </p:nvSpPr>
        <p:spPr>
          <a:xfrm>
            <a:off x="273997" y="5085184"/>
            <a:ext cx="7616252"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Index name can have max 64 char.</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It is not possible to create an INDEX on a VIEW.</a:t>
            </a:r>
            <a:endParaRPr/>
          </a:p>
          <a:p>
            <a:pPr indent="-234950" lvl="0" marL="285750" marR="0" rtl="0" algn="l">
              <a:spcBef>
                <a:spcPts val="0"/>
              </a:spcBef>
              <a:spcAft>
                <a:spcPts val="0"/>
              </a:spcAft>
              <a:buClr>
                <a:schemeClr val="dk1"/>
              </a:buClr>
              <a:buSzPts val="800"/>
              <a:buFont typeface="Arial"/>
              <a:buNone/>
            </a:pPr>
            <a:r>
              <a:t/>
            </a:r>
            <a:endParaRPr sz="800">
              <a:solidFill>
                <a:srgbClr val="262626"/>
              </a:solidFill>
              <a:latin typeface="Arial"/>
              <a:ea typeface="Arial"/>
              <a:cs typeface="Arial"/>
              <a:sym typeface="Arial"/>
            </a:endParaRPr>
          </a:p>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If we drop the BASE TABLE, the INDEX will be dropped automatically.</a:t>
            </a:r>
            <a:endParaRPr/>
          </a:p>
        </p:txBody>
      </p:sp>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74" name="Shape 5174"/>
        <p:cNvGrpSpPr/>
        <p:nvPr/>
      </p:nvGrpSpPr>
      <p:grpSpPr>
        <a:xfrm>
          <a:off x="0" y="0"/>
          <a:ext cx="0" cy="0"/>
          <a:chOff x="0" y="0"/>
          <a:chExt cx="0" cy="0"/>
        </a:xfrm>
      </p:grpSpPr>
      <p:sp>
        <p:nvSpPr>
          <p:cNvPr id="5175" name="Google Shape;5175;p52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create index</a:t>
            </a:r>
            <a:endParaRPr/>
          </a:p>
        </p:txBody>
      </p:sp>
      <p:sp>
        <p:nvSpPr>
          <p:cNvPr id="5176" name="Google Shape;5176;p528"/>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Indexes are used to find rows with specific column values quickly.</a:t>
            </a:r>
            <a:endParaRPr sz="1800">
              <a:solidFill>
                <a:schemeClr val="lt1"/>
              </a:solidFill>
              <a:latin typeface="Arial"/>
              <a:ea typeface="Arial"/>
              <a:cs typeface="Arial"/>
              <a:sym typeface="Arial"/>
            </a:endParaRPr>
          </a:p>
        </p:txBody>
      </p:sp>
      <p:sp>
        <p:nvSpPr>
          <p:cNvPr id="5177" name="Google Shape;5177;p528"/>
          <p:cNvSpPr/>
          <p:nvPr/>
        </p:nvSpPr>
        <p:spPr>
          <a:xfrm>
            <a:off x="1676182" y="1600202"/>
            <a:ext cx="883804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[UNIQUE] INDEX </a:t>
            </a:r>
            <a:r>
              <a:rPr lang="en-IN" sz="2000">
                <a:solidFill>
                  <a:schemeClr val="dk1"/>
                </a:solidFill>
                <a:latin typeface="Arial"/>
                <a:ea typeface="Arial"/>
                <a:cs typeface="Arial"/>
                <a:sym typeface="Arial"/>
              </a:rPr>
              <a:t>index_name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ON </a:t>
            </a:r>
            <a:r>
              <a:rPr lang="en-IN" sz="2000">
                <a:solidFill>
                  <a:schemeClr val="dk1"/>
                </a:solidFill>
                <a:latin typeface="Arial"/>
                <a:ea typeface="Arial"/>
                <a:cs typeface="Arial"/>
                <a:sym typeface="Arial"/>
              </a:rPr>
              <a:t>tbl_name </a:t>
            </a:r>
            <a:r>
              <a:rPr lang="en-IN" sz="2000">
                <a:solidFill>
                  <a:srgbClr val="0077AA"/>
                </a:solidFill>
                <a:latin typeface="Arial"/>
                <a:ea typeface="Arial"/>
                <a:cs typeface="Arial"/>
                <a:sym typeface="Arial"/>
              </a:rPr>
              <a:t>(</a:t>
            </a:r>
            <a:r>
              <a:rPr lang="en-IN" sz="2000">
                <a:solidFill>
                  <a:schemeClr val="dk1"/>
                </a:solidFill>
                <a:latin typeface="Arial"/>
                <a:ea typeface="Arial"/>
                <a:cs typeface="Arial"/>
                <a:sym typeface="Arial"/>
              </a:rPr>
              <a:t>index_col_name,...</a:t>
            </a:r>
            <a:r>
              <a:rPr lang="en-IN" sz="2000">
                <a:solidFill>
                  <a:srgbClr val="0077AA"/>
                </a:solidFill>
                <a:latin typeface="Arial"/>
                <a:ea typeface="Arial"/>
                <a:cs typeface="Arial"/>
                <a:sym typeface="Arial"/>
              </a:rPr>
              <a:t>)</a:t>
            </a:r>
            <a:endParaRPr sz="2000">
              <a:solidFill>
                <a:srgbClr val="0077AA"/>
              </a:solidFill>
              <a:latin typeface="Arial"/>
              <a:ea typeface="Arial"/>
              <a:cs typeface="Arial"/>
              <a:sym typeface="Arial"/>
            </a:endParaRPr>
          </a:p>
        </p:txBody>
      </p:sp>
      <p:sp>
        <p:nvSpPr>
          <p:cNvPr id="5178" name="Google Shape;5178;p528"/>
          <p:cNvSpPr/>
          <p:nvPr/>
        </p:nvSpPr>
        <p:spPr>
          <a:xfrm>
            <a:off x="1676182" y="2492896"/>
            <a:ext cx="8838049" cy="184986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600">
                <a:solidFill>
                  <a:srgbClr val="FF0000"/>
                </a:solidFill>
                <a:latin typeface="Arial"/>
                <a:ea typeface="Arial"/>
                <a:cs typeface="Arial"/>
                <a:sym typeface="Arial"/>
              </a:rPr>
              <a:t>e.g.</a:t>
            </a:r>
            <a:endParaRPr/>
          </a:p>
          <a:p>
            <a:pPr indent="0" lvl="0" marL="0" marR="0" rtl="0" algn="l">
              <a:lnSpc>
                <a:spcPct val="150000"/>
              </a:lnSpc>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indexOnName </a:t>
            </a:r>
            <a:r>
              <a:rPr lang="en-IN" sz="1800">
                <a:solidFill>
                  <a:srgbClr val="0077AA"/>
                </a:solidFill>
                <a:latin typeface="Arial"/>
                <a:ea typeface="Arial"/>
                <a:cs typeface="Arial"/>
                <a:sym typeface="Arial"/>
              </a:rPr>
              <a:t>ON</a:t>
            </a:r>
            <a:r>
              <a:rPr lang="en-IN" sz="1800">
                <a:solidFill>
                  <a:schemeClr val="dk1"/>
                </a:solidFill>
                <a:latin typeface="Arial"/>
                <a:ea typeface="Arial"/>
                <a:cs typeface="Arial"/>
                <a:sym typeface="Arial"/>
              </a:rPr>
              <a:t> 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rgbClr val="0C0C0C"/>
                </a:solidFill>
                <a:latin typeface="Arial"/>
                <a:ea typeface="Arial"/>
                <a:cs typeface="Arial"/>
                <a:sym typeface="Arial"/>
              </a:rPr>
              <a:t> indexOnUniversity </a:t>
            </a:r>
            <a:r>
              <a:rPr lang="en-IN" sz="1800">
                <a:solidFill>
                  <a:srgbClr val="0077AA"/>
                </a:solidFill>
                <a:latin typeface="Arial"/>
                <a:ea typeface="Arial"/>
                <a:cs typeface="Arial"/>
                <a:sym typeface="Arial"/>
              </a:rPr>
              <a:t>ON</a:t>
            </a:r>
            <a:r>
              <a:rPr lang="en-IN" sz="1800">
                <a:solidFill>
                  <a:srgbClr val="0C0C0C"/>
                </a:solidFill>
                <a:latin typeface="Arial"/>
                <a:ea typeface="Arial"/>
                <a:cs typeface="Arial"/>
                <a:sym typeface="Arial"/>
              </a:rPr>
              <a:t> student_qualifications</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university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UNIQUE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uniqueIndexOnName </a:t>
            </a:r>
            <a:r>
              <a:rPr lang="en-IN" sz="1800">
                <a:solidFill>
                  <a:srgbClr val="0077AA"/>
                </a:solidFill>
                <a:latin typeface="Arial"/>
                <a:ea typeface="Arial"/>
                <a:cs typeface="Arial"/>
                <a:sym typeface="Arial"/>
              </a:rPr>
              <a:t>ON</a:t>
            </a:r>
            <a:r>
              <a:rPr lang="en-IN" sz="1800">
                <a:solidFill>
                  <a:schemeClr val="dk1"/>
                </a:solidFill>
                <a:latin typeface="Arial"/>
                <a:ea typeface="Arial"/>
                <a:cs typeface="Arial"/>
                <a:sym typeface="Arial"/>
              </a:rPr>
              <a:t> emp</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2" name="Shape 5182"/>
        <p:cNvGrpSpPr/>
        <p:nvPr/>
      </p:nvGrpSpPr>
      <p:grpSpPr>
        <a:xfrm>
          <a:off x="0" y="0"/>
          <a:ext cx="0" cy="0"/>
          <a:chOff x="0" y="0"/>
          <a:chExt cx="0" cy="0"/>
        </a:xfrm>
      </p:grpSpPr>
      <p:sp>
        <p:nvSpPr>
          <p:cNvPr id="5183" name="Google Shape;5183;p529"/>
          <p:cNvSpPr/>
          <p:nvPr/>
        </p:nvSpPr>
        <p:spPr>
          <a:xfrm>
            <a:off x="1524596" y="4"/>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clustered and non-clustered index</a:t>
            </a:r>
            <a:endParaRPr/>
          </a:p>
        </p:txBody>
      </p:sp>
      <p:sp>
        <p:nvSpPr>
          <p:cNvPr id="5184" name="Google Shape;5184;p529"/>
          <p:cNvSpPr txBox="1"/>
          <p:nvPr/>
        </p:nvSpPr>
        <p:spPr>
          <a:xfrm>
            <a:off x="191344" y="764704"/>
            <a:ext cx="11737304"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1800">
                <a:solidFill>
                  <a:srgbClr val="333333"/>
                </a:solidFill>
                <a:latin typeface="Palatino Linotype"/>
                <a:ea typeface="Palatino Linotype"/>
                <a:cs typeface="Palatino Linotype"/>
                <a:sym typeface="Palatino Linotype"/>
              </a:rPr>
              <a:t>Indexing in MySQL is a process that helps us to return the requested data from the table very fast. If the table does not have an index, it scans the whole table for the requested data.</a:t>
            </a:r>
            <a:endParaRPr/>
          </a:p>
          <a:p>
            <a:pPr indent="0" lvl="0" marL="0" marR="0" rtl="0" algn="just">
              <a:spcBef>
                <a:spcPts val="0"/>
              </a:spcBef>
              <a:spcAft>
                <a:spcPts val="0"/>
              </a:spcAft>
              <a:buNone/>
            </a:pPr>
            <a:r>
              <a:t/>
            </a:r>
            <a:endParaRPr b="0" sz="1800">
              <a:solidFill>
                <a:srgbClr val="333333"/>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lang="en-IN" sz="1800" strike="noStrike">
                <a:solidFill>
                  <a:srgbClr val="008000"/>
                </a:solidFill>
                <a:latin typeface="Palatino Linotype"/>
                <a:ea typeface="Palatino Linotype"/>
                <a:cs typeface="Palatino Linotype"/>
                <a:sym typeface="Palatino Linotype"/>
              </a:rPr>
              <a:t>MySQL</a:t>
            </a:r>
            <a:r>
              <a:rPr b="0" lang="en-IN" sz="1800">
                <a:solidFill>
                  <a:srgbClr val="333333"/>
                </a:solidFill>
                <a:latin typeface="Palatino Linotype"/>
                <a:ea typeface="Palatino Linotype"/>
                <a:cs typeface="Palatino Linotype"/>
                <a:sym typeface="Palatino Linotype"/>
              </a:rPr>
              <a:t> </a:t>
            </a:r>
            <a:r>
              <a:rPr lang="en-IN" sz="1800">
                <a:solidFill>
                  <a:srgbClr val="008000"/>
                </a:solidFill>
                <a:latin typeface="Palatino Linotype"/>
                <a:ea typeface="Palatino Linotype"/>
                <a:cs typeface="Palatino Linotype"/>
                <a:sym typeface="Palatino Linotype"/>
              </a:rPr>
              <a:t>allows two different types of Indexing:</a:t>
            </a:r>
            <a:endParaRPr/>
          </a:p>
          <a:p>
            <a:pPr indent="0" lvl="0" marL="0" marR="0" rtl="0" algn="just">
              <a:spcBef>
                <a:spcPts val="0"/>
              </a:spcBef>
              <a:spcAft>
                <a:spcPts val="0"/>
              </a:spcAft>
              <a:buNone/>
            </a:pPr>
            <a:r>
              <a:t/>
            </a:r>
            <a:endParaRPr sz="400">
              <a:solidFill>
                <a:srgbClr val="008000"/>
              </a:solidFill>
              <a:latin typeface="Palatino Linotype"/>
              <a:ea typeface="Palatino Linotype"/>
              <a:cs typeface="Palatino Linotype"/>
              <a:sym typeface="Palatino Linotype"/>
            </a:endParaRPr>
          </a:p>
          <a:p>
            <a:pPr indent="-285750" lvl="0" marL="285750" marR="0" rtl="0" algn="just">
              <a:spcBef>
                <a:spcPts val="0"/>
              </a:spcBef>
              <a:spcAft>
                <a:spcPts val="0"/>
              </a:spcAft>
              <a:buClr>
                <a:srgbClr val="006C86"/>
              </a:buClr>
              <a:buSzPts val="1800"/>
              <a:buFont typeface="Arial"/>
              <a:buChar char="•"/>
            </a:pPr>
            <a:r>
              <a:rPr lang="en-IN" sz="1800">
                <a:solidFill>
                  <a:srgbClr val="006C86"/>
                </a:solidFill>
                <a:latin typeface="Gill Sans"/>
                <a:ea typeface="Gill Sans"/>
                <a:cs typeface="Gill Sans"/>
                <a:sym typeface="Gill Sans"/>
              </a:rPr>
              <a:t>Clustered Index</a:t>
            </a:r>
            <a:endParaRPr/>
          </a:p>
          <a:p>
            <a:pPr indent="-260350" lvl="0" marL="285750" marR="0" rtl="0" algn="just">
              <a:spcBef>
                <a:spcPts val="0"/>
              </a:spcBef>
              <a:spcAft>
                <a:spcPts val="0"/>
              </a:spcAft>
              <a:buClr>
                <a:schemeClr val="dk1"/>
              </a:buClr>
              <a:buSzPts val="400"/>
              <a:buFont typeface="Arial"/>
              <a:buNone/>
            </a:pPr>
            <a:r>
              <a:t/>
            </a:r>
            <a:endParaRPr sz="400">
              <a:solidFill>
                <a:srgbClr val="006C86"/>
              </a:solidFill>
              <a:latin typeface="Gill Sans"/>
              <a:ea typeface="Gill Sans"/>
              <a:cs typeface="Gill Sans"/>
              <a:sym typeface="Gill Sans"/>
            </a:endParaRPr>
          </a:p>
          <a:p>
            <a:pPr indent="-285750" lvl="0" marL="285750" marR="0" rtl="0" algn="just">
              <a:spcBef>
                <a:spcPts val="0"/>
              </a:spcBef>
              <a:spcAft>
                <a:spcPts val="0"/>
              </a:spcAft>
              <a:buClr>
                <a:srgbClr val="006C86"/>
              </a:buClr>
              <a:buSzPts val="1800"/>
              <a:buFont typeface="Arial"/>
              <a:buChar char="•"/>
            </a:pPr>
            <a:r>
              <a:rPr lang="en-IN" sz="1800">
                <a:solidFill>
                  <a:srgbClr val="006C86"/>
                </a:solidFill>
                <a:latin typeface="Gill Sans"/>
                <a:ea typeface="Gill Sans"/>
                <a:cs typeface="Gill Sans"/>
                <a:sym typeface="Gill Sans"/>
              </a:rPr>
              <a:t>Non-Clustered Index</a:t>
            </a:r>
            <a:endParaRPr/>
          </a:p>
        </p:txBody>
      </p:sp>
      <p:sp>
        <p:nvSpPr>
          <p:cNvPr id="5185" name="Google Shape;5185;p529"/>
          <p:cNvSpPr txBox="1"/>
          <p:nvPr/>
        </p:nvSpPr>
        <p:spPr>
          <a:xfrm>
            <a:off x="224450" y="2636912"/>
            <a:ext cx="11704197" cy="412420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IN" sz="2100">
                <a:solidFill>
                  <a:srgbClr val="610B4B"/>
                </a:solidFill>
                <a:latin typeface="Arial"/>
                <a:ea typeface="Arial"/>
                <a:cs typeface="Arial"/>
                <a:sym typeface="Arial"/>
              </a:rPr>
              <a:t>Clustered Index:-</a:t>
            </a:r>
            <a:r>
              <a:rPr b="0" i="0" lang="en-IN" sz="2000">
                <a:solidFill>
                  <a:srgbClr val="610B4B"/>
                </a:solidFill>
                <a:latin typeface="Arial"/>
                <a:ea typeface="Arial"/>
                <a:cs typeface="Arial"/>
                <a:sym typeface="Arial"/>
              </a:rPr>
              <a:t> </a:t>
            </a:r>
            <a:endParaRPr/>
          </a:p>
          <a:p>
            <a:pPr indent="-285750" lvl="0" marL="285750" marR="0" rtl="0" algn="just">
              <a:spcBef>
                <a:spcPts val="0"/>
              </a:spcBef>
              <a:spcAft>
                <a:spcPts val="0"/>
              </a:spcAft>
              <a:buClr>
                <a:srgbClr val="333333"/>
              </a:buClr>
              <a:buSzPts val="1800"/>
              <a:buFont typeface="Arial"/>
              <a:buChar char="•"/>
            </a:pPr>
            <a:r>
              <a:rPr i="0" lang="en-IN" sz="1800">
                <a:solidFill>
                  <a:srgbClr val="333333"/>
                </a:solidFill>
                <a:latin typeface="Palatino Linotype"/>
                <a:ea typeface="Palatino Linotype"/>
                <a:cs typeface="Palatino Linotype"/>
                <a:sym typeface="Palatino Linotype"/>
              </a:rPr>
              <a:t>Clustered index is used to optimize the speed of most common lookups and DML operations like INSERT, UPDATE, and DELETE command. </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Clustered indexes sort and store the data rows in the table based on their key (primary key) values </a:t>
            </a:r>
            <a:r>
              <a:rPr b="0" i="0" lang="en-IN" sz="1800">
                <a:solidFill>
                  <a:srgbClr val="333333"/>
                </a:solidFill>
                <a:latin typeface="Inter"/>
                <a:ea typeface="Inter"/>
                <a:cs typeface="Inter"/>
                <a:sym typeface="Inter"/>
              </a:rPr>
              <a:t>that can be sorted in only one direction. </a:t>
            </a:r>
            <a:r>
              <a:rPr lang="en-IN" sz="1800">
                <a:solidFill>
                  <a:srgbClr val="333333"/>
                </a:solidFill>
                <a:latin typeface="Palatino Linotype"/>
                <a:ea typeface="Palatino Linotype"/>
                <a:cs typeface="Palatino Linotype"/>
                <a:sym typeface="Palatino Linotype"/>
              </a:rPr>
              <a:t> </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If the table column contains a </a:t>
            </a:r>
            <a:r>
              <a:rPr b="1" lang="en-IN" sz="1800">
                <a:solidFill>
                  <a:srgbClr val="333333"/>
                </a:solidFill>
                <a:latin typeface="Palatino Linotype"/>
                <a:ea typeface="Palatino Linotype"/>
                <a:cs typeface="Palatino Linotype"/>
                <a:sym typeface="Palatino Linotype"/>
              </a:rPr>
              <a:t>primary key</a:t>
            </a:r>
            <a:r>
              <a:rPr lang="en-IN" sz="1800">
                <a:solidFill>
                  <a:srgbClr val="333333"/>
                </a:solidFill>
                <a:latin typeface="Palatino Linotype"/>
                <a:ea typeface="Palatino Linotype"/>
                <a:cs typeface="Palatino Linotype"/>
                <a:sym typeface="Palatino Linotype"/>
              </a:rPr>
              <a:t> or </a:t>
            </a:r>
            <a:r>
              <a:rPr b="1" lang="en-IN" sz="1800">
                <a:solidFill>
                  <a:srgbClr val="333333"/>
                </a:solidFill>
                <a:latin typeface="Palatino Linotype"/>
                <a:ea typeface="Palatino Linotype"/>
                <a:cs typeface="Palatino Linotype"/>
                <a:sym typeface="Palatino Linotype"/>
              </a:rPr>
              <a:t>unique key</a:t>
            </a:r>
            <a:r>
              <a:rPr lang="en-IN" sz="1800">
                <a:solidFill>
                  <a:srgbClr val="333333"/>
                </a:solidFill>
                <a:latin typeface="Palatino Linotype"/>
                <a:ea typeface="Palatino Linotype"/>
                <a:cs typeface="Palatino Linotype"/>
                <a:sym typeface="Palatino Linotype"/>
              </a:rPr>
              <a:t>, MySQL creates a clustered index.</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Data retrieval is faster than non-cluster index </a:t>
            </a:r>
            <a:endParaRPr/>
          </a:p>
          <a:p>
            <a:pPr indent="0" lvl="0" marL="0" marR="0" rtl="0" algn="just">
              <a:spcBef>
                <a:spcPts val="0"/>
              </a:spcBef>
              <a:spcAft>
                <a:spcPts val="0"/>
              </a:spcAft>
              <a:buNone/>
            </a:pPr>
            <a:r>
              <a:t/>
            </a:r>
            <a:endParaRPr sz="400">
              <a:solidFill>
                <a:srgbClr val="333333"/>
              </a:solidFill>
              <a:latin typeface="Palatino Linotype"/>
              <a:ea typeface="Palatino Linotype"/>
              <a:cs typeface="Palatino Linotype"/>
              <a:sym typeface="Palatino Linotype"/>
            </a:endParaRPr>
          </a:p>
          <a:p>
            <a:pPr indent="0" lvl="0" marL="0" marR="0" rtl="0" algn="just">
              <a:spcBef>
                <a:spcPts val="0"/>
              </a:spcBef>
              <a:spcAft>
                <a:spcPts val="0"/>
              </a:spcAft>
              <a:buNone/>
            </a:pPr>
            <a:r>
              <a:rPr b="0" i="0" lang="en-IN" sz="2100">
                <a:solidFill>
                  <a:srgbClr val="610B4B"/>
                </a:solidFill>
                <a:latin typeface="Arial"/>
                <a:ea typeface="Arial"/>
                <a:cs typeface="Arial"/>
                <a:sym typeface="Arial"/>
              </a:rPr>
              <a:t>Non-Clustered Index:-</a:t>
            </a:r>
            <a:r>
              <a:rPr b="0" i="0" lang="en-IN" sz="2000">
                <a:solidFill>
                  <a:srgbClr val="610B4B"/>
                </a:solidFill>
                <a:latin typeface="Arial"/>
                <a:ea typeface="Arial"/>
                <a:cs typeface="Arial"/>
                <a:sym typeface="Arial"/>
              </a:rPr>
              <a:t> </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The indexes other than PRIMARY indexes (clustered indexes) called a non-clustered index. </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The non-clustered indexes are also known as secondary indexes.</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The non-clustered index and table data are both stored in different places. </a:t>
            </a:r>
            <a:endParaRPr/>
          </a:p>
          <a:p>
            <a:pPr indent="-285750" lvl="0" marL="285750" marR="0" rtl="0" algn="just">
              <a:spcBef>
                <a:spcPts val="0"/>
              </a:spcBef>
              <a:spcAft>
                <a:spcPts val="0"/>
              </a:spcAft>
              <a:buClr>
                <a:srgbClr val="333333"/>
              </a:buClr>
              <a:buSzPts val="1800"/>
              <a:buFont typeface="Arial"/>
              <a:buChar char="•"/>
            </a:pPr>
            <a:r>
              <a:rPr b="0" i="0" lang="en-IN" sz="1800">
                <a:solidFill>
                  <a:srgbClr val="333333"/>
                </a:solidFill>
                <a:latin typeface="Inter"/>
                <a:ea typeface="Inter"/>
                <a:cs typeface="Inter"/>
                <a:sym typeface="Inter"/>
              </a:rPr>
              <a:t>It is not sorted (ordering) the table data.</a:t>
            </a: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Extra space is required to store logical structure</a:t>
            </a:r>
            <a:endParaRPr sz="1800">
              <a:solidFill>
                <a:srgbClr val="333333"/>
              </a:solidFill>
              <a:latin typeface="Inter"/>
              <a:ea typeface="Inter"/>
              <a:cs typeface="Inter"/>
              <a:sym typeface="Inter"/>
            </a:endParaRPr>
          </a:p>
          <a:p>
            <a:pPr indent="-285750" lvl="0" marL="285750" marR="0" rtl="0" algn="just">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Data update is faster than clustered index</a:t>
            </a:r>
            <a:endParaRPr sz="1800">
              <a:solidFill>
                <a:srgbClr val="333333"/>
              </a:solidFill>
              <a:latin typeface="Palatino Linotype"/>
              <a:ea typeface="Palatino Linotype"/>
              <a:cs typeface="Palatino Linotype"/>
              <a:sym typeface="Palatino Linotyp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4" name="Shape 584"/>
        <p:cNvGrpSpPr/>
        <p:nvPr/>
      </p:nvGrpSpPr>
      <p:grpSpPr>
        <a:xfrm>
          <a:off x="0" y="0"/>
          <a:ext cx="0" cy="0"/>
          <a:chOff x="0" y="0"/>
          <a:chExt cx="0" cy="0"/>
        </a:xfrm>
      </p:grpSpPr>
      <p:sp>
        <p:nvSpPr>
          <p:cNvPr id="585" name="Google Shape;585;p53"/>
          <p:cNvSpPr/>
          <p:nvPr/>
        </p:nvSpPr>
        <p:spPr>
          <a:xfrm>
            <a:off x="1752600" y="-99392"/>
            <a:ext cx="86868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entity relationship diagram</a:t>
            </a:r>
            <a:endParaRPr/>
          </a:p>
        </p:txBody>
      </p:sp>
      <p:grpSp>
        <p:nvGrpSpPr>
          <p:cNvPr id="586" name="Google Shape;586;p53"/>
          <p:cNvGrpSpPr/>
          <p:nvPr/>
        </p:nvGrpSpPr>
        <p:grpSpPr>
          <a:xfrm>
            <a:off x="743068" y="432048"/>
            <a:ext cx="10705864" cy="6381328"/>
            <a:chOff x="743068" y="432048"/>
            <a:chExt cx="10705864" cy="6381328"/>
          </a:xfrm>
        </p:grpSpPr>
        <p:pic>
          <p:nvPicPr>
            <p:cNvPr id="587" name="Google Shape;587;p53"/>
            <p:cNvPicPr preferRelativeResize="0"/>
            <p:nvPr/>
          </p:nvPicPr>
          <p:blipFill rotWithShape="1">
            <a:blip r:embed="rId3">
              <a:alphaModFix/>
            </a:blip>
            <a:srcRect b="0" l="0" r="0" t="0"/>
            <a:stretch/>
          </p:blipFill>
          <p:spPr>
            <a:xfrm>
              <a:off x="743068" y="432048"/>
              <a:ext cx="10705864" cy="6381328"/>
            </a:xfrm>
            <a:prstGeom prst="rect">
              <a:avLst/>
            </a:prstGeom>
            <a:noFill/>
            <a:ln>
              <a:noFill/>
            </a:ln>
          </p:spPr>
        </p:pic>
        <p:grpSp>
          <p:nvGrpSpPr>
            <p:cNvPr id="588" name="Google Shape;588;p53"/>
            <p:cNvGrpSpPr/>
            <p:nvPr/>
          </p:nvGrpSpPr>
          <p:grpSpPr>
            <a:xfrm>
              <a:off x="839416" y="812659"/>
              <a:ext cx="2681628" cy="2094312"/>
              <a:chOff x="839416" y="812659"/>
              <a:chExt cx="2681628" cy="2094312"/>
            </a:xfrm>
          </p:grpSpPr>
          <p:sp>
            <p:nvSpPr>
              <p:cNvPr id="589" name="Google Shape;589;p53"/>
              <p:cNvSpPr/>
              <p:nvPr/>
            </p:nvSpPr>
            <p:spPr>
              <a:xfrm>
                <a:off x="839416" y="812659"/>
                <a:ext cx="1296144" cy="531440"/>
              </a:xfrm>
              <a:prstGeom prst="ellipse">
                <a:avLst/>
              </a:pr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90" name="Google Shape;590;p53"/>
              <p:cNvSpPr txBox="1"/>
              <p:nvPr/>
            </p:nvSpPr>
            <p:spPr>
              <a:xfrm>
                <a:off x="1227641" y="924490"/>
                <a:ext cx="51969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400">
                    <a:solidFill>
                      <a:schemeClr val="dk1"/>
                    </a:solidFill>
                    <a:latin typeface="Gill Sans"/>
                    <a:ea typeface="Gill Sans"/>
                    <a:cs typeface="Gill Sans"/>
                    <a:sym typeface="Gill Sans"/>
                  </a:rPr>
                  <a:t>DoB</a:t>
                </a:r>
                <a:endParaRPr sz="1400">
                  <a:solidFill>
                    <a:schemeClr val="dk1"/>
                  </a:solidFill>
                  <a:latin typeface="Gill Sans"/>
                  <a:ea typeface="Gill Sans"/>
                  <a:cs typeface="Gill Sans"/>
                  <a:sym typeface="Gill Sans"/>
                </a:endParaRPr>
              </a:p>
            </p:txBody>
          </p:sp>
          <p:cxnSp>
            <p:nvCxnSpPr>
              <p:cNvPr id="591" name="Google Shape;591;p53"/>
              <p:cNvCxnSpPr>
                <a:stCxn id="589" idx="5"/>
              </p:cNvCxnSpPr>
              <p:nvPr/>
            </p:nvCxnSpPr>
            <p:spPr>
              <a:xfrm>
                <a:off x="1945744" y="1266271"/>
                <a:ext cx="1575300" cy="164070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89" name="Shape 5189"/>
        <p:cNvGrpSpPr/>
        <p:nvPr/>
      </p:nvGrpSpPr>
      <p:grpSpPr>
        <a:xfrm>
          <a:off x="0" y="0"/>
          <a:ext cx="0" cy="0"/>
          <a:chOff x="0" y="0"/>
          <a:chExt cx="0" cy="0"/>
        </a:xfrm>
      </p:grpSpPr>
      <p:sp>
        <p:nvSpPr>
          <p:cNvPr id="5190" name="Google Shape;5190;p530"/>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Arial"/>
              <a:buNone/>
            </a:pPr>
            <a:r>
              <a:rPr b="1" lang="en-IN">
                <a:latin typeface="Arial"/>
                <a:ea typeface="Arial"/>
                <a:cs typeface="Arial"/>
                <a:sym typeface="Arial"/>
              </a:rPr>
              <a:t>SHOW INDEX Syntax</a:t>
            </a:r>
            <a:endParaRPr/>
          </a:p>
        </p:txBody>
      </p:sp>
      <p:sp>
        <p:nvSpPr>
          <p:cNvPr id="5191" name="Google Shape;5191;p530"/>
          <p:cNvSpPr/>
          <p:nvPr/>
        </p:nvSpPr>
        <p:spPr>
          <a:xfrm>
            <a:off x="1415480" y="5661248"/>
            <a:ext cx="8839200" cy="41601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600">
                <a:solidFill>
                  <a:schemeClr val="dk1"/>
                </a:solidFill>
                <a:latin typeface="Arial"/>
                <a:ea typeface="Arial"/>
                <a:cs typeface="Arial"/>
                <a:sym typeface="Arial"/>
              </a:rPr>
              <a:t>SHOW INDEX returns table index information.</a:t>
            </a:r>
            <a:endParaRPr/>
          </a:p>
        </p:txBody>
      </p:sp>
      <p:sp>
        <p:nvSpPr>
          <p:cNvPr id="5192" name="Google Shape;5192;p530"/>
          <p:cNvSpPr/>
          <p:nvPr/>
        </p:nvSpPr>
        <p:spPr>
          <a:xfrm>
            <a:off x="609520" y="2058970"/>
            <a:ext cx="8761859"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SHOW {INDEX | INDEXES | KEYS}</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{FROM | IN} tbl_name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[{FROM | IN} db_name]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[WHERE expr]</a:t>
            </a:r>
            <a:endParaRPr sz="2000">
              <a:solidFill>
                <a:srgbClr val="0077AA"/>
              </a:solidFill>
              <a:latin typeface="Arial"/>
              <a:ea typeface="Arial"/>
              <a:cs typeface="Arial"/>
              <a:sym typeface="Arial"/>
            </a:endParaRPr>
          </a:p>
        </p:txBody>
      </p:sp>
      <p:sp>
        <p:nvSpPr>
          <p:cNvPr id="5193" name="Google Shape;5193;p530"/>
          <p:cNvSpPr/>
          <p:nvPr/>
        </p:nvSpPr>
        <p:spPr>
          <a:xfrm>
            <a:off x="609520" y="3493846"/>
            <a:ext cx="8838049" cy="143436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600">
                <a:solidFill>
                  <a:srgbClr val="FF0000"/>
                </a:solidFill>
                <a:latin typeface="Arial"/>
                <a:ea typeface="Arial"/>
                <a:cs typeface="Arial"/>
                <a:sym typeface="Arial"/>
              </a:rPr>
              <a:t>e.g.</a:t>
            </a:r>
            <a:endParaRPr/>
          </a:p>
          <a:p>
            <a:pPr indent="-292100" lvl="0" marL="342900" marR="0" rtl="0" algn="l">
              <a:lnSpc>
                <a:spcPct val="150000"/>
              </a:lnSpc>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342900" lvl="0" marL="342900" marR="0" rtl="0" algn="l">
              <a:lnSpc>
                <a:spcPct val="150000"/>
              </a:lnSpc>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student_qualifications;</a:t>
            </a:r>
            <a:endParaRPr sz="1800">
              <a:solidFill>
                <a:schemeClr val="dk1"/>
              </a:solidFill>
              <a:latin typeface="Arial"/>
              <a:ea typeface="Arial"/>
              <a:cs typeface="Arial"/>
              <a:sym typeface="Arial"/>
            </a:endParaRPr>
          </a:p>
        </p:txBody>
      </p:sp>
      <p:sp>
        <p:nvSpPr>
          <p:cNvPr id="5194" name="Google Shape;5194;p530"/>
          <p:cNvSpPr/>
          <p:nvPr/>
        </p:nvSpPr>
        <p:spPr>
          <a:xfrm>
            <a:off x="609520" y="1198493"/>
            <a:ext cx="1117431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 get the index of a table, you specify the table name after the FROM keyword. The statement will return the index information associated with the table in the current database.</a:t>
            </a:r>
            <a:endParaRPr/>
          </a:p>
        </p:txBody>
      </p:sp>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98" name="Shape 5198"/>
        <p:cNvGrpSpPr/>
        <p:nvPr/>
      </p:nvGrpSpPr>
      <p:grpSpPr>
        <a:xfrm>
          <a:off x="0" y="0"/>
          <a:ext cx="0" cy="0"/>
          <a:chOff x="0" y="0"/>
          <a:chExt cx="0" cy="0"/>
        </a:xfrm>
      </p:grpSpPr>
      <p:sp>
        <p:nvSpPr>
          <p:cNvPr id="5199" name="Google Shape;5199;p53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index</a:t>
            </a:r>
            <a:endParaRPr/>
          </a:p>
        </p:txBody>
      </p:sp>
      <p:sp>
        <p:nvSpPr>
          <p:cNvPr id="5200" name="Google Shape;5200;p531"/>
          <p:cNvSpPr/>
          <p:nvPr/>
        </p:nvSpPr>
        <p:spPr>
          <a:xfrm>
            <a:off x="691218" y="1081520"/>
            <a:ext cx="89904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DROP INDEX drops the index named index_name from the table tbl_name.</a:t>
            </a:r>
            <a:endParaRPr sz="1800">
              <a:solidFill>
                <a:schemeClr val="lt1"/>
              </a:solidFill>
              <a:latin typeface="Palatino Linotype"/>
              <a:ea typeface="Palatino Linotype"/>
              <a:cs typeface="Palatino Linotype"/>
              <a:sym typeface="Palatino Linotype"/>
            </a:endParaRPr>
          </a:p>
        </p:txBody>
      </p:sp>
      <p:sp>
        <p:nvSpPr>
          <p:cNvPr id="5201" name="Google Shape;5201;p531"/>
          <p:cNvSpPr/>
          <p:nvPr/>
        </p:nvSpPr>
        <p:spPr>
          <a:xfrm>
            <a:off x="767408" y="1669033"/>
            <a:ext cx="8761859"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DROP INDEX </a:t>
            </a:r>
            <a:r>
              <a:rPr lang="en-IN" sz="2000">
                <a:solidFill>
                  <a:schemeClr val="dk1"/>
                </a:solidFill>
                <a:latin typeface="Arial"/>
                <a:ea typeface="Arial"/>
                <a:cs typeface="Arial"/>
                <a:sym typeface="Arial"/>
              </a:rPr>
              <a:t>index_name </a:t>
            </a:r>
            <a:r>
              <a:rPr lang="en-IN" sz="2000">
                <a:solidFill>
                  <a:srgbClr val="0077AA"/>
                </a:solidFill>
                <a:latin typeface="Arial"/>
                <a:ea typeface="Arial"/>
                <a:cs typeface="Arial"/>
                <a:sym typeface="Arial"/>
              </a:rPr>
              <a:t>ON </a:t>
            </a:r>
            <a:r>
              <a:rPr lang="en-IN" sz="2000">
                <a:solidFill>
                  <a:schemeClr val="dk1"/>
                </a:solidFill>
                <a:latin typeface="Arial"/>
                <a:ea typeface="Arial"/>
                <a:cs typeface="Arial"/>
                <a:sym typeface="Arial"/>
              </a:rPr>
              <a:t>tbl_name</a:t>
            </a:r>
            <a:endParaRPr/>
          </a:p>
        </p:txBody>
      </p:sp>
      <p:sp>
        <p:nvSpPr>
          <p:cNvPr id="5202" name="Google Shape;5202;p531"/>
          <p:cNvSpPr/>
          <p:nvPr/>
        </p:nvSpPr>
        <p:spPr>
          <a:xfrm>
            <a:off x="767408" y="2348880"/>
            <a:ext cx="597490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indexOnName </a:t>
            </a:r>
            <a:r>
              <a:rPr lang="en-IN" sz="1800">
                <a:solidFill>
                  <a:srgbClr val="0077AA"/>
                </a:solidFill>
                <a:latin typeface="Arial"/>
                <a:ea typeface="Arial"/>
                <a:cs typeface="Arial"/>
                <a:sym typeface="Arial"/>
              </a:rPr>
              <a:t>ON</a:t>
            </a:r>
            <a:r>
              <a:rPr lang="en-IN" sz="1800">
                <a:solidFill>
                  <a:schemeClr val="dk1"/>
                </a:solidFill>
                <a:latin typeface="Arial"/>
                <a:ea typeface="Arial"/>
                <a:cs typeface="Arial"/>
                <a:sym typeface="Arial"/>
              </a:rPr>
              <a:t> emp;</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a:t>
            </a:r>
            <a:r>
              <a:rPr lang="en-IN" sz="1800">
                <a:solidFill>
                  <a:srgbClr val="0C0C0C"/>
                </a:solidFill>
                <a:latin typeface="Arial"/>
                <a:ea typeface="Arial"/>
                <a:cs typeface="Arial"/>
                <a:sym typeface="Arial"/>
              </a:rPr>
              <a:t>indexOnUniversity</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ON</a:t>
            </a:r>
            <a:r>
              <a:rPr lang="en-IN" sz="1800">
                <a:solidFill>
                  <a:schemeClr val="dk1"/>
                </a:solidFill>
                <a:latin typeface="Arial"/>
                <a:ea typeface="Arial"/>
                <a:cs typeface="Arial"/>
                <a:sym typeface="Arial"/>
              </a:rPr>
              <a:t> student_qualifications;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INDEX</a:t>
            </a:r>
            <a:r>
              <a:rPr lang="en-IN" sz="1800">
                <a:solidFill>
                  <a:schemeClr val="dk1"/>
                </a:solidFill>
                <a:latin typeface="Arial"/>
                <a:ea typeface="Arial"/>
                <a:cs typeface="Arial"/>
                <a:sym typeface="Arial"/>
              </a:rPr>
              <a:t> uniqueIndexOnName </a:t>
            </a:r>
            <a:r>
              <a:rPr lang="en-IN" sz="1800">
                <a:solidFill>
                  <a:srgbClr val="0077AA"/>
                </a:solidFill>
                <a:latin typeface="Arial"/>
                <a:ea typeface="Arial"/>
                <a:cs typeface="Arial"/>
                <a:sym typeface="Arial"/>
              </a:rPr>
              <a:t>ON</a:t>
            </a:r>
            <a:r>
              <a:rPr lang="en-IN" sz="1800">
                <a:solidFill>
                  <a:schemeClr val="dk1"/>
                </a:solidFill>
                <a:latin typeface="Arial"/>
                <a:ea typeface="Arial"/>
                <a:cs typeface="Arial"/>
                <a:sym typeface="Arial"/>
              </a:rPr>
              <a:t> emp;</a:t>
            </a:r>
            <a:endParaRPr/>
          </a:p>
        </p:txBody>
      </p:sp>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6" name="Shape 5206"/>
        <p:cNvGrpSpPr/>
        <p:nvPr/>
      </p:nvGrpSpPr>
      <p:grpSpPr>
        <a:xfrm>
          <a:off x="0" y="0"/>
          <a:ext cx="0" cy="0"/>
          <a:chOff x="0" y="0"/>
          <a:chExt cx="0" cy="0"/>
        </a:xfrm>
      </p:grpSpPr>
      <p:sp>
        <p:nvSpPr>
          <p:cNvPr id="5207" name="Google Shape;5207;p53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json</a:t>
            </a:r>
            <a:endParaRPr/>
          </a:p>
        </p:txBody>
      </p:sp>
      <p:sp>
        <p:nvSpPr>
          <p:cNvPr id="5208" name="Google Shape;5208;p532"/>
          <p:cNvSpPr/>
          <p:nvPr/>
        </p:nvSpPr>
        <p:spPr>
          <a:xfrm>
            <a:off x="407368" y="620688"/>
            <a:ext cx="6929486"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UPDATE</a:t>
            </a:r>
            <a:r>
              <a:rPr lang="en-IN" sz="2000">
                <a:solidFill>
                  <a:schemeClr val="dk1"/>
                </a:solidFill>
                <a:latin typeface="Arial"/>
                <a:ea typeface="Arial"/>
                <a:cs typeface="Arial"/>
                <a:sym typeface="Arial"/>
              </a:rPr>
              <a:t> j </a:t>
            </a:r>
            <a:r>
              <a:rPr lang="en-IN" sz="2000">
                <a:solidFill>
                  <a:srgbClr val="0077AA"/>
                </a:solidFill>
                <a:latin typeface="Arial"/>
                <a:ea typeface="Arial"/>
                <a:cs typeface="Arial"/>
                <a:sym typeface="Arial"/>
              </a:rPr>
              <a:t>SET</a:t>
            </a:r>
            <a:r>
              <a:rPr lang="en-IN" sz="2000">
                <a:solidFill>
                  <a:schemeClr val="dk1"/>
                </a:solidFill>
                <a:latin typeface="Arial"/>
                <a:ea typeface="Arial"/>
                <a:cs typeface="Arial"/>
                <a:sym typeface="Arial"/>
              </a:rPr>
              <a:t> doc = </a:t>
            </a:r>
            <a:r>
              <a:rPr lang="en-IN" sz="2000">
                <a:solidFill>
                  <a:srgbClr val="0077AA"/>
                </a:solidFill>
                <a:latin typeface="Arial"/>
                <a:ea typeface="Arial"/>
                <a:cs typeface="Arial"/>
                <a:sym typeface="Arial"/>
              </a:rPr>
              <a:t>JSON_SET</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doc, </a:t>
            </a:r>
            <a:r>
              <a:rPr lang="en-IN" sz="2000">
                <a:solidFill>
                  <a:srgbClr val="FF0000"/>
                </a:solidFill>
                <a:latin typeface="Arial"/>
                <a:ea typeface="Arial"/>
                <a:cs typeface="Arial"/>
                <a:sym typeface="Arial"/>
              </a:rPr>
              <a:t>'$.ename'</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'sharmin'</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a:t>
            </a:r>
            <a:endParaRPr/>
          </a:p>
        </p:txBody>
      </p:sp>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2" name="Shape 5212"/>
        <p:cNvGrpSpPr/>
        <p:nvPr/>
      </p:nvGrpSpPr>
      <p:grpSpPr>
        <a:xfrm>
          <a:off x="0" y="0"/>
          <a:ext cx="0" cy="0"/>
          <a:chOff x="0" y="0"/>
          <a:chExt cx="0" cy="0"/>
        </a:xfrm>
      </p:grpSpPr>
      <p:sp>
        <p:nvSpPr>
          <p:cNvPr id="5213" name="Google Shape;5213;p53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datatype – json</a:t>
            </a:r>
            <a:endParaRPr/>
          </a:p>
        </p:txBody>
      </p:sp>
      <p:sp>
        <p:nvSpPr>
          <p:cNvPr id="5214" name="Google Shape;5214;p533"/>
          <p:cNvSpPr/>
          <p:nvPr/>
        </p:nvSpPr>
        <p:spPr>
          <a:xfrm>
            <a:off x="1828800" y="1371600"/>
            <a:ext cx="8534400" cy="2308324"/>
          </a:xfrm>
          <a:prstGeom prst="rect">
            <a:avLst/>
          </a:prstGeom>
          <a:solidFill>
            <a:srgbClr val="F9DAFE"/>
          </a:solidFill>
          <a:ln>
            <a:noFill/>
          </a:ln>
        </p:spPr>
        <p:txBody>
          <a:bodyPr anchorCtr="0" anchor="t" bIns="45700" lIns="91425" spcFirstLastPara="1" rIns="91425" wrap="square" tIns="45700">
            <a:spAutoFit/>
          </a:bodyPr>
          <a:lstStyle/>
          <a:p>
            <a:pPr indent="-347663" lvl="0" marL="347663" marR="0" rtl="0" algn="l">
              <a:lnSpc>
                <a:spcPct val="200000"/>
              </a:lnSpc>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Data is in name/value pairs</a:t>
            </a:r>
            <a:endParaRPr/>
          </a:p>
          <a:p>
            <a:pPr indent="-347663" lvl="0" marL="347663" marR="0" rtl="0" algn="l">
              <a:lnSpc>
                <a:spcPct val="200000"/>
              </a:lnSpc>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Data is separated by comm</a:t>
            </a:r>
            <a:endParaRPr sz="1800">
              <a:solidFill>
                <a:schemeClr val="dk1"/>
              </a:solidFill>
              <a:latin typeface="Arial"/>
              <a:ea typeface="Arial"/>
              <a:cs typeface="Arial"/>
              <a:sym typeface="Arial"/>
            </a:endParaRPr>
          </a:p>
          <a:p>
            <a:pPr indent="-347663" lvl="0" marL="347663" marR="0" rtl="0" algn="l">
              <a:lnSpc>
                <a:spcPct val="200000"/>
              </a:lnSpc>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Curly braces hold objects</a:t>
            </a:r>
            <a:endParaRPr/>
          </a:p>
          <a:p>
            <a:pPr indent="-347663" lvl="0" marL="347663" marR="0" rtl="0" algn="l">
              <a:lnSpc>
                <a:spcPct val="200000"/>
              </a:lnSpc>
              <a:spcBef>
                <a:spcPts val="0"/>
              </a:spcBef>
              <a:spcAft>
                <a:spcPts val="0"/>
              </a:spcAft>
              <a:buClr>
                <a:schemeClr val="dk1"/>
              </a:buClr>
              <a:buSzPts val="1800"/>
              <a:buFont typeface="Noto Sans Symbols"/>
              <a:buChar char="▪"/>
            </a:pPr>
            <a:r>
              <a:rPr lang="en-IN" sz="1800">
                <a:solidFill>
                  <a:schemeClr val="dk1"/>
                </a:solidFill>
                <a:latin typeface="Arial"/>
                <a:ea typeface="Arial"/>
                <a:cs typeface="Arial"/>
                <a:sym typeface="Arial"/>
              </a:rPr>
              <a:t>Square brackets hold arrays</a:t>
            </a:r>
            <a:endParaRPr/>
          </a:p>
        </p:txBody>
      </p:sp>
      <p:sp>
        <p:nvSpPr>
          <p:cNvPr id="5215" name="Google Shape;5215;p533"/>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JSON (JavaScript Object Notation) documents.</a:t>
            </a:r>
            <a:endParaRPr/>
          </a:p>
        </p:txBody>
      </p:sp>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9" name="Shape 5219"/>
        <p:cNvGrpSpPr/>
        <p:nvPr/>
      </p:nvGrpSpPr>
      <p:grpSpPr>
        <a:xfrm>
          <a:off x="0" y="0"/>
          <a:ext cx="0" cy="0"/>
          <a:chOff x="0" y="0"/>
          <a:chExt cx="0" cy="0"/>
        </a:xfrm>
      </p:grpSpPr>
      <p:pic>
        <p:nvPicPr>
          <p:cNvPr descr="http://www.json.org/object.gif" id="5220" name="Google Shape;5220;p534"/>
          <p:cNvPicPr preferRelativeResize="0"/>
          <p:nvPr/>
        </p:nvPicPr>
        <p:blipFill rotWithShape="1">
          <a:blip r:embed="rId3">
            <a:alphaModFix/>
          </a:blip>
          <a:srcRect b="0" l="0" r="0" t="0"/>
          <a:stretch/>
        </p:blipFill>
        <p:spPr>
          <a:xfrm>
            <a:off x="2667000" y="1143000"/>
            <a:ext cx="6248400" cy="1260642"/>
          </a:xfrm>
          <a:prstGeom prst="rect">
            <a:avLst/>
          </a:prstGeom>
          <a:noFill/>
          <a:ln>
            <a:noFill/>
          </a:ln>
        </p:spPr>
      </p:pic>
      <p:sp>
        <p:nvSpPr>
          <p:cNvPr id="5221" name="Google Shape;5221;p534"/>
          <p:cNvSpPr/>
          <p:nvPr/>
        </p:nvSpPr>
        <p:spPr>
          <a:xfrm>
            <a:off x="1828800" y="228600"/>
            <a:ext cx="85344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An object is an unordered set of name/value pairs.</a:t>
            </a:r>
            <a:endParaRPr/>
          </a:p>
        </p:txBody>
      </p:sp>
      <p:sp>
        <p:nvSpPr>
          <p:cNvPr id="5222" name="Google Shape;5222;p534"/>
          <p:cNvSpPr/>
          <p:nvPr/>
        </p:nvSpPr>
        <p:spPr>
          <a:xfrm>
            <a:off x="1828800" y="3210580"/>
            <a:ext cx="853440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An array is an ordered collection of values.</a:t>
            </a:r>
            <a:endParaRPr/>
          </a:p>
        </p:txBody>
      </p:sp>
      <p:pic>
        <p:nvPicPr>
          <p:cNvPr descr="http://www.json.org/array.gif" id="5223" name="Google Shape;5223;p534"/>
          <p:cNvPicPr preferRelativeResize="0"/>
          <p:nvPr/>
        </p:nvPicPr>
        <p:blipFill rotWithShape="1">
          <a:blip r:embed="rId4">
            <a:alphaModFix/>
          </a:blip>
          <a:srcRect b="0" l="0" r="0" t="0"/>
          <a:stretch/>
        </p:blipFill>
        <p:spPr>
          <a:xfrm>
            <a:off x="2667000" y="4145509"/>
            <a:ext cx="6248400" cy="1348175"/>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7" name="Shape 5227"/>
        <p:cNvGrpSpPr/>
        <p:nvPr/>
      </p:nvGrpSpPr>
      <p:grpSpPr>
        <a:xfrm>
          <a:off x="0" y="0"/>
          <a:ext cx="0" cy="0"/>
          <a:chOff x="0" y="0"/>
          <a:chExt cx="0" cy="0"/>
        </a:xfrm>
      </p:grpSpPr>
      <p:sp>
        <p:nvSpPr>
          <p:cNvPr id="5228" name="Google Shape;5228;p535"/>
          <p:cNvSpPr/>
          <p:nvPr/>
        </p:nvSpPr>
        <p:spPr>
          <a:xfrm>
            <a:off x="359510" y="854452"/>
            <a:ext cx="92815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INSERT inserts new rows into an existing table. The INSERT ... VALUES</a:t>
            </a:r>
            <a:endParaRPr/>
          </a:p>
        </p:txBody>
      </p:sp>
      <p:sp>
        <p:nvSpPr>
          <p:cNvPr id="5229" name="Google Shape;5229;p535"/>
          <p:cNvSpPr/>
          <p:nvPr/>
        </p:nvSpPr>
        <p:spPr>
          <a:xfrm>
            <a:off x="290449" y="1412776"/>
            <a:ext cx="11278159"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DD4A68"/>
                </a:solidFill>
                <a:latin typeface="Arial"/>
                <a:ea typeface="Arial"/>
                <a:cs typeface="Arial"/>
                <a:sym typeface="Arial"/>
              </a:rPr>
              <a:t>JSON_OBJECT</a:t>
            </a:r>
            <a:r>
              <a:rPr b="0" i="0" lang="en-IN" sz="2000">
                <a:solidFill>
                  <a:srgbClr val="999999"/>
                </a:solidFill>
                <a:latin typeface="Arial"/>
                <a:ea typeface="Arial"/>
                <a:cs typeface="Arial"/>
                <a:sym typeface="Arial"/>
              </a:rPr>
              <a:t>(</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key1</a:t>
            </a:r>
            <a:r>
              <a:rPr lang="en-IN" sz="2000">
                <a:solidFill>
                  <a:srgbClr val="669900"/>
                </a:solidFill>
                <a:latin typeface="Arial"/>
                <a:ea typeface="Arial"/>
                <a:cs typeface="Arial"/>
                <a:sym typeface="Arial"/>
              </a:rPr>
              <a:t>"</a:t>
            </a:r>
            <a:r>
              <a:rPr b="0" i="0" lang="en-IN" sz="2000">
                <a:solidFill>
                  <a:schemeClr val="dk1"/>
                </a:solidFill>
                <a:latin typeface="Arial"/>
                <a:ea typeface="Arial"/>
                <a:cs typeface="Arial"/>
                <a:sym typeface="Arial"/>
              </a:rPr>
              <a:t>, 1,</a:t>
            </a:r>
            <a:r>
              <a:rPr b="0" i="0"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key2</a:t>
            </a:r>
            <a:r>
              <a:rPr lang="en-IN" sz="2000">
                <a:solidFill>
                  <a:srgbClr val="669900"/>
                </a:solidFill>
                <a:latin typeface="Arial"/>
                <a:ea typeface="Arial"/>
                <a:cs typeface="Arial"/>
                <a:sym typeface="Arial"/>
              </a:rPr>
              <a:t>"</a:t>
            </a:r>
            <a:r>
              <a:rPr b="0" i="0"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abc</a:t>
            </a:r>
            <a:r>
              <a:rPr lang="en-IN" sz="2000">
                <a:solidFill>
                  <a:srgbClr val="669900"/>
                </a:solidFill>
                <a:latin typeface="Arial"/>
                <a:ea typeface="Arial"/>
                <a:cs typeface="Arial"/>
                <a:sym typeface="Arial"/>
              </a:rPr>
              <a:t>"</a:t>
            </a:r>
            <a:r>
              <a:rPr b="0" i="0"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 "</a:t>
            </a:r>
            <a:r>
              <a:rPr b="0" i="0" lang="en-IN" sz="2000">
                <a:solidFill>
                  <a:srgbClr val="669900"/>
                </a:solidFill>
                <a:latin typeface="Arial"/>
                <a:ea typeface="Arial"/>
                <a:cs typeface="Arial"/>
                <a:sym typeface="Arial"/>
              </a:rPr>
              <a:t>key3</a:t>
            </a:r>
            <a:r>
              <a:rPr lang="en-IN" sz="2000">
                <a:solidFill>
                  <a:srgbClr val="669900"/>
                </a:solidFill>
                <a:latin typeface="Arial"/>
                <a:ea typeface="Arial"/>
                <a:cs typeface="Arial"/>
                <a:sym typeface="Arial"/>
              </a:rPr>
              <a:t>"</a:t>
            </a:r>
            <a:r>
              <a:rPr lang="en-IN" sz="2000">
                <a:solidFill>
                  <a:schemeClr val="dk1"/>
                </a:solidFill>
                <a:latin typeface="Arial"/>
                <a:ea typeface="Arial"/>
                <a:cs typeface="Arial"/>
                <a:sym typeface="Arial"/>
              </a:rPr>
              <a:t>,</a:t>
            </a:r>
            <a:r>
              <a:rPr b="0" i="0" lang="en-IN" sz="2000">
                <a:solidFill>
                  <a:srgbClr val="669900"/>
                </a:solidFill>
                <a:latin typeface="Arial"/>
                <a:ea typeface="Arial"/>
                <a:cs typeface="Arial"/>
                <a:sym typeface="Arial"/>
              </a:rPr>
              <a:t> </a:t>
            </a:r>
            <a:r>
              <a:rPr lang="en-IN" sz="2000">
                <a:solidFill>
                  <a:srgbClr val="DD4A68"/>
                </a:solidFill>
                <a:latin typeface="Arial"/>
                <a:ea typeface="Arial"/>
                <a:cs typeface="Arial"/>
                <a:sym typeface="Arial"/>
              </a:rPr>
              <a:t>JSON_ARRAY</a:t>
            </a:r>
            <a:r>
              <a:rPr b="0" i="0" lang="en-IN" sz="2000">
                <a:solidFill>
                  <a:srgbClr val="999999"/>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value1</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"value2"</a:t>
            </a:r>
            <a:r>
              <a:rPr lang="en-IN" sz="2000">
                <a:solidFill>
                  <a:schemeClr val="dk1"/>
                </a:solidFill>
                <a:latin typeface="Arial"/>
                <a:ea typeface="Arial"/>
                <a:cs typeface="Arial"/>
                <a:sym typeface="Arial"/>
              </a:rPr>
              <a:t> , </a:t>
            </a:r>
            <a:r>
              <a:rPr lang="en-IN" sz="2000">
                <a:solidFill>
                  <a:srgbClr val="6699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chemeClr val="dk1"/>
                </a:solidFill>
                <a:latin typeface="Arial"/>
                <a:ea typeface="Arial"/>
                <a:cs typeface="Arial"/>
                <a:sym typeface="Arial"/>
              </a:rPr>
              <a:t> </a:t>
            </a:r>
            <a:r>
              <a:rPr b="0" i="0" lang="en-IN" sz="2000">
                <a:solidFill>
                  <a:srgbClr val="999999"/>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DD4A68"/>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669900"/>
                </a:solidFill>
                <a:latin typeface="Arial"/>
                <a:ea typeface="Arial"/>
                <a:cs typeface="Arial"/>
                <a:sym typeface="Arial"/>
              </a:rPr>
              <a:t> </a:t>
            </a:r>
            <a:r>
              <a:rPr b="0" i="0" lang="en-IN" sz="2000">
                <a:solidFill>
                  <a:srgbClr val="999999"/>
                </a:solidFill>
                <a:latin typeface="Arial"/>
                <a:ea typeface="Arial"/>
                <a:cs typeface="Arial"/>
                <a:sym typeface="Arial"/>
              </a:rPr>
              <a:t>)</a:t>
            </a:r>
            <a:r>
              <a:rPr b="0" i="0" lang="en-IN" sz="20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600">
              <a:solidFill>
                <a:schemeClr val="dk1"/>
              </a:solidFill>
              <a:latin typeface="Arial"/>
              <a:ea typeface="Arial"/>
              <a:cs typeface="Arial"/>
              <a:sym typeface="Arial"/>
            </a:endParaRPr>
          </a:p>
          <a:p>
            <a:pPr indent="0" lvl="0" marL="0" marR="0" rtl="0" algn="l">
              <a:spcBef>
                <a:spcPts val="0"/>
              </a:spcBef>
              <a:spcAft>
                <a:spcPts val="0"/>
              </a:spcAft>
              <a:buNone/>
            </a:pPr>
            <a:r>
              <a:rPr lang="en-IN" sz="2000">
                <a:solidFill>
                  <a:schemeClr val="dk1"/>
                </a:solidFill>
                <a:latin typeface="Arial"/>
                <a:ea typeface="Arial"/>
                <a:cs typeface="Arial"/>
                <a:sym typeface="Arial"/>
              </a:rPr>
              <a:t>'</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key1</a:t>
            </a:r>
            <a:r>
              <a:rPr lang="en-IN" sz="2000">
                <a:solidFill>
                  <a:srgbClr val="669900"/>
                </a:solidFill>
                <a:latin typeface="Arial"/>
                <a:ea typeface="Arial"/>
                <a:cs typeface="Arial"/>
                <a:sym typeface="Arial"/>
              </a:rPr>
              <a:t>" </a:t>
            </a:r>
            <a:r>
              <a:rPr b="0" i="0" lang="en-IN" sz="2000">
                <a:solidFill>
                  <a:schemeClr val="dk1"/>
                </a:solidFill>
                <a:latin typeface="Arial"/>
                <a:ea typeface="Arial"/>
                <a:cs typeface="Arial"/>
                <a:sym typeface="Arial"/>
              </a:rPr>
              <a:t>: 1,</a:t>
            </a:r>
            <a:r>
              <a:rPr b="0" i="0"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key2</a:t>
            </a:r>
            <a:r>
              <a:rPr lang="en-IN" sz="2000">
                <a:solidFill>
                  <a:srgbClr val="669900"/>
                </a:solidFill>
                <a:latin typeface="Arial"/>
                <a:ea typeface="Arial"/>
                <a:cs typeface="Arial"/>
                <a:sym typeface="Arial"/>
              </a:rPr>
              <a:t>" </a:t>
            </a:r>
            <a:r>
              <a:rPr b="0" i="0" lang="en-IN" sz="2000">
                <a:solidFill>
                  <a:schemeClr val="dk1"/>
                </a:solidFill>
                <a:latin typeface="Arial"/>
                <a:ea typeface="Arial"/>
                <a:cs typeface="Arial"/>
                <a:sym typeface="Arial"/>
              </a:rPr>
              <a:t>:</a:t>
            </a:r>
            <a:r>
              <a:rPr b="0" i="0" lang="en-IN" sz="2000">
                <a:solidFill>
                  <a:srgbClr val="000000"/>
                </a:solidFill>
                <a:latin typeface="Arial"/>
                <a:ea typeface="Arial"/>
                <a:cs typeface="Arial"/>
                <a:sym typeface="Arial"/>
              </a:rPr>
              <a:t> </a:t>
            </a:r>
            <a:r>
              <a:rPr lang="en-IN" sz="2000">
                <a:solidFill>
                  <a:srgbClr val="669900"/>
                </a:solidFill>
                <a:latin typeface="Arial"/>
                <a:ea typeface="Arial"/>
                <a:cs typeface="Arial"/>
                <a:sym typeface="Arial"/>
              </a:rPr>
              <a:t>"</a:t>
            </a:r>
            <a:r>
              <a:rPr b="0" i="0" lang="en-IN" sz="2000">
                <a:solidFill>
                  <a:srgbClr val="669900"/>
                </a:solidFill>
                <a:latin typeface="Arial"/>
                <a:ea typeface="Arial"/>
                <a:cs typeface="Arial"/>
                <a:sym typeface="Arial"/>
              </a:rPr>
              <a:t>abc</a:t>
            </a:r>
            <a:r>
              <a:rPr lang="en-IN" sz="2000">
                <a:solidFill>
                  <a:srgbClr val="669900"/>
                </a:solidFill>
                <a:latin typeface="Arial"/>
                <a:ea typeface="Arial"/>
                <a:cs typeface="Arial"/>
                <a:sym typeface="Arial"/>
              </a:rPr>
              <a:t>"</a:t>
            </a:r>
            <a:r>
              <a:rPr b="0" i="0"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 "</a:t>
            </a:r>
            <a:r>
              <a:rPr b="0" i="0" lang="en-IN" sz="2000">
                <a:solidFill>
                  <a:srgbClr val="669900"/>
                </a:solidFill>
                <a:latin typeface="Arial"/>
                <a:ea typeface="Arial"/>
                <a:cs typeface="Arial"/>
                <a:sym typeface="Arial"/>
              </a:rPr>
              <a:t>key3</a:t>
            </a:r>
            <a:r>
              <a:rPr lang="en-IN" sz="2000">
                <a:solidFill>
                  <a:srgbClr val="669900"/>
                </a:solidFill>
                <a:latin typeface="Arial"/>
                <a:ea typeface="Arial"/>
                <a:cs typeface="Arial"/>
                <a:sym typeface="Arial"/>
              </a:rPr>
              <a:t>" </a:t>
            </a:r>
            <a:r>
              <a:rPr lang="en-IN" sz="2000">
                <a:solidFill>
                  <a:schemeClr val="dk1"/>
                </a:solidFill>
                <a:latin typeface="Arial"/>
                <a:ea typeface="Arial"/>
                <a:cs typeface="Arial"/>
                <a:sym typeface="Arial"/>
              </a:rPr>
              <a:t>:</a:t>
            </a:r>
            <a:r>
              <a:rPr b="0" i="0" lang="en-IN" sz="2000">
                <a:solidFill>
                  <a:srgbClr val="669900"/>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990055"/>
                </a:solidFill>
                <a:latin typeface="Arial"/>
                <a:ea typeface="Arial"/>
                <a:cs typeface="Arial"/>
                <a:sym typeface="Arial"/>
              </a:rPr>
              <a:t>value1</a:t>
            </a:r>
            <a:r>
              <a:rPr lang="en-IN" sz="2000">
                <a:solidFill>
                  <a:schemeClr val="dk1"/>
                </a:solidFill>
                <a:latin typeface="Arial"/>
                <a:ea typeface="Arial"/>
                <a:cs typeface="Arial"/>
                <a:sym typeface="Arial"/>
              </a:rPr>
              <a:t>, </a:t>
            </a:r>
            <a:r>
              <a:rPr lang="en-IN" sz="2000">
                <a:solidFill>
                  <a:srgbClr val="669900"/>
                </a:solidFill>
                <a:latin typeface="Arial"/>
                <a:ea typeface="Arial"/>
                <a:cs typeface="Arial"/>
                <a:sym typeface="Arial"/>
              </a:rPr>
              <a:t>"value2"</a:t>
            </a:r>
            <a:r>
              <a:rPr lang="en-IN" sz="2000">
                <a:solidFill>
                  <a:schemeClr val="dk1"/>
                </a:solidFill>
                <a:latin typeface="Arial"/>
                <a:ea typeface="Arial"/>
                <a:cs typeface="Arial"/>
                <a:sym typeface="Arial"/>
              </a:rPr>
              <a:t> , </a:t>
            </a:r>
            <a:r>
              <a:rPr lang="en-IN" sz="2000">
                <a:solidFill>
                  <a:srgbClr val="669900"/>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chemeClr val="dk1"/>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 ,</a:t>
            </a:r>
            <a:r>
              <a:rPr lang="en-IN" sz="2000">
                <a:solidFill>
                  <a:srgbClr val="DD4A68"/>
                </a:solidFill>
                <a:latin typeface="Arial"/>
                <a:ea typeface="Arial"/>
                <a:cs typeface="Arial"/>
                <a:sym typeface="Arial"/>
              </a:rPr>
              <a:t>  </a:t>
            </a:r>
            <a:r>
              <a:rPr b="0" i="0" lang="en-IN" sz="2000">
                <a:solidFill>
                  <a:srgbClr val="7F7F7F"/>
                </a:solidFill>
                <a:latin typeface="Arial"/>
                <a:ea typeface="Arial"/>
                <a:cs typeface="Arial"/>
                <a:sym typeface="Arial"/>
              </a:rPr>
              <a:t>. . .</a:t>
            </a:r>
            <a:r>
              <a:rPr lang="en-IN" sz="2000">
                <a:solidFill>
                  <a:schemeClr val="dk1"/>
                </a:solidFill>
                <a:latin typeface="Arial"/>
                <a:ea typeface="Arial"/>
                <a:cs typeface="Arial"/>
                <a:sym typeface="Arial"/>
              </a:rPr>
              <a:t> </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5230" name="Google Shape;5230;p535"/>
          <p:cNvSpPr/>
          <p:nvPr/>
        </p:nvSpPr>
        <p:spPr>
          <a:xfrm>
            <a:off x="290449" y="3501008"/>
            <a:ext cx="11542041"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273050" lvl="0" marL="285750" marR="0" rtl="0" algn="l">
              <a:spcBef>
                <a:spcPts val="0"/>
              </a:spcBef>
              <a:spcAft>
                <a:spcPts val="0"/>
              </a:spcAft>
              <a:buClr>
                <a:schemeClr val="dk1"/>
              </a:buClr>
              <a:buSzPts val="200"/>
              <a:buFont typeface="Arial"/>
              <a:buNone/>
            </a:pPr>
            <a:r>
              <a:t/>
            </a:r>
            <a:endParaRPr sz="2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default,'{"CID":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,"name":</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"city":</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"item", "computer", "qty",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75000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default,'{"CID": </a:t>
            </a:r>
            <a:r>
              <a:rPr lang="en-IN" sz="1800">
                <a:solidFill>
                  <a:srgbClr val="990055"/>
                </a:solidFill>
                <a:latin typeface="Arial"/>
                <a:ea typeface="Arial"/>
                <a:cs typeface="Arial"/>
                <a:sym typeface="Arial"/>
              </a:rPr>
              <a:t>1002</a:t>
            </a:r>
            <a:r>
              <a:rPr lang="en-IN" sz="1800">
                <a:solidFill>
                  <a:schemeClr val="dk1"/>
                </a:solidFill>
                <a:latin typeface="Arial"/>
                <a:ea typeface="Arial"/>
                <a:cs typeface="Arial"/>
                <a:sym typeface="Arial"/>
              </a:rPr>
              <a:t>,"name":</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"city": </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"phone":[11111, 22222]</a:t>
            </a:r>
            <a:r>
              <a:rPr lang="en-IN" sz="1800">
                <a:solidFill>
                  <a:srgbClr val="669900"/>
                </a:solidFill>
                <a:latin typeface="Arial"/>
                <a:ea typeface="Arial"/>
                <a:cs typeface="Arial"/>
                <a:sym typeface="Arial"/>
              </a:rPr>
              <a:t> </a:t>
            </a:r>
            <a:r>
              <a:rPr lang="en-IN" sz="1800">
                <a:solidFill>
                  <a:schemeClr val="dk1"/>
                </a:solidFill>
                <a:latin typeface="Arial"/>
                <a:ea typeface="Arial"/>
                <a:cs typeface="Arial"/>
                <a:sym typeface="Arial"/>
              </a:rPr>
              <a:t>}' ,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"item", "computer", "qty",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75000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default,'{"CID": </a:t>
            </a:r>
            <a:r>
              <a:rPr lang="en-IN" sz="1800">
                <a:solidFill>
                  <a:srgbClr val="990055"/>
                </a:solidFill>
                <a:latin typeface="Arial"/>
                <a:ea typeface="Arial"/>
                <a:cs typeface="Arial"/>
                <a:sym typeface="Arial"/>
              </a:rPr>
              <a:t>1003</a:t>
            </a:r>
            <a:r>
              <a:rPr lang="en-IN" sz="1800">
                <a:solidFill>
                  <a:schemeClr val="dk1"/>
                </a:solidFill>
                <a:latin typeface="Arial"/>
                <a:ea typeface="Arial"/>
                <a:cs typeface="Arial"/>
                <a:sym typeface="Arial"/>
              </a:rPr>
              <a:t>,"name":</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"city":</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"orderID",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"item", </a:t>
            </a:r>
            <a:r>
              <a:rPr lang="en-IN" sz="1800">
                <a:solidFill>
                  <a:srgbClr val="DD4A68"/>
                </a:solidFill>
                <a:latin typeface="Arial"/>
                <a:ea typeface="Arial"/>
                <a:cs typeface="Arial"/>
                <a:sym typeface="Arial"/>
              </a:rPr>
              <a:t>JSON_ARRAY</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"maggi"</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"burger"</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"coffee"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"qty", </a:t>
            </a:r>
            <a:r>
              <a:rPr lang="en-IN" sz="1800">
                <a:solidFill>
                  <a:srgbClr val="DD4A68"/>
                </a:solidFill>
                <a:latin typeface="Arial"/>
                <a:ea typeface="Arial"/>
                <a:cs typeface="Arial"/>
                <a:sym typeface="Arial"/>
              </a:rPr>
              <a:t>JSON_ARRAY</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"rate", </a:t>
            </a:r>
            <a:r>
              <a:rPr lang="en-IN" sz="1800">
                <a:solidFill>
                  <a:srgbClr val="DD4A68"/>
                </a:solidFill>
                <a:latin typeface="Arial"/>
                <a:ea typeface="Arial"/>
                <a:cs typeface="Arial"/>
                <a:sym typeface="Arial"/>
              </a:rPr>
              <a:t>JSON_ARRAY</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45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375</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(default, </a:t>
            </a:r>
            <a:r>
              <a:rPr lang="en-IN" sz="1800">
                <a:solidFill>
                  <a:srgbClr val="DD4A68"/>
                </a:solidFill>
                <a:latin typeface="Arial"/>
                <a:ea typeface="Arial"/>
                <a:cs typeface="Arial"/>
                <a:sym typeface="Arial"/>
              </a:rPr>
              <a:t>JSON_OBJECT</a:t>
            </a:r>
            <a:r>
              <a:rPr lang="en-IN" sz="1800">
                <a:solidFill>
                  <a:schemeClr val="dk1"/>
                </a:solidFill>
                <a:latin typeface="Arial"/>
                <a:ea typeface="Arial"/>
                <a:cs typeface="Arial"/>
                <a:sym typeface="Arial"/>
              </a:rPr>
              <a:t>("CID", </a:t>
            </a:r>
            <a:r>
              <a:rPr lang="en-IN" sz="1800">
                <a:solidFill>
                  <a:srgbClr val="990055"/>
                </a:solidFill>
                <a:latin typeface="Arial"/>
                <a:ea typeface="Arial"/>
                <a:cs typeface="Arial"/>
                <a:sym typeface="Arial"/>
              </a:rPr>
              <a:t>1004</a:t>
            </a:r>
            <a:r>
              <a:rPr lang="en-IN" sz="1800">
                <a:solidFill>
                  <a:schemeClr val="dk1"/>
                </a:solidFill>
                <a:latin typeface="Arial"/>
                <a:ea typeface="Arial"/>
                <a:cs typeface="Arial"/>
                <a:sym typeface="Arial"/>
              </a:rPr>
              <a:t>, "name", </a:t>
            </a:r>
            <a:r>
              <a:rPr lang="en-IN" sz="1800">
                <a:solidFill>
                  <a:srgbClr val="669900"/>
                </a:solidFill>
                <a:latin typeface="Arial"/>
                <a:ea typeface="Arial"/>
                <a:cs typeface="Arial"/>
                <a:sym typeface="Arial"/>
              </a:rPr>
              <a:t>"ruhan"</a:t>
            </a:r>
            <a:r>
              <a:rPr lang="en-IN" sz="1800">
                <a:solidFill>
                  <a:schemeClr val="dk1"/>
                </a:solidFill>
                <a:latin typeface="Arial"/>
                <a:ea typeface="Arial"/>
                <a:cs typeface="Arial"/>
                <a:sym typeface="Arial"/>
              </a:rPr>
              <a:t>, "city",</a:t>
            </a:r>
            <a:r>
              <a:rPr lang="en-IN" sz="1800">
                <a:solidFill>
                  <a:srgbClr val="669900"/>
                </a:solidFill>
                <a:latin typeface="Arial"/>
                <a:ea typeface="Arial"/>
                <a:cs typeface="Arial"/>
                <a:sym typeface="Arial"/>
              </a:rPr>
              <a:t>"Pune"</a:t>
            </a:r>
            <a:r>
              <a:rPr lang="en-IN" sz="1800">
                <a:solidFill>
                  <a:schemeClr val="dk1"/>
                </a:solidFill>
                <a:latin typeface="Arial"/>
                <a:ea typeface="Arial"/>
                <a:cs typeface="Arial"/>
                <a:sym typeface="Arial"/>
              </a:rPr>
              <a:t>, "phone", </a:t>
            </a:r>
            <a:r>
              <a:rPr lang="en-IN" sz="1800">
                <a:solidFill>
                  <a:srgbClr val="DD4A68"/>
                </a:solidFill>
                <a:latin typeface="Arial"/>
                <a:ea typeface="Arial"/>
                <a:cs typeface="Arial"/>
                <a:sym typeface="Arial"/>
              </a:rPr>
              <a:t>JSON_ARRAY</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1111</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 2222</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JSON_ARRAY</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JSON_OBJECT</a:t>
            </a:r>
            <a:r>
              <a:rPr lang="en-IN" sz="1800">
                <a:solidFill>
                  <a:schemeClr val="dk1"/>
                </a:solidFill>
                <a:latin typeface="Arial"/>
                <a:ea typeface="Arial"/>
                <a:cs typeface="Arial"/>
                <a:sym typeface="Arial"/>
              </a:rPr>
              <a:t>("orderID", 1,"item", </a:t>
            </a:r>
            <a:r>
              <a:rPr lang="en-IN" sz="1800">
                <a:solidFill>
                  <a:srgbClr val="669900"/>
                </a:solidFill>
                <a:latin typeface="Arial"/>
                <a:ea typeface="Arial"/>
                <a:cs typeface="Arial"/>
                <a:sym typeface="Arial"/>
              </a:rPr>
              <a:t>"mouse", </a:t>
            </a:r>
            <a:r>
              <a:rPr lang="en-IN" sz="1800">
                <a:solidFill>
                  <a:schemeClr val="dk1"/>
                </a:solidFill>
                <a:latin typeface="Arial"/>
                <a:ea typeface="Arial"/>
                <a:cs typeface="Arial"/>
                <a:sym typeface="Arial"/>
              </a:rPr>
              <a:t>"qty",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1200</a:t>
            </a:r>
            <a:r>
              <a:rPr lang="en-IN" sz="1800">
                <a:solidFill>
                  <a:schemeClr val="dk1"/>
                </a:solidFill>
                <a:latin typeface="Arial"/>
                <a:ea typeface="Arial"/>
                <a:cs typeface="Arial"/>
                <a:sym typeface="Arial"/>
              </a:rPr>
              <a:t> ), </a:t>
            </a:r>
            <a:r>
              <a:rPr lang="en-IN" sz="1800">
                <a:solidFill>
                  <a:srgbClr val="DD4A68"/>
                </a:solidFill>
                <a:latin typeface="Arial"/>
                <a:ea typeface="Arial"/>
                <a:cs typeface="Arial"/>
                <a:sym typeface="Arial"/>
              </a:rPr>
              <a:t>JSON_OBJECT</a:t>
            </a:r>
            <a:r>
              <a:rPr lang="en-IN" sz="1800">
                <a:solidFill>
                  <a:schemeClr val="dk1"/>
                </a:solidFill>
                <a:latin typeface="Arial"/>
                <a:ea typeface="Arial"/>
                <a:cs typeface="Arial"/>
                <a:sym typeface="Arial"/>
              </a:rPr>
              <a:t>("orderID", </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"item", </a:t>
            </a:r>
            <a:r>
              <a:rPr lang="en-IN" sz="1800">
                <a:solidFill>
                  <a:srgbClr val="669900"/>
                </a:solidFill>
                <a:latin typeface="Arial"/>
                <a:ea typeface="Arial"/>
                <a:cs typeface="Arial"/>
                <a:sym typeface="Arial"/>
              </a:rPr>
              <a:t>"pd"</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1600</a:t>
            </a:r>
            <a:r>
              <a:rPr lang="en-IN" sz="1800">
                <a:solidFill>
                  <a:schemeClr val="dk1"/>
                </a:solidFill>
                <a:latin typeface="Arial"/>
                <a:ea typeface="Arial"/>
                <a:cs typeface="Arial"/>
                <a:sym typeface="Arial"/>
              </a:rPr>
              <a:t>)));</a:t>
            </a:r>
            <a:endParaRPr/>
          </a:p>
        </p:txBody>
      </p:sp>
      <p:sp>
        <p:nvSpPr>
          <p:cNvPr id="5231" name="Google Shape;5231;p535"/>
          <p:cNvSpPr/>
          <p:nvPr/>
        </p:nvSpPr>
        <p:spPr>
          <a:xfrm>
            <a:off x="359510" y="2348880"/>
            <a:ext cx="1156913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customer</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 </a:t>
            </a:r>
            <a:r>
              <a:rPr lang="en-IN" sz="1800">
                <a:solidFill>
                  <a:srgbClr val="0077AA"/>
                </a:solidFill>
                <a:latin typeface="Arial"/>
                <a:ea typeface="Arial"/>
                <a:cs typeface="Arial"/>
                <a:sym typeface="Arial"/>
              </a:rPr>
              <a:t>AUTO_INCREMENT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customer_details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(1000),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order_details </a:t>
            </a:r>
            <a:r>
              <a:rPr lang="en-IN" sz="1800">
                <a:solidFill>
                  <a:srgbClr val="834689"/>
                </a:solidFill>
                <a:latin typeface="Arial"/>
                <a:ea typeface="Arial"/>
                <a:cs typeface="Arial"/>
                <a:sym typeface="Arial"/>
              </a:rPr>
              <a:t>JSON</a:t>
            </a:r>
            <a:r>
              <a:rPr lang="en-IN" sz="1800">
                <a:solidFill>
                  <a:schemeClr val="dk1"/>
                </a:solidFill>
                <a:latin typeface="Arial"/>
                <a:ea typeface="Arial"/>
                <a:cs typeface="Arial"/>
                <a:sym typeface="Arial"/>
              </a:rPr>
              <a:t> );</a:t>
            </a:r>
            <a:endParaRPr/>
          </a:p>
        </p:txBody>
      </p:sp>
      <p:sp>
        <p:nvSpPr>
          <p:cNvPr id="5232" name="Google Shape;5232;p53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dml- insert json object… values</a:t>
            </a:r>
            <a:endParaRPr i="1" sz="3200">
              <a:solidFill>
                <a:srgbClr val="FF9900"/>
              </a:solidFill>
              <a:latin typeface="Arial"/>
              <a:ea typeface="Arial"/>
              <a:cs typeface="Arial"/>
              <a:sym typeface="Arial"/>
            </a:endParaRPr>
          </a:p>
        </p:txBody>
      </p:sp>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6" name="Shape 5236"/>
        <p:cNvGrpSpPr/>
        <p:nvPr/>
      </p:nvGrpSpPr>
      <p:grpSpPr>
        <a:xfrm>
          <a:off x="0" y="0"/>
          <a:ext cx="0" cy="0"/>
          <a:chOff x="0" y="0"/>
          <a:chExt cx="0" cy="0"/>
        </a:xfrm>
      </p:grpSpPr>
      <p:sp>
        <p:nvSpPr>
          <p:cNvPr id="5237" name="Google Shape;5237;p536"/>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D4A68"/>
                </a:solidFill>
                <a:latin typeface="Quattrocento Sans"/>
                <a:ea typeface="Quattrocento Sans"/>
                <a:cs typeface="Quattrocento Sans"/>
                <a:sym typeface="Quattrocento Sans"/>
              </a:rPr>
              <a:t>json_extract</a:t>
            </a:r>
            <a:endParaRPr sz="4800">
              <a:solidFill>
                <a:srgbClr val="DC525C"/>
              </a:solidFill>
              <a:latin typeface="Quattrocento Sans"/>
              <a:ea typeface="Quattrocento Sans"/>
              <a:cs typeface="Quattrocento Sans"/>
              <a:sym typeface="Quattrocento Sans"/>
            </a:endParaRPr>
          </a:p>
        </p:txBody>
      </p:sp>
      <p:sp>
        <p:nvSpPr>
          <p:cNvPr id="5238" name="Google Shape;5238;p536"/>
          <p:cNvSpPr/>
          <p:nvPr/>
        </p:nvSpPr>
        <p:spPr>
          <a:xfrm>
            <a:off x="1676974" y="3266499"/>
            <a:ext cx="88380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Returns data from a JSON document, selected from the parts of the document matched by the path arguments.</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3" name="Shape 5243"/>
        <p:cNvGrpSpPr/>
        <p:nvPr/>
      </p:nvGrpSpPr>
      <p:grpSpPr>
        <a:xfrm>
          <a:off x="0" y="0"/>
          <a:ext cx="0" cy="0"/>
          <a:chOff x="0" y="0"/>
          <a:chExt cx="0" cy="0"/>
        </a:xfrm>
      </p:grpSpPr>
      <p:sp>
        <p:nvSpPr>
          <p:cNvPr id="5244" name="Google Shape;5244;p53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json_extract (select)</a:t>
            </a:r>
            <a:endParaRPr/>
          </a:p>
        </p:txBody>
      </p:sp>
      <p:sp>
        <p:nvSpPr>
          <p:cNvPr id="5245" name="Google Shape;5245;p537"/>
          <p:cNvSpPr/>
          <p:nvPr/>
        </p:nvSpPr>
        <p:spPr>
          <a:xfrm>
            <a:off x="334800" y="838201"/>
            <a:ext cx="116652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MySQL supports a native JSON data type that enables efficient access to data in JSON (JavaScript Object Notation) documents.</a:t>
            </a:r>
            <a:endParaRPr/>
          </a:p>
        </p:txBody>
      </p:sp>
      <p:sp>
        <p:nvSpPr>
          <p:cNvPr id="5246" name="Google Shape;5246;p537"/>
          <p:cNvSpPr/>
          <p:nvPr/>
        </p:nvSpPr>
        <p:spPr>
          <a:xfrm>
            <a:off x="263352" y="2206019"/>
            <a:ext cx="11665296" cy="172354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JSON_EXTRACT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317500" lvl="0" marL="34290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JSON_EXTRACT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.empID'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317500" lvl="0" marL="34290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JSON_EXTRACT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317500" lvl="0" marL="34290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JSON_EXTRACT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.address.street"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317500" lvl="0" marL="34290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JSON_EXTRACT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.empID",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.ename"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p:txBody>
      </p:sp>
      <p:sp>
        <p:nvSpPr>
          <p:cNvPr id="5247" name="Google Shape;5247;p537"/>
          <p:cNvSpPr/>
          <p:nvPr/>
        </p:nvSpPr>
        <p:spPr>
          <a:xfrm>
            <a:off x="432000" y="1556792"/>
            <a:ext cx="116358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98AE5"/>
                </a:solidFill>
                <a:latin typeface="Arial"/>
                <a:ea typeface="Arial"/>
                <a:cs typeface="Arial"/>
                <a:sym typeface="Arial"/>
              </a:rPr>
              <a:t>JSON_EXTRACT(</a:t>
            </a:r>
            <a:r>
              <a:rPr lang="en-IN" sz="2000">
                <a:solidFill>
                  <a:schemeClr val="dk1"/>
                </a:solidFill>
                <a:latin typeface="Arial"/>
                <a:ea typeface="Arial"/>
                <a:cs typeface="Arial"/>
                <a:sym typeface="Arial"/>
              </a:rPr>
              <a:t>json_doc, path[, path</a:t>
            </a:r>
            <a:r>
              <a:rPr lang="en-IN" sz="2000">
                <a:solidFill>
                  <a:srgbClr val="298AE5"/>
                </a:solidFill>
                <a:latin typeface="Arial"/>
                <a:ea typeface="Arial"/>
                <a:cs typeface="Arial"/>
                <a:sym typeface="Arial"/>
              </a:rPr>
              <a:t>] </a:t>
            </a:r>
            <a:r>
              <a:rPr lang="en-IN" sz="2000">
                <a:solidFill>
                  <a:srgbClr val="7F7F7F"/>
                </a:solidFill>
                <a:latin typeface="Arial"/>
                <a:ea typeface="Arial"/>
                <a:cs typeface="Arial"/>
                <a:sym typeface="Arial"/>
              </a:rPr>
              <a:t>. . .</a:t>
            </a:r>
            <a:endParaRPr sz="2000">
              <a:solidFill>
                <a:srgbClr val="7F7F7F"/>
              </a:solidFill>
              <a:latin typeface="Arial"/>
              <a:ea typeface="Arial"/>
              <a:cs typeface="Arial"/>
              <a:sym typeface="Arial"/>
            </a:endParaRPr>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2" name="Shape 5252"/>
        <p:cNvGrpSpPr/>
        <p:nvPr/>
      </p:nvGrpSpPr>
      <p:grpSpPr>
        <a:xfrm>
          <a:off x="0" y="0"/>
          <a:ext cx="0" cy="0"/>
          <a:chOff x="0" y="0"/>
          <a:chExt cx="0" cy="0"/>
        </a:xfrm>
      </p:grpSpPr>
      <p:sp>
        <p:nvSpPr>
          <p:cNvPr id="5253" name="Google Shape;5253;p538"/>
          <p:cNvSpPr/>
          <p:nvPr/>
        </p:nvSpPr>
        <p:spPr>
          <a:xfrm>
            <a:off x="263352" y="838201"/>
            <a:ext cx="116652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MySQL supports a native JSON data type that enables efficient access to data in JSON (JavaScript Object Notation) documents.</a:t>
            </a:r>
            <a:endParaRPr/>
          </a:p>
        </p:txBody>
      </p:sp>
      <p:sp>
        <p:nvSpPr>
          <p:cNvPr id="5254" name="Google Shape;5254;p538"/>
          <p:cNvSpPr txBox="1"/>
          <p:nvPr/>
        </p:nvSpPr>
        <p:spPr>
          <a:xfrm>
            <a:off x="263352" y="1916832"/>
            <a:ext cx="11665296"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.ename',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.ename',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.sal',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.ename',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.sal',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.comm',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.sal'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.comm'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.address.coord[</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990055"/>
                </a:solidFill>
                <a:latin typeface="Arial"/>
                <a:ea typeface="Arial"/>
                <a:cs typeface="Arial"/>
                <a:sym typeface="Arial"/>
              </a:rPr>
              <a:t>0</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author_details</a:t>
            </a:r>
            <a:r>
              <a:rPr lang="en-IN" sz="1800">
                <a:solidFill>
                  <a:srgbClr val="39AE0A"/>
                </a:solidFill>
                <a:latin typeface="Arial"/>
                <a:ea typeface="Arial"/>
                <a:cs typeface="Arial"/>
                <a:sym typeface="Arial"/>
              </a:rPr>
              <a:t>-&gt;&gt;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 authorName', book_details</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author_book;</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document</a:t>
            </a:r>
            <a:r>
              <a:rPr lang="en-IN" sz="1800">
                <a:solidFill>
                  <a:srgbClr val="39AE0A"/>
                </a:solidFill>
                <a:latin typeface="Arial"/>
                <a:ea typeface="Arial"/>
                <a:cs typeface="Arial"/>
                <a:sym typeface="Arial"/>
              </a:rPr>
              <a:t>-&gt;</a:t>
            </a:r>
            <a:r>
              <a:rPr lang="en-IN" sz="1800">
                <a:solidFill>
                  <a:schemeClr val="dk1"/>
                </a:solidFill>
                <a:latin typeface="Arial"/>
                <a:ea typeface="Arial"/>
                <a:cs typeface="Arial"/>
                <a:sym typeface="Arial"/>
              </a:rPr>
              <a:t>"</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.phone", </a:t>
            </a:r>
            <a:r>
              <a:rPr lang="en-IN" sz="1800">
                <a:solidFill>
                  <a:srgbClr val="DD4A68"/>
                </a:solidFill>
                <a:latin typeface="Arial"/>
                <a:ea typeface="Arial"/>
                <a:cs typeface="Arial"/>
                <a:sym typeface="Arial"/>
              </a:rPr>
              <a:t>JSON_LENGTH</a:t>
            </a:r>
            <a:r>
              <a:rPr lang="en-IN" sz="1800">
                <a:solidFill>
                  <a:schemeClr val="dk1"/>
                </a:solidFill>
                <a:latin typeface="Arial"/>
                <a:ea typeface="Arial"/>
                <a:cs typeface="Arial"/>
                <a:sym typeface="Arial"/>
              </a:rPr>
              <a:t>(document,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.phone"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empJ;</a:t>
            </a:r>
            <a:endParaRPr sz="1800">
              <a:solidFill>
                <a:schemeClr val="dk1"/>
              </a:solidFill>
              <a:latin typeface="Arial"/>
              <a:ea typeface="Arial"/>
              <a:cs typeface="Arial"/>
              <a:sym typeface="Arial"/>
            </a:endParaRPr>
          </a:p>
        </p:txBody>
      </p:sp>
      <p:sp>
        <p:nvSpPr>
          <p:cNvPr id="5255" name="Google Shape;5255;p53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-&gt; / -&gt;&gt; … (select)</a:t>
            </a:r>
            <a:endParaRPr/>
          </a:p>
        </p:txBody>
      </p:sp>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0" name="Shape 5260"/>
        <p:cNvGrpSpPr/>
        <p:nvPr/>
      </p:nvGrpSpPr>
      <p:grpSpPr>
        <a:xfrm>
          <a:off x="0" y="0"/>
          <a:ext cx="0" cy="0"/>
          <a:chOff x="0" y="0"/>
          <a:chExt cx="0" cy="0"/>
        </a:xfrm>
      </p:grpSpPr>
      <p:sp>
        <p:nvSpPr>
          <p:cNvPr id="5261" name="Google Shape;5261;p539"/>
          <p:cNvSpPr/>
          <p:nvPr/>
        </p:nvSpPr>
        <p:spPr>
          <a:xfrm>
            <a:off x="263352" y="838201"/>
            <a:ext cx="116652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Print a JSON document in human-readable format</a:t>
            </a:r>
            <a:endParaRPr sz="1800">
              <a:solidFill>
                <a:schemeClr val="dk1"/>
              </a:solidFill>
              <a:latin typeface="Arial"/>
              <a:ea typeface="Arial"/>
              <a:cs typeface="Arial"/>
              <a:sym typeface="Arial"/>
            </a:endParaRPr>
          </a:p>
        </p:txBody>
      </p:sp>
      <p:sp>
        <p:nvSpPr>
          <p:cNvPr id="5262" name="Google Shape;5262;p539"/>
          <p:cNvSpPr txBox="1"/>
          <p:nvPr/>
        </p:nvSpPr>
        <p:spPr>
          <a:xfrm>
            <a:off x="263352" y="1916832"/>
            <a:ext cx="11665296" cy="14465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 </a:t>
            </a:r>
            <a:r>
              <a:rPr lang="en-IN" sz="1800">
                <a:solidFill>
                  <a:schemeClr val="dk1"/>
                </a:solidFill>
                <a:latin typeface="Arial"/>
                <a:ea typeface="Arial"/>
                <a:cs typeface="Arial"/>
                <a:sym typeface="Arial"/>
              </a:rPr>
              <a:t>oid, </a:t>
            </a:r>
            <a:r>
              <a:rPr lang="en-IN" sz="1800">
                <a:solidFill>
                  <a:srgbClr val="DD4A68"/>
                </a:solidFill>
                <a:latin typeface="Arial"/>
                <a:ea typeface="Arial"/>
                <a:cs typeface="Arial"/>
                <a:sym typeface="Arial"/>
              </a:rPr>
              <a:t>JSON_PRETTY</a:t>
            </a:r>
            <a:r>
              <a:rPr lang="en-IN" sz="1800">
                <a:solidFill>
                  <a:schemeClr val="dk1"/>
                </a:solidFill>
                <a:latin typeface="Arial"/>
                <a:ea typeface="Arial"/>
                <a:cs typeface="Arial"/>
                <a:sym typeface="Arial"/>
              </a:rPr>
              <a:t>(orderheader)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oid, </a:t>
            </a:r>
            <a:r>
              <a:rPr lang="en-IN" sz="1800">
                <a:solidFill>
                  <a:srgbClr val="DD4A68"/>
                </a:solidFill>
                <a:latin typeface="Arial"/>
                <a:ea typeface="Arial"/>
                <a:cs typeface="Arial"/>
                <a:sym typeface="Arial"/>
              </a:rPr>
              <a:t>JSON_PRETTY</a:t>
            </a:r>
            <a:r>
              <a:rPr lang="en-IN" sz="1800">
                <a:solidFill>
                  <a:schemeClr val="dk1"/>
                </a:solidFill>
                <a:latin typeface="Arial"/>
                <a:ea typeface="Arial"/>
                <a:cs typeface="Arial"/>
                <a:sym typeface="Arial"/>
              </a:rPr>
              <a:t>(order_items)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orderitemsj;</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orderj.oid, </a:t>
            </a:r>
            <a:r>
              <a:rPr lang="en-IN" sz="1800">
                <a:solidFill>
                  <a:srgbClr val="DD4A68"/>
                </a:solidFill>
                <a:latin typeface="Arial"/>
                <a:ea typeface="Arial"/>
                <a:cs typeface="Arial"/>
                <a:sym typeface="Arial"/>
              </a:rPr>
              <a:t>JSON_PRETTY</a:t>
            </a:r>
            <a:r>
              <a:rPr lang="en-IN" sz="1800">
                <a:solidFill>
                  <a:schemeClr val="dk1"/>
                </a:solidFill>
                <a:latin typeface="Arial"/>
                <a:ea typeface="Arial"/>
                <a:cs typeface="Arial"/>
                <a:sym typeface="Arial"/>
              </a:rPr>
              <a:t>(orderheader), </a:t>
            </a:r>
            <a:r>
              <a:rPr lang="en-IN" sz="1800">
                <a:solidFill>
                  <a:srgbClr val="DD4A68"/>
                </a:solidFill>
                <a:latin typeface="Arial"/>
                <a:ea typeface="Arial"/>
                <a:cs typeface="Arial"/>
                <a:sym typeface="Arial"/>
              </a:rPr>
              <a:t>JSON_PRETTY</a:t>
            </a:r>
            <a:r>
              <a:rPr lang="en-IN" sz="1800">
                <a:solidFill>
                  <a:schemeClr val="dk1"/>
                </a:solidFill>
                <a:latin typeface="Arial"/>
                <a:ea typeface="Arial"/>
                <a:cs typeface="Arial"/>
                <a:sym typeface="Arial"/>
              </a:rPr>
              <a:t>(order_items)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orderj, orderitemsj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orderj.oid = orderitemsj.oid;</a:t>
            </a:r>
            <a:endParaRPr/>
          </a:p>
        </p:txBody>
      </p:sp>
      <p:sp>
        <p:nvSpPr>
          <p:cNvPr id="5263" name="Google Shape;5263;p53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json_pretty … (select)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4"/>
          <p:cNvSpPr txBox="1"/>
          <p:nvPr/>
        </p:nvSpPr>
        <p:spPr>
          <a:xfrm>
            <a:off x="407368" y="2362200"/>
            <a:ext cx="11377264"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a degree, cardinality, domain and union in database? </a:t>
            </a:r>
            <a:endParaRPr/>
          </a:p>
        </p:txBody>
      </p:sp>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7" name="Shape 5267"/>
        <p:cNvGrpSpPr/>
        <p:nvPr/>
      </p:nvGrpSpPr>
      <p:grpSpPr>
        <a:xfrm>
          <a:off x="0" y="0"/>
          <a:ext cx="0" cy="0"/>
          <a:chOff x="0" y="0"/>
          <a:chExt cx="0" cy="0"/>
        </a:xfrm>
      </p:grpSpPr>
      <p:sp>
        <p:nvSpPr>
          <p:cNvPr id="5268" name="Google Shape;5268;p540"/>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json functions</a:t>
            </a:r>
            <a:endParaRPr sz="4800">
              <a:solidFill>
                <a:srgbClr val="DC525C"/>
              </a:solidFill>
              <a:latin typeface="Quattrocento Sans"/>
              <a:ea typeface="Quattrocento Sans"/>
              <a:cs typeface="Quattrocento Sans"/>
              <a:sym typeface="Quattrocento Sans"/>
            </a:endParaRPr>
          </a:p>
        </p:txBody>
      </p:sp>
      <p:sp>
        <p:nvSpPr>
          <p:cNvPr id="5269" name="Google Shape;5269;p540"/>
          <p:cNvSpPr/>
          <p:nvPr/>
        </p:nvSpPr>
        <p:spPr>
          <a:xfrm>
            <a:off x="3058951" y="3276600"/>
            <a:ext cx="86594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TODO</a:t>
            </a:r>
            <a:endParaRPr/>
          </a:p>
        </p:txBody>
      </p:sp>
      <p:sp>
        <p:nvSpPr>
          <p:cNvPr id="5270" name="Google Shape;5270;p540"/>
          <p:cNvSpPr/>
          <p:nvPr/>
        </p:nvSpPr>
        <p:spPr>
          <a:xfrm>
            <a:off x="406573" y="193261"/>
            <a:ext cx="11449272"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TODO</a:t>
            </a:r>
            <a:endParaRPr sz="1800">
              <a:solidFill>
                <a:srgbClr val="473935"/>
              </a:solidFill>
              <a:latin typeface="Arial"/>
              <a:ea typeface="Arial"/>
              <a:cs typeface="Arial"/>
              <a:sym typeface="Arial"/>
            </a:endParaRPr>
          </a:p>
        </p:txBody>
      </p:sp>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4" name="Shape 5274"/>
        <p:cNvGrpSpPr/>
        <p:nvPr/>
      </p:nvGrpSpPr>
      <p:grpSpPr>
        <a:xfrm>
          <a:off x="0" y="0"/>
          <a:ext cx="0" cy="0"/>
          <a:chOff x="0" y="0"/>
          <a:chExt cx="0" cy="0"/>
        </a:xfrm>
      </p:grpSpPr>
      <p:graphicFrame>
        <p:nvGraphicFramePr>
          <p:cNvPr id="5275" name="Google Shape;5275;p541"/>
          <p:cNvGraphicFramePr/>
          <p:nvPr/>
        </p:nvGraphicFramePr>
        <p:xfrm>
          <a:off x="191344" y="907200"/>
          <a:ext cx="3000000" cy="3000000"/>
        </p:xfrm>
        <a:graphic>
          <a:graphicData uri="http://schemas.openxmlformats.org/drawingml/2006/table">
            <a:tbl>
              <a:tblPr bandRow="1" firstRow="1">
                <a:noFill/>
                <a:tableStyleId>{430BD905-2FF8-4F27-9AEB-2FC49726FF04}</a:tableStyleId>
              </a:tblPr>
              <a:tblGrid>
                <a:gridCol w="5544625"/>
                <a:gridCol w="62647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-&gt;</a:t>
                      </a:r>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Return value from JSON column after evaluating path; equivalent to JSON_EXTRACT().</a:t>
                      </a:r>
                      <a:endParaRPr/>
                    </a:p>
                  </a:txBody>
                  <a:tcPr marT="28575" marB="28575" marR="28575" marL="28575"/>
                </a:tc>
              </a:tr>
              <a:tr h="442375">
                <a:tc>
                  <a:txBody>
                    <a:bodyPr/>
                    <a:lstStyle/>
                    <a:p>
                      <a:pPr indent="0" lvl="0" marL="0" marR="0" rtl="0" algn="l">
                        <a:lnSpc>
                          <a:spcPct val="100000"/>
                        </a:lnSpc>
                        <a:spcBef>
                          <a:spcPts val="0"/>
                        </a:spcBef>
                        <a:spcAft>
                          <a:spcPts val="0"/>
                        </a:spcAft>
                        <a:buClr>
                          <a:srgbClr val="0077AA"/>
                        </a:buClr>
                        <a:buSzPts val="1800"/>
                        <a:buFont typeface="Arial"/>
                        <a:buNone/>
                      </a:pPr>
                      <a:r>
                        <a:rPr lang="en-IN" sz="1800">
                          <a:solidFill>
                            <a:srgbClr val="0077AA"/>
                          </a:solidFill>
                          <a:latin typeface="Arial"/>
                          <a:ea typeface="Arial"/>
                          <a:cs typeface="Arial"/>
                          <a:sym typeface="Arial"/>
                        </a:rPr>
                        <a:t>-&gt;&gt; / JSON_UNQUOTE(</a:t>
                      </a:r>
                      <a:r>
                        <a:rPr lang="en-IN" sz="1800">
                          <a:solidFill>
                            <a:schemeClr val="dk2"/>
                          </a:solidFill>
                          <a:latin typeface="Arial"/>
                          <a:ea typeface="Arial"/>
                          <a:cs typeface="Arial"/>
                          <a:sym typeface="Arial"/>
                        </a:rPr>
                        <a:t>json_val</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Return value from JSON column after evaluating path and unquoting the result.</a:t>
                      </a:r>
                      <a:endParaRPr b="0" i="0" sz="1800">
                        <a:solidFill>
                          <a:schemeClr val="dk1"/>
                        </a:solidFill>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JSON_EXTRACT(</a:t>
                      </a:r>
                      <a:r>
                        <a:rPr lang="en-IN" sz="1800">
                          <a:solidFill>
                            <a:schemeClr val="dk2"/>
                          </a:solidFill>
                          <a:latin typeface="Arial"/>
                          <a:ea typeface="Arial"/>
                          <a:cs typeface="Arial"/>
                          <a:sym typeface="Arial"/>
                        </a:rPr>
                        <a:t>json_doc, path[, path]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latin typeface="Arial"/>
                          <a:ea typeface="Arial"/>
                          <a:cs typeface="Arial"/>
                          <a:sym typeface="Arial"/>
                        </a:rPr>
                        <a:t>Returns data from a JSON document, selected from the parts of the document matched by the path arguments.</a:t>
                      </a:r>
                      <a:endParaRPr sz="1800">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JSON_ARRAY(</a:t>
                      </a:r>
                      <a:r>
                        <a:rPr lang="en-IN" sz="1800">
                          <a:solidFill>
                            <a:schemeClr val="dk2"/>
                          </a:solidFill>
                          <a:latin typeface="Arial"/>
                          <a:ea typeface="Arial"/>
                          <a:cs typeface="Arial"/>
                          <a:sym typeface="Arial"/>
                        </a:rPr>
                        <a:t>[val[, val] </a:t>
                      </a:r>
                      <a:r>
                        <a:rPr lang="en-IN" sz="1800">
                          <a:solidFill>
                            <a:srgbClr val="7F7F7F"/>
                          </a:solidFill>
                          <a:latin typeface="Arial"/>
                          <a:ea typeface="Arial"/>
                          <a:cs typeface="Arial"/>
                          <a:sym typeface="Arial"/>
                        </a:rPr>
                        <a:t>. . .</a:t>
                      </a:r>
                      <a:r>
                        <a:rPr lang="en-IN" sz="1800">
                          <a:solidFill>
                            <a:schemeClr val="dk2"/>
                          </a:solidFill>
                          <a:latin typeface="Arial"/>
                          <a:ea typeface="Arial"/>
                          <a:cs typeface="Arial"/>
                          <a:sym typeface="Arial"/>
                        </a:rPr>
                        <a:t>]</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Evaluates a list of values and returns a JSON array containing those values.</a:t>
                      </a:r>
                      <a:endParaRPr b="1" sz="1800">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JSON_OBJECT(</a:t>
                      </a:r>
                      <a:r>
                        <a:rPr lang="en-IN" sz="1800">
                          <a:solidFill>
                            <a:schemeClr val="dk2"/>
                          </a:solidFill>
                          <a:latin typeface="Arial"/>
                          <a:ea typeface="Arial"/>
                          <a:cs typeface="Arial"/>
                          <a:sym typeface="Arial"/>
                        </a:rPr>
                        <a:t>[key, val[, key, val] </a:t>
                      </a:r>
                      <a:r>
                        <a:rPr lang="en-IN" sz="1800">
                          <a:solidFill>
                            <a:srgbClr val="7F7F7F"/>
                          </a:solidFill>
                          <a:latin typeface="Arial"/>
                          <a:ea typeface="Arial"/>
                          <a:cs typeface="Arial"/>
                          <a:sym typeface="Arial"/>
                        </a:rPr>
                        <a:t>. . .</a:t>
                      </a:r>
                      <a:r>
                        <a:rPr lang="en-IN" sz="1800">
                          <a:solidFill>
                            <a:schemeClr val="dk2"/>
                          </a:solidFill>
                          <a:latin typeface="Arial"/>
                          <a:ea typeface="Arial"/>
                          <a:cs typeface="Arial"/>
                          <a:sym typeface="Arial"/>
                        </a:rPr>
                        <a:t>]</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Create JSON object.</a:t>
                      </a:r>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JSON_INSERT(</a:t>
                      </a:r>
                      <a:r>
                        <a:rPr lang="en-IN" sz="1800">
                          <a:solidFill>
                            <a:schemeClr val="dk2"/>
                          </a:solidFill>
                          <a:latin typeface="Arial"/>
                          <a:ea typeface="Arial"/>
                          <a:cs typeface="Arial"/>
                          <a:sym typeface="Arial"/>
                        </a:rPr>
                        <a:t>json_doc, path, val[, path, val]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INSERT a key, if not present [ with UPDATE ]</a:t>
                      </a:r>
                      <a:endParaRPr sz="1800">
                        <a:solidFill>
                          <a:schemeClr val="dk1"/>
                        </a:solidFill>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JSON_PRETTY(</a:t>
                      </a:r>
                      <a:r>
                        <a:rPr lang="en-IN" sz="1800">
                          <a:solidFill>
                            <a:schemeClr val="dk2"/>
                          </a:solidFill>
                          <a:latin typeface="Arial"/>
                          <a:ea typeface="Arial"/>
                          <a:cs typeface="Arial"/>
                          <a:sym typeface="Arial"/>
                        </a:rPr>
                        <a:t>json_val</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Provides pretty-printing of JSON values</a:t>
                      </a:r>
                      <a:endParaRPr sz="1800">
                        <a:solidFill>
                          <a:schemeClr val="dk1"/>
                        </a:solidFill>
                        <a:latin typeface="Arial"/>
                        <a:ea typeface="Arial"/>
                        <a:cs typeface="Arial"/>
                        <a:sym typeface="Arial"/>
                      </a:endParaRPr>
                    </a:p>
                  </a:txBody>
                  <a:tcPr marT="76200" marB="76200" marR="76200" marL="76200"/>
                </a:tc>
              </a:tr>
            </a:tbl>
          </a:graphicData>
        </a:graphic>
      </p:graphicFrame>
      <p:sp>
        <p:nvSpPr>
          <p:cNvPr id="5276" name="Google Shape;5276;p54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json function</a:t>
            </a:r>
            <a:endParaRPr/>
          </a:p>
        </p:txBody>
      </p:sp>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0" name="Shape 5280"/>
        <p:cNvGrpSpPr/>
        <p:nvPr/>
      </p:nvGrpSpPr>
      <p:grpSpPr>
        <a:xfrm>
          <a:off x="0" y="0"/>
          <a:ext cx="0" cy="0"/>
          <a:chOff x="0" y="0"/>
          <a:chExt cx="0" cy="0"/>
        </a:xfrm>
      </p:grpSpPr>
      <p:graphicFrame>
        <p:nvGraphicFramePr>
          <p:cNvPr id="5281" name="Google Shape;5281;p542"/>
          <p:cNvGraphicFramePr/>
          <p:nvPr/>
        </p:nvGraphicFramePr>
        <p:xfrm>
          <a:off x="191344" y="908383"/>
          <a:ext cx="3000000" cy="3000000"/>
        </p:xfrm>
        <a:graphic>
          <a:graphicData uri="http://schemas.openxmlformats.org/drawingml/2006/table">
            <a:tbl>
              <a:tblPr bandRow="1" firstRow="1">
                <a:noFill/>
                <a:tableStyleId>{430BD905-2FF8-4F27-9AEB-2FC49726FF04}</a:tableStyleId>
              </a:tblPr>
              <a:tblGrid>
                <a:gridCol w="5545150"/>
                <a:gridCol w="6264700"/>
              </a:tblGrid>
              <a:tr h="442375">
                <a:tc>
                  <a:txBody>
                    <a:bodyPr/>
                    <a:lstStyle/>
                    <a:p>
                      <a:pPr indent="0" lvl="0" marL="0" marR="0" rtl="0" algn="l">
                        <a:spcBef>
                          <a:spcPts val="0"/>
                        </a:spcBef>
                        <a:spcAft>
                          <a:spcPts val="0"/>
                        </a:spcAft>
                        <a:buNone/>
                      </a:pPr>
                      <a:r>
                        <a:rPr b="1" lang="en-IN" sz="2000">
                          <a:solidFill>
                            <a:srgbClr val="B7F7E2"/>
                          </a:solidFill>
                          <a:latin typeface="Arial"/>
                          <a:ea typeface="Arial"/>
                          <a:cs typeface="Arial"/>
                          <a:sym typeface="Arial"/>
                        </a:rPr>
                        <a:t>Syntax</a:t>
                      </a:r>
                      <a:endParaRPr b="1" sz="2000">
                        <a:solidFill>
                          <a:srgbClr val="B7F7E2"/>
                        </a:solidFill>
                        <a:latin typeface="Arial"/>
                        <a:ea typeface="Arial"/>
                        <a:cs typeface="Arial"/>
                        <a:sym typeface="Arial"/>
                      </a:endParaRPr>
                    </a:p>
                  </a:txBody>
                  <a:tcPr marT="45725" marB="45725" marR="91450" marL="91450">
                    <a:solidFill>
                      <a:srgbClr val="006C86"/>
                    </a:solidFill>
                  </a:tcPr>
                </a:tc>
                <a:tc>
                  <a:txBody>
                    <a:bodyPr/>
                    <a:lstStyle/>
                    <a:p>
                      <a:pPr indent="0" lvl="0" marL="0" marR="0" rtl="0" algn="l">
                        <a:spcBef>
                          <a:spcPts val="0"/>
                        </a:spcBef>
                        <a:spcAft>
                          <a:spcPts val="0"/>
                        </a:spcAft>
                        <a:buNone/>
                      </a:pPr>
                      <a:r>
                        <a:rPr lang="en-IN" sz="2000">
                          <a:solidFill>
                            <a:srgbClr val="B7F7E2"/>
                          </a:solidFill>
                          <a:latin typeface="Arial"/>
                          <a:ea typeface="Arial"/>
                          <a:cs typeface="Arial"/>
                          <a:sym typeface="Arial"/>
                        </a:rPr>
                        <a:t>Result</a:t>
                      </a:r>
                      <a:endParaRPr/>
                    </a:p>
                  </a:txBody>
                  <a:tcPr marT="45725" marB="45725" marR="91450" marL="91450">
                    <a:solidFill>
                      <a:srgbClr val="006C86"/>
                    </a:solidFill>
                  </a:tcPr>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JSON_REPLACE(</a:t>
                      </a:r>
                      <a:r>
                        <a:rPr lang="en-IN" sz="1800">
                          <a:solidFill>
                            <a:schemeClr val="dk2"/>
                          </a:solidFill>
                          <a:latin typeface="Arial"/>
                          <a:ea typeface="Arial"/>
                          <a:cs typeface="Arial"/>
                          <a:sym typeface="Arial"/>
                        </a:rPr>
                        <a:t>json_doc, path, val[, path, val]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b="0" i="0" lang="en-IN" sz="1800">
                          <a:solidFill>
                            <a:schemeClr val="dk1"/>
                          </a:solidFill>
                          <a:latin typeface="Arial"/>
                          <a:ea typeface="Arial"/>
                          <a:cs typeface="Arial"/>
                          <a:sym typeface="Arial"/>
                        </a:rPr>
                        <a:t>Replace values in JSON document </a:t>
                      </a:r>
                      <a:r>
                        <a:rPr lang="en-IN" sz="1800">
                          <a:solidFill>
                            <a:schemeClr val="dk1"/>
                          </a:solidFill>
                          <a:latin typeface="Arial"/>
                          <a:ea typeface="Arial"/>
                          <a:cs typeface="Arial"/>
                          <a:sym typeface="Arial"/>
                        </a:rPr>
                        <a:t>[ with UPDATE ]</a:t>
                      </a:r>
                      <a:endParaRPr b="0" i="0" sz="1800">
                        <a:solidFill>
                          <a:schemeClr val="dk1"/>
                        </a:solidFill>
                        <a:latin typeface="Arial"/>
                        <a:ea typeface="Arial"/>
                        <a:cs typeface="Arial"/>
                        <a:sym typeface="Arial"/>
                      </a:endParaRPr>
                    </a:p>
                  </a:txBody>
                  <a:tcPr marT="28575" marB="28575" marR="28575" marL="28575"/>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JSON_SET(</a:t>
                      </a:r>
                      <a:r>
                        <a:rPr lang="en-IN" sz="1800">
                          <a:solidFill>
                            <a:schemeClr val="dk2"/>
                          </a:solidFill>
                          <a:latin typeface="Arial"/>
                          <a:ea typeface="Arial"/>
                          <a:cs typeface="Arial"/>
                          <a:sym typeface="Arial"/>
                        </a:rPr>
                        <a:t>json_doc, path, val[, path, val]</a:t>
                      </a:r>
                      <a:r>
                        <a:rPr lang="en-IN" sz="1800">
                          <a:solidFill>
                            <a:srgbClr val="0077AA"/>
                          </a:solidFill>
                          <a:latin typeface="Arial"/>
                          <a:ea typeface="Arial"/>
                          <a:cs typeface="Arial"/>
                          <a:sym typeface="Arial"/>
                        </a:rPr>
                        <a:t>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Insert data into JSON document [ with UPDATE ]</a:t>
                      </a:r>
                      <a:endParaRPr/>
                    </a:p>
                  </a:txBody>
                  <a:tcPr marT="28575" marB="28575" marR="28575" marL="28575"/>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JSON_REMOVE(</a:t>
                      </a:r>
                      <a:r>
                        <a:rPr lang="en-IN" sz="1800">
                          <a:solidFill>
                            <a:schemeClr val="dk2"/>
                          </a:solidFill>
                          <a:latin typeface="Arial"/>
                          <a:ea typeface="Arial"/>
                          <a:cs typeface="Arial"/>
                          <a:sym typeface="Arial"/>
                        </a:rPr>
                        <a:t>json_doc, path[, path]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Remove data from JSON document  [ with UPDATE ]</a:t>
                      </a:r>
                      <a:endParaRPr sz="1800">
                        <a:solidFill>
                          <a:schemeClr val="dk1"/>
                        </a:solidFill>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JSON_KEYS(</a:t>
                      </a:r>
                      <a:r>
                        <a:rPr lang="en-IN" sz="1800">
                          <a:solidFill>
                            <a:schemeClr val="dk2"/>
                          </a:solidFill>
                          <a:latin typeface="Arial"/>
                          <a:ea typeface="Arial"/>
                          <a:cs typeface="Arial"/>
                          <a:sym typeface="Arial"/>
                        </a:rPr>
                        <a:t>json_doc[, path]</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Array of keys from JSON document</a:t>
                      </a:r>
                      <a:endParaRPr sz="1800">
                        <a:solidFill>
                          <a:schemeClr val="dk1"/>
                        </a:solidFill>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JSON_ARRAY_APPEND(</a:t>
                      </a:r>
                      <a:r>
                        <a:rPr lang="en-IN" sz="1800">
                          <a:solidFill>
                            <a:schemeClr val="dk2"/>
                          </a:solidFill>
                          <a:latin typeface="Arial"/>
                          <a:ea typeface="Arial"/>
                          <a:cs typeface="Arial"/>
                          <a:sym typeface="Arial"/>
                        </a:rPr>
                        <a:t>json_doc, path, val[, path, val] </a:t>
                      </a:r>
                      <a:r>
                        <a:rPr lang="en-IN" sz="1800">
                          <a:solidFill>
                            <a:srgbClr val="7F7F7F"/>
                          </a:solidFill>
                          <a:latin typeface="Arial"/>
                          <a:ea typeface="Arial"/>
                          <a:cs typeface="Arial"/>
                          <a:sym typeface="Arial"/>
                        </a:rPr>
                        <a:t>. . .</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Append data to JSON document [ with UPDATE ]</a:t>
                      </a:r>
                      <a:endParaRPr sz="1800">
                        <a:solidFill>
                          <a:schemeClr val="dk1"/>
                        </a:solidFill>
                        <a:latin typeface="Arial"/>
                        <a:ea typeface="Arial"/>
                        <a:cs typeface="Arial"/>
                        <a:sym typeface="Arial"/>
                      </a:endParaRPr>
                    </a:p>
                  </a:txBody>
                  <a:tcPr marT="76200" marB="76200" marR="76200" marL="76200"/>
                </a:tc>
              </a:tr>
              <a:tr h="442375">
                <a:tc>
                  <a:txBody>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JSON_LENGTH(</a:t>
                      </a:r>
                      <a:r>
                        <a:rPr lang="en-IN" sz="1800">
                          <a:solidFill>
                            <a:schemeClr val="dk2"/>
                          </a:solidFill>
                          <a:latin typeface="Arial"/>
                          <a:ea typeface="Arial"/>
                          <a:cs typeface="Arial"/>
                          <a:sym typeface="Arial"/>
                        </a:rPr>
                        <a:t>json_doc[, path]</a:t>
                      </a:r>
                      <a:r>
                        <a:rPr lang="en-IN" sz="1800">
                          <a:solidFill>
                            <a:srgbClr val="0077AA"/>
                          </a:solidFill>
                          <a:latin typeface="Arial"/>
                          <a:ea typeface="Arial"/>
                          <a:cs typeface="Arial"/>
                          <a:sym typeface="Arial"/>
                        </a:rPr>
                        <a:t>)</a:t>
                      </a:r>
                      <a:endParaRPr sz="1800">
                        <a:solidFill>
                          <a:srgbClr val="0077AA"/>
                        </a:solidFill>
                        <a:latin typeface="Arial"/>
                        <a:ea typeface="Arial"/>
                        <a:cs typeface="Arial"/>
                        <a:sym typeface="Arial"/>
                      </a:endParaRPr>
                    </a:p>
                  </a:txBody>
                  <a:tcPr marT="76200" marB="76200" marR="76200" marL="76200" anchor="ctr"/>
                </a:tc>
                <a:tc>
                  <a:txBody>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Number of elements in JSON document</a:t>
                      </a:r>
                      <a:endParaRPr sz="1800">
                        <a:solidFill>
                          <a:schemeClr val="dk1"/>
                        </a:solidFill>
                        <a:latin typeface="Arial"/>
                        <a:ea typeface="Arial"/>
                        <a:cs typeface="Arial"/>
                        <a:sym typeface="Arial"/>
                      </a:endParaRPr>
                    </a:p>
                  </a:txBody>
                  <a:tcPr marT="76200" marB="76200" marR="76200" marL="76200"/>
                </a:tc>
              </a:tr>
            </a:tbl>
          </a:graphicData>
        </a:graphic>
      </p:graphicFrame>
      <p:sp>
        <p:nvSpPr>
          <p:cNvPr id="5282" name="Google Shape;5282;p54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json function</a:t>
            </a:r>
            <a:endParaRPr/>
          </a:p>
        </p:txBody>
      </p:sp>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6" name="Shape 5286"/>
        <p:cNvGrpSpPr/>
        <p:nvPr/>
      </p:nvGrpSpPr>
      <p:grpSpPr>
        <a:xfrm>
          <a:off x="0" y="0"/>
          <a:ext cx="0" cy="0"/>
          <a:chOff x="0" y="0"/>
          <a:chExt cx="0" cy="0"/>
        </a:xfrm>
      </p:grpSpPr>
      <p:sp>
        <p:nvSpPr>
          <p:cNvPr id="5287" name="Google Shape;5287;p543"/>
          <p:cNvSpPr/>
          <p:nvPr/>
        </p:nvSpPr>
        <p:spPr>
          <a:xfrm>
            <a:off x="359510" y="854452"/>
            <a:ext cx="92815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Inserts or Updates data in a JSON document and returns the result.</a:t>
            </a:r>
            <a:endParaRPr sz="1800">
              <a:solidFill>
                <a:schemeClr val="dk1"/>
              </a:solidFill>
              <a:latin typeface="Palatino Linotype"/>
              <a:ea typeface="Palatino Linotype"/>
              <a:cs typeface="Palatino Linotype"/>
              <a:sym typeface="Palatino Linotype"/>
            </a:endParaRPr>
          </a:p>
        </p:txBody>
      </p:sp>
      <p:sp>
        <p:nvSpPr>
          <p:cNvPr id="5288" name="Google Shape;5288;p543"/>
          <p:cNvSpPr/>
          <p:nvPr/>
        </p:nvSpPr>
        <p:spPr>
          <a:xfrm>
            <a:off x="290449" y="1412776"/>
            <a:ext cx="1127815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DD4A68"/>
                </a:solidFill>
                <a:latin typeface="Arial"/>
                <a:ea typeface="Arial"/>
                <a:cs typeface="Arial"/>
                <a:sym typeface="Arial"/>
              </a:rPr>
              <a:t>JSON_SET</a:t>
            </a:r>
            <a:r>
              <a:rPr b="0" i="0" lang="en-IN" sz="2000">
                <a:solidFill>
                  <a:srgbClr val="999999"/>
                </a:solidFill>
                <a:latin typeface="Arial"/>
                <a:ea typeface="Arial"/>
                <a:cs typeface="Arial"/>
                <a:sym typeface="Arial"/>
              </a:rPr>
              <a:t>(</a:t>
            </a:r>
            <a:r>
              <a:rPr lang="en-IN" sz="2000">
                <a:solidFill>
                  <a:schemeClr val="dk1"/>
                </a:solidFill>
                <a:latin typeface="Arial"/>
                <a:ea typeface="Arial"/>
                <a:cs typeface="Arial"/>
                <a:sym typeface="Arial"/>
              </a:rPr>
              <a:t>json_doc, path, value1[, path, value2] ,</a:t>
            </a:r>
            <a:r>
              <a:rPr lang="en-IN" sz="2000">
                <a:solidFill>
                  <a:srgbClr val="DD4A68"/>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669900"/>
                </a:solidFill>
                <a:latin typeface="Arial"/>
                <a:ea typeface="Arial"/>
                <a:cs typeface="Arial"/>
                <a:sym typeface="Arial"/>
              </a:rPr>
              <a:t> </a:t>
            </a:r>
            <a:r>
              <a:rPr b="0" i="0" lang="en-IN" sz="2000">
                <a:solidFill>
                  <a:srgbClr val="999999"/>
                </a:solidFill>
                <a:latin typeface="Arial"/>
                <a:ea typeface="Arial"/>
                <a:cs typeface="Arial"/>
                <a:sym typeface="Arial"/>
              </a:rPr>
              <a:t>)</a:t>
            </a:r>
            <a:endParaRPr b="0" i="0" sz="20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2000">
                <a:solidFill>
                  <a:srgbClr val="DD4A68"/>
                </a:solidFill>
                <a:latin typeface="Arial"/>
                <a:ea typeface="Arial"/>
                <a:cs typeface="Arial"/>
                <a:sym typeface="Arial"/>
              </a:rPr>
              <a:t>JSON_REMOVE</a:t>
            </a:r>
            <a:r>
              <a:rPr lang="en-IN" sz="20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json_doc, path[, path] ,</a:t>
            </a:r>
            <a:r>
              <a:rPr lang="en-IN" sz="2000">
                <a:solidFill>
                  <a:srgbClr val="DD4A68"/>
                </a:solidFill>
                <a:latin typeface="Arial"/>
                <a:ea typeface="Arial"/>
                <a:cs typeface="Arial"/>
                <a:sym typeface="Arial"/>
              </a:rPr>
              <a:t>  </a:t>
            </a:r>
            <a:r>
              <a:rPr b="0" i="0" lang="en-IN" sz="2000">
                <a:solidFill>
                  <a:srgbClr val="7F7F7F"/>
                </a:solidFill>
                <a:latin typeface="Arial"/>
                <a:ea typeface="Arial"/>
                <a:cs typeface="Arial"/>
                <a:sym typeface="Arial"/>
              </a:rPr>
              <a:t>. . .</a:t>
            </a:r>
            <a:r>
              <a:rPr b="0" i="0" lang="en-IN" sz="2000">
                <a:solidFill>
                  <a:srgbClr val="669900"/>
                </a:solidFill>
                <a:latin typeface="Arial"/>
                <a:ea typeface="Arial"/>
                <a:cs typeface="Arial"/>
                <a:sym typeface="Arial"/>
              </a:rPr>
              <a:t> </a:t>
            </a:r>
            <a:r>
              <a:rPr b="0" i="0" lang="en-IN" sz="2000">
                <a:solidFill>
                  <a:srgbClr val="999999"/>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5289" name="Google Shape;5289;p543"/>
          <p:cNvSpPr/>
          <p:nvPr/>
        </p:nvSpPr>
        <p:spPr>
          <a:xfrm>
            <a:off x="290449" y="4236764"/>
            <a:ext cx="11542041"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Arial"/>
                <a:ea typeface="Arial"/>
                <a:cs typeface="Arial"/>
                <a:sym typeface="Arial"/>
              </a:rPr>
              <a:t>e.g.</a:t>
            </a:r>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customer_details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JSON_SET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customer_details,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.state', </a:t>
            </a:r>
            <a:r>
              <a:rPr lang="en-IN" sz="1800">
                <a:solidFill>
                  <a:srgbClr val="669900"/>
                </a:solidFill>
                <a:latin typeface="Arial"/>
                <a:ea typeface="Arial"/>
                <a:cs typeface="Arial"/>
                <a:sym typeface="Arial"/>
              </a:rPr>
              <a:t>'MH'</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customer_details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JSON_SET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customer_details,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.city', </a:t>
            </a:r>
            <a:r>
              <a:rPr lang="en-IN" sz="1800">
                <a:solidFill>
                  <a:srgbClr val="669900"/>
                </a:solidFill>
                <a:latin typeface="Arial"/>
                <a:ea typeface="Arial"/>
                <a:cs typeface="Arial"/>
                <a:sym typeface="Arial"/>
              </a:rPr>
              <a:t>'baroda'</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ordersj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orderheader = </a:t>
            </a:r>
            <a:r>
              <a:rPr lang="en-IN" sz="1800">
                <a:solidFill>
                  <a:srgbClr val="DD4A68"/>
                </a:solidFill>
                <a:latin typeface="Arial"/>
                <a:ea typeface="Arial"/>
                <a:cs typeface="Arial"/>
                <a:sym typeface="Arial"/>
              </a:rPr>
              <a:t>JSON_REPLACE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orderheader, '$.mobile[</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9850884778</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oid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UPDATE</a:t>
            </a:r>
            <a:r>
              <a:rPr lang="en-IN" sz="1800">
                <a:solidFill>
                  <a:schemeClr val="dk1"/>
                </a:solidFill>
                <a:latin typeface="Arial"/>
                <a:ea typeface="Arial"/>
                <a:cs typeface="Arial"/>
                <a:sym typeface="Arial"/>
              </a:rPr>
              <a:t> customer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customer_details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JSON_REMOVE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customer_details, "</a:t>
            </a:r>
            <a:r>
              <a:rPr lang="en-IN" sz="1800">
                <a:solidFill>
                  <a:srgbClr val="DD4A68"/>
                </a:solidFill>
                <a:latin typeface="Arial"/>
                <a:ea typeface="Arial"/>
                <a:cs typeface="Arial"/>
                <a:sym typeface="Arial"/>
              </a:rPr>
              <a:t>$</a:t>
            </a:r>
            <a:r>
              <a:rPr lang="en-IN" sz="1800">
                <a:solidFill>
                  <a:schemeClr val="dk1"/>
                </a:solidFill>
                <a:latin typeface="Arial"/>
                <a:ea typeface="Arial"/>
                <a:cs typeface="Arial"/>
                <a:sym typeface="Arial"/>
              </a:rPr>
              <a:t>.city"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5290" name="Google Shape;5290;p54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dml- update/remove json object… values</a:t>
            </a:r>
            <a:endParaRPr i="1" sz="3200">
              <a:solidFill>
                <a:srgbClr val="FF9900"/>
              </a:solidFill>
              <a:latin typeface="Arial"/>
              <a:ea typeface="Arial"/>
              <a:cs typeface="Arial"/>
              <a:sym typeface="Arial"/>
            </a:endParaRPr>
          </a:p>
        </p:txBody>
      </p:sp>
      <p:sp>
        <p:nvSpPr>
          <p:cNvPr id="5291" name="Google Shape;5291;p543"/>
          <p:cNvSpPr/>
          <p:nvPr/>
        </p:nvSpPr>
        <p:spPr>
          <a:xfrm>
            <a:off x="359510" y="2492896"/>
            <a:ext cx="115691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customer</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 </a:t>
            </a:r>
            <a:r>
              <a:rPr lang="en-IN" sz="1800">
                <a:solidFill>
                  <a:srgbClr val="0077AA"/>
                </a:solidFill>
                <a:latin typeface="Arial"/>
                <a:ea typeface="Arial"/>
                <a:cs typeface="Arial"/>
                <a:sym typeface="Arial"/>
              </a:rPr>
              <a:t>AUTO_INCREMENT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customer_details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(1000),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order_details </a:t>
            </a:r>
            <a:r>
              <a:rPr lang="en-IN" sz="1800">
                <a:solidFill>
                  <a:srgbClr val="834689"/>
                </a:solidFill>
                <a:latin typeface="Arial"/>
                <a:ea typeface="Arial"/>
                <a:cs typeface="Arial"/>
                <a:sym typeface="Arial"/>
              </a:rPr>
              <a:t>JSON</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t>
            </a:r>
            <a:endParaRPr/>
          </a:p>
        </p:txBody>
      </p:sp>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5" name="Shape 5295"/>
        <p:cNvGrpSpPr/>
        <p:nvPr/>
      </p:nvGrpSpPr>
      <p:grpSpPr>
        <a:xfrm>
          <a:off x="0" y="0"/>
          <a:ext cx="0" cy="0"/>
          <a:chOff x="0" y="0"/>
          <a:chExt cx="0" cy="0"/>
        </a:xfrm>
      </p:grpSpPr>
      <p:sp>
        <p:nvSpPr>
          <p:cNvPr id="5296" name="Google Shape;5296;p544"/>
          <p:cNvSpPr/>
          <p:nvPr/>
        </p:nvSpPr>
        <p:spPr>
          <a:xfrm>
            <a:off x="1524596" y="46366"/>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pk/fk in json</a:t>
            </a:r>
            <a:endParaRPr/>
          </a:p>
        </p:txBody>
      </p:sp>
      <p:sp>
        <p:nvSpPr>
          <p:cNvPr id="5297" name="Google Shape;5297;p544"/>
          <p:cNvSpPr txBox="1"/>
          <p:nvPr/>
        </p:nvSpPr>
        <p:spPr>
          <a:xfrm>
            <a:off x="149975" y="404664"/>
            <a:ext cx="5946025"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orderJ</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orderheader </a:t>
            </a:r>
            <a:r>
              <a:rPr lang="en-IN" sz="1800">
                <a:solidFill>
                  <a:srgbClr val="834689"/>
                </a:solidFill>
                <a:latin typeface="Arial"/>
                <a:ea typeface="Arial"/>
                <a:cs typeface="Arial"/>
                <a:sym typeface="Arial"/>
              </a:rPr>
              <a:t>JSON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298" name="Google Shape;5298;p544"/>
          <p:cNvSpPr txBox="1"/>
          <p:nvPr/>
        </p:nvSpPr>
        <p:spPr>
          <a:xfrm>
            <a:off x="149975" y="3945830"/>
            <a:ext cx="5946025"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orderItemsJ</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order_items </a:t>
            </a:r>
            <a:r>
              <a:rPr lang="en-IN" sz="1800">
                <a:solidFill>
                  <a:srgbClr val="834689"/>
                </a:solidFill>
                <a:latin typeface="Arial"/>
                <a:ea typeface="Arial"/>
                <a:cs typeface="Arial"/>
                <a:sym typeface="Arial"/>
              </a:rPr>
              <a:t>JSON</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C00000"/>
                </a:solidFill>
                <a:latin typeface="Arial"/>
                <a:ea typeface="Arial"/>
                <a:cs typeface="Arial"/>
                <a:sym typeface="Arial"/>
              </a:rPr>
              <a:t>          FOREIGN 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REFERENCES</a:t>
            </a:r>
            <a:r>
              <a:rPr lang="en-IN" sz="1800">
                <a:solidFill>
                  <a:schemeClr val="dk1"/>
                </a:solidFill>
                <a:latin typeface="Arial"/>
                <a:ea typeface="Arial"/>
                <a:cs typeface="Arial"/>
                <a:sym typeface="Arial"/>
              </a:rPr>
              <a:t> orderJ</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oid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5299" name="Google Shape;5299;p544"/>
          <p:cNvSpPr txBox="1"/>
          <p:nvPr/>
        </p:nvSpPr>
        <p:spPr>
          <a:xfrm>
            <a:off x="155340" y="1052736"/>
            <a:ext cx="1188132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orderJ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'customerName', </a:t>
            </a:r>
            <a:r>
              <a:rPr lang="en-IN" sz="1800">
                <a:solidFill>
                  <a:srgbClr val="669900"/>
                </a:solidFill>
                <a:latin typeface="Arial"/>
                <a:ea typeface="Arial"/>
                <a:cs typeface="Arial"/>
                <a:sym typeface="Arial"/>
              </a:rPr>
              <a:t>'saleel'</a:t>
            </a:r>
            <a:r>
              <a:rPr lang="en-IN" sz="1800">
                <a:solidFill>
                  <a:schemeClr val="dk1"/>
                </a:solidFill>
                <a:latin typeface="Arial"/>
                <a:ea typeface="Arial"/>
                <a:cs typeface="Arial"/>
                <a:sym typeface="Arial"/>
              </a:rPr>
              <a:t>, 'mobile', </a:t>
            </a:r>
            <a:r>
              <a:rPr lang="en-IN" sz="1800">
                <a:solidFill>
                  <a:srgbClr val="990055"/>
                </a:solidFill>
                <a:latin typeface="Arial"/>
                <a:ea typeface="Arial"/>
                <a:cs typeface="Arial"/>
                <a:sym typeface="Arial"/>
              </a:rPr>
              <a:t>9850884228</a:t>
            </a:r>
            <a:r>
              <a:rPr lang="en-IN" sz="1800">
                <a:solidFill>
                  <a:schemeClr val="dk1"/>
                </a:solidFill>
                <a:latin typeface="Arial"/>
                <a:ea typeface="Arial"/>
                <a:cs typeface="Arial"/>
                <a:sym typeface="Arial"/>
              </a:rPr>
              <a:t>, 'city', </a:t>
            </a:r>
            <a:r>
              <a:rPr lang="en-IN" sz="1800">
                <a:solidFill>
                  <a:srgbClr val="669900"/>
                </a:solidFill>
                <a:latin typeface="Arial"/>
                <a:ea typeface="Arial"/>
                <a:cs typeface="Arial"/>
                <a:sym typeface="Arial"/>
              </a:rPr>
              <a:t>'baroda'</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orderJ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 </a:t>
            </a:r>
            <a:r>
              <a:rPr lang="en-IN" sz="1800">
                <a:solidFill>
                  <a:srgbClr val="990055"/>
                </a:solidFill>
                <a:latin typeface="Arial"/>
                <a:ea typeface="Arial"/>
                <a:cs typeface="Arial"/>
                <a:sym typeface="Arial"/>
              </a:rPr>
              <a:t>1002</a:t>
            </a:r>
            <a:r>
              <a:rPr lang="en-IN" sz="1800">
                <a:solidFill>
                  <a:schemeClr val="dk1"/>
                </a:solidFill>
                <a:latin typeface="Arial"/>
                <a:ea typeface="Arial"/>
                <a:cs typeface="Arial"/>
                <a:sym typeface="Arial"/>
              </a:rPr>
              <a:t>, 'customerName', </a:t>
            </a:r>
            <a:r>
              <a:rPr lang="en-IN" sz="1800">
                <a:solidFill>
                  <a:srgbClr val="669900"/>
                </a:solidFill>
                <a:latin typeface="Arial"/>
                <a:ea typeface="Arial"/>
                <a:cs typeface="Arial"/>
                <a:sym typeface="Arial"/>
              </a:rPr>
              <a:t>'sharmin'</a:t>
            </a:r>
            <a:r>
              <a:rPr lang="en-IN" sz="1800">
                <a:solidFill>
                  <a:schemeClr val="dk1"/>
                </a:solidFill>
                <a:latin typeface="Arial"/>
                <a:ea typeface="Arial"/>
                <a:cs typeface="Arial"/>
                <a:sym typeface="Arial"/>
              </a:rPr>
              <a:t>, 'mobile', </a:t>
            </a:r>
            <a:r>
              <a:rPr lang="en-IN" sz="1800">
                <a:solidFill>
                  <a:srgbClr val="990055"/>
                </a:solidFill>
                <a:latin typeface="Arial"/>
                <a:ea typeface="Arial"/>
                <a:cs typeface="Arial"/>
                <a:sym typeface="Arial"/>
              </a:rPr>
              <a:t>9850884229</a:t>
            </a:r>
            <a:r>
              <a:rPr lang="en-IN" sz="1800">
                <a:solidFill>
                  <a:schemeClr val="dk1"/>
                </a:solidFill>
                <a:latin typeface="Arial"/>
                <a:ea typeface="Arial"/>
                <a:cs typeface="Arial"/>
                <a:sym typeface="Arial"/>
              </a:rPr>
              <a:t>, 'city', </a:t>
            </a:r>
            <a:r>
              <a:rPr lang="en-IN" sz="1800">
                <a:solidFill>
                  <a:srgbClr val="669900"/>
                </a:solidFill>
                <a:latin typeface="Arial"/>
                <a:ea typeface="Arial"/>
                <a:cs typeface="Arial"/>
                <a:sym typeface="Arial"/>
              </a:rPr>
              <a:t>'pune'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orderJ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3</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 </a:t>
            </a:r>
            <a:r>
              <a:rPr lang="en-IN" sz="1800">
                <a:solidFill>
                  <a:srgbClr val="990055"/>
                </a:solidFill>
                <a:latin typeface="Arial"/>
                <a:ea typeface="Arial"/>
                <a:cs typeface="Arial"/>
                <a:sym typeface="Arial"/>
              </a:rPr>
              <a:t>1003</a:t>
            </a:r>
            <a:r>
              <a:rPr lang="en-IN" sz="1800">
                <a:solidFill>
                  <a:schemeClr val="dk1"/>
                </a:solidFill>
                <a:latin typeface="Arial"/>
                <a:ea typeface="Arial"/>
                <a:cs typeface="Arial"/>
                <a:sym typeface="Arial"/>
              </a:rPr>
              <a:t>, 'customerName', </a:t>
            </a:r>
            <a:r>
              <a:rPr lang="en-IN" sz="1800">
                <a:solidFill>
                  <a:srgbClr val="669900"/>
                </a:solidFill>
                <a:latin typeface="Arial"/>
                <a:ea typeface="Arial"/>
                <a:cs typeface="Arial"/>
                <a:sym typeface="Arial"/>
              </a:rPr>
              <a:t>'vrushali'</a:t>
            </a:r>
            <a:r>
              <a:rPr lang="en-IN" sz="1800">
                <a:solidFill>
                  <a:schemeClr val="dk1"/>
                </a:solidFill>
                <a:latin typeface="Arial"/>
                <a:ea typeface="Arial"/>
                <a:cs typeface="Arial"/>
                <a:sym typeface="Arial"/>
              </a:rPr>
              <a:t>, 'mobile', </a:t>
            </a:r>
            <a:r>
              <a:rPr lang="en-IN" sz="1800">
                <a:solidFill>
                  <a:srgbClr val="990055"/>
                </a:solidFill>
                <a:latin typeface="Arial"/>
                <a:ea typeface="Arial"/>
                <a:cs typeface="Arial"/>
                <a:sym typeface="Arial"/>
              </a:rPr>
              <a:t>9850884230</a:t>
            </a:r>
            <a:r>
              <a:rPr lang="en-IN" sz="1800">
                <a:solidFill>
                  <a:schemeClr val="dk1"/>
                </a:solidFill>
                <a:latin typeface="Arial"/>
                <a:ea typeface="Arial"/>
                <a:cs typeface="Arial"/>
                <a:sym typeface="Arial"/>
              </a:rPr>
              <a:t>, 'city', </a:t>
            </a:r>
            <a:r>
              <a:rPr lang="en-IN" sz="1800">
                <a:solidFill>
                  <a:srgbClr val="669900"/>
                </a:solidFill>
                <a:latin typeface="Arial"/>
                <a:ea typeface="Arial"/>
                <a:cs typeface="Arial"/>
                <a:sym typeface="Arial"/>
              </a:rPr>
              <a:t>'pune’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0350" lvl="0" marL="285750" marR="0" rtl="0" algn="l">
              <a:spcBef>
                <a:spcPts val="0"/>
              </a:spcBef>
              <a:spcAft>
                <a:spcPts val="0"/>
              </a:spcAft>
              <a:buClr>
                <a:schemeClr val="dk1"/>
              </a:buClr>
              <a:buSzPts val="400"/>
              <a:buFont typeface="Arial"/>
              <a:buNone/>
            </a:pPr>
            <a:r>
              <a:t/>
            </a:r>
            <a:endParaRPr sz="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orderj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a:t>
            </a:r>
            <a:r>
              <a:rPr lang="en-IN" sz="1800">
                <a:solidFill>
                  <a:srgbClr val="990055"/>
                </a:solidFill>
                <a:latin typeface="Arial"/>
                <a:ea typeface="Arial"/>
                <a:cs typeface="Arial"/>
                <a:sym typeface="Arial"/>
              </a:rPr>
              <a:t>4</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'customerID', </a:t>
            </a:r>
            <a:r>
              <a:rPr lang="en-IN" sz="1800">
                <a:solidFill>
                  <a:srgbClr val="990055"/>
                </a:solidFill>
                <a:latin typeface="Arial"/>
                <a:ea typeface="Arial"/>
                <a:cs typeface="Arial"/>
                <a:sym typeface="Arial"/>
              </a:rPr>
              <a:t>1004</a:t>
            </a:r>
            <a:r>
              <a:rPr lang="en-IN" sz="1800">
                <a:solidFill>
                  <a:schemeClr val="dk1"/>
                </a:solidFill>
                <a:latin typeface="Arial"/>
                <a:ea typeface="Arial"/>
                <a:cs typeface="Arial"/>
                <a:sym typeface="Arial"/>
              </a:rPr>
              <a:t>, 'customerName' ,</a:t>
            </a:r>
            <a:r>
              <a:rPr lang="en-IN" sz="1800">
                <a:solidFill>
                  <a:srgbClr val="669900"/>
                </a:solidFill>
                <a:latin typeface="Arial"/>
                <a:ea typeface="Arial"/>
                <a:cs typeface="Arial"/>
                <a:sym typeface="Arial"/>
              </a:rPr>
              <a:t>'ruhan'</a:t>
            </a:r>
            <a:r>
              <a:rPr lang="en-IN" sz="1800">
                <a:solidFill>
                  <a:schemeClr val="dk1"/>
                </a:solidFill>
                <a:latin typeface="Arial"/>
                <a:ea typeface="Arial"/>
                <a:cs typeface="Arial"/>
                <a:sym typeface="Arial"/>
              </a:rPr>
              <a:t>, 'mobile', </a:t>
            </a:r>
            <a:r>
              <a:rPr lang="en-IN" sz="1800">
                <a:solidFill>
                  <a:srgbClr val="DD4A68"/>
                </a:solidFill>
                <a:latin typeface="Arial"/>
                <a:ea typeface="Arial"/>
                <a:cs typeface="Arial"/>
                <a:sym typeface="Arial"/>
              </a:rPr>
              <a:t>JSON_ARRAY</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11111111</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22222222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'city', </a:t>
            </a:r>
            <a:r>
              <a:rPr lang="en-IN" sz="1800">
                <a:solidFill>
                  <a:srgbClr val="669900"/>
                </a:solidFill>
                <a:latin typeface="Arial"/>
                <a:ea typeface="Arial"/>
                <a:cs typeface="Arial"/>
                <a:sym typeface="Arial"/>
              </a:rPr>
              <a:t>'pune'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cxnSp>
        <p:nvCxnSpPr>
          <p:cNvPr id="5300" name="Google Shape;5300;p544"/>
          <p:cNvCxnSpPr/>
          <p:nvPr/>
        </p:nvCxnSpPr>
        <p:spPr>
          <a:xfrm>
            <a:off x="149975" y="3789040"/>
            <a:ext cx="11634657" cy="0"/>
          </a:xfrm>
          <a:prstGeom prst="straightConnector1">
            <a:avLst/>
          </a:prstGeom>
          <a:noFill/>
          <a:ln cap="flat" cmpd="sng" w="25400">
            <a:solidFill>
              <a:srgbClr val="473935"/>
            </a:solidFill>
            <a:prstDash val="solid"/>
            <a:round/>
            <a:headEnd len="sm" w="sm" type="none"/>
            <a:tailEnd len="sm" w="sm" type="none"/>
          </a:ln>
          <a:effectLst>
            <a:outerShdw blurRad="50800" rotWithShape="0" dir="5400000" dist="43000">
              <a:srgbClr val="000000">
                <a:alpha val="40000"/>
              </a:srgbClr>
            </a:outerShdw>
          </a:effectLst>
        </p:spPr>
      </p:cxnSp>
      <p:sp>
        <p:nvSpPr>
          <p:cNvPr id="5301" name="Google Shape;5301;p544"/>
          <p:cNvSpPr txBox="1"/>
          <p:nvPr/>
        </p:nvSpPr>
        <p:spPr>
          <a:xfrm>
            <a:off x="149974" y="4941168"/>
            <a:ext cx="11881319" cy="166199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orderItemsJ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'itemID', </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'itemName', </a:t>
            </a:r>
            <a:r>
              <a:rPr lang="en-IN" sz="1800">
                <a:solidFill>
                  <a:srgbClr val="669900"/>
                </a:solidFill>
                <a:latin typeface="Arial"/>
                <a:ea typeface="Arial"/>
                <a:cs typeface="Arial"/>
                <a:sym typeface="Arial"/>
              </a:rPr>
              <a:t>'butter'</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175</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orderItemsJ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1</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'itemID',</a:t>
            </a:r>
            <a:r>
              <a:rPr lang="en-IN" sz="1800">
                <a:solidFill>
                  <a:srgbClr val="990055"/>
                </a:solidFill>
                <a:latin typeface="Arial"/>
                <a:ea typeface="Arial"/>
                <a:cs typeface="Arial"/>
                <a:sym typeface="Arial"/>
              </a:rPr>
              <a:t>1002</a:t>
            </a:r>
            <a:r>
              <a:rPr lang="en-IN" sz="1800">
                <a:solidFill>
                  <a:schemeClr val="dk1"/>
                </a:solidFill>
                <a:latin typeface="Arial"/>
                <a:ea typeface="Arial"/>
                <a:cs typeface="Arial"/>
                <a:sym typeface="Arial"/>
              </a:rPr>
              <a:t>, 'itemName', </a:t>
            </a:r>
            <a:r>
              <a:rPr lang="en-IN" sz="1800">
                <a:solidFill>
                  <a:srgbClr val="669900"/>
                </a:solidFill>
                <a:latin typeface="Arial"/>
                <a:ea typeface="Arial"/>
                <a:cs typeface="Arial"/>
                <a:sym typeface="Arial"/>
              </a:rPr>
              <a:t>'cheese'</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225</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47650" lvl="0" marL="28575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orderItemsJ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990055"/>
                </a:solidFill>
                <a:latin typeface="Arial"/>
                <a:ea typeface="Arial"/>
                <a:cs typeface="Arial"/>
                <a:sym typeface="Arial"/>
              </a:rPr>
              <a:t>2</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JSON_ARRAY</a:t>
            </a:r>
            <a:r>
              <a:rPr lang="en-IN" sz="1800">
                <a:solidFill>
                  <a:srgbClr val="A5A5A5"/>
                </a:solidFill>
                <a:latin typeface="Arial"/>
                <a:ea typeface="Arial"/>
                <a:cs typeface="Arial"/>
                <a:sym typeface="Arial"/>
              </a:rPr>
              <a:t>(</a:t>
            </a:r>
            <a:r>
              <a:rPr lang="en-IN" sz="1800">
                <a:solidFill>
                  <a:srgbClr val="DD4A68"/>
                </a:solidFill>
                <a:latin typeface="Arial"/>
                <a:ea typeface="Arial"/>
                <a:cs typeface="Arial"/>
                <a:sym typeface="Arial"/>
              </a:rPr>
              <a:t>JSON_OBJECT</a:t>
            </a:r>
            <a:r>
              <a:rPr lang="en-IN" sz="1800">
                <a:solidFill>
                  <a:schemeClr val="dk1"/>
                </a:solidFill>
                <a:latin typeface="Arial"/>
                <a:ea typeface="Arial"/>
                <a:cs typeface="Arial"/>
                <a:sym typeface="Arial"/>
              </a:rPr>
              <a:t>('itemID',</a:t>
            </a:r>
            <a:r>
              <a:rPr lang="en-IN" sz="1800">
                <a:solidFill>
                  <a:srgbClr val="990055"/>
                </a:solidFill>
                <a:latin typeface="Arial"/>
                <a:ea typeface="Arial"/>
                <a:cs typeface="Arial"/>
                <a:sym typeface="Arial"/>
              </a:rPr>
              <a:t>1001</a:t>
            </a:r>
            <a:r>
              <a:rPr lang="en-IN" sz="1800">
                <a:solidFill>
                  <a:schemeClr val="dk1"/>
                </a:solidFill>
                <a:latin typeface="Arial"/>
                <a:ea typeface="Arial"/>
                <a:cs typeface="Arial"/>
                <a:sym typeface="Arial"/>
              </a:rPr>
              <a:t>, 'itemName', </a:t>
            </a:r>
            <a:r>
              <a:rPr lang="en-IN" sz="1800">
                <a:solidFill>
                  <a:srgbClr val="669900"/>
                </a:solidFill>
                <a:latin typeface="Arial"/>
                <a:ea typeface="Arial"/>
                <a:cs typeface="Arial"/>
                <a:sym typeface="Arial"/>
              </a:rPr>
              <a:t>'butter'</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175</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'itemID',</a:t>
            </a:r>
            <a:r>
              <a:rPr lang="en-IN" sz="1800">
                <a:solidFill>
                  <a:srgbClr val="990055"/>
                </a:solidFill>
                <a:latin typeface="Arial"/>
                <a:ea typeface="Arial"/>
                <a:cs typeface="Arial"/>
                <a:sym typeface="Arial"/>
              </a:rPr>
              <a:t>1003</a:t>
            </a:r>
            <a:r>
              <a:rPr lang="en-IN" sz="1800">
                <a:solidFill>
                  <a:schemeClr val="dk1"/>
                </a:solidFill>
                <a:latin typeface="Arial"/>
                <a:ea typeface="Arial"/>
                <a:cs typeface="Arial"/>
                <a:sym typeface="Arial"/>
              </a:rPr>
              <a:t>, 'itemName', </a:t>
            </a:r>
            <a:r>
              <a:rPr lang="en-IN" sz="1800">
                <a:solidFill>
                  <a:srgbClr val="669900"/>
                </a:solidFill>
                <a:latin typeface="Arial"/>
                <a:ea typeface="Arial"/>
                <a:cs typeface="Arial"/>
                <a:sym typeface="Arial"/>
              </a:rPr>
              <a:t>'bread'</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45</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2</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JSON_OBJECT</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'itemID',</a:t>
            </a:r>
            <a:r>
              <a:rPr lang="en-IN" sz="1800">
                <a:solidFill>
                  <a:srgbClr val="990055"/>
                </a:solidFill>
                <a:latin typeface="Arial"/>
                <a:ea typeface="Arial"/>
                <a:cs typeface="Arial"/>
                <a:sym typeface="Arial"/>
              </a:rPr>
              <a:t>1002</a:t>
            </a:r>
            <a:r>
              <a:rPr lang="en-IN" sz="1800">
                <a:solidFill>
                  <a:schemeClr val="dk1"/>
                </a:solidFill>
                <a:latin typeface="Arial"/>
                <a:ea typeface="Arial"/>
                <a:cs typeface="Arial"/>
                <a:sym typeface="Arial"/>
              </a:rPr>
              <a:t>, 'itemName', </a:t>
            </a:r>
            <a:r>
              <a:rPr lang="en-IN" sz="1800">
                <a:solidFill>
                  <a:srgbClr val="669900"/>
                </a:solidFill>
                <a:latin typeface="Arial"/>
                <a:ea typeface="Arial"/>
                <a:cs typeface="Arial"/>
                <a:sym typeface="Arial"/>
              </a:rPr>
              <a:t>'cheese'</a:t>
            </a:r>
            <a:r>
              <a:rPr lang="en-IN" sz="1800">
                <a:solidFill>
                  <a:schemeClr val="dk1"/>
                </a:solidFill>
                <a:latin typeface="Arial"/>
                <a:ea typeface="Arial"/>
                <a:cs typeface="Arial"/>
                <a:sym typeface="Arial"/>
              </a:rPr>
              <a:t>, 'rate', </a:t>
            </a:r>
            <a:r>
              <a:rPr lang="en-IN" sz="1800">
                <a:solidFill>
                  <a:srgbClr val="990055"/>
                </a:solidFill>
                <a:latin typeface="Arial"/>
                <a:ea typeface="Arial"/>
                <a:cs typeface="Arial"/>
                <a:sym typeface="Arial"/>
              </a:rPr>
              <a:t>225</a:t>
            </a:r>
            <a:r>
              <a:rPr lang="en-IN" sz="1800">
                <a:solidFill>
                  <a:schemeClr val="dk1"/>
                </a:solidFill>
                <a:latin typeface="Arial"/>
                <a:ea typeface="Arial"/>
                <a:cs typeface="Arial"/>
                <a:sym typeface="Arial"/>
              </a:rPr>
              <a:t>, 'qty', </a:t>
            </a:r>
            <a:r>
              <a:rPr lang="en-IN" sz="1800">
                <a:solidFill>
                  <a:srgbClr val="990055"/>
                </a:solidFill>
                <a:latin typeface="Arial"/>
                <a:ea typeface="Arial"/>
                <a:cs typeface="Arial"/>
                <a:sym typeface="Arial"/>
              </a:rPr>
              <a:t>4</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302" name="Google Shape;5302;p544"/>
          <p:cNvSpPr txBox="1"/>
          <p:nvPr/>
        </p:nvSpPr>
        <p:spPr>
          <a:xfrm>
            <a:off x="23664" y="-67454"/>
            <a:ext cx="6717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0000"/>
                </a:solidFill>
                <a:latin typeface="Arial"/>
                <a:ea typeface="Arial"/>
                <a:cs typeface="Arial"/>
                <a:sym typeface="Arial"/>
              </a:rPr>
              <a:t>e.g.</a:t>
            </a:r>
            <a:endParaRPr/>
          </a:p>
        </p:txBody>
      </p:sp>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06" name="Shape 5306"/>
        <p:cNvGrpSpPr/>
        <p:nvPr/>
      </p:nvGrpSpPr>
      <p:grpSpPr>
        <a:xfrm>
          <a:off x="0" y="0"/>
          <a:ext cx="0" cy="0"/>
          <a:chOff x="0" y="0"/>
          <a:chExt cx="0" cy="0"/>
        </a:xfrm>
      </p:grpSpPr>
      <p:sp>
        <p:nvSpPr>
          <p:cNvPr id="5307" name="Google Shape;5307;p545"/>
          <p:cNvSpPr txBox="1"/>
          <p:nvPr/>
        </p:nvSpPr>
        <p:spPr>
          <a:xfrm>
            <a:off x="1676400" y="2362200"/>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lock / unlock table</a:t>
            </a:r>
            <a:endParaRPr/>
          </a:p>
        </p:txBody>
      </p:sp>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11" name="Shape 5311"/>
        <p:cNvGrpSpPr/>
        <p:nvPr/>
      </p:nvGrpSpPr>
      <p:grpSpPr>
        <a:xfrm>
          <a:off x="0" y="0"/>
          <a:ext cx="0" cy="0"/>
          <a:chOff x="0" y="0"/>
          <a:chExt cx="0" cy="0"/>
        </a:xfrm>
      </p:grpSpPr>
      <p:sp>
        <p:nvSpPr>
          <p:cNvPr id="5312" name="Google Shape;5312;p54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lock / unlock</a:t>
            </a:r>
            <a:endParaRPr/>
          </a:p>
        </p:txBody>
      </p:sp>
      <p:sp>
        <p:nvSpPr>
          <p:cNvPr id="5313" name="Google Shape;5313;p546"/>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MySQL enables client sessions to acquire table locks to prevent from modifying tables</a:t>
            </a:r>
            <a:endParaRPr sz="1800">
              <a:solidFill>
                <a:schemeClr val="lt1"/>
              </a:solidFill>
              <a:latin typeface="Arial"/>
              <a:ea typeface="Arial"/>
              <a:cs typeface="Arial"/>
              <a:sym typeface="Arial"/>
            </a:endParaRPr>
          </a:p>
        </p:txBody>
      </p:sp>
      <p:sp>
        <p:nvSpPr>
          <p:cNvPr id="5314" name="Google Shape;5314;p546"/>
          <p:cNvSpPr/>
          <p:nvPr/>
        </p:nvSpPr>
        <p:spPr>
          <a:xfrm>
            <a:off x="1600200" y="1371601"/>
            <a:ext cx="8991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F6971"/>
                </a:solidFill>
                <a:latin typeface="Arial"/>
                <a:ea typeface="Arial"/>
                <a:cs typeface="Arial"/>
                <a:sym typeface="Arial"/>
              </a:rPr>
              <a:t>Sessions holding a READ lock, DROP TABLE and TRUNCATE TABLE operations are not permitted.</a:t>
            </a:r>
            <a:endParaRPr/>
          </a:p>
        </p:txBody>
      </p:sp>
      <p:sp>
        <p:nvSpPr>
          <p:cNvPr id="5315" name="Google Shape;5315;p546"/>
          <p:cNvSpPr/>
          <p:nvPr/>
        </p:nvSpPr>
        <p:spPr>
          <a:xfrm>
            <a:off x="1632857" y="2133601"/>
            <a:ext cx="4572000" cy="2031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LOCK TABLES tbl_name lock_type [, tbl_name] lock_type] ...</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lock_type:</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READ |WRITE</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UNLOCK TABLES</a:t>
            </a:r>
            <a:endParaRPr/>
          </a:p>
        </p:txBody>
      </p:sp>
      <p:sp>
        <p:nvSpPr>
          <p:cNvPr id="5316" name="Google Shape;5316;p546"/>
          <p:cNvSpPr/>
          <p:nvPr/>
        </p:nvSpPr>
        <p:spPr>
          <a:xfrm>
            <a:off x="1632857" y="4687976"/>
            <a:ext cx="91440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D8603"/>
              </a:buClr>
              <a:buSzPts val="1800"/>
              <a:buFont typeface="Arial"/>
              <a:buChar char="•"/>
            </a:pPr>
            <a:r>
              <a:rPr lang="en-IN" sz="1800">
                <a:solidFill>
                  <a:srgbClr val="FD8603"/>
                </a:solidFill>
                <a:latin typeface="Arial"/>
                <a:ea typeface="Arial"/>
                <a:cs typeface="Arial"/>
                <a:sym typeface="Arial"/>
              </a:rPr>
              <a:t>LOCK</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DEPT </a:t>
            </a:r>
            <a:r>
              <a:rPr lang="en-IN" sz="1800">
                <a:solidFill>
                  <a:srgbClr val="C74C49"/>
                </a:solidFill>
                <a:latin typeface="Arial"/>
                <a:ea typeface="Arial"/>
                <a:cs typeface="Arial"/>
                <a:sym typeface="Arial"/>
              </a:rPr>
              <a:t>READ</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FD8603"/>
              </a:buClr>
              <a:buSzPts val="1800"/>
              <a:buFont typeface="Arial"/>
              <a:buChar char="•"/>
            </a:pPr>
            <a:r>
              <a:rPr lang="en-IN" sz="1800">
                <a:solidFill>
                  <a:srgbClr val="FD8603"/>
                </a:solidFill>
                <a:latin typeface="Arial"/>
                <a:ea typeface="Arial"/>
                <a:cs typeface="Arial"/>
                <a:sym typeface="Arial"/>
              </a:rPr>
              <a:t>LOCK</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DEPT </a:t>
            </a:r>
            <a:r>
              <a:rPr lang="en-IN" sz="1800">
                <a:solidFill>
                  <a:srgbClr val="C74C49"/>
                </a:solidFill>
                <a:latin typeface="Arial"/>
                <a:ea typeface="Arial"/>
                <a:cs typeface="Arial"/>
                <a:sym typeface="Arial"/>
              </a:rPr>
              <a:t>WRITE</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FD8603"/>
              </a:buClr>
              <a:buSzPts val="1800"/>
              <a:buFont typeface="Arial"/>
              <a:buChar char="•"/>
            </a:pPr>
            <a:r>
              <a:rPr lang="en-IN" sz="1800">
                <a:solidFill>
                  <a:srgbClr val="FD8603"/>
                </a:solidFill>
                <a:latin typeface="Arial"/>
                <a:ea typeface="Arial"/>
                <a:cs typeface="Arial"/>
                <a:sym typeface="Arial"/>
              </a:rPr>
              <a:t>UNLOCK</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endParaRPr/>
          </a:p>
        </p:txBody>
      </p:sp>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0" name="Shape 5320"/>
        <p:cNvGrpSpPr/>
        <p:nvPr/>
      </p:nvGrpSpPr>
      <p:grpSpPr>
        <a:xfrm>
          <a:off x="0" y="0"/>
          <a:ext cx="0" cy="0"/>
          <a:chOff x="0" y="0"/>
          <a:chExt cx="0" cy="0"/>
        </a:xfrm>
      </p:grpSpPr>
      <p:sp>
        <p:nvSpPr>
          <p:cNvPr id="5321" name="Google Shape;5321;p54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 into</a:t>
            </a:r>
            <a:endParaRPr/>
          </a:p>
        </p:txBody>
      </p:sp>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5" name="Shape 5325"/>
        <p:cNvGrpSpPr/>
        <p:nvPr/>
      </p:nvGrpSpPr>
      <p:grpSpPr>
        <a:xfrm>
          <a:off x="0" y="0"/>
          <a:ext cx="0" cy="0"/>
          <a:chOff x="0" y="0"/>
          <a:chExt cx="0" cy="0"/>
        </a:xfrm>
      </p:grpSpPr>
      <p:sp>
        <p:nvSpPr>
          <p:cNvPr id="5326" name="Google Shape;5326;p54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into</a:t>
            </a:r>
            <a:endParaRPr i="1" sz="3200">
              <a:solidFill>
                <a:srgbClr val="FF9900"/>
              </a:solidFill>
              <a:latin typeface="Arial"/>
              <a:ea typeface="Arial"/>
              <a:cs typeface="Arial"/>
              <a:sym typeface="Arial"/>
            </a:endParaRPr>
          </a:p>
        </p:txBody>
      </p:sp>
      <p:sp>
        <p:nvSpPr>
          <p:cNvPr id="5327" name="Google Shape;5327;p548"/>
          <p:cNvSpPr/>
          <p:nvPr/>
        </p:nvSpPr>
        <p:spPr>
          <a:xfrm>
            <a:off x="372215" y="1043444"/>
            <a:ext cx="114297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SELECT ... INTO form of SELECT enables a query result to be stored in variables or written to a file.</a:t>
            </a:r>
            <a:endParaRPr/>
          </a:p>
        </p:txBody>
      </p:sp>
      <p:sp>
        <p:nvSpPr>
          <p:cNvPr id="5328" name="Google Shape;5328;p548"/>
          <p:cNvSpPr/>
          <p:nvPr/>
        </p:nvSpPr>
        <p:spPr>
          <a:xfrm>
            <a:off x="191344" y="3582595"/>
            <a:ext cx="11809312" cy="14465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Selects column values and stores them into variables.</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Writes the selected rows to a file. Column and line terminators can be specified to produce a specific output format.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Writes a single row to a file without any formatting.</a:t>
            </a:r>
            <a:endParaRPr b="1" i="1" sz="1800">
              <a:solidFill>
                <a:schemeClr val="dk1"/>
              </a:solidFill>
              <a:latin typeface="Arial"/>
              <a:ea typeface="Arial"/>
              <a:cs typeface="Arial"/>
              <a:sym typeface="Arial"/>
            </a:endParaRPr>
          </a:p>
        </p:txBody>
      </p:sp>
      <p:sp>
        <p:nvSpPr>
          <p:cNvPr id="5329" name="Google Shape;5329;p548"/>
          <p:cNvSpPr/>
          <p:nvPr/>
        </p:nvSpPr>
        <p:spPr>
          <a:xfrm>
            <a:off x="469229" y="1735648"/>
            <a:ext cx="11236068" cy="12618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298AE5"/>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INTO</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var_list</a:t>
            </a:r>
            <a:endParaRPr/>
          </a:p>
          <a:p>
            <a:pPr indent="0" lvl="0" marL="0" marR="0" rtl="0" algn="l">
              <a:spcBef>
                <a:spcPts val="0"/>
              </a:spcBef>
              <a:spcAft>
                <a:spcPts val="0"/>
              </a:spcAft>
              <a:buNone/>
            </a:pPr>
            <a:r>
              <a:t/>
            </a:r>
            <a:endParaRPr sz="800">
              <a:solidFill>
                <a:srgbClr val="298AE5"/>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298AE5"/>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INTO</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OUTFILE</a:t>
            </a:r>
            <a:endParaRPr/>
          </a:p>
          <a:p>
            <a:pPr indent="0" lvl="0" marL="0" marR="0" rtl="0" algn="l">
              <a:spcBef>
                <a:spcPts val="0"/>
              </a:spcBef>
              <a:spcAft>
                <a:spcPts val="0"/>
              </a:spcAft>
              <a:buNone/>
            </a:pPr>
            <a:r>
              <a:t/>
            </a:r>
            <a:endParaRPr sz="800">
              <a:solidFill>
                <a:srgbClr val="298AE5"/>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SELECT</a:t>
            </a:r>
            <a:r>
              <a:rPr lang="en-IN" sz="2000">
                <a:solidFill>
                  <a:srgbClr val="298AE5"/>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INTO</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DUMPFILE</a:t>
            </a:r>
            <a:endParaRPr/>
          </a:p>
        </p:txBody>
      </p:sp>
      <p:sp>
        <p:nvSpPr>
          <p:cNvPr id="5330" name="Google Shape;5330;p548"/>
          <p:cNvSpPr/>
          <p:nvPr/>
        </p:nvSpPr>
        <p:spPr>
          <a:xfrm>
            <a:off x="372215" y="191870"/>
            <a:ext cx="741404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473935"/>
                </a:solidFill>
                <a:latin typeface="Arial"/>
                <a:ea typeface="Arial"/>
                <a:cs typeface="Arial"/>
                <a:sym typeface="Arial"/>
              </a:rPr>
              <a:t>An INTO clause should not be used in a nested SELECT because such a SELECT must return its result to the outer context.</a:t>
            </a:r>
            <a:endParaRPr/>
          </a:p>
        </p:txBody>
      </p:sp>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4" name="Shape 5334"/>
        <p:cNvGrpSpPr/>
        <p:nvPr/>
      </p:nvGrpSpPr>
      <p:grpSpPr>
        <a:xfrm>
          <a:off x="0" y="0"/>
          <a:ext cx="0" cy="0"/>
          <a:chOff x="0" y="0"/>
          <a:chExt cx="0" cy="0"/>
        </a:xfrm>
      </p:grpSpPr>
      <p:sp>
        <p:nvSpPr>
          <p:cNvPr id="5335" name="Google Shape;5335;p54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 into var_list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0" name="Shape 600"/>
        <p:cNvGrpSpPr/>
        <p:nvPr/>
      </p:nvGrpSpPr>
      <p:grpSpPr>
        <a:xfrm>
          <a:off x="0" y="0"/>
          <a:ext cx="0" cy="0"/>
          <a:chOff x="0" y="0"/>
          <a:chExt cx="0" cy="0"/>
        </a:xfrm>
      </p:grpSpPr>
      <p:sp>
        <p:nvSpPr>
          <p:cNvPr id="601" name="Google Shape;601;p5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602" name="Google Shape;602;p55"/>
          <p:cNvSpPr/>
          <p:nvPr/>
        </p:nvSpPr>
        <p:spPr>
          <a:xfrm>
            <a:off x="1752600" y="344270"/>
            <a:ext cx="8686800"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a degree, cardinality, domain and union in database?</a:t>
            </a:r>
            <a:endParaRPr i="1" sz="3200">
              <a:solidFill>
                <a:srgbClr val="FF9900"/>
              </a:solidFill>
              <a:latin typeface="Arial"/>
              <a:ea typeface="Arial"/>
              <a:cs typeface="Arial"/>
              <a:sym typeface="Arial"/>
            </a:endParaRPr>
          </a:p>
        </p:txBody>
      </p:sp>
      <p:sp>
        <p:nvSpPr>
          <p:cNvPr descr="One-to-one entity relationship diagram" id="603" name="Google Shape;603;p5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04" name="Google Shape;604;p55"/>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05" name="Google Shape;605;p55"/>
          <p:cNvSpPr/>
          <p:nvPr/>
        </p:nvSpPr>
        <p:spPr>
          <a:xfrm>
            <a:off x="407368" y="1845439"/>
            <a:ext cx="11305256" cy="3600986"/>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Degree d(R) / Arity</a:t>
            </a:r>
            <a:r>
              <a:rPr lang="en-IN" sz="1800">
                <a:solidFill>
                  <a:srgbClr val="0089A4"/>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Total number of </a:t>
            </a:r>
            <a:r>
              <a:rPr b="1" lang="en-IN" sz="1800">
                <a:solidFill>
                  <a:srgbClr val="3F3F3F"/>
                </a:solidFill>
                <a:latin typeface="Palatino Linotype"/>
                <a:ea typeface="Palatino Linotype"/>
                <a:cs typeface="Palatino Linotype"/>
                <a:sym typeface="Palatino Linotype"/>
              </a:rPr>
              <a:t>attributes/columns</a:t>
            </a:r>
            <a:r>
              <a:rPr lang="en-IN" sz="1800">
                <a:solidFill>
                  <a:srgbClr val="3F3F3F"/>
                </a:solidFill>
                <a:latin typeface="Palatino Linotype"/>
                <a:ea typeface="Palatino Linotype"/>
                <a:cs typeface="Palatino Linotype"/>
                <a:sym typeface="Palatino Linotype"/>
              </a:rPr>
              <a:t> present in a relation/table is called </a:t>
            </a:r>
            <a:r>
              <a:rPr b="1" lang="en-IN" sz="1800">
                <a:solidFill>
                  <a:srgbClr val="3F3F3F"/>
                </a:solidFill>
                <a:latin typeface="Palatino Linotype"/>
                <a:ea typeface="Palatino Linotype"/>
                <a:cs typeface="Palatino Linotype"/>
                <a:sym typeface="Palatino Linotype"/>
              </a:rPr>
              <a:t>degree of the relation </a:t>
            </a:r>
            <a:r>
              <a:rPr lang="en-IN" sz="1800">
                <a:solidFill>
                  <a:srgbClr val="3F3F3F"/>
                </a:solidFill>
                <a:latin typeface="Palatino Linotype"/>
                <a:ea typeface="Palatino Linotype"/>
                <a:cs typeface="Palatino Linotype"/>
                <a:sym typeface="Palatino Linotype"/>
              </a:rPr>
              <a:t>and is denoted by </a:t>
            </a:r>
            <a:r>
              <a:rPr b="1" lang="en-IN" sz="2200">
                <a:solidFill>
                  <a:srgbClr val="3F3F3F"/>
                </a:solidFill>
                <a:latin typeface="Palatino Linotype"/>
                <a:ea typeface="Palatino Linotype"/>
                <a:cs typeface="Palatino Linotype"/>
                <a:sym typeface="Palatino Linotype"/>
              </a:rPr>
              <a:t>d(</a:t>
            </a:r>
            <a:r>
              <a:rPr b="1" i="1" lang="en-IN" sz="2200">
                <a:solidFill>
                  <a:srgbClr val="3F3F3F"/>
                </a:solidFill>
                <a:latin typeface="Palatino Linotype"/>
                <a:ea typeface="Palatino Linotype"/>
                <a:cs typeface="Palatino Linotype"/>
                <a:sym typeface="Palatino Linotype"/>
              </a:rPr>
              <a:t>R</a:t>
            </a:r>
            <a:r>
              <a:rPr b="1" lang="en-IN" sz="2200">
                <a:solidFill>
                  <a:srgbClr val="3F3F3F"/>
                </a:solidFill>
                <a:latin typeface="Palatino Linotype"/>
                <a:ea typeface="Palatino Linotype"/>
                <a:cs typeface="Palatino Linotype"/>
                <a:sym typeface="Palatino Linotype"/>
              </a:rPr>
              <a:t>)</a:t>
            </a:r>
            <a:r>
              <a:rPr lang="en-IN" sz="1800">
                <a:solidFill>
                  <a:srgbClr val="3F3F3F"/>
                </a:solidFill>
                <a:latin typeface="Palatino Linotype"/>
                <a:ea typeface="Palatino Linotype"/>
                <a:cs typeface="Palatino Linotype"/>
                <a:sym typeface="Palatino Linotype"/>
              </a:rPr>
              <a:t>.</a:t>
            </a:r>
            <a:endParaRPr/>
          </a:p>
          <a:p>
            <a:pPr indent="-228600" lvl="0" marL="342900" marR="0" rtl="0" algn="just">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Cardinality |R|</a:t>
            </a:r>
            <a:r>
              <a:rPr lang="en-IN" sz="1800">
                <a:solidFill>
                  <a:srgbClr val="0089A4"/>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Total number of </a:t>
            </a:r>
            <a:r>
              <a:rPr b="1" lang="en-IN" sz="1800">
                <a:solidFill>
                  <a:srgbClr val="3F3F3F"/>
                </a:solidFill>
                <a:latin typeface="Palatino Linotype"/>
                <a:ea typeface="Palatino Linotype"/>
                <a:cs typeface="Palatino Linotype"/>
                <a:sym typeface="Palatino Linotype"/>
              </a:rPr>
              <a:t>tuples/rows</a:t>
            </a:r>
            <a:r>
              <a:rPr lang="en-IN" sz="1800">
                <a:solidFill>
                  <a:srgbClr val="3F3F3F"/>
                </a:solidFill>
                <a:latin typeface="Palatino Linotype"/>
                <a:ea typeface="Palatino Linotype"/>
                <a:cs typeface="Palatino Linotype"/>
                <a:sym typeface="Palatino Linotype"/>
              </a:rPr>
              <a:t> present in a relation/table, </a:t>
            </a:r>
            <a:r>
              <a:rPr b="1" lang="en-IN" sz="1800">
                <a:solidFill>
                  <a:srgbClr val="3F3F3F"/>
                </a:solidFill>
                <a:latin typeface="Palatino Linotype"/>
                <a:ea typeface="Palatino Linotype"/>
                <a:cs typeface="Palatino Linotype"/>
                <a:sym typeface="Palatino Linotype"/>
              </a:rPr>
              <a:t>is called cardinality of a relation </a:t>
            </a:r>
            <a:r>
              <a:rPr lang="en-IN" sz="1800">
                <a:solidFill>
                  <a:srgbClr val="3F3F3F"/>
                </a:solidFill>
                <a:latin typeface="Palatino Linotype"/>
                <a:ea typeface="Palatino Linotype"/>
                <a:cs typeface="Palatino Linotype"/>
                <a:sym typeface="Palatino Linotype"/>
              </a:rPr>
              <a:t>and is denoted by </a:t>
            </a:r>
            <a:r>
              <a:rPr b="1" i="1" lang="en-IN" sz="2200">
                <a:solidFill>
                  <a:srgbClr val="3F3F3F"/>
                </a:solidFill>
                <a:latin typeface="Palatino Linotype"/>
                <a:ea typeface="Palatino Linotype"/>
                <a:cs typeface="Palatino Linotype"/>
                <a:sym typeface="Palatino Linotype"/>
              </a:rPr>
              <a:t>|R|</a:t>
            </a:r>
            <a:r>
              <a:rPr lang="en-IN" sz="1800">
                <a:solidFill>
                  <a:srgbClr val="3F3F3F"/>
                </a:solidFill>
                <a:latin typeface="Palatino Linotype"/>
                <a:ea typeface="Palatino Linotype"/>
                <a:cs typeface="Palatino Linotype"/>
                <a:sym typeface="Palatino Linotype"/>
              </a:rPr>
              <a:t>.</a:t>
            </a:r>
            <a:endParaRPr/>
          </a:p>
          <a:p>
            <a:pPr indent="-228600" lvl="0" marL="342900" marR="0" rtl="0" algn="just">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Domain</a:t>
            </a:r>
            <a:r>
              <a:rPr lang="en-IN" sz="1800">
                <a:solidFill>
                  <a:srgbClr val="0089A4"/>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Total range of accepted values for an attribute of the relation </a:t>
            </a:r>
            <a:r>
              <a:rPr b="1" lang="en-IN" sz="1800">
                <a:solidFill>
                  <a:srgbClr val="3F3F3F"/>
                </a:solidFill>
                <a:latin typeface="Palatino Linotype"/>
                <a:ea typeface="Palatino Linotype"/>
                <a:cs typeface="Palatino Linotype"/>
                <a:sym typeface="Palatino Linotype"/>
              </a:rPr>
              <a:t>is called the domain of the attribute</a:t>
            </a:r>
            <a:r>
              <a:rPr lang="en-IN" sz="1800">
                <a:solidFill>
                  <a:srgbClr val="3F3F3F"/>
                </a:solidFill>
                <a:latin typeface="Palatino Linotype"/>
                <a:ea typeface="Palatino Linotype"/>
                <a:cs typeface="Palatino Linotype"/>
                <a:sym typeface="Palatino Linotype"/>
              </a:rPr>
              <a:t>. (</a:t>
            </a:r>
            <a:r>
              <a:rPr b="1" lang="en-IN" sz="1800">
                <a:solidFill>
                  <a:srgbClr val="5C4504"/>
                </a:solidFill>
                <a:latin typeface="Palatino Linotype"/>
                <a:ea typeface="Palatino Linotype"/>
                <a:cs typeface="Palatino Linotype"/>
                <a:sym typeface="Palatino Linotype"/>
              </a:rPr>
              <a:t>Data Type</a:t>
            </a:r>
            <a:r>
              <a:rPr lang="en-IN" sz="1800">
                <a:solidFill>
                  <a:srgbClr val="3F3F3F"/>
                </a:solidFill>
                <a:latin typeface="Palatino Linotype"/>
                <a:ea typeface="Palatino Linotype"/>
                <a:cs typeface="Palatino Linotype"/>
                <a:sym typeface="Palatino Linotype"/>
              </a:rPr>
              <a:t>)</a:t>
            </a:r>
            <a:endParaRPr/>
          </a:p>
          <a:p>
            <a:pPr indent="-228600" lvl="0" marL="342900" marR="0" rtl="0" algn="just">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Union Compatibility</a:t>
            </a:r>
            <a:r>
              <a:rPr lang="en-IN" sz="1800">
                <a:solidFill>
                  <a:srgbClr val="0089A4"/>
                </a:solidFill>
                <a:latin typeface="Palatino Linotype"/>
                <a:ea typeface="Palatino Linotype"/>
                <a:cs typeface="Palatino Linotype"/>
                <a:sym typeface="Palatino Linotype"/>
              </a:rPr>
              <a:t>: </a:t>
            </a:r>
            <a:r>
              <a:rPr lang="en-IN" sz="1800">
                <a:solidFill>
                  <a:srgbClr val="3F3F3F"/>
                </a:solidFill>
                <a:latin typeface="Palatino Linotype"/>
                <a:ea typeface="Palatino Linotype"/>
                <a:cs typeface="Palatino Linotype"/>
                <a:sym typeface="Palatino Linotype"/>
              </a:rPr>
              <a:t>Two relations </a:t>
            </a:r>
            <a:r>
              <a:rPr b="1" i="1" lang="en-IN" sz="1800">
                <a:solidFill>
                  <a:srgbClr val="3F3F3F"/>
                </a:solidFill>
                <a:latin typeface="Palatino Linotype"/>
                <a:ea typeface="Palatino Linotype"/>
                <a:cs typeface="Palatino Linotype"/>
                <a:sym typeface="Palatino Linotype"/>
              </a:rPr>
              <a:t>R</a:t>
            </a:r>
            <a:r>
              <a:rPr lang="en-IN" sz="1800">
                <a:solidFill>
                  <a:srgbClr val="3F3F3F"/>
                </a:solidFill>
                <a:latin typeface="Palatino Linotype"/>
                <a:ea typeface="Palatino Linotype"/>
                <a:cs typeface="Palatino Linotype"/>
                <a:sym typeface="Palatino Linotype"/>
              </a:rPr>
              <a:t> and </a:t>
            </a:r>
            <a:r>
              <a:rPr b="1" i="1" lang="en-IN" sz="1800">
                <a:solidFill>
                  <a:srgbClr val="3F3F3F"/>
                </a:solidFill>
                <a:latin typeface="Palatino Linotype"/>
                <a:ea typeface="Palatino Linotype"/>
                <a:cs typeface="Palatino Linotype"/>
                <a:sym typeface="Palatino Linotype"/>
              </a:rPr>
              <a:t>S</a:t>
            </a:r>
            <a:r>
              <a:rPr lang="en-IN" sz="1800">
                <a:solidFill>
                  <a:srgbClr val="3F3F3F"/>
                </a:solidFill>
                <a:latin typeface="Palatino Linotype"/>
                <a:ea typeface="Palatino Linotype"/>
                <a:cs typeface="Palatino Linotype"/>
                <a:sym typeface="Palatino Linotype"/>
              </a:rPr>
              <a:t> are set to be Union Compatible to each other if and only if:</a:t>
            </a:r>
            <a:endParaRPr/>
          </a:p>
          <a:p>
            <a:pPr indent="-457200" lvl="1" marL="914400" marR="0" rtl="0" algn="just">
              <a:spcBef>
                <a:spcPts val="0"/>
              </a:spcBef>
              <a:spcAft>
                <a:spcPts val="0"/>
              </a:spcAft>
              <a:buClr>
                <a:srgbClr val="3F3F3F"/>
              </a:buClr>
              <a:buSzPts val="1800"/>
              <a:buFont typeface="Bookman Old Style"/>
              <a:buAutoNum type="arabicPeriod"/>
            </a:pPr>
            <a:r>
              <a:rPr b="0" i="0" lang="en-IN" sz="1800" u="none" cap="none" strike="noStrike">
                <a:solidFill>
                  <a:srgbClr val="3F3F3F"/>
                </a:solidFill>
                <a:latin typeface="Palatino Linotype"/>
                <a:ea typeface="Palatino Linotype"/>
                <a:cs typeface="Palatino Linotype"/>
                <a:sym typeface="Palatino Linotype"/>
              </a:rPr>
              <a:t>They have the </a:t>
            </a:r>
            <a:r>
              <a:rPr b="1" i="0" lang="en-IN" sz="1800" u="none" cap="none" strike="noStrike">
                <a:solidFill>
                  <a:srgbClr val="3F3F3F"/>
                </a:solidFill>
                <a:latin typeface="Palatino Linotype"/>
                <a:ea typeface="Palatino Linotype"/>
                <a:cs typeface="Palatino Linotype"/>
                <a:sym typeface="Palatino Linotype"/>
              </a:rPr>
              <a:t>same</a:t>
            </a:r>
            <a:r>
              <a:rPr b="0" i="0" lang="en-IN" sz="1800" u="none" cap="none" strike="noStrike">
                <a:solidFill>
                  <a:srgbClr val="3F3F3F"/>
                </a:solidFill>
                <a:latin typeface="Palatino Linotype"/>
                <a:ea typeface="Palatino Linotype"/>
                <a:cs typeface="Palatino Linotype"/>
                <a:sym typeface="Palatino Linotype"/>
              </a:rPr>
              <a:t> </a:t>
            </a:r>
            <a:r>
              <a:rPr b="1" i="0" lang="en-IN" sz="1800" u="none" cap="none" strike="noStrike">
                <a:solidFill>
                  <a:srgbClr val="3F3F3F"/>
                </a:solidFill>
                <a:latin typeface="Palatino Linotype"/>
                <a:ea typeface="Palatino Linotype"/>
                <a:cs typeface="Palatino Linotype"/>
                <a:sym typeface="Palatino Linotype"/>
              </a:rPr>
              <a:t>degree </a:t>
            </a:r>
            <a:r>
              <a:rPr b="1" i="0" lang="en-IN" sz="2200" u="none" cap="none" strike="noStrike">
                <a:solidFill>
                  <a:srgbClr val="3F3F3F"/>
                </a:solidFill>
                <a:latin typeface="Palatino Linotype"/>
                <a:ea typeface="Palatino Linotype"/>
                <a:cs typeface="Palatino Linotype"/>
                <a:sym typeface="Palatino Linotype"/>
              </a:rPr>
              <a:t>d(R)</a:t>
            </a:r>
            <a:r>
              <a:rPr b="0" i="0" lang="en-IN" sz="1800" u="none" cap="none" strike="noStrike">
                <a:solidFill>
                  <a:srgbClr val="3F3F3F"/>
                </a:solidFill>
                <a:latin typeface="Palatino Linotype"/>
                <a:ea typeface="Palatino Linotype"/>
                <a:cs typeface="Palatino Linotype"/>
                <a:sym typeface="Palatino Linotype"/>
              </a:rPr>
              <a:t>.</a:t>
            </a:r>
            <a:endParaRPr/>
          </a:p>
          <a:p>
            <a:pPr indent="-457200" lvl="1" marL="914400" marR="0" rtl="0" algn="just">
              <a:spcBef>
                <a:spcPts val="0"/>
              </a:spcBef>
              <a:spcAft>
                <a:spcPts val="0"/>
              </a:spcAft>
              <a:buClr>
                <a:srgbClr val="3F3F3F"/>
              </a:buClr>
              <a:buSzPts val="1800"/>
              <a:buFont typeface="Bookman Old Style"/>
              <a:buAutoNum type="arabicPeriod"/>
            </a:pPr>
            <a:r>
              <a:rPr b="0" i="0" lang="en-IN" sz="1800" u="none" cap="none" strike="noStrike">
                <a:solidFill>
                  <a:srgbClr val="3F3F3F"/>
                </a:solidFill>
                <a:latin typeface="Palatino Linotype"/>
                <a:ea typeface="Palatino Linotype"/>
                <a:cs typeface="Palatino Linotype"/>
                <a:sym typeface="Palatino Linotype"/>
              </a:rPr>
              <a:t>Domains of the respective attributes should also be same.</a:t>
            </a:r>
            <a:endParaRPr/>
          </a:p>
        </p:txBody>
      </p: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9" name="Shape 5339"/>
        <p:cNvGrpSpPr/>
        <p:nvPr/>
      </p:nvGrpSpPr>
      <p:grpSpPr>
        <a:xfrm>
          <a:off x="0" y="0"/>
          <a:ext cx="0" cy="0"/>
          <a:chOff x="0" y="0"/>
          <a:chExt cx="0" cy="0"/>
        </a:xfrm>
      </p:grpSpPr>
      <p:sp>
        <p:nvSpPr>
          <p:cNvPr id="5340" name="Google Shape;5340;p55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into var_list</a:t>
            </a:r>
            <a:endParaRPr i="1" sz="3200">
              <a:solidFill>
                <a:srgbClr val="FF9900"/>
              </a:solidFill>
              <a:latin typeface="Arial"/>
              <a:ea typeface="Arial"/>
              <a:cs typeface="Arial"/>
              <a:sym typeface="Arial"/>
            </a:endParaRPr>
          </a:p>
        </p:txBody>
      </p:sp>
      <p:sp>
        <p:nvSpPr>
          <p:cNvPr id="5341" name="Google Shape;5341;p550"/>
          <p:cNvSpPr/>
          <p:nvPr/>
        </p:nvSpPr>
        <p:spPr>
          <a:xfrm>
            <a:off x="455787" y="838201"/>
            <a:ext cx="114269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SELECT ... INTO form of SELECT enables a query result to be stored in variables or written to a file.</a:t>
            </a:r>
            <a:endParaRPr/>
          </a:p>
        </p:txBody>
      </p:sp>
      <p:sp>
        <p:nvSpPr>
          <p:cNvPr id="5342" name="Google Shape;5342;p550"/>
          <p:cNvSpPr/>
          <p:nvPr/>
        </p:nvSpPr>
        <p:spPr>
          <a:xfrm>
            <a:off x="551384" y="1598474"/>
            <a:ext cx="1123324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INTO </a:t>
            </a:r>
            <a:r>
              <a:rPr lang="en-IN" sz="2000">
                <a:solidFill>
                  <a:srgbClr val="3F3F3F"/>
                </a:solidFill>
                <a:latin typeface="Arial"/>
                <a:ea typeface="Arial"/>
                <a:cs typeface="Arial"/>
                <a:sym typeface="Arial"/>
              </a:rPr>
              <a:t>var_list</a:t>
            </a:r>
            <a:endParaRPr/>
          </a:p>
        </p:txBody>
      </p:sp>
      <p:sp>
        <p:nvSpPr>
          <p:cNvPr id="5343" name="Google Shape;5343;p550"/>
          <p:cNvSpPr/>
          <p:nvPr/>
        </p:nvSpPr>
        <p:spPr>
          <a:xfrm>
            <a:off x="551384" y="2081749"/>
            <a:ext cx="11233248"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selected values are assigned to the variables.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number of variables must match the number of columns.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query should return a single row.</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query returns no rows, a warning with error code 1329 occurs (No data), and the variable values remain unchanged.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the query returns multiple rows, error 1172 occurs (Result consisted of more than one row).</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statement may retrieve multiple rows, you can use LIMIT 1 to limit the result set to a single row.</a:t>
            </a:r>
            <a:endParaRPr/>
          </a:p>
        </p:txBody>
      </p:sp>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7" name="Shape 5347"/>
        <p:cNvGrpSpPr/>
        <p:nvPr/>
      </p:nvGrpSpPr>
      <p:grpSpPr>
        <a:xfrm>
          <a:off x="0" y="0"/>
          <a:ext cx="0" cy="0"/>
          <a:chOff x="0" y="0"/>
          <a:chExt cx="0" cy="0"/>
        </a:xfrm>
      </p:grpSpPr>
      <p:sp>
        <p:nvSpPr>
          <p:cNvPr id="5348" name="Google Shape;5348;p55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into var_list</a:t>
            </a:r>
            <a:endParaRPr i="1" sz="3200">
              <a:solidFill>
                <a:srgbClr val="FF9900"/>
              </a:solidFill>
              <a:latin typeface="Arial"/>
              <a:ea typeface="Arial"/>
              <a:cs typeface="Arial"/>
              <a:sym typeface="Arial"/>
            </a:endParaRPr>
          </a:p>
        </p:txBody>
      </p:sp>
      <p:sp>
        <p:nvSpPr>
          <p:cNvPr id="5349" name="Google Shape;5349;p551"/>
          <p:cNvSpPr/>
          <p:nvPr/>
        </p:nvSpPr>
        <p:spPr>
          <a:xfrm>
            <a:off x="457200" y="838201"/>
            <a:ext cx="1106067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SELECT ... INTO form of SELECT enables a query result to be stored in variables or written to a file.</a:t>
            </a:r>
            <a:endParaRPr/>
          </a:p>
        </p:txBody>
      </p:sp>
      <p:sp>
        <p:nvSpPr>
          <p:cNvPr id="5350" name="Google Shape;5350;p551"/>
          <p:cNvSpPr/>
          <p:nvPr/>
        </p:nvSpPr>
        <p:spPr>
          <a:xfrm>
            <a:off x="550800" y="1598474"/>
            <a:ext cx="108732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INTO </a:t>
            </a:r>
            <a:r>
              <a:rPr lang="en-IN" sz="2000">
                <a:solidFill>
                  <a:srgbClr val="3F3F3F"/>
                </a:solidFill>
                <a:latin typeface="Arial"/>
                <a:ea typeface="Arial"/>
                <a:cs typeface="Arial"/>
                <a:sym typeface="Arial"/>
              </a:rPr>
              <a:t>var_list</a:t>
            </a:r>
            <a:endParaRPr/>
          </a:p>
        </p:txBody>
      </p:sp>
      <p:sp>
        <p:nvSpPr>
          <p:cNvPr id="5351" name="Google Shape;5351;p551"/>
          <p:cNvSpPr/>
          <p:nvPr/>
        </p:nvSpPr>
        <p:spPr>
          <a:xfrm>
            <a:off x="479376" y="2189526"/>
            <a:ext cx="10873208"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@x = 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@y = null;</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empno, ename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7788</a:t>
            </a:r>
            <a:r>
              <a:rPr lang="en-IN" sz="1800">
                <a:solidFill>
                  <a:schemeClr val="dk1"/>
                </a:solidFill>
                <a:latin typeface="Arial"/>
                <a:ea typeface="Arial"/>
                <a:cs typeface="Arial"/>
                <a:sym typeface="Arial"/>
              </a:rPr>
              <a:t>;</a:t>
            </a:r>
            <a:endParaRPr/>
          </a:p>
        </p:txBody>
      </p:sp>
      <p:sp>
        <p:nvSpPr>
          <p:cNvPr id="5352" name="Google Shape;5352;p551"/>
          <p:cNvSpPr/>
          <p:nvPr/>
        </p:nvSpPr>
        <p:spPr>
          <a:xfrm>
            <a:off x="550800" y="3359314"/>
            <a:ext cx="10873208"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@x = 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SET</a:t>
            </a:r>
            <a:r>
              <a:rPr lang="en-IN" sz="1800">
                <a:solidFill>
                  <a:schemeClr val="dk1"/>
                </a:solidFill>
                <a:latin typeface="Arial"/>
                <a:ea typeface="Arial"/>
                <a:cs typeface="Arial"/>
                <a:sym typeface="Arial"/>
              </a:rPr>
              <a:t> @y = null;</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DD4A68"/>
                </a:solidFill>
                <a:latin typeface="Arial"/>
                <a:ea typeface="Arial"/>
                <a:cs typeface="Arial"/>
                <a:sym typeface="Arial"/>
              </a:rPr>
              <a:t>MAX</a:t>
            </a:r>
            <a:r>
              <a:rPr lang="en-IN" sz="1800">
                <a:solidFill>
                  <a:schemeClr val="dk1"/>
                </a:solidFill>
                <a:latin typeface="Arial"/>
                <a:ea typeface="Arial"/>
                <a:cs typeface="Arial"/>
                <a:sym typeface="Arial"/>
              </a:rPr>
              <a:t>(sal), </a:t>
            </a:r>
            <a:r>
              <a:rPr lang="en-IN" sz="1800">
                <a:solidFill>
                  <a:srgbClr val="DD4A68"/>
                </a:solidFill>
                <a:latin typeface="Arial"/>
                <a:ea typeface="Arial"/>
                <a:cs typeface="Arial"/>
                <a:sym typeface="Arial"/>
              </a:rPr>
              <a:t>MIN</a:t>
            </a:r>
            <a:r>
              <a:rPr lang="en-IN" sz="1800">
                <a:solidFill>
                  <a:schemeClr val="dk1"/>
                </a:solidFill>
                <a:latin typeface="Arial"/>
                <a:ea typeface="Arial"/>
                <a:cs typeface="Arial"/>
                <a:sym typeface="Arial"/>
              </a:rPr>
              <a:t>(sal)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@x, @y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 </a:t>
            </a:r>
            <a:r>
              <a:rPr lang="en-IN" sz="1800">
                <a:solidFill>
                  <a:srgbClr val="990055"/>
                </a:solidFill>
                <a:latin typeface="Arial"/>
                <a:ea typeface="Arial"/>
                <a:cs typeface="Arial"/>
                <a:sym typeface="Arial"/>
              </a:rPr>
              <a:t>7788</a:t>
            </a:r>
            <a:r>
              <a:rPr lang="en-IN" sz="1800">
                <a:solidFill>
                  <a:schemeClr val="dk1"/>
                </a:solidFill>
                <a:latin typeface="Arial"/>
                <a:ea typeface="Arial"/>
                <a:cs typeface="Arial"/>
                <a:sym typeface="Arial"/>
              </a:rPr>
              <a:t>;</a:t>
            </a:r>
            <a:endParaRPr/>
          </a:p>
        </p:txBody>
      </p:sp>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6" name="Shape 5356"/>
        <p:cNvGrpSpPr/>
        <p:nvPr/>
      </p:nvGrpSpPr>
      <p:grpSpPr>
        <a:xfrm>
          <a:off x="0" y="0"/>
          <a:ext cx="0" cy="0"/>
          <a:chOff x="0" y="0"/>
          <a:chExt cx="0" cy="0"/>
        </a:xfrm>
      </p:grpSpPr>
      <p:sp>
        <p:nvSpPr>
          <p:cNvPr id="5357" name="Google Shape;5357;p55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 into outfile</a:t>
            </a:r>
            <a:endParaRPr/>
          </a:p>
        </p:txBody>
      </p:sp>
      <p:sp>
        <p:nvSpPr>
          <p:cNvPr id="5358" name="Google Shape;5358;p552"/>
          <p:cNvSpPr/>
          <p:nvPr/>
        </p:nvSpPr>
        <p:spPr>
          <a:xfrm>
            <a:off x="191344" y="4091884"/>
            <a:ext cx="57362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62626"/>
                </a:solidFill>
                <a:latin typeface="Arial"/>
                <a:ea typeface="Arial"/>
                <a:cs typeface="Arial"/>
                <a:sym typeface="Arial"/>
              </a:rPr>
              <a:t>If not working then do changes in </a:t>
            </a:r>
            <a:r>
              <a:rPr b="1" i="1" lang="en-IN" sz="2400">
                <a:solidFill>
                  <a:srgbClr val="945D4A"/>
                </a:solidFill>
                <a:latin typeface="Arial"/>
                <a:ea typeface="Arial"/>
                <a:cs typeface="Arial"/>
                <a:sym typeface="Arial"/>
              </a:rPr>
              <a:t>my.ini</a:t>
            </a:r>
            <a:r>
              <a:rPr b="1" lang="en-IN" sz="2400">
                <a:solidFill>
                  <a:srgbClr val="00B0F0"/>
                </a:solidFill>
                <a:latin typeface="Arial"/>
                <a:ea typeface="Arial"/>
                <a:cs typeface="Arial"/>
                <a:sym typeface="Arial"/>
              </a:rPr>
              <a:t> </a:t>
            </a:r>
            <a:r>
              <a:rPr lang="en-IN" sz="2400">
                <a:solidFill>
                  <a:srgbClr val="262626"/>
                </a:solidFill>
                <a:latin typeface="Arial"/>
                <a:ea typeface="Arial"/>
                <a:cs typeface="Arial"/>
                <a:sym typeface="Arial"/>
              </a:rPr>
              <a:t>file.</a:t>
            </a:r>
            <a:endParaRPr/>
          </a:p>
          <a:p>
            <a:pPr indent="0" lvl="0" marL="0" marR="0" rtl="0" algn="l">
              <a:spcBef>
                <a:spcPts val="0"/>
              </a:spcBef>
              <a:spcAft>
                <a:spcPts val="0"/>
              </a:spcAft>
              <a:buNone/>
            </a:pPr>
            <a:r>
              <a:t/>
            </a:r>
            <a:endParaRPr sz="800">
              <a:solidFill>
                <a:srgbClr val="00B0F0"/>
              </a:solidFill>
              <a:latin typeface="Arial"/>
              <a:ea typeface="Arial"/>
              <a:cs typeface="Arial"/>
              <a:sym typeface="Arial"/>
            </a:endParaRPr>
          </a:p>
          <a:p>
            <a:pPr indent="0" lvl="0" marL="0" marR="0" rtl="0" algn="l">
              <a:spcBef>
                <a:spcPts val="0"/>
              </a:spcBef>
              <a:spcAft>
                <a:spcPts val="0"/>
              </a:spcAft>
              <a:buNone/>
            </a:pPr>
            <a:r>
              <a:rPr lang="en-IN" sz="2000">
                <a:solidFill>
                  <a:srgbClr val="669900"/>
                </a:solidFill>
                <a:latin typeface="Arial"/>
                <a:ea typeface="Arial"/>
                <a:cs typeface="Arial"/>
                <a:sym typeface="Arial"/>
              </a:rPr>
              <a:t>secure_file_priv </a:t>
            </a:r>
            <a:r>
              <a:rPr lang="en-IN" sz="2000">
                <a:solidFill>
                  <a:srgbClr val="A67F59"/>
                </a:solidFill>
                <a:latin typeface="Arial"/>
                <a:ea typeface="Arial"/>
                <a:cs typeface="Arial"/>
                <a:sym typeface="Arial"/>
              </a:rPr>
              <a:t>=</a:t>
            </a:r>
            <a:r>
              <a:rPr lang="en-IN" sz="2000">
                <a:solidFill>
                  <a:srgbClr val="298AE5"/>
                </a:solidFill>
                <a:latin typeface="Arial"/>
                <a:ea typeface="Arial"/>
                <a:cs typeface="Arial"/>
                <a:sym typeface="Arial"/>
              </a:rPr>
              <a:t> </a:t>
            </a:r>
            <a:r>
              <a:rPr lang="en-IN" sz="2000">
                <a:solidFill>
                  <a:srgbClr val="262626"/>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SHOW</a:t>
            </a:r>
            <a:r>
              <a:rPr lang="en-IN" sz="2000">
                <a:solidFill>
                  <a:srgbClr val="298AE5"/>
                </a:solidFill>
                <a:latin typeface="Arial"/>
                <a:ea typeface="Arial"/>
                <a:cs typeface="Arial"/>
                <a:sym typeface="Arial"/>
              </a:rPr>
              <a:t> </a:t>
            </a:r>
            <a:r>
              <a:rPr lang="en-IN" sz="2000">
                <a:solidFill>
                  <a:srgbClr val="0077AA"/>
                </a:solidFill>
                <a:latin typeface="Arial"/>
                <a:ea typeface="Arial"/>
                <a:cs typeface="Arial"/>
                <a:sym typeface="Arial"/>
              </a:rPr>
              <a:t>VARIABLES</a:t>
            </a:r>
            <a:r>
              <a:rPr lang="en-IN" sz="2000">
                <a:solidFill>
                  <a:srgbClr val="298AE5"/>
                </a:solidFill>
                <a:latin typeface="Arial"/>
                <a:ea typeface="Arial"/>
                <a:cs typeface="Arial"/>
                <a:sym typeface="Arial"/>
              </a:rPr>
              <a:t> </a:t>
            </a:r>
            <a:r>
              <a:rPr lang="en-IN" sz="2000">
                <a:solidFill>
                  <a:srgbClr val="A67F59"/>
                </a:solidFill>
                <a:latin typeface="Arial"/>
                <a:ea typeface="Arial"/>
                <a:cs typeface="Arial"/>
                <a:sym typeface="Arial"/>
              </a:rPr>
              <a:t>LIKE</a:t>
            </a:r>
            <a:r>
              <a:rPr lang="en-IN" sz="2000">
                <a:solidFill>
                  <a:srgbClr val="298AE5"/>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669900"/>
                </a:solidFill>
                <a:latin typeface="Arial"/>
                <a:ea typeface="Arial"/>
                <a:cs typeface="Arial"/>
                <a:sym typeface="Arial"/>
              </a:rPr>
              <a:t>secure_file_priv</a:t>
            </a:r>
            <a:r>
              <a:rPr lang="en-IN" sz="2000">
                <a:solidFill>
                  <a:srgbClr val="262626"/>
                </a:solidFill>
                <a:latin typeface="Arial"/>
                <a:ea typeface="Arial"/>
                <a:cs typeface="Arial"/>
                <a:sym typeface="Arial"/>
              </a:rPr>
              <a:t>";</a:t>
            </a:r>
            <a:endParaRPr/>
          </a:p>
        </p:txBody>
      </p:sp>
      <p:sp>
        <p:nvSpPr>
          <p:cNvPr id="5359" name="Google Shape;5359;p552"/>
          <p:cNvSpPr/>
          <p:nvPr/>
        </p:nvSpPr>
        <p:spPr>
          <a:xfrm>
            <a:off x="191344" y="-21408"/>
            <a:ext cx="11665296" cy="1938992"/>
          </a:xfrm>
          <a:prstGeom prst="rect">
            <a:avLst/>
          </a:prstGeom>
          <a:solidFill>
            <a:srgbClr val="F8F8F8"/>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212529"/>
              </a:buClr>
              <a:buSzPts val="2000"/>
              <a:buFont typeface="Arial"/>
              <a:buNone/>
            </a:pPr>
            <a:r>
              <a:rPr b="0" i="0" lang="en-IN" sz="2000" u="none" cap="none" strike="noStrike">
                <a:solidFill>
                  <a:srgbClr val="212529"/>
                </a:solidFill>
                <a:latin typeface="Arial"/>
                <a:ea typeface="Arial"/>
                <a:cs typeface="Arial"/>
                <a:sym typeface="Arial"/>
              </a:rPr>
              <a:t>+--------------------------+-----------------------------------------------------------------------+</a:t>
            </a:r>
            <a:endParaRPr/>
          </a:p>
          <a:p>
            <a:pPr indent="0" lvl="0" marL="0" marR="0" rtl="0" algn="l">
              <a:lnSpc>
                <a:spcPct val="100000"/>
              </a:lnSpc>
              <a:spcBef>
                <a:spcPts val="0"/>
              </a:spcBef>
              <a:spcAft>
                <a:spcPts val="0"/>
              </a:spcAft>
              <a:buClr>
                <a:srgbClr val="212529"/>
              </a:buClr>
              <a:buSzPts val="2000"/>
              <a:buFont typeface="Arial"/>
              <a:buNone/>
            </a:pPr>
            <a:r>
              <a:rPr b="0" i="0" lang="en-IN" sz="2000" u="none" cap="none" strike="noStrike">
                <a:solidFill>
                  <a:srgbClr val="212529"/>
                </a:solidFill>
                <a:latin typeface="Arial"/>
                <a:ea typeface="Arial"/>
                <a:cs typeface="Arial"/>
                <a:sym typeface="Arial"/>
              </a:rPr>
              <a:t>| variable_name        | value                                                                             | </a:t>
            </a:r>
            <a:endParaRPr/>
          </a:p>
          <a:p>
            <a:pPr indent="0" lvl="0" marL="0" marR="0" rtl="0" algn="l">
              <a:lnSpc>
                <a:spcPct val="100000"/>
              </a:lnSpc>
              <a:spcBef>
                <a:spcPts val="0"/>
              </a:spcBef>
              <a:spcAft>
                <a:spcPts val="0"/>
              </a:spcAft>
              <a:buClr>
                <a:srgbClr val="212529"/>
              </a:buClr>
              <a:buSzPts val="2000"/>
              <a:buFont typeface="Arial"/>
              <a:buNone/>
            </a:pPr>
            <a:r>
              <a:rPr b="0" i="0" lang="en-IN" sz="2000" u="none" cap="none" strike="noStrike">
                <a:solidFill>
                  <a:srgbClr val="212529"/>
                </a:solidFill>
                <a:latin typeface="Arial"/>
                <a:ea typeface="Arial"/>
                <a:cs typeface="Arial"/>
                <a:sym typeface="Arial"/>
              </a:rPr>
              <a:t>+--------------------------+-----------------------------------------------------------------------+</a:t>
            </a:r>
            <a:endParaRPr/>
          </a:p>
          <a:p>
            <a:pPr indent="0" lvl="0" marL="0" marR="0" rtl="0" algn="l">
              <a:lnSpc>
                <a:spcPct val="100000"/>
              </a:lnSpc>
              <a:spcBef>
                <a:spcPts val="0"/>
              </a:spcBef>
              <a:spcAft>
                <a:spcPts val="0"/>
              </a:spcAft>
              <a:buClr>
                <a:srgbClr val="212529"/>
              </a:buClr>
              <a:buSzPts val="2000"/>
              <a:buFont typeface="Arial"/>
              <a:buNone/>
            </a:pPr>
            <a:r>
              <a:rPr b="0" i="0" lang="en-IN" sz="2000" u="none" cap="none" strike="noStrike">
                <a:solidFill>
                  <a:srgbClr val="212529"/>
                </a:solidFill>
                <a:latin typeface="Arial"/>
                <a:ea typeface="Arial"/>
                <a:cs typeface="Arial"/>
                <a:sym typeface="Arial"/>
              </a:rPr>
              <a:t>| secure_file_priv      | C:/ProgramData/MySQL/MySQL Server 8.0/Uploads  | </a:t>
            </a:r>
            <a:endParaRPr/>
          </a:p>
          <a:p>
            <a:pPr indent="0" lvl="0" marL="0" marR="0" rtl="0" algn="l">
              <a:lnSpc>
                <a:spcPct val="100000"/>
              </a:lnSpc>
              <a:spcBef>
                <a:spcPts val="0"/>
              </a:spcBef>
              <a:spcAft>
                <a:spcPts val="0"/>
              </a:spcAft>
              <a:buClr>
                <a:srgbClr val="212529"/>
              </a:buClr>
              <a:buSzPts val="2000"/>
              <a:buFont typeface="Arial"/>
              <a:buNone/>
            </a:pPr>
            <a:r>
              <a:rPr b="0" i="0" lang="en-IN" sz="2000" u="none" cap="none" strike="noStrike">
                <a:solidFill>
                  <a:srgbClr val="212529"/>
                </a:solidFill>
                <a:latin typeface="Arial"/>
                <a:ea typeface="Arial"/>
                <a:cs typeface="Arial"/>
                <a:sym typeface="Arial"/>
              </a:rPr>
              <a:t>+--------------------------+-----------------------------------------------------------------------+</a:t>
            </a:r>
            <a:r>
              <a:rPr b="0" i="0" lang="en-IN" sz="20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2000"/>
              <a:buFont typeface="Arial"/>
              <a:buNone/>
            </a:pPr>
            <a:r>
              <a:rPr b="0" i="0" lang="en-IN" sz="2000" u="none" cap="none" strike="noStrike">
                <a:solidFill>
                  <a:schemeClr val="dk1"/>
                </a:solidFill>
                <a:latin typeface="Arial"/>
                <a:ea typeface="Arial"/>
                <a:cs typeface="Arial"/>
                <a:sym typeface="Arial"/>
              </a:rPr>
              <a:t>In this example, I can only read files from the /</a:t>
            </a:r>
            <a:r>
              <a:rPr b="0" i="0" lang="en-IN" sz="2000" u="none" cap="none" strike="noStrike">
                <a:solidFill>
                  <a:srgbClr val="212529"/>
                </a:solidFill>
                <a:latin typeface="Arial"/>
                <a:ea typeface="Arial"/>
                <a:cs typeface="Arial"/>
                <a:sym typeface="Arial"/>
              </a:rPr>
              <a:t> </a:t>
            </a:r>
            <a:r>
              <a:rPr lang="en-IN" sz="2000">
                <a:solidFill>
                  <a:schemeClr val="dk1"/>
                </a:solidFill>
                <a:latin typeface="Arial"/>
                <a:ea typeface="Arial"/>
                <a:cs typeface="Arial"/>
                <a:sym typeface="Arial"/>
              </a:rPr>
              <a:t>Uploads</a:t>
            </a:r>
            <a:r>
              <a:rPr b="0" i="0" lang="en-IN" sz="2000" u="none" cap="none" strike="noStrike">
                <a:solidFill>
                  <a:srgbClr val="212529"/>
                </a:solidFill>
                <a:latin typeface="Arial"/>
                <a:ea typeface="Arial"/>
                <a:cs typeface="Arial"/>
                <a:sym typeface="Arial"/>
              </a:rPr>
              <a:t> </a:t>
            </a:r>
            <a:r>
              <a:rPr b="0" i="0" lang="en-IN" sz="2000" u="none" cap="none" strike="noStrike">
                <a:solidFill>
                  <a:schemeClr val="dk1"/>
                </a:solidFill>
                <a:latin typeface="Arial"/>
                <a:ea typeface="Arial"/>
                <a:cs typeface="Arial"/>
                <a:sym typeface="Arial"/>
              </a:rPr>
              <a:t>/ directory.</a:t>
            </a:r>
            <a:endParaRPr/>
          </a:p>
        </p:txBody>
      </p:sp>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3" name="Shape 5363"/>
        <p:cNvGrpSpPr/>
        <p:nvPr/>
      </p:nvGrpSpPr>
      <p:grpSpPr>
        <a:xfrm>
          <a:off x="0" y="0"/>
          <a:ext cx="0" cy="0"/>
          <a:chOff x="0" y="0"/>
          <a:chExt cx="0" cy="0"/>
        </a:xfrm>
      </p:grpSpPr>
      <p:sp>
        <p:nvSpPr>
          <p:cNvPr id="5364" name="Google Shape;5364;p55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into outfile</a:t>
            </a:r>
            <a:endParaRPr i="1" sz="3200">
              <a:solidFill>
                <a:srgbClr val="FF9900"/>
              </a:solidFill>
              <a:latin typeface="Arial"/>
              <a:ea typeface="Arial"/>
              <a:cs typeface="Arial"/>
              <a:sym typeface="Arial"/>
            </a:endParaRPr>
          </a:p>
        </p:txBody>
      </p:sp>
      <p:sp>
        <p:nvSpPr>
          <p:cNvPr id="5365" name="Google Shape;5365;p553"/>
          <p:cNvSpPr/>
          <p:nvPr/>
        </p:nvSpPr>
        <p:spPr>
          <a:xfrm>
            <a:off x="236039" y="838201"/>
            <a:ext cx="1157342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Writes the selected rows to a file. Column and line terminators can be specified to produce a specific output format.</a:t>
            </a:r>
            <a:endParaRPr/>
          </a:p>
        </p:txBody>
      </p:sp>
      <p:sp>
        <p:nvSpPr>
          <p:cNvPr id="5366" name="Google Shape;5366;p553"/>
          <p:cNvSpPr/>
          <p:nvPr/>
        </p:nvSpPr>
        <p:spPr>
          <a:xfrm>
            <a:off x="335360" y="1598474"/>
            <a:ext cx="113772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INTO </a:t>
            </a:r>
            <a:r>
              <a:rPr lang="en-IN" sz="2000">
                <a:solidFill>
                  <a:srgbClr val="3F3F3F"/>
                </a:solidFill>
                <a:latin typeface="Arial"/>
                <a:ea typeface="Arial"/>
                <a:cs typeface="Arial"/>
                <a:sym typeface="Arial"/>
              </a:rPr>
              <a:t>OUTFILE</a:t>
            </a:r>
            <a:endParaRPr/>
          </a:p>
        </p:txBody>
      </p:sp>
      <p:sp>
        <p:nvSpPr>
          <p:cNvPr id="5367" name="Google Shape;5367;p553"/>
          <p:cNvSpPr/>
          <p:nvPr/>
        </p:nvSpPr>
        <p:spPr>
          <a:xfrm>
            <a:off x="236039" y="2149113"/>
            <a:ext cx="11791929" cy="304698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 </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"/tmp/emp.txt" </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 </a:t>
            </a:r>
            <a:r>
              <a:rPr lang="en-IN" sz="1800">
                <a:solidFill>
                  <a:srgbClr val="0077AA"/>
                </a:solidFill>
                <a:latin typeface="Arial"/>
                <a:ea typeface="Arial"/>
                <a:cs typeface="Arial"/>
                <a:sym typeface="Arial"/>
              </a:rPr>
              <a:t>FIELDS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 </a:t>
            </a:r>
            <a:r>
              <a:rPr lang="en-IN" sz="1800">
                <a:solidFill>
                  <a:srgbClr val="0077AA"/>
                </a:solidFill>
                <a:latin typeface="Arial"/>
                <a:ea typeface="Arial"/>
                <a:cs typeface="Arial"/>
                <a:sym typeface="Arial"/>
              </a:rPr>
              <a:t>FIELDS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 </a:t>
            </a:r>
            <a:r>
              <a:rPr lang="en-IN" sz="1800">
                <a:solidFill>
                  <a:srgbClr val="0077AA"/>
                </a:solidFill>
                <a:latin typeface="Arial"/>
                <a:ea typeface="Arial"/>
                <a:cs typeface="Arial"/>
                <a:sym typeface="Arial"/>
              </a:rPr>
              <a:t>FIELDS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LINES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'\n';</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 </a:t>
            </a:r>
            <a:r>
              <a:rPr lang="en-IN" sz="1800">
                <a:solidFill>
                  <a:srgbClr val="0077AA"/>
                </a:solidFill>
                <a:latin typeface="Arial"/>
                <a:ea typeface="Arial"/>
                <a:cs typeface="Arial"/>
                <a:sym typeface="Arial"/>
              </a:rPr>
              <a:t>FIELDS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OPTIONALLY</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ENCLOSED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LINES</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TERMINATED</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'\n';</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"DEPT"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"DNAME"</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"LOC"</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"PWD"</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"STARTEDON"</a:t>
            </a:r>
            <a:r>
              <a:rPr lang="en-IN" sz="1800">
                <a:solidFill>
                  <a:schemeClr val="dk1"/>
                </a:solidFill>
                <a:latin typeface="Arial"/>
                <a:ea typeface="Arial"/>
                <a:cs typeface="Arial"/>
                <a:sym typeface="Arial"/>
              </a:rPr>
              <a:t> UNION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a:t>
            </a:r>
            <a:endParaRPr sz="1800">
              <a:solidFill>
                <a:schemeClr val="dk1"/>
              </a:solidFill>
              <a:latin typeface="Arial"/>
              <a:ea typeface="Arial"/>
              <a:cs typeface="Arial"/>
              <a:sym typeface="Arial"/>
            </a:endParaRPr>
          </a:p>
        </p:txBody>
      </p:sp>
      <p:sp>
        <p:nvSpPr>
          <p:cNvPr id="5368" name="Google Shape;5368;p553"/>
          <p:cNvSpPr/>
          <p:nvPr/>
        </p:nvSpPr>
        <p:spPr>
          <a:xfrm>
            <a:off x="335360" y="5539879"/>
            <a:ext cx="6096000" cy="7694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"/tmp/emp.csv"</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TABLE </a:t>
            </a:r>
            <a:r>
              <a:rPr lang="en-IN" sz="1800">
                <a:solidFill>
                  <a:schemeClr val="dk1"/>
                </a:solidFill>
                <a:latin typeface="Arial"/>
                <a:ea typeface="Arial"/>
                <a:cs typeface="Arial"/>
                <a:sym typeface="Arial"/>
              </a:rPr>
              <a:t>emp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OUTFILE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"/tmp/emp.txt"</a:t>
            </a:r>
            <a:r>
              <a:rPr lang="en-IN" sz="1800">
                <a:solidFill>
                  <a:schemeClr val="dk1"/>
                </a:solidFill>
                <a:latin typeface="Arial"/>
                <a:ea typeface="Arial"/>
                <a:cs typeface="Arial"/>
                <a:sym typeface="Arial"/>
              </a:rPr>
              <a:t>;</a:t>
            </a:r>
            <a:endParaRPr/>
          </a:p>
        </p:txBody>
      </p:sp>
      <p:cxnSp>
        <p:nvCxnSpPr>
          <p:cNvPr id="5369" name="Google Shape;5369;p553"/>
          <p:cNvCxnSpPr/>
          <p:nvPr/>
        </p:nvCxnSpPr>
        <p:spPr>
          <a:xfrm>
            <a:off x="236039" y="5395863"/>
            <a:ext cx="11692609" cy="0"/>
          </a:xfrm>
          <a:prstGeom prst="straightConnector1">
            <a:avLst/>
          </a:prstGeom>
          <a:noFill/>
          <a:ln cap="flat" cmpd="sng" w="9525">
            <a:solidFill>
              <a:srgbClr val="C00000"/>
            </a:solidFill>
            <a:prstDash val="solid"/>
            <a:round/>
            <a:headEnd len="sm" w="sm" type="none"/>
            <a:tailEnd len="sm" w="sm" type="none"/>
          </a:ln>
        </p:spPr>
      </p:cxnSp>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sp>
        <p:nvSpPr>
          <p:cNvPr id="5374" name="Google Shape;5374;p554"/>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select ... into dumpfile</a:t>
            </a:r>
            <a:endParaRPr/>
          </a:p>
        </p:txBody>
      </p:sp>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8" name="Shape 5378"/>
        <p:cNvGrpSpPr/>
        <p:nvPr/>
      </p:nvGrpSpPr>
      <p:grpSpPr>
        <a:xfrm>
          <a:off x="0" y="0"/>
          <a:ext cx="0" cy="0"/>
          <a:chOff x="0" y="0"/>
          <a:chExt cx="0" cy="0"/>
        </a:xfrm>
      </p:grpSpPr>
      <p:sp>
        <p:nvSpPr>
          <p:cNvPr id="5379" name="Google Shape;5379;p55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 into dumpfile</a:t>
            </a:r>
            <a:endParaRPr i="1" sz="3200">
              <a:solidFill>
                <a:srgbClr val="FF9900"/>
              </a:solidFill>
              <a:latin typeface="Arial"/>
              <a:ea typeface="Arial"/>
              <a:cs typeface="Arial"/>
              <a:sym typeface="Arial"/>
            </a:endParaRPr>
          </a:p>
        </p:txBody>
      </p:sp>
      <p:sp>
        <p:nvSpPr>
          <p:cNvPr id="5380" name="Google Shape;5380;p555"/>
          <p:cNvSpPr/>
          <p:nvPr/>
        </p:nvSpPr>
        <p:spPr>
          <a:xfrm>
            <a:off x="382537" y="838200"/>
            <a:ext cx="113536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If you use INTO DUMPFILE instead of INTO OUTFILE, MySQL writes only one row into the file, without any column or line termination and without performing any escape processing. This is useful if you want to store a BLOB value in a file.</a:t>
            </a:r>
            <a:endParaRPr/>
          </a:p>
        </p:txBody>
      </p:sp>
      <p:sp>
        <p:nvSpPr>
          <p:cNvPr id="5381" name="Google Shape;5381;p555"/>
          <p:cNvSpPr/>
          <p:nvPr/>
        </p:nvSpPr>
        <p:spPr>
          <a:xfrm>
            <a:off x="479376" y="1916668"/>
            <a:ext cx="111612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INTO </a:t>
            </a:r>
            <a:r>
              <a:rPr lang="en-IN" sz="2000">
                <a:solidFill>
                  <a:srgbClr val="3F3F3F"/>
                </a:solidFill>
                <a:latin typeface="Arial"/>
                <a:ea typeface="Arial"/>
                <a:cs typeface="Arial"/>
                <a:sym typeface="Arial"/>
              </a:rPr>
              <a:t>DUMPFILE</a:t>
            </a:r>
            <a:endParaRPr sz="2000">
              <a:solidFill>
                <a:srgbClr val="3F3F3F"/>
              </a:solidFill>
              <a:latin typeface="Arial"/>
              <a:ea typeface="Arial"/>
              <a:cs typeface="Arial"/>
              <a:sym typeface="Arial"/>
            </a:endParaRPr>
          </a:p>
        </p:txBody>
      </p:sp>
      <p:sp>
        <p:nvSpPr>
          <p:cNvPr id="5382" name="Google Shape;5382;p555"/>
          <p:cNvSpPr/>
          <p:nvPr/>
        </p:nvSpPr>
        <p:spPr>
          <a:xfrm>
            <a:off x="479376" y="2492514"/>
            <a:ext cx="11161240"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identifier</a:t>
            </a:r>
            <a:r>
              <a:rPr lang="en-IN" sz="1800">
                <a:solidFill>
                  <a:srgbClr val="0C0C0C"/>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empno </a:t>
            </a:r>
            <a:r>
              <a:rPr lang="en-IN" sz="1800">
                <a:solidFill>
                  <a:srgbClr val="945D4A"/>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990055"/>
                </a:solidFill>
                <a:latin typeface="Arial"/>
                <a:ea typeface="Arial"/>
                <a:cs typeface="Arial"/>
                <a:sym typeface="Arial"/>
              </a:rPr>
              <a:t>7788</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DUMPFILE</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"/tmp/emp.txt"</a:t>
            </a:r>
            <a:r>
              <a:rPr lang="en-IN" sz="1800">
                <a:solidFill>
                  <a:schemeClr val="dk1"/>
                </a:solidFill>
                <a:latin typeface="Arial"/>
                <a:ea typeface="Arial"/>
                <a:cs typeface="Arial"/>
                <a:sym typeface="Arial"/>
              </a:rPr>
              <a:t>;</a:t>
            </a:r>
            <a:endParaRPr/>
          </a:p>
        </p:txBody>
      </p:sp>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86" name="Shape 5386"/>
        <p:cNvGrpSpPr/>
        <p:nvPr/>
      </p:nvGrpSpPr>
      <p:grpSpPr>
        <a:xfrm>
          <a:off x="0" y="0"/>
          <a:ext cx="0" cy="0"/>
          <a:chOff x="0" y="0"/>
          <a:chExt cx="0" cy="0"/>
        </a:xfrm>
      </p:grpSpPr>
      <p:sp>
        <p:nvSpPr>
          <p:cNvPr id="5387" name="Google Shape;5387;p556"/>
          <p:cNvSpPr txBox="1"/>
          <p:nvPr/>
        </p:nvSpPr>
        <p:spPr>
          <a:xfrm>
            <a:off x="1676400" y="4431906"/>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snapshots</a:t>
            </a:r>
            <a:endParaRPr/>
          </a:p>
        </p:txBody>
      </p:sp>
      <p:sp>
        <p:nvSpPr>
          <p:cNvPr id="5388" name="Google Shape;5388;p556"/>
          <p:cNvSpPr/>
          <p:nvPr/>
        </p:nvSpPr>
        <p:spPr>
          <a:xfrm>
            <a:off x="335360" y="5378443"/>
            <a:ext cx="1152128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endParaRPr/>
          </a:p>
        </p:txBody>
      </p:sp>
      <p:sp>
        <p:nvSpPr>
          <p:cNvPr id="5389" name="Google Shape;5389;p556"/>
          <p:cNvSpPr/>
          <p:nvPr/>
        </p:nvSpPr>
        <p:spPr>
          <a:xfrm>
            <a:off x="191344" y="156119"/>
            <a:ext cx="11809312" cy="427809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-uroot -p db1 </a:t>
            </a:r>
            <a:r>
              <a:rPr lang="en-IN" sz="2000">
                <a:solidFill>
                  <a:srgbClr val="2658E6"/>
                </a:solidFill>
                <a:latin typeface="Arial"/>
                <a:ea typeface="Arial"/>
                <a:cs typeface="Arial"/>
                <a:sym typeface="Arial"/>
              </a:rPr>
              <a:t>&gt;&gt;</a:t>
            </a:r>
            <a:r>
              <a:rPr lang="en-IN" sz="2000">
                <a:solidFill>
                  <a:schemeClr val="dk1"/>
                </a:solidFill>
                <a:latin typeface="Arial"/>
                <a:ea typeface="Arial"/>
                <a:cs typeface="Arial"/>
                <a:sym typeface="Arial"/>
              </a:rPr>
              <a:t> d:\bk.sql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-u[username] -p[password] --all-databases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 </a:t>
            </a:r>
            <a:r>
              <a:rPr lang="en-IN" sz="2000">
                <a:solidFill>
                  <a:srgbClr val="990055"/>
                </a:solidFill>
                <a:latin typeface="Arial"/>
                <a:ea typeface="Arial"/>
                <a:cs typeface="Arial"/>
                <a:sym typeface="Arial"/>
              </a:rPr>
              <a:t>192.168.100.26</a:t>
            </a:r>
            <a:r>
              <a:rPr lang="en-IN" sz="2000">
                <a:solidFill>
                  <a:schemeClr val="dk1"/>
                </a:solidFill>
                <a:latin typeface="Arial"/>
                <a:ea typeface="Arial"/>
                <a:cs typeface="Arial"/>
                <a:sym typeface="Arial"/>
              </a:rPr>
              <a:t> -usaleel -psaleel </a:t>
            </a:r>
            <a:r>
              <a:rPr b="1" lang="en-IN" sz="2000">
                <a:solidFill>
                  <a:schemeClr val="dk1"/>
                </a:solidFill>
                <a:latin typeface="Arial"/>
                <a:ea typeface="Arial"/>
                <a:cs typeface="Arial"/>
                <a:sym typeface="Arial"/>
              </a:rPr>
              <a:t>db_name</a:t>
            </a:r>
            <a:r>
              <a:rPr lang="en-IN" sz="2000">
                <a:solidFill>
                  <a:schemeClr val="dk1"/>
                </a:solidFill>
                <a:latin typeface="Arial"/>
                <a:ea typeface="Arial"/>
                <a:cs typeface="Arial"/>
                <a:sym typeface="Arial"/>
              </a:rPr>
              <a:t>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 </a:t>
            </a:r>
            <a:r>
              <a:rPr lang="en-IN" sz="2000">
                <a:solidFill>
                  <a:srgbClr val="990055"/>
                </a:solidFill>
                <a:latin typeface="Arial"/>
                <a:ea typeface="Arial"/>
                <a:cs typeface="Arial"/>
                <a:sym typeface="Arial"/>
              </a:rPr>
              <a:t>192.168.100.26</a:t>
            </a:r>
            <a:r>
              <a:rPr lang="en-IN" sz="2000">
                <a:solidFill>
                  <a:schemeClr val="dk1"/>
                </a:solidFill>
                <a:latin typeface="Arial"/>
                <a:ea typeface="Arial"/>
                <a:cs typeface="Arial"/>
                <a:sym typeface="Arial"/>
              </a:rPr>
              <a:t> -usaleel -psaleel </a:t>
            </a:r>
            <a:r>
              <a:rPr b="1" lang="en-IN" sz="2000">
                <a:solidFill>
                  <a:schemeClr val="dk1"/>
                </a:solidFill>
                <a:latin typeface="Arial"/>
                <a:ea typeface="Arial"/>
                <a:cs typeface="Arial"/>
                <a:sym typeface="Arial"/>
              </a:rPr>
              <a:t>db_name table_name</a:t>
            </a:r>
            <a:r>
              <a:rPr lang="en-IN" sz="2000">
                <a:solidFill>
                  <a:schemeClr val="dk1"/>
                </a:solidFill>
                <a:latin typeface="Arial"/>
                <a:ea typeface="Arial"/>
                <a:cs typeface="Arial"/>
                <a:sym typeface="Arial"/>
              </a:rPr>
              <a:t>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 </a:t>
            </a:r>
            <a:r>
              <a:rPr lang="en-IN" sz="2000">
                <a:solidFill>
                  <a:srgbClr val="990055"/>
                </a:solidFill>
                <a:latin typeface="Arial"/>
                <a:ea typeface="Arial"/>
                <a:cs typeface="Arial"/>
                <a:sym typeface="Arial"/>
              </a:rPr>
              <a:t>192.168.100.26</a:t>
            </a:r>
            <a:r>
              <a:rPr lang="en-IN" sz="2000">
                <a:solidFill>
                  <a:schemeClr val="dk1"/>
                </a:solidFill>
                <a:latin typeface="Arial"/>
                <a:ea typeface="Arial"/>
                <a:cs typeface="Arial"/>
                <a:sym typeface="Arial"/>
              </a:rPr>
              <a:t> -usaleel -psaleel </a:t>
            </a:r>
            <a:r>
              <a:rPr b="1" lang="en-IN" sz="2000">
                <a:solidFill>
                  <a:schemeClr val="dk1"/>
                </a:solidFill>
                <a:latin typeface="Arial"/>
                <a:ea typeface="Arial"/>
                <a:cs typeface="Arial"/>
                <a:sym typeface="Arial"/>
              </a:rPr>
              <a:t>db_name table_name</a:t>
            </a:r>
            <a:r>
              <a:rPr lang="en-IN" sz="2000">
                <a:solidFill>
                  <a:schemeClr val="dk1"/>
                </a:solidFill>
                <a:latin typeface="Arial"/>
                <a:ea typeface="Arial"/>
                <a:cs typeface="Arial"/>
                <a:sym typeface="Arial"/>
              </a:rPr>
              <a:t>  </a:t>
            </a:r>
            <a:r>
              <a:rPr b="1" lang="en-IN" sz="2000">
                <a:solidFill>
                  <a:schemeClr val="dk1"/>
                </a:solidFill>
                <a:latin typeface="Arial"/>
                <a:ea typeface="Arial"/>
                <a:cs typeface="Arial"/>
                <a:sym typeface="Arial"/>
              </a:rPr>
              <a:t>--WHERE ="deptno=10"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 </a:t>
            </a:r>
            <a:r>
              <a:rPr lang="en-IN" sz="2000">
                <a:solidFill>
                  <a:srgbClr val="990055"/>
                </a:solidFill>
                <a:latin typeface="Arial"/>
                <a:ea typeface="Arial"/>
                <a:cs typeface="Arial"/>
                <a:sym typeface="Arial"/>
              </a:rPr>
              <a:t>192.168.100.26</a:t>
            </a:r>
            <a:r>
              <a:rPr lang="en-IN" sz="2000">
                <a:solidFill>
                  <a:schemeClr val="dk1"/>
                </a:solidFill>
                <a:latin typeface="Arial"/>
                <a:ea typeface="Arial"/>
                <a:cs typeface="Arial"/>
                <a:sym typeface="Arial"/>
              </a:rPr>
              <a:t> -usaleel -psaleel </a:t>
            </a:r>
            <a:r>
              <a:rPr b="1" lang="en-IN" sz="2000">
                <a:solidFill>
                  <a:schemeClr val="dk1"/>
                </a:solidFill>
                <a:latin typeface="Arial"/>
                <a:ea typeface="Arial"/>
                <a:cs typeface="Arial"/>
                <a:sym typeface="Arial"/>
              </a:rPr>
              <a:t>db_name table_name</a:t>
            </a:r>
            <a:r>
              <a:rPr lang="en-IN" sz="2000">
                <a:solidFill>
                  <a:schemeClr val="dk1"/>
                </a:solidFill>
                <a:latin typeface="Arial"/>
                <a:ea typeface="Arial"/>
                <a:cs typeface="Arial"/>
                <a:sym typeface="Arial"/>
              </a:rPr>
              <a:t>  </a:t>
            </a:r>
            <a:r>
              <a:rPr b="1" lang="en-IN" sz="2000">
                <a:solidFill>
                  <a:schemeClr val="dk1"/>
                </a:solidFill>
                <a:latin typeface="Arial"/>
                <a:ea typeface="Arial"/>
                <a:cs typeface="Arial"/>
                <a:sym typeface="Arial"/>
              </a:rPr>
              <a:t>--WHERE ="job='manager'"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mysqldump </a:t>
            </a:r>
            <a:r>
              <a:rPr lang="en-IN" sz="2000">
                <a:solidFill>
                  <a:srgbClr val="2658E6"/>
                </a:solidFill>
                <a:latin typeface="Arial"/>
                <a:ea typeface="Arial"/>
                <a:cs typeface="Arial"/>
                <a:sym typeface="Arial"/>
              </a:rPr>
              <a:t>--column-statistics=0  </a:t>
            </a:r>
            <a:r>
              <a:rPr lang="en-IN" sz="2000">
                <a:solidFill>
                  <a:schemeClr val="dk1"/>
                </a:solidFill>
                <a:latin typeface="Arial"/>
                <a:ea typeface="Arial"/>
                <a:cs typeface="Arial"/>
                <a:sym typeface="Arial"/>
              </a:rPr>
              <a:t>-P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 </a:t>
            </a:r>
            <a:r>
              <a:rPr lang="en-IN" sz="2000">
                <a:solidFill>
                  <a:srgbClr val="990055"/>
                </a:solidFill>
                <a:latin typeface="Arial"/>
                <a:ea typeface="Arial"/>
                <a:cs typeface="Arial"/>
                <a:sym typeface="Arial"/>
              </a:rPr>
              <a:t>192.168.100.26</a:t>
            </a:r>
            <a:r>
              <a:rPr lang="en-IN" sz="2000">
                <a:solidFill>
                  <a:schemeClr val="dk1"/>
                </a:solidFill>
                <a:latin typeface="Arial"/>
                <a:ea typeface="Arial"/>
                <a:cs typeface="Arial"/>
                <a:sym typeface="Arial"/>
              </a:rPr>
              <a:t> -usaleel -psaleel db_name </a:t>
            </a:r>
            <a:r>
              <a:rPr lang="en-IN" sz="2000">
                <a:solidFill>
                  <a:srgbClr val="2658E6"/>
                </a:solidFill>
                <a:latin typeface="Arial"/>
                <a:ea typeface="Arial"/>
                <a:cs typeface="Arial"/>
                <a:sym typeface="Arial"/>
              </a:rPr>
              <a:t>&gt;</a:t>
            </a:r>
            <a:r>
              <a:rPr lang="en-IN" sz="2000">
                <a:solidFill>
                  <a:schemeClr val="dk1"/>
                </a:solidFill>
                <a:latin typeface="Arial"/>
                <a:ea typeface="Arial"/>
                <a:cs typeface="Arial"/>
                <a:sym typeface="Arial"/>
              </a:rPr>
              <a:t> db_backup.sql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a:t>
            </a:r>
            <a:r>
              <a:rPr lang="en-IN" sz="2000">
                <a:solidFill>
                  <a:srgbClr val="990055"/>
                </a:solidFill>
                <a:latin typeface="Arial"/>
                <a:ea typeface="Arial"/>
                <a:cs typeface="Arial"/>
                <a:sym typeface="Arial"/>
              </a:rPr>
              <a:t>192.168.100.74</a:t>
            </a:r>
            <a:r>
              <a:rPr lang="en-IN" sz="2000">
                <a:solidFill>
                  <a:schemeClr val="dk1"/>
                </a:solidFill>
                <a:latin typeface="Arial"/>
                <a:ea typeface="Arial"/>
                <a:cs typeface="Arial"/>
                <a:sym typeface="Arial"/>
              </a:rPr>
              <a:t>  -uroot -proot db2 </a:t>
            </a:r>
            <a:r>
              <a:rPr lang="en-IN" sz="2000">
                <a:solidFill>
                  <a:srgbClr val="2658E6"/>
                </a:solidFill>
                <a:latin typeface="Arial"/>
                <a:ea typeface="Arial"/>
                <a:cs typeface="Arial"/>
                <a:sym typeface="Arial"/>
              </a:rPr>
              <a:t>&lt;</a:t>
            </a:r>
            <a:r>
              <a:rPr lang="en-IN" sz="2000">
                <a:solidFill>
                  <a:schemeClr val="dk1"/>
                </a:solidFill>
                <a:latin typeface="Arial"/>
                <a:ea typeface="Arial"/>
                <a:cs typeface="Arial"/>
                <a:sym typeface="Arial"/>
              </a:rPr>
              <a:t> d:\ backup_fileName.sql</a:t>
            </a:r>
            <a:endParaRPr/>
          </a:p>
          <a:p>
            <a:pPr indent="-304800" lvl="0" marL="342900" marR="0" rtl="0" algn="l">
              <a:spcBef>
                <a:spcPts val="0"/>
              </a:spcBef>
              <a:spcAft>
                <a:spcPts val="0"/>
              </a:spcAft>
              <a:buClr>
                <a:schemeClr val="dk1"/>
              </a:buClr>
              <a:buSzPts val="600"/>
              <a:buFont typeface="Arial"/>
              <a:buNone/>
            </a:pPr>
            <a:r>
              <a:t/>
            </a:r>
            <a:endParaRPr sz="6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mysql -P </a:t>
            </a:r>
            <a:r>
              <a:rPr lang="en-IN" sz="2000">
                <a:solidFill>
                  <a:srgbClr val="990055"/>
                </a:solidFill>
                <a:latin typeface="Arial"/>
                <a:ea typeface="Arial"/>
                <a:cs typeface="Arial"/>
                <a:sym typeface="Arial"/>
              </a:rPr>
              <a:t>3306</a:t>
            </a:r>
            <a:r>
              <a:rPr lang="en-IN" sz="2000">
                <a:solidFill>
                  <a:schemeClr val="dk1"/>
                </a:solidFill>
                <a:latin typeface="Arial"/>
                <a:ea typeface="Arial"/>
                <a:cs typeface="Arial"/>
                <a:sym typeface="Arial"/>
              </a:rPr>
              <a:t> –h</a:t>
            </a:r>
            <a:r>
              <a:rPr lang="en-IN" sz="2000">
                <a:solidFill>
                  <a:srgbClr val="990055"/>
                </a:solidFill>
                <a:latin typeface="Arial"/>
                <a:ea typeface="Arial"/>
                <a:cs typeface="Arial"/>
                <a:sym typeface="Arial"/>
              </a:rPr>
              <a:t>192.168.100.74</a:t>
            </a:r>
            <a:r>
              <a:rPr lang="en-IN" sz="2000">
                <a:solidFill>
                  <a:schemeClr val="dk1"/>
                </a:solidFill>
                <a:latin typeface="Arial"/>
                <a:ea typeface="Arial"/>
                <a:cs typeface="Arial"/>
                <a:sym typeface="Arial"/>
              </a:rPr>
              <a:t>  -uroot -proot </a:t>
            </a:r>
            <a:r>
              <a:rPr lang="en-IN" sz="2000">
                <a:solidFill>
                  <a:srgbClr val="2658E6"/>
                </a:solidFill>
                <a:latin typeface="Arial"/>
                <a:ea typeface="Arial"/>
                <a:cs typeface="Arial"/>
                <a:sym typeface="Arial"/>
              </a:rPr>
              <a:t>&lt;</a:t>
            </a:r>
            <a:r>
              <a:rPr lang="en-IN" sz="2000">
                <a:solidFill>
                  <a:schemeClr val="dk1"/>
                </a:solidFill>
                <a:latin typeface="Arial"/>
                <a:ea typeface="Arial"/>
                <a:cs typeface="Arial"/>
                <a:sym typeface="Arial"/>
              </a:rPr>
              <a:t> d:\ backup_fileName.sql db2</a:t>
            </a:r>
            <a:endParaRPr/>
          </a:p>
        </p:txBody>
      </p:sp>
      <p:cxnSp>
        <p:nvCxnSpPr>
          <p:cNvPr id="5390" name="Google Shape;5390;p556"/>
          <p:cNvCxnSpPr/>
          <p:nvPr/>
        </p:nvCxnSpPr>
        <p:spPr>
          <a:xfrm>
            <a:off x="191344" y="4541642"/>
            <a:ext cx="11665296" cy="0"/>
          </a:xfrm>
          <a:prstGeom prst="straightConnector1">
            <a:avLst/>
          </a:prstGeom>
          <a:noFill/>
          <a:ln cap="flat" cmpd="sng" w="19050">
            <a:solidFill>
              <a:srgbClr val="FE1212"/>
            </a:solidFill>
            <a:prstDash val="solid"/>
            <a:round/>
            <a:headEnd len="sm" w="sm" type="none"/>
            <a:tailEnd len="sm" w="sm" type="none"/>
          </a:ln>
        </p:spPr>
      </p:cxnSp>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94" name="Shape 5394"/>
        <p:cNvGrpSpPr/>
        <p:nvPr/>
      </p:nvGrpSpPr>
      <p:grpSpPr>
        <a:xfrm>
          <a:off x="0" y="0"/>
          <a:ext cx="0" cy="0"/>
          <a:chOff x="0" y="0"/>
          <a:chExt cx="0" cy="0"/>
        </a:xfrm>
      </p:grpSpPr>
      <p:sp>
        <p:nvSpPr>
          <p:cNvPr id="5395" name="Google Shape;5395;p557"/>
          <p:cNvSpPr txBox="1"/>
          <p:nvPr/>
        </p:nvSpPr>
        <p:spPr>
          <a:xfrm>
            <a:off x="1676977" y="3197512"/>
            <a:ext cx="8838049"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import .csv / .tsv file</a:t>
            </a:r>
            <a:endParaRPr/>
          </a:p>
        </p:txBody>
      </p:sp>
      <p:sp>
        <p:nvSpPr>
          <p:cNvPr id="5396" name="Google Shape;5396;p557"/>
          <p:cNvSpPr txBox="1"/>
          <p:nvPr/>
        </p:nvSpPr>
        <p:spPr>
          <a:xfrm>
            <a:off x="407368" y="4022608"/>
            <a:ext cx="474149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countries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CountryName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CapitalName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CapitalLatitude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CapitalLongitude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CountryCode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ContinentName </a:t>
            </a:r>
            <a:r>
              <a:rPr lang="en-IN" sz="1800">
                <a:solidFill>
                  <a:srgbClr val="834689"/>
                </a:solidFill>
                <a:latin typeface="Arial"/>
                <a:ea typeface="Arial"/>
                <a:cs typeface="Arial"/>
                <a:sym typeface="Arial"/>
              </a:rPr>
              <a:t>VARCHAR</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remark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397" name="Google Shape;5397;p557"/>
          <p:cNvSpPr txBox="1"/>
          <p:nvPr/>
        </p:nvSpPr>
        <p:spPr>
          <a:xfrm>
            <a:off x="5447928" y="4437112"/>
            <a:ext cx="646968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LOAD DATA INFILE </a:t>
            </a:r>
            <a:r>
              <a:rPr lang="en-IN" sz="2000">
                <a:solidFill>
                  <a:schemeClr val="dk1"/>
                </a:solidFill>
                <a:latin typeface="Arial"/>
                <a:ea typeface="Arial"/>
                <a:cs typeface="Arial"/>
                <a:sym typeface="Arial"/>
              </a:rPr>
              <a:t>'path/file-name.csv' </a:t>
            </a:r>
            <a:r>
              <a:rPr lang="en-IN" sz="2000">
                <a:solidFill>
                  <a:srgbClr val="0077AA"/>
                </a:solidFill>
                <a:latin typeface="Arial"/>
                <a:ea typeface="Arial"/>
                <a:cs typeface="Arial"/>
                <a:sym typeface="Arial"/>
              </a:rPr>
              <a:t>INTO TABLE </a:t>
            </a:r>
            <a:r>
              <a:rPr lang="en-IN" sz="2000">
                <a:solidFill>
                  <a:schemeClr val="dk1"/>
                </a:solidFill>
                <a:latin typeface="Arial"/>
                <a:ea typeface="Arial"/>
                <a:cs typeface="Arial"/>
                <a:sym typeface="Arial"/>
              </a:rPr>
              <a:t>countries</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FIELDS TERMINATED BY ','  </a:t>
            </a:r>
            <a:r>
              <a:rPr lang="en-IN" sz="2000">
                <a:solidFill>
                  <a:srgbClr val="FF0000"/>
                </a:solidFill>
                <a:latin typeface="Arial"/>
                <a:ea typeface="Arial"/>
                <a:cs typeface="Arial"/>
                <a:sym typeface="Arial"/>
              </a:rPr>
              <a:t>or</a:t>
            </a:r>
            <a:r>
              <a:rPr lang="en-IN" sz="2000">
                <a:solidFill>
                  <a:srgbClr val="0077AA"/>
                </a:solidFill>
                <a:latin typeface="Arial"/>
                <a:ea typeface="Arial"/>
                <a:cs typeface="Arial"/>
                <a:sym typeface="Arial"/>
              </a:rPr>
              <a:t> FIELDS TERMINATED BY '\t'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LINES TERMINATED BY '\n'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IGNORE 1 ROWS;</a:t>
            </a:r>
            <a:endParaRPr/>
          </a:p>
        </p:txBody>
      </p:sp>
      <p:sp>
        <p:nvSpPr>
          <p:cNvPr id="5398" name="Google Shape;5398;p557"/>
          <p:cNvSpPr txBox="1"/>
          <p:nvPr/>
        </p:nvSpPr>
        <p:spPr>
          <a:xfrm>
            <a:off x="202382" y="116632"/>
            <a:ext cx="11870282"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CountryName,CapitalName,CapitalLatitude,CapitalLongitude,CountryCode,ContinentName,remark</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Somaliland,Hargeisa,9.55,44.05,NULL,Africa,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South Georgia and South Sandwich Islands,King Edward Point,-54.283333,-36.5,GS,Antarctica,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French Southern and Antarctic Lands,Port-aux-Français,-49.35,70.216667,TF,Antarctica,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Palestine,Jerusalem,31.76666667,35.233333,PS,Asia,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Aland Islands,Mariehamn,60.116667,19.9,AX,Europe,</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Nauru,Yaren,-0.5477,166.920867,NR,Australia,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Saint Martin,Marigot,18.0731,-63.0822,MF,North America,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Tokelau,Atafu,-9.166667,-171.833333,TK,Australia,</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Western Sahara,El-Aaiún,27.153611,-13.203333,EH,Africa,</a:t>
            </a:r>
            <a:endParaRPr/>
          </a:p>
        </p:txBody>
      </p:sp>
      <p:sp>
        <p:nvSpPr>
          <p:cNvPr id="5399" name="Google Shape;5399;p557"/>
          <p:cNvSpPr txBox="1"/>
          <p:nvPr/>
        </p:nvSpPr>
        <p:spPr>
          <a:xfrm>
            <a:off x="4871864" y="6038541"/>
            <a:ext cx="7045746" cy="64633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"DEPT"</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"DNAME"</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"LOC"</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"PWD"</a:t>
            </a:r>
            <a:r>
              <a:rPr lang="en-IN" sz="1800">
                <a:solidFill>
                  <a:schemeClr val="dk1"/>
                </a:solidFill>
                <a:latin typeface="Arial"/>
                <a:ea typeface="Arial"/>
                <a:cs typeface="Arial"/>
                <a:sym typeface="Arial"/>
              </a:rPr>
              <a:t>, </a:t>
            </a:r>
            <a:r>
              <a:rPr lang="en-IN" sz="1800">
                <a:solidFill>
                  <a:srgbClr val="39AE0A"/>
                </a:solidFill>
                <a:latin typeface="Arial"/>
                <a:ea typeface="Arial"/>
                <a:cs typeface="Arial"/>
                <a:sym typeface="Arial"/>
              </a:rPr>
              <a:t>"STARTEDON"</a:t>
            </a:r>
            <a:r>
              <a:rPr lang="en-IN" sz="1800">
                <a:solidFill>
                  <a:schemeClr val="dk1"/>
                </a:solidFill>
                <a:latin typeface="Arial"/>
                <a:ea typeface="Arial"/>
                <a:cs typeface="Arial"/>
                <a:sym typeface="Arial"/>
              </a:rPr>
              <a:t> UNION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dept;</a:t>
            </a:r>
            <a:endParaRPr sz="1800">
              <a:solidFill>
                <a:schemeClr val="dk1"/>
              </a:solidFill>
              <a:latin typeface="Arial"/>
              <a:ea typeface="Arial"/>
              <a:cs typeface="Arial"/>
              <a:sym typeface="Arial"/>
            </a:endParaRPr>
          </a:p>
        </p:txBody>
      </p:sp>
      <p:sp>
        <p:nvSpPr>
          <p:cNvPr id="5400" name="Google Shape;5400;p557"/>
          <p:cNvSpPr txBox="1"/>
          <p:nvPr/>
        </p:nvSpPr>
        <p:spPr>
          <a:xfrm>
            <a:off x="5879976" y="1772816"/>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load data infile "D:\abc1.csv" into table a fields terminated by "," ignore 1 rows (id,name,@dt) SET dt = STR_TO_DATE(@dt,'%d-%m-%Y');</a:t>
            </a:r>
            <a:endParaRPr/>
          </a:p>
        </p:txBody>
      </p:sp>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4" name="Shape 5404"/>
        <p:cNvGrpSpPr/>
        <p:nvPr/>
      </p:nvGrpSpPr>
      <p:grpSpPr>
        <a:xfrm>
          <a:off x="0" y="0"/>
          <a:ext cx="0" cy="0"/>
          <a:chOff x="0" y="0"/>
          <a:chExt cx="0" cy="0"/>
        </a:xfrm>
      </p:grpSpPr>
      <p:sp>
        <p:nvSpPr>
          <p:cNvPr id="5405" name="Google Shape;5405;p558"/>
          <p:cNvSpPr txBox="1"/>
          <p:nvPr/>
        </p:nvSpPr>
        <p:spPr>
          <a:xfrm>
            <a:off x="407368" y="4022608"/>
            <a:ext cx="474149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module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moduleID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moduleName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duration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startedON </a:t>
            </a:r>
            <a:r>
              <a:rPr lang="en-IN" sz="1800">
                <a:solidFill>
                  <a:srgbClr val="834689"/>
                </a:solidFill>
                <a:latin typeface="Arial"/>
                <a:ea typeface="Arial"/>
                <a:cs typeface="Arial"/>
                <a:sym typeface="Arial"/>
              </a:rPr>
              <a:t>DATE</a:t>
            </a:r>
            <a:endParaRPr sz="1800">
              <a:solidFill>
                <a:srgbClr val="A5A5A5"/>
              </a:solidFill>
              <a:latin typeface="Arial"/>
              <a:ea typeface="Arial"/>
              <a:cs typeface="Arial"/>
              <a:sym typeface="Arial"/>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5406" name="Google Shape;5406;p558"/>
          <p:cNvSpPr txBox="1"/>
          <p:nvPr/>
        </p:nvSpPr>
        <p:spPr>
          <a:xfrm>
            <a:off x="5375920" y="4005064"/>
            <a:ext cx="6469682"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LOAD DATA INFILE </a:t>
            </a:r>
            <a:r>
              <a:rPr lang="en-IN" sz="2000">
                <a:solidFill>
                  <a:schemeClr val="dk1"/>
                </a:solidFill>
                <a:latin typeface="Arial"/>
                <a:ea typeface="Arial"/>
                <a:cs typeface="Arial"/>
                <a:sym typeface="Arial"/>
              </a:rPr>
              <a:t>'path/file-name.csv' </a:t>
            </a:r>
            <a:r>
              <a:rPr lang="en-IN" sz="2000">
                <a:solidFill>
                  <a:srgbClr val="0077AA"/>
                </a:solidFill>
                <a:latin typeface="Arial"/>
                <a:ea typeface="Arial"/>
                <a:cs typeface="Arial"/>
                <a:sym typeface="Arial"/>
              </a:rPr>
              <a:t>INTO TABLE </a:t>
            </a:r>
            <a:r>
              <a:rPr lang="en-IN" sz="2000">
                <a:solidFill>
                  <a:schemeClr val="dk1"/>
                </a:solidFill>
                <a:latin typeface="Arial"/>
                <a:ea typeface="Arial"/>
                <a:cs typeface="Arial"/>
                <a:sym typeface="Arial"/>
              </a:rPr>
              <a:t>module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FIELDS TERMINATED BY </a:t>
            </a:r>
            <a:r>
              <a:rPr lang="en-IN" sz="20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LINES TERMINATED BY </a:t>
            </a:r>
            <a:r>
              <a:rPr lang="en-IN" sz="2000">
                <a:solidFill>
                  <a:schemeClr val="dk1"/>
                </a:solidFill>
                <a:latin typeface="Arial"/>
                <a:ea typeface="Arial"/>
                <a:cs typeface="Arial"/>
                <a:sym typeface="Arial"/>
              </a:rPr>
              <a:t>'\n'</a:t>
            </a: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IGNORE 1 ROWS</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2000">
                <a:solidFill>
                  <a:schemeClr val="dk1"/>
                </a:solidFill>
                <a:latin typeface="Arial"/>
                <a:ea typeface="Arial"/>
                <a:cs typeface="Arial"/>
                <a:sym typeface="Arial"/>
              </a:rPr>
              <a:t>moduleID,modulename,moduleDuration,</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startedOn</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SET </a:t>
            </a:r>
            <a:r>
              <a:rPr lang="en-IN" sz="2000">
                <a:solidFill>
                  <a:schemeClr val="dk1"/>
                </a:solidFill>
                <a:latin typeface="Arial"/>
                <a:ea typeface="Arial"/>
                <a:cs typeface="Arial"/>
                <a:sym typeface="Arial"/>
              </a:rPr>
              <a:t>startedOn </a:t>
            </a:r>
            <a:r>
              <a:rPr lang="en-IN" sz="2000">
                <a:solidFill>
                  <a:srgbClr val="0077AA"/>
                </a:solidFill>
                <a:latin typeface="Arial"/>
                <a:ea typeface="Arial"/>
                <a:cs typeface="Arial"/>
                <a:sym typeface="Arial"/>
              </a:rPr>
              <a:t>= STR_TO_DATE</a:t>
            </a:r>
            <a:r>
              <a:rPr lang="en-IN" sz="1800">
                <a:solidFill>
                  <a:srgbClr val="A5A5A5"/>
                </a:solidFill>
                <a:latin typeface="Arial"/>
                <a:ea typeface="Arial"/>
                <a:cs typeface="Arial"/>
                <a:sym typeface="Arial"/>
              </a:rPr>
              <a:t>(</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startedOn</a:t>
            </a:r>
            <a:r>
              <a:rPr lang="en-IN" sz="2000">
                <a:solidFill>
                  <a:schemeClr val="dk1"/>
                </a:solidFill>
                <a:latin typeface="Arial"/>
                <a:ea typeface="Arial"/>
                <a:cs typeface="Arial"/>
                <a:sym typeface="Arial"/>
              </a:rPr>
              <a:t>,'%d-%m-%Y'</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a:t>
            </a:r>
            <a:endParaRPr/>
          </a:p>
        </p:txBody>
      </p:sp>
      <p:sp>
        <p:nvSpPr>
          <p:cNvPr id="5407" name="Google Shape;5407;p558"/>
          <p:cNvSpPr txBox="1"/>
          <p:nvPr/>
        </p:nvSpPr>
        <p:spPr>
          <a:xfrm>
            <a:off x="191344" y="904652"/>
            <a:ext cx="1187028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moduleID,moduleName,duration,startedON</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1,OracleCR,6 months,23-10-2022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2,PIG,2 months,12-10-2022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3,Neo4j,4 months,20-10-2022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4,Cassandra,7 months,03-10-2022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5,HIVE,3 months,09-10-2022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6,MongoDB,2 months,25-10-2022</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7,Redis,1 months,06-10-2022</a:t>
            </a:r>
            <a:endParaRPr/>
          </a:p>
        </p:txBody>
      </p:sp>
      <p:sp>
        <p:nvSpPr>
          <p:cNvPr id="5408" name="Google Shape;5408;p55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Import .CSV file with dateFormat</a:t>
            </a:r>
            <a:endParaRPr i="1" sz="3200">
              <a:solidFill>
                <a:srgbClr val="FF9900"/>
              </a:solidFill>
              <a:latin typeface="Arial"/>
              <a:ea typeface="Arial"/>
              <a:cs typeface="Arial"/>
              <a:sym typeface="Arial"/>
            </a:endParaRPr>
          </a:p>
        </p:txBody>
      </p:sp>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12" name="Shape 5412"/>
        <p:cNvGrpSpPr/>
        <p:nvPr/>
      </p:nvGrpSpPr>
      <p:grpSpPr>
        <a:xfrm>
          <a:off x="0" y="0"/>
          <a:ext cx="0" cy="0"/>
          <a:chOff x="0" y="0"/>
          <a:chExt cx="0" cy="0"/>
        </a:xfrm>
      </p:grpSpPr>
      <p:sp>
        <p:nvSpPr>
          <p:cNvPr id="5413" name="Google Shape;5413;p559"/>
          <p:cNvSpPr txBox="1"/>
          <p:nvPr/>
        </p:nvSpPr>
        <p:spPr>
          <a:xfrm>
            <a:off x="1676400" y="2362200"/>
            <a:ext cx="8839200" cy="685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cluster</a:t>
            </a:r>
            <a:endParaRPr/>
          </a:p>
        </p:txBody>
      </p:sp>
      <p:sp>
        <p:nvSpPr>
          <p:cNvPr id="5414" name="Google Shape;5414;p559"/>
          <p:cNvSpPr/>
          <p:nvPr/>
        </p:nvSpPr>
        <p:spPr>
          <a:xfrm>
            <a:off x="335360" y="3276601"/>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A cluster comprises multiple interconnected computers or servers that appear as if they are one server to end users and applications.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6"/>
          <p:cNvSpPr txBox="1"/>
          <p:nvPr/>
        </p:nvSpPr>
        <p:spPr>
          <a:xfrm>
            <a:off x="191344" y="2362200"/>
            <a:ext cx="11593288"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domain constraint and types of data integrity constraints? </a:t>
            </a:r>
            <a:endParaRPr/>
          </a:p>
        </p:txBody>
      </p: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18" name="Shape 5418"/>
        <p:cNvGrpSpPr/>
        <p:nvPr/>
      </p:nvGrpSpPr>
      <p:grpSpPr>
        <a:xfrm>
          <a:off x="0" y="0"/>
          <a:ext cx="0" cy="0"/>
          <a:chOff x="0" y="0"/>
          <a:chExt cx="0" cy="0"/>
        </a:xfrm>
      </p:grpSpPr>
      <p:sp>
        <p:nvSpPr>
          <p:cNvPr id="5419" name="Google Shape;5419;p560"/>
          <p:cNvSpPr txBox="1"/>
          <p:nvPr/>
        </p:nvSpPr>
        <p:spPr>
          <a:xfrm>
            <a:off x="1676400" y="2060848"/>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data dictionary</a:t>
            </a:r>
            <a:endParaRPr/>
          </a:p>
        </p:txBody>
      </p:sp>
      <p:sp>
        <p:nvSpPr>
          <p:cNvPr id="5420" name="Google Shape;5420;p560"/>
          <p:cNvSpPr txBox="1"/>
          <p:nvPr/>
        </p:nvSpPr>
        <p:spPr>
          <a:xfrm>
            <a:off x="304800" y="3119477"/>
            <a:ext cx="11479832"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A data dictionary contains metadata i.e data about the database. The data dictionary is very important as it contains information such as what is in the database, who is allowed to access it, where is the database physically stored etc. The users of the database normally don't interact with the data dictionary, it is only handled by the database administrators.</a:t>
            </a:r>
            <a:endParaRPr/>
          </a:p>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The data dictionary in general contains information about the following −</a:t>
            </a:r>
            <a:endParaRPr/>
          </a:p>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Names of all the database tables and their schemas.</a:t>
            </a:r>
            <a:endParaRPr/>
          </a:p>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Details about all the tables in the database, such as their owners, their security constraints, when they were created etc.</a:t>
            </a:r>
            <a:endParaRPr/>
          </a:p>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Physical information about the tables such as where they are stored and how.</a:t>
            </a:r>
            <a:endParaRPr/>
          </a:p>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Table constraints such as primary key attributes, foreign key information etc.</a:t>
            </a:r>
            <a:endParaRPr/>
          </a:p>
          <a:p>
            <a:pPr indent="-342900" lvl="0" marL="342900" marR="0" rtl="0" algn="just">
              <a:spcBef>
                <a:spcPts val="0"/>
              </a:spcBef>
              <a:spcAft>
                <a:spcPts val="0"/>
              </a:spcAft>
              <a:buClr>
                <a:schemeClr val="dk1"/>
              </a:buClr>
              <a:buSzPts val="2000"/>
              <a:buFont typeface="Arial"/>
              <a:buChar char="•"/>
            </a:pPr>
            <a:r>
              <a:rPr lang="en-IN" sz="2000">
                <a:solidFill>
                  <a:schemeClr val="dk1"/>
                </a:solidFill>
                <a:latin typeface="Palatino Linotype"/>
                <a:ea typeface="Palatino Linotype"/>
                <a:cs typeface="Palatino Linotype"/>
                <a:sym typeface="Palatino Linotype"/>
              </a:rPr>
              <a:t>Information about the database views that are visible.</a:t>
            </a:r>
            <a:endParaRPr/>
          </a:p>
        </p:txBody>
      </p:sp>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24" name="Shape 5424"/>
        <p:cNvGrpSpPr/>
        <p:nvPr/>
      </p:nvGrpSpPr>
      <p:grpSpPr>
        <a:xfrm>
          <a:off x="0" y="0"/>
          <a:ext cx="0" cy="0"/>
          <a:chOff x="0" y="0"/>
          <a:chExt cx="0" cy="0"/>
        </a:xfrm>
      </p:grpSpPr>
      <p:sp>
        <p:nvSpPr>
          <p:cNvPr id="5425" name="Google Shape;5425;p56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data dictionary - information_schema</a:t>
            </a:r>
            <a:endParaRPr i="1" sz="3200">
              <a:solidFill>
                <a:srgbClr val="FF9900"/>
              </a:solidFill>
              <a:latin typeface="Arial"/>
              <a:ea typeface="Arial"/>
              <a:cs typeface="Arial"/>
              <a:sym typeface="Arial"/>
            </a:endParaRPr>
          </a:p>
        </p:txBody>
      </p:sp>
      <p:graphicFrame>
        <p:nvGraphicFramePr>
          <p:cNvPr id="5426" name="Google Shape;5426;p561"/>
          <p:cNvGraphicFramePr/>
          <p:nvPr/>
        </p:nvGraphicFramePr>
        <p:xfrm>
          <a:off x="1676400" y="838200"/>
          <a:ext cx="3000000" cy="3000000"/>
        </p:xfrm>
        <a:graphic>
          <a:graphicData uri="http://schemas.openxmlformats.org/drawingml/2006/table">
            <a:tbl>
              <a:tblPr bandRow="1" firstRow="1">
                <a:noFill/>
                <a:tableStyleId>{430BD905-2FF8-4F27-9AEB-2FC49726FF04}</a:tableStyleId>
              </a:tblPr>
              <a:tblGrid>
                <a:gridCol w="8839200"/>
              </a:tblGrid>
              <a:tr h="440700">
                <a:tc>
                  <a:txBody>
                    <a:bodyPr/>
                    <a:lstStyle/>
                    <a:p>
                      <a:pPr indent="0" lvl="0" marL="0" marR="0" rtl="0" algn="l">
                        <a:spcBef>
                          <a:spcPts val="0"/>
                        </a:spcBef>
                        <a:spcAft>
                          <a:spcPts val="0"/>
                        </a:spcAft>
                        <a:buNone/>
                      </a:pPr>
                      <a:r>
                        <a:rPr b="1" lang="en-IN" sz="1800">
                          <a:solidFill>
                            <a:srgbClr val="B7F7E2"/>
                          </a:solidFill>
                          <a:latin typeface="Arial"/>
                          <a:ea typeface="Arial"/>
                          <a:cs typeface="Arial"/>
                          <a:sym typeface="Arial"/>
                        </a:rPr>
                        <a:t>Data</a:t>
                      </a:r>
                      <a:r>
                        <a:rPr lang="en-IN" sz="1600">
                          <a:latin typeface="Arial"/>
                          <a:ea typeface="Arial"/>
                          <a:cs typeface="Arial"/>
                          <a:sym typeface="Arial"/>
                        </a:rPr>
                        <a:t> </a:t>
                      </a:r>
                      <a:r>
                        <a:rPr b="1" lang="en-IN" sz="1800">
                          <a:solidFill>
                            <a:srgbClr val="B7F7E2"/>
                          </a:solidFill>
                          <a:latin typeface="Arial"/>
                          <a:ea typeface="Arial"/>
                          <a:cs typeface="Arial"/>
                          <a:sym typeface="Arial"/>
                        </a:rPr>
                        <a:t>Dictionary</a:t>
                      </a:r>
                      <a:endParaRPr/>
                    </a:p>
                  </a:txBody>
                  <a:tcPr marT="45725" marB="45725" marR="91450" marL="91450"/>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COLUMNS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TABLES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TABLE_CONSTRAINTS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STATISTICS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KEY_COLUMN_USAGE</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ROUTINES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PARAMETERS</a:t>
                      </a:r>
                      <a:endParaRPr/>
                    </a:p>
                  </a:txBody>
                  <a:tcPr marT="45725" marB="45725" marR="91450" marL="91450" anchor="ctr"/>
                </a:tc>
              </a:tr>
              <a:tr h="440700">
                <a:tc>
                  <a:txBody>
                    <a:bodyPr/>
                    <a:lstStyle/>
                    <a:p>
                      <a:pPr indent="0" lvl="0" marL="0" marR="0" rtl="0" algn="l">
                        <a:spcBef>
                          <a:spcPts val="0"/>
                        </a:spcBef>
                        <a:spcAft>
                          <a:spcPts val="0"/>
                        </a:spcAft>
                        <a:buNone/>
                      </a:pPr>
                      <a:r>
                        <a:rPr lang="en-IN" sz="1600">
                          <a:latin typeface="Arial"/>
                          <a:ea typeface="Arial"/>
                          <a:cs typeface="Arial"/>
                          <a:sym typeface="Arial"/>
                        </a:rPr>
                        <a:t>INFORMATION_SCHEMA.</a:t>
                      </a:r>
                      <a:r>
                        <a:rPr lang="en-IN" sz="1800">
                          <a:solidFill>
                            <a:srgbClr val="298AE5"/>
                          </a:solidFill>
                          <a:latin typeface="Arial"/>
                          <a:ea typeface="Arial"/>
                          <a:cs typeface="Arial"/>
                          <a:sym typeface="Arial"/>
                        </a:rPr>
                        <a:t>TRIGGERS</a:t>
                      </a:r>
                      <a:endParaRPr/>
                    </a:p>
                  </a:txBody>
                  <a:tcPr marT="45725" marB="45725" marR="91450" marL="91450" anchor="ctr"/>
                </a:tc>
              </a:tr>
            </a:tbl>
          </a:graphicData>
        </a:graphic>
      </p:graphicFrame>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30" name="Shape 5430"/>
        <p:cNvGrpSpPr/>
        <p:nvPr/>
      </p:nvGrpSpPr>
      <p:grpSpPr>
        <a:xfrm>
          <a:off x="0" y="0"/>
          <a:ext cx="0" cy="0"/>
          <a:chOff x="0" y="0"/>
          <a:chExt cx="0" cy="0"/>
        </a:xfrm>
      </p:grpSpPr>
      <p:sp>
        <p:nvSpPr>
          <p:cNvPr id="5431" name="Google Shape;5431;p562"/>
          <p:cNvSpPr txBox="1"/>
          <p:nvPr/>
        </p:nvSpPr>
        <p:spPr>
          <a:xfrm>
            <a:off x="1828800" y="228600"/>
            <a:ext cx="8610600" cy="685800"/>
          </a:xfrm>
          <a:prstGeom prst="rect">
            <a:avLst/>
          </a:prstGeom>
          <a:solidFill>
            <a:srgbClr val="FF0000"/>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lt1"/>
                </a:solidFill>
                <a:latin typeface="Arial"/>
                <a:ea typeface="Arial"/>
                <a:cs typeface="Arial"/>
                <a:sym typeface="Arial"/>
              </a:rPr>
              <a:t>Class Room</a:t>
            </a:r>
            <a:endParaRPr b="1" i="1" sz="3600">
              <a:solidFill>
                <a:schemeClr val="lt1"/>
              </a:solidFill>
              <a:latin typeface="Arial"/>
              <a:ea typeface="Arial"/>
              <a:cs typeface="Arial"/>
              <a:sym typeface="Arial"/>
            </a:endParaRPr>
          </a:p>
        </p:txBody>
      </p:sp>
      <p:sp>
        <p:nvSpPr>
          <p:cNvPr id="5432" name="Google Shape;5432;p562"/>
          <p:cNvSpPr txBox="1"/>
          <p:nvPr/>
        </p:nvSpPr>
        <p:spPr>
          <a:xfrm>
            <a:off x="1828800" y="1981200"/>
            <a:ext cx="86106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6600">
                <a:solidFill>
                  <a:schemeClr val="dk1"/>
                </a:solidFill>
                <a:latin typeface="Arial"/>
                <a:ea typeface="Arial"/>
                <a:cs typeface="Arial"/>
                <a:sym typeface="Arial"/>
              </a:rPr>
              <a:t>Session 1</a:t>
            </a:r>
            <a:endParaRPr b="1" i="1" sz="6600">
              <a:solidFill>
                <a:schemeClr val="dk1"/>
              </a:solidFill>
              <a:latin typeface="Arial"/>
              <a:ea typeface="Arial"/>
              <a:cs typeface="Arial"/>
              <a:sym typeface="Arial"/>
            </a:endParaRPr>
          </a:p>
        </p:txBody>
      </p:sp>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36" name="Shape 5436"/>
        <p:cNvGrpSpPr/>
        <p:nvPr/>
      </p:nvGrpSpPr>
      <p:grpSpPr>
        <a:xfrm>
          <a:off x="0" y="0"/>
          <a:ext cx="0" cy="0"/>
          <a:chOff x="0" y="0"/>
          <a:chExt cx="0" cy="0"/>
        </a:xfrm>
      </p:grpSpPr>
      <p:sp>
        <p:nvSpPr>
          <p:cNvPr id="5437" name="Google Shape;5437;p563"/>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pl/sql</a:t>
            </a:r>
            <a:endParaRPr/>
          </a:p>
        </p:txBody>
      </p:sp>
      <p:sp>
        <p:nvSpPr>
          <p:cNvPr id="5438" name="Google Shape;5438;p563"/>
          <p:cNvSpPr/>
          <p:nvPr/>
        </p:nvSpPr>
        <p:spPr>
          <a:xfrm>
            <a:off x="335360" y="3352801"/>
            <a:ext cx="11521280"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PL/SQL is a procedural language extension to Structured Query Language (SQL). The purpose of PL/SQL is to combine database language and procedural programming language.</a:t>
            </a:r>
            <a:endParaRPr/>
          </a:p>
        </p:txBody>
      </p:sp>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42" name="Shape 5442"/>
        <p:cNvGrpSpPr/>
        <p:nvPr/>
      </p:nvGrpSpPr>
      <p:grpSpPr>
        <a:xfrm>
          <a:off x="0" y="0"/>
          <a:ext cx="0" cy="0"/>
          <a:chOff x="0" y="0"/>
          <a:chExt cx="0" cy="0"/>
        </a:xfrm>
      </p:grpSpPr>
      <p:sp>
        <p:nvSpPr>
          <p:cNvPr id="5443" name="Google Shape;5443;p564"/>
          <p:cNvSpPr txBox="1"/>
          <p:nvPr/>
        </p:nvSpPr>
        <p:spPr>
          <a:xfrm>
            <a:off x="1676400" y="269375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procedure and </a:t>
            </a:r>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create function</a:t>
            </a:r>
            <a:endParaRPr sz="4800">
              <a:solidFill>
                <a:srgbClr val="DC525C"/>
              </a:solidFill>
              <a:latin typeface="Quattrocento Sans"/>
              <a:ea typeface="Quattrocento Sans"/>
              <a:cs typeface="Quattrocento Sans"/>
              <a:sym typeface="Quattrocento Sans"/>
            </a:endParaRPr>
          </a:p>
        </p:txBody>
      </p:sp>
      <p:sp>
        <p:nvSpPr>
          <p:cNvPr id="5444" name="Google Shape;5444;p564"/>
          <p:cNvSpPr/>
          <p:nvPr/>
        </p:nvSpPr>
        <p:spPr>
          <a:xfrm>
            <a:off x="191344" y="188640"/>
            <a:ext cx="11809312" cy="270843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Note:</a:t>
            </a:r>
            <a:endParaRPr/>
          </a:p>
          <a:p>
            <a:pPr indent="-234950" lvl="0" marL="285750" marR="0" rtl="0" algn="l">
              <a:spcBef>
                <a:spcPts val="0"/>
              </a:spcBef>
              <a:spcAft>
                <a:spcPts val="0"/>
              </a:spcAft>
              <a:buClr>
                <a:schemeClr val="dk1"/>
              </a:buClr>
              <a:buSzPts val="800"/>
              <a:buFont typeface="Arial"/>
              <a:buNone/>
            </a:pPr>
            <a:r>
              <a:t/>
            </a:r>
            <a:endParaRPr sz="800">
              <a:solidFill>
                <a:srgbClr val="006C8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34343E"/>
              </a:buClr>
              <a:buSzPts val="1800"/>
              <a:buFont typeface="Arial"/>
              <a:buChar char="•"/>
            </a:pPr>
            <a:r>
              <a:rPr lang="en-IN" sz="1800">
                <a:solidFill>
                  <a:srgbClr val="34343E"/>
                </a:solidFill>
                <a:latin typeface="Palatino Linotype"/>
                <a:ea typeface="Palatino Linotype"/>
                <a:cs typeface="Palatino Linotype"/>
                <a:sym typeface="Palatino Linotype"/>
              </a:rPr>
              <a:t>Statements that return a </a:t>
            </a:r>
            <a:r>
              <a:rPr b="1" lang="en-IN" sz="2400">
                <a:solidFill>
                  <a:srgbClr val="34343E"/>
                </a:solidFill>
                <a:latin typeface="Palatino Linotype"/>
                <a:ea typeface="Palatino Linotype"/>
                <a:cs typeface="Palatino Linotype"/>
                <a:sym typeface="Palatino Linotype"/>
              </a:rPr>
              <a:t>result set </a:t>
            </a:r>
            <a:r>
              <a:rPr lang="en-IN" sz="1800">
                <a:solidFill>
                  <a:srgbClr val="34343E"/>
                </a:solidFill>
                <a:latin typeface="Palatino Linotype"/>
                <a:ea typeface="Palatino Linotype"/>
                <a:cs typeface="Palatino Linotype"/>
                <a:sym typeface="Palatino Linotype"/>
              </a:rPr>
              <a:t>can be used within a STORED PROCEDURE but </a:t>
            </a:r>
            <a:r>
              <a:rPr lang="en-IN" sz="2400">
                <a:solidFill>
                  <a:srgbClr val="FF0000"/>
                </a:solidFill>
                <a:latin typeface="Palatino Linotype"/>
                <a:ea typeface="Palatino Linotype"/>
                <a:cs typeface="Palatino Linotype"/>
                <a:sym typeface="Palatino Linotype"/>
              </a:rPr>
              <a:t>not</a:t>
            </a:r>
            <a:r>
              <a:rPr lang="en-IN" sz="1800">
                <a:solidFill>
                  <a:srgbClr val="34343E"/>
                </a:solidFill>
                <a:latin typeface="Palatino Linotype"/>
                <a:ea typeface="Palatino Linotype"/>
                <a:cs typeface="Palatino Linotype"/>
                <a:sym typeface="Palatino Linotype"/>
              </a:rPr>
              <a:t> within a STORED FUNCTION. This prohibition includes </a:t>
            </a:r>
            <a:r>
              <a:rPr lang="en-IN" sz="1800">
                <a:solidFill>
                  <a:srgbClr val="006C86"/>
                </a:solidFill>
                <a:latin typeface="Palatino Linotype"/>
                <a:ea typeface="Palatino Linotype"/>
                <a:cs typeface="Palatino Linotype"/>
                <a:sym typeface="Palatino Linotype"/>
              </a:rPr>
              <a:t>SELECT</a:t>
            </a:r>
            <a:r>
              <a:rPr lang="en-IN" sz="1800">
                <a:solidFill>
                  <a:srgbClr val="34343E"/>
                </a:solidFill>
                <a:latin typeface="Palatino Linotype"/>
                <a:ea typeface="Palatino Linotype"/>
                <a:cs typeface="Palatino Linotype"/>
                <a:sym typeface="Palatino Linotype"/>
              </a:rPr>
              <a:t> statements that do not have an </a:t>
            </a:r>
            <a:r>
              <a:rPr lang="en-IN" sz="1800">
                <a:solidFill>
                  <a:srgbClr val="006C86"/>
                </a:solidFill>
                <a:latin typeface="Palatino Linotype"/>
                <a:ea typeface="Palatino Linotype"/>
                <a:cs typeface="Palatino Linotype"/>
                <a:sym typeface="Palatino Linotype"/>
              </a:rPr>
              <a:t>INTO</a:t>
            </a:r>
            <a:r>
              <a:rPr lang="en-IN" sz="1800">
                <a:solidFill>
                  <a:srgbClr val="34343E"/>
                </a:solidFill>
                <a:latin typeface="Palatino Linotype"/>
                <a:ea typeface="Palatino Linotype"/>
                <a:cs typeface="Palatino Linotype"/>
                <a:sym typeface="Palatino Linotype"/>
              </a:rPr>
              <a:t> </a:t>
            </a:r>
            <a:r>
              <a:rPr lang="en-IN" sz="1800">
                <a:solidFill>
                  <a:srgbClr val="006C86"/>
                </a:solidFill>
                <a:latin typeface="Palatino Linotype"/>
                <a:ea typeface="Palatino Linotype"/>
                <a:cs typeface="Palatino Linotype"/>
                <a:sym typeface="Palatino Linotype"/>
              </a:rPr>
              <a:t>var_list </a:t>
            </a:r>
            <a:r>
              <a:rPr lang="en-IN" sz="1800">
                <a:solidFill>
                  <a:srgbClr val="34343E"/>
                </a:solidFill>
                <a:latin typeface="Palatino Linotype"/>
                <a:ea typeface="Palatino Linotype"/>
                <a:cs typeface="Palatino Linotype"/>
                <a:sym typeface="Palatino Linotype"/>
              </a:rPr>
              <a:t>clause.</a:t>
            </a:r>
            <a:endParaRPr/>
          </a:p>
          <a:p>
            <a:pPr indent="-234950" lvl="0" marL="285750" marR="0" rtl="0" algn="l">
              <a:spcBef>
                <a:spcPts val="0"/>
              </a:spcBef>
              <a:spcAft>
                <a:spcPts val="0"/>
              </a:spcAft>
              <a:buClr>
                <a:schemeClr val="dk1"/>
              </a:buClr>
              <a:buSzPts val="800"/>
              <a:buFont typeface="Arial"/>
              <a:buNone/>
            </a:pPr>
            <a:r>
              <a:t/>
            </a:r>
            <a:endParaRPr sz="800">
              <a:solidFill>
                <a:srgbClr val="34343E"/>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34343E"/>
              </a:buClr>
              <a:buSzPts val="1800"/>
              <a:buFont typeface="Arial"/>
              <a:buChar char="•"/>
            </a:pPr>
            <a:r>
              <a:rPr lang="en-IN" sz="1800">
                <a:solidFill>
                  <a:srgbClr val="34343E"/>
                </a:solidFill>
                <a:latin typeface="Palatino Linotype"/>
                <a:ea typeface="Palatino Linotype"/>
                <a:cs typeface="Palatino Linotype"/>
                <a:sym typeface="Palatino Linotype"/>
              </a:rPr>
              <a:t>DDL statements, such as </a:t>
            </a:r>
            <a:r>
              <a:rPr lang="en-IN" sz="1800">
                <a:solidFill>
                  <a:srgbClr val="006C86"/>
                </a:solidFill>
                <a:latin typeface="Palatino Linotype"/>
                <a:ea typeface="Palatino Linotype"/>
                <a:cs typeface="Palatino Linotype"/>
                <a:sym typeface="Palatino Linotype"/>
              </a:rPr>
              <a:t>CREATE</a:t>
            </a:r>
            <a:r>
              <a:rPr lang="en-IN" sz="1800">
                <a:solidFill>
                  <a:srgbClr val="34343E"/>
                </a:solidFill>
                <a:latin typeface="Palatino Linotype"/>
                <a:ea typeface="Palatino Linotype"/>
                <a:cs typeface="Palatino Linotype"/>
                <a:sym typeface="Palatino Linotype"/>
              </a:rPr>
              <a:t>, </a:t>
            </a:r>
            <a:r>
              <a:rPr lang="en-IN" sz="1800">
                <a:solidFill>
                  <a:srgbClr val="006C86"/>
                </a:solidFill>
                <a:latin typeface="Palatino Linotype"/>
                <a:ea typeface="Palatino Linotype"/>
                <a:cs typeface="Palatino Linotype"/>
                <a:sym typeface="Palatino Linotype"/>
              </a:rPr>
              <a:t>ALTER</a:t>
            </a:r>
            <a:r>
              <a:rPr lang="en-IN" sz="1800">
                <a:solidFill>
                  <a:srgbClr val="34343E"/>
                </a:solidFill>
                <a:latin typeface="Palatino Linotype"/>
                <a:ea typeface="Palatino Linotype"/>
                <a:cs typeface="Palatino Linotype"/>
                <a:sym typeface="Palatino Linotype"/>
              </a:rPr>
              <a:t>, and </a:t>
            </a:r>
            <a:r>
              <a:rPr lang="en-IN" sz="1800">
                <a:solidFill>
                  <a:srgbClr val="006C86"/>
                </a:solidFill>
                <a:latin typeface="Palatino Linotype"/>
                <a:ea typeface="Palatino Linotype"/>
                <a:cs typeface="Palatino Linotype"/>
                <a:sym typeface="Palatino Linotype"/>
              </a:rPr>
              <a:t>DROP</a:t>
            </a:r>
            <a:r>
              <a:rPr lang="en-IN" sz="1800">
                <a:solidFill>
                  <a:srgbClr val="34343E"/>
                </a:solidFill>
                <a:latin typeface="Palatino Linotype"/>
                <a:ea typeface="Palatino Linotype"/>
                <a:cs typeface="Palatino Linotype"/>
                <a:sym typeface="Palatino Linotype"/>
              </a:rPr>
              <a:t> etc. are permits STORED PROCEDURES, (</a:t>
            </a:r>
            <a:r>
              <a:rPr b="1" lang="en-IN" sz="2000">
                <a:solidFill>
                  <a:srgbClr val="C00000"/>
                </a:solidFill>
                <a:latin typeface="Palatino Linotype"/>
                <a:ea typeface="Palatino Linotype"/>
                <a:cs typeface="Palatino Linotype"/>
                <a:sym typeface="Palatino Linotype"/>
              </a:rPr>
              <a:t>but not in </a:t>
            </a:r>
            <a:r>
              <a:rPr lang="en-IN" sz="1800">
                <a:solidFill>
                  <a:srgbClr val="34343E"/>
                </a:solidFill>
                <a:latin typeface="Palatino Linotype"/>
                <a:ea typeface="Palatino Linotype"/>
                <a:cs typeface="Palatino Linotype"/>
                <a:sym typeface="Palatino Linotype"/>
              </a:rPr>
              <a:t>STORED FUNCTIONS).</a:t>
            </a:r>
            <a:endParaRPr/>
          </a:p>
          <a:p>
            <a:pPr indent="-234950" lvl="0" marL="285750" marR="0" rtl="0" algn="l">
              <a:spcBef>
                <a:spcPts val="0"/>
              </a:spcBef>
              <a:spcAft>
                <a:spcPts val="0"/>
              </a:spcAft>
              <a:buClr>
                <a:schemeClr val="dk1"/>
              </a:buClr>
              <a:buSzPts val="800"/>
              <a:buFont typeface="Arial"/>
              <a:buNone/>
            </a:pPr>
            <a:r>
              <a:t/>
            </a:r>
            <a:endParaRPr sz="800">
              <a:solidFill>
                <a:srgbClr val="34343E"/>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34343E"/>
              </a:buClr>
              <a:buSzPts val="1800"/>
              <a:buFont typeface="Arial"/>
              <a:buChar char="•"/>
            </a:pPr>
            <a:r>
              <a:rPr lang="en-IN" sz="1800">
                <a:solidFill>
                  <a:srgbClr val="34343E"/>
                </a:solidFill>
                <a:latin typeface="Palatino Linotype"/>
                <a:ea typeface="Palatino Linotype"/>
                <a:cs typeface="Palatino Linotype"/>
                <a:sym typeface="Palatino Linotype"/>
              </a:rPr>
              <a:t>ERROR 1314 (0A000): USE command is not allowed in stored procedures</a:t>
            </a:r>
            <a:endParaRPr/>
          </a:p>
          <a:p>
            <a:pPr indent="-234950" lvl="0" marL="285750" marR="0" rtl="0" algn="l">
              <a:spcBef>
                <a:spcPts val="0"/>
              </a:spcBef>
              <a:spcAft>
                <a:spcPts val="0"/>
              </a:spcAft>
              <a:buClr>
                <a:schemeClr val="dk1"/>
              </a:buClr>
              <a:buSzPts val="800"/>
              <a:buFont typeface="Arial"/>
              <a:buNone/>
            </a:pPr>
            <a:r>
              <a:t/>
            </a:r>
            <a:endParaRPr sz="800">
              <a:solidFill>
                <a:srgbClr val="34343E"/>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Stored PROCEDURES and FUNCTIONS name can have max 64 char.</a:t>
            </a:r>
            <a:endParaRPr/>
          </a:p>
        </p:txBody>
      </p:sp>
      <p:sp>
        <p:nvSpPr>
          <p:cNvPr id="5445" name="Google Shape;5445;p564"/>
          <p:cNvSpPr txBox="1"/>
          <p:nvPr/>
        </p:nvSpPr>
        <p:spPr>
          <a:xfrm>
            <a:off x="1676400" y="4449306"/>
            <a:ext cx="8839200"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GRANT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EXECUTE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 object_name </a:t>
            </a:r>
            <a:r>
              <a:rPr lang="en-IN" sz="1800">
                <a:solidFill>
                  <a:srgbClr val="0077AA"/>
                </a:solidFill>
                <a:latin typeface="Quattrocento Sans"/>
                <a:ea typeface="Quattrocento Sans"/>
                <a:cs typeface="Quattrocento Sans"/>
                <a:sym typeface="Quattrocento Sans"/>
              </a:rPr>
              <a:t>TO</a:t>
            </a:r>
            <a:r>
              <a:rPr lang="en-IN" sz="1800">
                <a:solidFill>
                  <a:schemeClr val="dk1"/>
                </a:solidFill>
                <a:latin typeface="Quattrocento Sans"/>
                <a:ea typeface="Quattrocento Sans"/>
                <a:cs typeface="Quattrocento Sans"/>
                <a:sym typeface="Quattrocento Sans"/>
              </a:rPr>
              <a:t> user;</a:t>
            </a:r>
            <a:endParaRPr/>
          </a:p>
          <a:p>
            <a:pPr indent="0" lvl="0" marL="0" marR="0" rtl="0" algn="l">
              <a:spcBef>
                <a:spcPts val="0"/>
              </a:spcBef>
              <a:spcAft>
                <a:spcPts val="0"/>
              </a:spcAft>
              <a:buNone/>
            </a:pPr>
            <a:r>
              <a:t/>
            </a:r>
            <a:endParaRPr sz="400">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REVOKE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EXECUTE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 object_name </a:t>
            </a:r>
            <a:r>
              <a:rPr lang="en-IN" sz="1800">
                <a:solidFill>
                  <a:srgbClr val="0077AA"/>
                </a:solidFill>
                <a:latin typeface="Quattrocento Sans"/>
                <a:ea typeface="Quattrocento Sans"/>
                <a:cs typeface="Quattrocento Sans"/>
                <a:sym typeface="Quattrocento Sans"/>
              </a:rPr>
              <a:t>FROM</a:t>
            </a:r>
            <a:r>
              <a:rPr lang="en-IN" sz="1800">
                <a:solidFill>
                  <a:schemeClr val="dk1"/>
                </a:solidFill>
                <a:latin typeface="Quattrocento Sans"/>
                <a:ea typeface="Quattrocento Sans"/>
                <a:cs typeface="Quattrocento Sans"/>
                <a:sym typeface="Quattrocento Sans"/>
              </a:rPr>
              <a:t> user;</a:t>
            </a:r>
            <a:endParaRPr sz="1800">
              <a:solidFill>
                <a:schemeClr val="dk1"/>
              </a:solidFill>
              <a:latin typeface="Quattrocento Sans"/>
              <a:ea typeface="Quattrocento Sans"/>
              <a:cs typeface="Quattrocento Sans"/>
              <a:sym typeface="Quattrocento Sans"/>
            </a:endParaRPr>
          </a:p>
        </p:txBody>
      </p:sp>
      <p:sp>
        <p:nvSpPr>
          <p:cNvPr id="5446" name="Google Shape;5446;p564"/>
          <p:cNvSpPr txBox="1"/>
          <p:nvPr/>
        </p:nvSpPr>
        <p:spPr>
          <a:xfrm>
            <a:off x="191344" y="5827911"/>
            <a:ext cx="6096000" cy="73866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Quattrocento Sans"/>
                <a:ea typeface="Quattrocento Sans"/>
                <a:cs typeface="Quattrocento Sans"/>
                <a:sym typeface="Quattrocento Sans"/>
              </a:rPr>
              <a:t>SHOW</a:t>
            </a:r>
            <a:r>
              <a:rPr lang="en-IN" sz="1800">
                <a:solidFill>
                  <a:schemeClr val="dk1"/>
                </a:solidFill>
                <a:latin typeface="Gill Sans"/>
                <a:ea typeface="Gill Sans"/>
                <a:cs typeface="Gill Sans"/>
                <a:sym typeface="Gill Sans"/>
              </a:rPr>
              <a:t> </a:t>
            </a: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&lt;routine_name&gt;</a:t>
            </a:r>
            <a:endParaRPr/>
          </a:p>
          <a:p>
            <a:pPr indent="-133350" lvl="0" marL="171450" marR="0" rtl="0" algn="l">
              <a:spcBef>
                <a:spcPts val="0"/>
              </a:spcBef>
              <a:spcAft>
                <a:spcPts val="0"/>
              </a:spcAft>
              <a:buClr>
                <a:schemeClr val="dk1"/>
              </a:buClr>
              <a:buSzPts val="600"/>
              <a:buFont typeface="Arial"/>
              <a:buNone/>
            </a:pPr>
            <a:r>
              <a:t/>
            </a:r>
            <a:endParaRPr sz="600">
              <a:solidFill>
                <a:srgbClr val="0077AA"/>
              </a:solidFill>
              <a:latin typeface="Quattrocento Sans"/>
              <a:ea typeface="Quattrocento Sans"/>
              <a:cs typeface="Quattrocento Sans"/>
              <a:sym typeface="Quattrocento Sans"/>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Quattrocento Sans"/>
                <a:ea typeface="Quattrocento Sans"/>
                <a:cs typeface="Quattrocento Sans"/>
                <a:sym typeface="Quattrocento Sans"/>
              </a:rPr>
              <a:t>SHOW</a:t>
            </a:r>
            <a:r>
              <a:rPr lang="en-IN" sz="1800">
                <a:solidFill>
                  <a:srgbClr val="0077AA"/>
                </a:solidFill>
                <a:latin typeface="Quattrocento Sans"/>
                <a:ea typeface="Quattrocento Sans"/>
                <a:cs typeface="Quattrocento Sans"/>
                <a:sym typeface="Quattrocento Sans"/>
              </a:rPr>
              <a:t> CREATE FUNCTION </a:t>
            </a:r>
            <a:r>
              <a:rPr lang="en-IN" sz="1800">
                <a:solidFill>
                  <a:schemeClr val="dk1"/>
                </a:solidFill>
                <a:latin typeface="Quattrocento Sans"/>
                <a:ea typeface="Quattrocento Sans"/>
                <a:cs typeface="Quattrocento Sans"/>
                <a:sym typeface="Quattrocento Sans"/>
              </a:rPr>
              <a:t>&lt;routine_name&gt;</a:t>
            </a:r>
            <a:endParaRPr/>
          </a:p>
        </p:txBody>
      </p:sp>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0" name="Shape 5450"/>
        <p:cNvGrpSpPr/>
        <p:nvPr/>
      </p:nvGrpSpPr>
      <p:grpSpPr>
        <a:xfrm>
          <a:off x="0" y="0"/>
          <a:ext cx="0" cy="0"/>
          <a:chOff x="0" y="0"/>
          <a:chExt cx="0" cy="0"/>
        </a:xfrm>
      </p:grpSpPr>
      <p:sp>
        <p:nvSpPr>
          <p:cNvPr id="5451" name="Google Shape;5451;p56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and function</a:t>
            </a:r>
            <a:endParaRPr/>
          </a:p>
        </p:txBody>
      </p:sp>
      <p:sp>
        <p:nvSpPr>
          <p:cNvPr id="5452" name="Google Shape;5452;p565"/>
          <p:cNvSpPr/>
          <p:nvPr/>
        </p:nvSpPr>
        <p:spPr>
          <a:xfrm>
            <a:off x="263352" y="692696"/>
            <a:ext cx="116901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These statements create stored routines. By default, a routine is associated with the default database. To associate the routine explicitly with a given database, specify the name as db_name.sp_name when you create it.</a:t>
            </a:r>
            <a:endParaRPr sz="1800">
              <a:solidFill>
                <a:schemeClr val="lt1"/>
              </a:solidFill>
              <a:latin typeface="Arial"/>
              <a:ea typeface="Arial"/>
              <a:cs typeface="Arial"/>
              <a:sym typeface="Arial"/>
            </a:endParaRPr>
          </a:p>
        </p:txBody>
      </p:sp>
      <p:sp>
        <p:nvSpPr>
          <p:cNvPr id="5453" name="Google Shape;5453;p565"/>
          <p:cNvSpPr/>
          <p:nvPr/>
        </p:nvSpPr>
        <p:spPr>
          <a:xfrm>
            <a:off x="413495" y="1419160"/>
            <a:ext cx="9949705" cy="236988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PROCEDURE sp_name ([proc_parameter[,...]])</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proc_parameter:</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 IN | OUT | INOUT ] param_name type</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CREATE FUNCTION sp_name ([func_parameter[,...]])</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RETURNS type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DETERMINISTIC</a:t>
            </a:r>
            <a:endParaRPr/>
          </a:p>
        </p:txBody>
      </p:sp>
      <p:sp>
        <p:nvSpPr>
          <p:cNvPr id="5454" name="Google Shape;5454;p565"/>
          <p:cNvSpPr/>
          <p:nvPr/>
        </p:nvSpPr>
        <p:spPr>
          <a:xfrm>
            <a:off x="9876212" y="2708920"/>
            <a:ext cx="2036135" cy="400110"/>
          </a:xfrm>
          <a:prstGeom prst="rect">
            <a:avLst/>
          </a:prstGeom>
          <a:solidFill>
            <a:srgbClr val="DC525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C000"/>
                </a:solidFill>
                <a:latin typeface="Arial"/>
                <a:ea typeface="Arial"/>
                <a:cs typeface="Arial"/>
                <a:sym typeface="Arial"/>
              </a:rPr>
              <a:t>desc mysql.proc</a:t>
            </a:r>
            <a:endParaRPr/>
          </a:p>
        </p:txBody>
      </p:sp>
      <p:sp>
        <p:nvSpPr>
          <p:cNvPr id="5455" name="Google Shape;5455;p565"/>
          <p:cNvSpPr/>
          <p:nvPr/>
        </p:nvSpPr>
        <p:spPr>
          <a:xfrm>
            <a:off x="6591068" y="1890410"/>
            <a:ext cx="537592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SELECT * FROM information_schema.parameters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WHERE SPECIFIC_NAME = 'pro1';</a:t>
            </a:r>
            <a:endParaRPr/>
          </a:p>
        </p:txBody>
      </p:sp>
      <p:sp>
        <p:nvSpPr>
          <p:cNvPr id="5456" name="Google Shape;5456;p565"/>
          <p:cNvSpPr txBox="1"/>
          <p:nvPr/>
        </p:nvSpPr>
        <p:spPr>
          <a:xfrm>
            <a:off x="244244" y="6165304"/>
            <a:ext cx="1161811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Arial"/>
                <a:ea typeface="Arial"/>
                <a:cs typeface="Arial"/>
                <a:sym typeface="Arial"/>
              </a:rPr>
              <a:t>Parameter</a:t>
            </a:r>
            <a:r>
              <a:rPr lang="en-IN" sz="2000">
                <a:solidFill>
                  <a:schemeClr val="dk1"/>
                </a:solidFill>
                <a:latin typeface="Arial"/>
                <a:ea typeface="Arial"/>
                <a:cs typeface="Arial"/>
                <a:sym typeface="Arial"/>
              </a:rPr>
              <a:t>: Is an unknown thing. Means it exists but don’t know it. </a:t>
            </a:r>
            <a:endParaRPr/>
          </a:p>
          <a:p>
            <a:pPr indent="0" lvl="0" marL="0" marR="0" rtl="0" algn="l">
              <a:spcBef>
                <a:spcPts val="0"/>
              </a:spcBef>
              <a:spcAft>
                <a:spcPts val="0"/>
              </a:spcAft>
              <a:buNone/>
            </a:pPr>
            <a:r>
              <a:rPr lang="en-IN" sz="2000">
                <a:solidFill>
                  <a:srgbClr val="FF0000"/>
                </a:solidFill>
                <a:latin typeface="Arial"/>
                <a:ea typeface="Arial"/>
                <a:cs typeface="Arial"/>
                <a:sym typeface="Arial"/>
              </a:rPr>
              <a:t>e.g. </a:t>
            </a:r>
            <a:r>
              <a:rPr lang="en-IN" sz="2000">
                <a:solidFill>
                  <a:schemeClr val="dk1"/>
                </a:solidFill>
                <a:latin typeface="Arial"/>
                <a:ea typeface="Arial"/>
                <a:cs typeface="Arial"/>
                <a:sym typeface="Arial"/>
              </a:rPr>
              <a:t>Blood sugar it exists but we don’t know it.</a:t>
            </a:r>
            <a:endParaRPr sz="2000">
              <a:solidFill>
                <a:schemeClr val="dk1"/>
              </a:solidFill>
              <a:latin typeface="Gill Sans"/>
              <a:ea typeface="Gill Sans"/>
              <a:cs typeface="Gill Sans"/>
              <a:sym typeface="Gill Sans"/>
            </a:endParaRPr>
          </a:p>
        </p:txBody>
      </p:sp>
      <p:sp>
        <p:nvSpPr>
          <p:cNvPr id="5457" name="Google Shape;5457;p565"/>
          <p:cNvSpPr/>
          <p:nvPr/>
        </p:nvSpPr>
        <p:spPr>
          <a:xfrm>
            <a:off x="361027" y="4011448"/>
            <a:ext cx="4942091"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EXISTS</a:t>
            </a:r>
            <a:r>
              <a:rPr lang="en-IN" sz="1800">
                <a:solidFill>
                  <a:schemeClr val="dk1"/>
                </a:solidFill>
                <a:latin typeface="Quattrocento Sans"/>
                <a:ea typeface="Quattrocento Sans"/>
                <a:cs typeface="Quattrocento Sans"/>
                <a:sym typeface="Quattrocento Sans"/>
              </a:rPr>
              <a:t> procedurename;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statements…….</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458" name="Google Shape;5458;p565"/>
          <p:cNvSpPr/>
          <p:nvPr/>
        </p:nvSpPr>
        <p:spPr>
          <a:xfrm>
            <a:off x="6158328" y="3518715"/>
            <a:ext cx="5808660"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IF EXISTS functionname;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b="1" lang="en-IN" sz="1800">
                <a:solidFill>
                  <a:schemeClr val="dk1"/>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DETERMINISTIC</a:t>
            </a:r>
            <a:endParaRPr sz="1800">
              <a:solidFill>
                <a:srgbClr val="834689"/>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statements…….</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b="1" lang="en-IN" sz="1800">
                <a:solidFill>
                  <a:schemeClr val="dk1"/>
                </a:solidFill>
                <a:latin typeface="Quattrocento Sans"/>
                <a:ea typeface="Quattrocento Sans"/>
                <a:cs typeface="Quattrocento Sans"/>
                <a:sym typeface="Quattrocento Sans"/>
              </a:rPr>
              <a:t>return (something);</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2" name="Shape 5462"/>
        <p:cNvGrpSpPr/>
        <p:nvPr/>
      </p:nvGrpSpPr>
      <p:grpSpPr>
        <a:xfrm>
          <a:off x="0" y="0"/>
          <a:ext cx="0" cy="0"/>
          <a:chOff x="0" y="0"/>
          <a:chExt cx="0" cy="0"/>
        </a:xfrm>
      </p:grpSpPr>
      <p:sp>
        <p:nvSpPr>
          <p:cNvPr id="5463" name="Google Shape;5463;p56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proc_parameter - out | inout param-name type</a:t>
            </a:r>
            <a:endParaRPr/>
          </a:p>
        </p:txBody>
      </p:sp>
      <p:sp>
        <p:nvSpPr>
          <p:cNvPr id="5464" name="Google Shape;5464;p566"/>
          <p:cNvSpPr/>
          <p:nvPr/>
        </p:nvSpPr>
        <p:spPr>
          <a:xfrm>
            <a:off x="263352" y="692696"/>
            <a:ext cx="116901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TODO.</a:t>
            </a:r>
            <a:endParaRPr sz="1800">
              <a:solidFill>
                <a:schemeClr val="lt1"/>
              </a:solidFill>
              <a:latin typeface="Arial"/>
              <a:ea typeface="Arial"/>
              <a:cs typeface="Arial"/>
              <a:sym typeface="Arial"/>
            </a:endParaRPr>
          </a:p>
        </p:txBody>
      </p:sp>
      <p:sp>
        <p:nvSpPr>
          <p:cNvPr id="5465" name="Google Shape;5465;p566"/>
          <p:cNvSpPr/>
          <p:nvPr/>
        </p:nvSpPr>
        <p:spPr>
          <a:xfrm>
            <a:off x="413495" y="1419160"/>
            <a:ext cx="9949705" cy="101566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CREATE PROCEDURE sp_name ([proc_parameter[,...]])</a:t>
            </a:r>
            <a:endParaRPr/>
          </a:p>
          <a:p>
            <a:pPr indent="0" lvl="0" marL="0" marR="0" rtl="0" algn="l">
              <a:spcBef>
                <a:spcPts val="0"/>
              </a:spcBef>
              <a:spcAft>
                <a:spcPts val="0"/>
              </a:spcAft>
              <a:buNone/>
            </a:pPr>
            <a:r>
              <a:rPr lang="en-IN" sz="2000">
                <a:solidFill>
                  <a:schemeClr val="dk1"/>
                </a:solidFill>
                <a:latin typeface="Arial"/>
                <a:ea typeface="Arial"/>
                <a:cs typeface="Arial"/>
                <a:sym typeface="Arial"/>
              </a:rPr>
              <a:t>proc_parameter:</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a:t>
            </a:r>
            <a:r>
              <a:rPr lang="en-IN" sz="2000">
                <a:solidFill>
                  <a:srgbClr val="FD8603"/>
                </a:solidFill>
                <a:latin typeface="Arial"/>
                <a:ea typeface="Arial"/>
                <a:cs typeface="Arial"/>
                <a:sym typeface="Arial"/>
              </a:rPr>
              <a:t> IN </a:t>
            </a:r>
            <a:r>
              <a:rPr lang="en-IN" sz="2000">
                <a:solidFill>
                  <a:srgbClr val="7F7F7F"/>
                </a:solidFill>
                <a:latin typeface="Arial"/>
                <a:ea typeface="Arial"/>
                <a:cs typeface="Arial"/>
                <a:sym typeface="Arial"/>
              </a:rPr>
              <a:t>|</a:t>
            </a:r>
            <a:r>
              <a:rPr lang="en-IN" sz="2000">
                <a:solidFill>
                  <a:srgbClr val="FD8603"/>
                </a:solidFill>
                <a:latin typeface="Arial"/>
                <a:ea typeface="Arial"/>
                <a:cs typeface="Arial"/>
                <a:sym typeface="Arial"/>
              </a:rPr>
              <a:t> OUT </a:t>
            </a:r>
            <a:r>
              <a:rPr lang="en-IN" sz="2000">
                <a:solidFill>
                  <a:srgbClr val="7F7F7F"/>
                </a:solidFill>
                <a:latin typeface="Arial"/>
                <a:ea typeface="Arial"/>
                <a:cs typeface="Arial"/>
                <a:sym typeface="Arial"/>
              </a:rPr>
              <a:t>|</a:t>
            </a:r>
            <a:r>
              <a:rPr lang="en-IN" sz="2000">
                <a:solidFill>
                  <a:srgbClr val="FD8603"/>
                </a:solidFill>
                <a:latin typeface="Arial"/>
                <a:ea typeface="Arial"/>
                <a:cs typeface="Arial"/>
                <a:sym typeface="Arial"/>
              </a:rPr>
              <a:t> INOUT </a:t>
            </a:r>
            <a:r>
              <a:rPr lang="en-IN" sz="2000">
                <a:solidFill>
                  <a:srgbClr val="7F7F7F"/>
                </a:solidFill>
                <a:latin typeface="Arial"/>
                <a:ea typeface="Arial"/>
                <a:cs typeface="Arial"/>
                <a:sym typeface="Arial"/>
              </a:rPr>
              <a:t>]</a:t>
            </a:r>
            <a:r>
              <a:rPr lang="en-IN" sz="2000">
                <a:solidFill>
                  <a:srgbClr val="FD8603"/>
                </a:solidFill>
                <a:latin typeface="Arial"/>
                <a:ea typeface="Arial"/>
                <a:cs typeface="Arial"/>
                <a:sym typeface="Arial"/>
              </a:rPr>
              <a:t> param_name type</a:t>
            </a:r>
            <a:endParaRPr/>
          </a:p>
        </p:txBody>
      </p:sp>
      <p:sp>
        <p:nvSpPr>
          <p:cNvPr id="5466" name="Google Shape;5466;p566"/>
          <p:cNvSpPr txBox="1"/>
          <p:nvPr/>
        </p:nvSpPr>
        <p:spPr>
          <a:xfrm>
            <a:off x="413494" y="2924944"/>
            <a:ext cx="11155114" cy="178510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just">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For each </a:t>
            </a:r>
            <a:r>
              <a:rPr b="1" lang="en-IN" sz="1800">
                <a:solidFill>
                  <a:schemeClr val="dk1"/>
                </a:solidFill>
                <a:latin typeface="Palatino Linotype"/>
                <a:ea typeface="Palatino Linotype"/>
                <a:cs typeface="Palatino Linotype"/>
                <a:sym typeface="Palatino Linotype"/>
              </a:rPr>
              <a:t>OUT</a:t>
            </a:r>
            <a:r>
              <a:rPr lang="en-IN" sz="1800">
                <a:solidFill>
                  <a:schemeClr val="dk1"/>
                </a:solidFill>
                <a:latin typeface="Palatino Linotype"/>
                <a:ea typeface="Palatino Linotype"/>
                <a:cs typeface="Palatino Linotype"/>
                <a:sym typeface="Palatino Linotype"/>
              </a:rPr>
              <a:t> or </a:t>
            </a:r>
            <a:r>
              <a:rPr b="1" lang="en-IN" sz="1800">
                <a:solidFill>
                  <a:schemeClr val="dk1"/>
                </a:solidFill>
                <a:latin typeface="Palatino Linotype"/>
                <a:ea typeface="Palatino Linotype"/>
                <a:cs typeface="Palatino Linotype"/>
                <a:sym typeface="Palatino Linotype"/>
              </a:rPr>
              <a:t>INOUT</a:t>
            </a:r>
            <a:r>
              <a:rPr lang="en-IN" sz="1800">
                <a:solidFill>
                  <a:schemeClr val="dk1"/>
                </a:solidFill>
                <a:latin typeface="Palatino Linotype"/>
                <a:ea typeface="Palatino Linotype"/>
                <a:cs typeface="Palatino Linotype"/>
                <a:sym typeface="Palatino Linotype"/>
              </a:rPr>
              <a:t> parameter, pass a user-defined variable in the </a:t>
            </a:r>
            <a:r>
              <a:rPr b="1" lang="en-IN" sz="1800">
                <a:solidFill>
                  <a:schemeClr val="dk1"/>
                </a:solidFill>
                <a:latin typeface="Palatino Linotype"/>
                <a:ea typeface="Palatino Linotype"/>
                <a:cs typeface="Palatino Linotype"/>
                <a:sym typeface="Palatino Linotype"/>
              </a:rPr>
              <a:t>CALL</a:t>
            </a:r>
            <a:r>
              <a:rPr lang="en-IN" sz="1800">
                <a:solidFill>
                  <a:schemeClr val="dk1"/>
                </a:solidFill>
                <a:latin typeface="Palatino Linotype"/>
                <a:ea typeface="Palatino Linotype"/>
                <a:cs typeface="Palatino Linotype"/>
                <a:sym typeface="Palatino Linotype"/>
              </a:rPr>
              <a:t> statement that invokes the PROCEDURE. So that you can obtain its value when the PROCEDURE returns.</a:t>
            </a:r>
            <a:endParaRPr/>
          </a:p>
          <a:p>
            <a:pPr indent="-234950" lvl="0" marL="285750" marR="0" rtl="0" algn="just">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you are calling the PROCEDURE from within another stored PROCEDURE or FUNCTION, you can also pass a routine parameter or local routine variable as an </a:t>
            </a:r>
            <a:r>
              <a:rPr b="1" lang="en-IN" sz="1800">
                <a:solidFill>
                  <a:schemeClr val="dk1"/>
                </a:solidFill>
                <a:latin typeface="Palatino Linotype"/>
                <a:ea typeface="Palatino Linotype"/>
                <a:cs typeface="Palatino Linotype"/>
                <a:sym typeface="Palatino Linotype"/>
              </a:rPr>
              <a:t>OUT</a:t>
            </a:r>
            <a:r>
              <a:rPr lang="en-IN" sz="1800">
                <a:solidFill>
                  <a:schemeClr val="dk1"/>
                </a:solidFill>
                <a:latin typeface="Palatino Linotype"/>
                <a:ea typeface="Palatino Linotype"/>
                <a:cs typeface="Palatino Linotype"/>
                <a:sym typeface="Palatino Linotype"/>
              </a:rPr>
              <a:t> or </a:t>
            </a:r>
            <a:r>
              <a:rPr b="1" lang="en-IN" sz="1800">
                <a:solidFill>
                  <a:schemeClr val="dk1"/>
                </a:solidFill>
                <a:latin typeface="Palatino Linotype"/>
                <a:ea typeface="Palatino Linotype"/>
                <a:cs typeface="Palatino Linotype"/>
                <a:sym typeface="Palatino Linotype"/>
              </a:rPr>
              <a:t>INOUT</a:t>
            </a:r>
            <a:r>
              <a:rPr lang="en-IN" sz="1800">
                <a:solidFill>
                  <a:schemeClr val="dk1"/>
                </a:solidFill>
                <a:latin typeface="Palatino Linotype"/>
                <a:ea typeface="Palatino Linotype"/>
                <a:cs typeface="Palatino Linotype"/>
                <a:sym typeface="Palatino Linotype"/>
              </a:rPr>
              <a:t> parameter.</a:t>
            </a:r>
            <a:endParaRPr/>
          </a:p>
        </p:txBody>
      </p:sp>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0" name="Shape 5470"/>
        <p:cNvGrpSpPr/>
        <p:nvPr/>
      </p:nvGrpSpPr>
      <p:grpSpPr>
        <a:xfrm>
          <a:off x="0" y="0"/>
          <a:ext cx="0" cy="0"/>
          <a:chOff x="0" y="0"/>
          <a:chExt cx="0" cy="0"/>
        </a:xfrm>
      </p:grpSpPr>
      <p:sp>
        <p:nvSpPr>
          <p:cNvPr id="5471" name="Google Shape;5471;p567"/>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difference between arguments and parameters?</a:t>
            </a:r>
            <a:endParaRPr sz="4800">
              <a:solidFill>
                <a:srgbClr val="DC525C"/>
              </a:solidFill>
              <a:latin typeface="Quattrocento Sans"/>
              <a:ea typeface="Quattrocento Sans"/>
              <a:cs typeface="Quattrocento Sans"/>
              <a:sym typeface="Quattrocento Sans"/>
            </a:endParaRPr>
          </a:p>
        </p:txBody>
      </p:sp>
      <p:sp>
        <p:nvSpPr>
          <p:cNvPr id="5472" name="Google Shape;5472;p567"/>
          <p:cNvSpPr/>
          <p:nvPr/>
        </p:nvSpPr>
        <p:spPr>
          <a:xfrm>
            <a:off x="335359" y="4038601"/>
            <a:ext cx="11521279" cy="9685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Parameter</a:t>
            </a:r>
            <a:r>
              <a:rPr lang="en-IN" sz="2000">
                <a:solidFill>
                  <a:schemeClr val="dk1"/>
                </a:solidFill>
                <a:latin typeface="Palatino Linotype"/>
                <a:ea typeface="Palatino Linotype"/>
                <a:cs typeface="Palatino Linotype"/>
                <a:sym typeface="Palatino Linotype"/>
              </a:rPr>
              <a:t> is variable in the declaration of </a:t>
            </a:r>
            <a:r>
              <a:rPr b="1" i="1" lang="en-IN" sz="2000">
                <a:solidFill>
                  <a:schemeClr val="dk1"/>
                </a:solidFill>
                <a:latin typeface="Palatino Linotype"/>
                <a:ea typeface="Palatino Linotype"/>
                <a:cs typeface="Palatino Linotype"/>
                <a:sym typeface="Palatino Linotype"/>
              </a:rPr>
              <a:t>procedure</a:t>
            </a:r>
            <a:r>
              <a:rPr lang="en-IN" sz="2000">
                <a:solidFill>
                  <a:schemeClr val="dk1"/>
                </a:solidFill>
                <a:latin typeface="Palatino Linotype"/>
                <a:ea typeface="Palatino Linotype"/>
                <a:cs typeface="Palatino Linotype"/>
                <a:sym typeface="Palatino Linotype"/>
              </a:rPr>
              <a:t> or a </a:t>
            </a:r>
            <a:r>
              <a:rPr b="1" i="1" lang="en-IN" sz="2000">
                <a:solidFill>
                  <a:schemeClr val="dk1"/>
                </a:solidFill>
                <a:latin typeface="Palatino Linotype"/>
                <a:ea typeface="Palatino Linotype"/>
                <a:cs typeface="Palatino Linotype"/>
                <a:sym typeface="Palatino Linotype"/>
              </a:rPr>
              <a:t>function</a:t>
            </a:r>
            <a:r>
              <a:rPr lang="en-IN" sz="2000">
                <a:solidFill>
                  <a:schemeClr val="dk1"/>
                </a:solidFill>
                <a:latin typeface="Palatino Linotype"/>
                <a:ea typeface="Palatino Linotype"/>
                <a:cs typeface="Palatino Linotype"/>
                <a:sym typeface="Palatino Linotype"/>
              </a:rPr>
              <a:t>.</a:t>
            </a:r>
            <a:endParaRPr/>
          </a:p>
          <a:p>
            <a:pPr indent="-342900" lvl="0" marL="342900" marR="0" rtl="0" algn="l">
              <a:lnSpc>
                <a:spcPct val="150000"/>
              </a:lnSpc>
              <a:spcBef>
                <a:spcPts val="0"/>
              </a:spcBef>
              <a:spcAft>
                <a:spcPts val="0"/>
              </a:spcAft>
              <a:buClr>
                <a:schemeClr val="dk1"/>
              </a:buClr>
              <a:buSzPts val="2000"/>
              <a:buFont typeface="Arial"/>
              <a:buChar char="•"/>
            </a:pPr>
            <a:r>
              <a:rPr b="1" lang="en-IN" sz="2000">
                <a:solidFill>
                  <a:schemeClr val="dk1"/>
                </a:solidFill>
                <a:latin typeface="Palatino Linotype"/>
                <a:ea typeface="Palatino Linotype"/>
                <a:cs typeface="Palatino Linotype"/>
                <a:sym typeface="Palatino Linotype"/>
              </a:rPr>
              <a:t>Argument</a:t>
            </a:r>
            <a:r>
              <a:rPr lang="en-IN" sz="2000">
                <a:solidFill>
                  <a:schemeClr val="dk1"/>
                </a:solidFill>
                <a:latin typeface="Palatino Linotype"/>
                <a:ea typeface="Palatino Linotype"/>
                <a:cs typeface="Palatino Linotype"/>
                <a:sym typeface="Palatino Linotype"/>
              </a:rPr>
              <a:t> is the actual value of this variable that gets passed to a </a:t>
            </a:r>
            <a:r>
              <a:rPr b="1" i="1" lang="en-IN" sz="2000">
                <a:solidFill>
                  <a:schemeClr val="dk1"/>
                </a:solidFill>
                <a:latin typeface="Palatino Linotype"/>
                <a:ea typeface="Palatino Linotype"/>
                <a:cs typeface="Palatino Linotype"/>
                <a:sym typeface="Palatino Linotype"/>
              </a:rPr>
              <a:t>procedure</a:t>
            </a:r>
            <a:r>
              <a:rPr lang="en-IN" sz="2000">
                <a:solidFill>
                  <a:schemeClr val="dk1"/>
                </a:solidFill>
                <a:latin typeface="Palatino Linotype"/>
                <a:ea typeface="Palatino Linotype"/>
                <a:cs typeface="Palatino Linotype"/>
                <a:sym typeface="Palatino Linotype"/>
              </a:rPr>
              <a:t> or a </a:t>
            </a:r>
            <a:r>
              <a:rPr b="1" i="1" lang="en-IN" sz="2000">
                <a:solidFill>
                  <a:schemeClr val="dk1"/>
                </a:solidFill>
                <a:latin typeface="Palatino Linotype"/>
                <a:ea typeface="Palatino Linotype"/>
                <a:cs typeface="Palatino Linotype"/>
                <a:sym typeface="Palatino Linotype"/>
              </a:rPr>
              <a:t>function</a:t>
            </a:r>
            <a:r>
              <a:rPr lang="en-IN" sz="2000">
                <a:solidFill>
                  <a:schemeClr val="dk1"/>
                </a:solidFill>
                <a:latin typeface="Palatino Linotype"/>
                <a:ea typeface="Palatino Linotype"/>
                <a:cs typeface="Palatino Linotype"/>
                <a:sym typeface="Palatino Linotype"/>
              </a:rPr>
              <a:t>.</a:t>
            </a:r>
            <a:endParaRPr/>
          </a:p>
        </p:txBody>
      </p:sp>
      <p:sp>
        <p:nvSpPr>
          <p:cNvPr id="5473" name="Google Shape;5473;p567"/>
          <p:cNvSpPr/>
          <p:nvPr/>
        </p:nvSpPr>
        <p:spPr>
          <a:xfrm>
            <a:off x="335360" y="247472"/>
            <a:ext cx="11521279"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A parameter is a variable in a method definition. When a method is called, the arguments are the data you pass into the method's parameters.  Parameter  is variable in the declaration of function. Argument is the actual value of this variable that gets passed to function.</a:t>
            </a:r>
            <a:endParaRPr/>
          </a:p>
        </p:txBody>
      </p:sp>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7" name="Shape 5477"/>
        <p:cNvGrpSpPr/>
        <p:nvPr/>
      </p:nvGrpSpPr>
      <p:grpSpPr>
        <a:xfrm>
          <a:off x="0" y="0"/>
          <a:ext cx="0" cy="0"/>
          <a:chOff x="0" y="0"/>
          <a:chExt cx="0" cy="0"/>
        </a:xfrm>
      </p:grpSpPr>
      <p:sp>
        <p:nvSpPr>
          <p:cNvPr id="5478" name="Google Shape;5478;p56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and function</a:t>
            </a:r>
            <a:endParaRPr/>
          </a:p>
        </p:txBody>
      </p:sp>
      <p:grpSp>
        <p:nvGrpSpPr>
          <p:cNvPr id="5479" name="Google Shape;5479;p568"/>
          <p:cNvGrpSpPr/>
          <p:nvPr/>
        </p:nvGrpSpPr>
        <p:grpSpPr>
          <a:xfrm>
            <a:off x="2159769" y="1078468"/>
            <a:ext cx="7627399" cy="4255532"/>
            <a:chOff x="177800" y="914400"/>
            <a:chExt cx="6933999" cy="4255532"/>
          </a:xfrm>
        </p:grpSpPr>
        <p:pic>
          <p:nvPicPr>
            <p:cNvPr id="5480" name="Google Shape;5480;p568"/>
            <p:cNvPicPr preferRelativeResize="0"/>
            <p:nvPr/>
          </p:nvPicPr>
          <p:blipFill rotWithShape="1">
            <a:blip r:embed="rId3">
              <a:alphaModFix/>
            </a:blip>
            <a:srcRect b="0" l="0" r="0" t="0"/>
            <a:stretch/>
          </p:blipFill>
          <p:spPr>
            <a:xfrm>
              <a:off x="177800" y="1959662"/>
              <a:ext cx="6553200" cy="2231338"/>
            </a:xfrm>
            <a:prstGeom prst="rect">
              <a:avLst/>
            </a:prstGeom>
            <a:noFill/>
            <a:ln>
              <a:noFill/>
            </a:ln>
          </p:spPr>
        </p:pic>
        <p:cxnSp>
          <p:nvCxnSpPr>
            <p:cNvPr id="5481" name="Google Shape;5481;p568"/>
            <p:cNvCxnSpPr/>
            <p:nvPr/>
          </p:nvCxnSpPr>
          <p:spPr>
            <a:xfrm rot="5400000">
              <a:off x="5493534" y="948520"/>
              <a:ext cx="581183" cy="1350360"/>
            </a:xfrm>
            <a:prstGeom prst="bentConnector3">
              <a:avLst>
                <a:gd fmla="val 50000" name="adj1"/>
              </a:avLst>
            </a:prstGeom>
            <a:noFill/>
            <a:ln cap="flat" cmpd="sng" w="19050">
              <a:solidFill>
                <a:srgbClr val="F6C120"/>
              </a:solidFill>
              <a:prstDash val="solid"/>
              <a:round/>
              <a:headEnd len="sm" w="sm" type="none"/>
              <a:tailEnd len="med" w="med" type="triangle"/>
            </a:ln>
          </p:spPr>
        </p:cxnSp>
        <p:sp>
          <p:nvSpPr>
            <p:cNvPr id="5482" name="Google Shape;5482;p568"/>
            <p:cNvSpPr/>
            <p:nvPr/>
          </p:nvSpPr>
          <p:spPr>
            <a:xfrm>
              <a:off x="5409818" y="914400"/>
              <a:ext cx="1701981" cy="369332"/>
            </a:xfrm>
            <a:prstGeom prst="rect">
              <a:avLst/>
            </a:prstGeom>
            <a:solidFill>
              <a:srgbClr val="CFFF2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Gill Sans"/>
                  <a:ea typeface="Gill Sans"/>
                  <a:cs typeface="Gill Sans"/>
                  <a:sym typeface="Gill Sans"/>
                </a:rPr>
                <a:t>Parameter</a:t>
              </a:r>
              <a:r>
                <a:rPr lang="en-IN" sz="1800">
                  <a:solidFill>
                    <a:schemeClr val="dk1"/>
                  </a:solidFill>
                  <a:latin typeface="Gill Sans"/>
                  <a:ea typeface="Gill Sans"/>
                  <a:cs typeface="Gill Sans"/>
                  <a:sym typeface="Gill Sans"/>
                </a:rPr>
                <a:t>  </a:t>
              </a:r>
              <a:r>
                <a:rPr b="1" lang="en-IN" sz="1800">
                  <a:solidFill>
                    <a:schemeClr val="dk1"/>
                  </a:solidFill>
                  <a:latin typeface="Gill Sans"/>
                  <a:ea typeface="Gill Sans"/>
                  <a:cs typeface="Gill Sans"/>
                  <a:sym typeface="Gill Sans"/>
                </a:rPr>
                <a:t>List</a:t>
              </a:r>
              <a:endParaRPr/>
            </a:p>
          </p:txBody>
        </p:sp>
        <p:sp>
          <p:nvSpPr>
            <p:cNvPr id="5483" name="Google Shape;5483;p568"/>
            <p:cNvSpPr/>
            <p:nvPr/>
          </p:nvSpPr>
          <p:spPr>
            <a:xfrm>
              <a:off x="2670403" y="4800600"/>
              <a:ext cx="1603295" cy="369332"/>
            </a:xfrm>
            <a:prstGeom prst="rect">
              <a:avLst/>
            </a:prstGeom>
            <a:solidFill>
              <a:srgbClr val="CFFF2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Gill Sans"/>
                  <a:ea typeface="Gill Sans"/>
                  <a:cs typeface="Gill Sans"/>
                  <a:sym typeface="Gill Sans"/>
                </a:rPr>
                <a:t>Argument</a:t>
              </a:r>
              <a:r>
                <a:rPr lang="en-IN" sz="1800">
                  <a:solidFill>
                    <a:schemeClr val="dk1"/>
                  </a:solidFill>
                  <a:latin typeface="Gill Sans"/>
                  <a:ea typeface="Gill Sans"/>
                  <a:cs typeface="Gill Sans"/>
                  <a:sym typeface="Gill Sans"/>
                </a:rPr>
                <a:t> </a:t>
              </a:r>
              <a:r>
                <a:rPr b="1" lang="en-IN" sz="1800">
                  <a:solidFill>
                    <a:schemeClr val="dk1"/>
                  </a:solidFill>
                  <a:latin typeface="Gill Sans"/>
                  <a:ea typeface="Gill Sans"/>
                  <a:cs typeface="Gill Sans"/>
                  <a:sym typeface="Gill Sans"/>
                </a:rPr>
                <a:t>List</a:t>
              </a:r>
              <a:endParaRPr/>
            </a:p>
          </p:txBody>
        </p:sp>
        <p:cxnSp>
          <p:nvCxnSpPr>
            <p:cNvPr id="5484" name="Google Shape;5484;p568"/>
            <p:cNvCxnSpPr/>
            <p:nvPr/>
          </p:nvCxnSpPr>
          <p:spPr>
            <a:xfrm flipH="1" rot="5400000">
              <a:off x="2930438" y="4140606"/>
              <a:ext cx="590124" cy="614713"/>
            </a:xfrm>
            <a:prstGeom prst="bentConnector3">
              <a:avLst>
                <a:gd fmla="val 50000" name="adj1"/>
              </a:avLst>
            </a:prstGeom>
            <a:noFill/>
            <a:ln cap="flat" cmpd="sng" w="19050">
              <a:solidFill>
                <a:srgbClr val="F6C120"/>
              </a:solidFill>
              <a:prstDash val="solid"/>
              <a:round/>
              <a:headEnd len="sm" w="sm" type="none"/>
              <a:tailEnd len="med" w="med" type="triangle"/>
            </a:ln>
          </p:spPr>
        </p:cxnSp>
      </p:grpSp>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88" name="Shape 5488"/>
        <p:cNvGrpSpPr/>
        <p:nvPr/>
      </p:nvGrpSpPr>
      <p:grpSpPr>
        <a:xfrm>
          <a:off x="0" y="0"/>
          <a:ext cx="0" cy="0"/>
          <a:chOff x="0" y="0"/>
          <a:chExt cx="0" cy="0"/>
        </a:xfrm>
      </p:grpSpPr>
      <p:sp>
        <p:nvSpPr>
          <p:cNvPr id="5489" name="Google Shape;5489;p569"/>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difference between stored procedure and function?</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4" name="Shape 614"/>
        <p:cNvGrpSpPr/>
        <p:nvPr/>
      </p:nvGrpSpPr>
      <p:grpSpPr>
        <a:xfrm>
          <a:off x="0" y="0"/>
          <a:ext cx="0" cy="0"/>
          <a:chOff x="0" y="0"/>
          <a:chExt cx="0" cy="0"/>
        </a:xfrm>
      </p:grpSpPr>
      <p:sp>
        <p:nvSpPr>
          <p:cNvPr id="615" name="Google Shape;615;p5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616" name="Google Shape;616;p57"/>
          <p:cNvSpPr/>
          <p:nvPr/>
        </p:nvSpPr>
        <p:spPr>
          <a:xfrm>
            <a:off x="4452926" y="315233"/>
            <a:ext cx="6971666"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A domain constraint and types of data integrity constraints</a:t>
            </a:r>
            <a:endParaRPr i="1" sz="3200">
              <a:solidFill>
                <a:srgbClr val="FF9900"/>
              </a:solidFill>
              <a:latin typeface="Arial"/>
              <a:ea typeface="Arial"/>
              <a:cs typeface="Arial"/>
              <a:sym typeface="Arial"/>
            </a:endParaRPr>
          </a:p>
        </p:txBody>
      </p:sp>
      <p:sp>
        <p:nvSpPr>
          <p:cNvPr descr="One-to-one entity relationship diagram" id="617" name="Google Shape;617;p5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18" name="Google Shape;618;p5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57"/>
          <p:cNvSpPr/>
          <p:nvPr/>
        </p:nvSpPr>
        <p:spPr>
          <a:xfrm>
            <a:off x="191344" y="1628800"/>
            <a:ext cx="11486869" cy="73866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89A4"/>
              </a:buClr>
              <a:buSzPts val="1800"/>
              <a:buFont typeface="Noto Sans Symbols"/>
              <a:buChar char="❖"/>
            </a:pPr>
            <a:r>
              <a:rPr b="1" lang="en-IN" sz="1800">
                <a:solidFill>
                  <a:srgbClr val="0089A4"/>
                </a:solidFill>
                <a:latin typeface="Palatino Linotype"/>
                <a:ea typeface="Palatino Linotype"/>
                <a:cs typeface="Palatino Linotype"/>
                <a:sym typeface="Palatino Linotype"/>
              </a:rPr>
              <a:t>Domain Constraint </a:t>
            </a:r>
            <a:r>
              <a:rPr b="1" lang="en-IN" sz="1800">
                <a:solidFill>
                  <a:schemeClr val="dk1"/>
                </a:solidFill>
                <a:latin typeface="Palatino Linotype"/>
                <a:ea typeface="Palatino Linotype"/>
                <a:cs typeface="Palatino Linotype"/>
                <a:sym typeface="Palatino Linotype"/>
              </a:rPr>
              <a:t>=</a:t>
            </a:r>
            <a:r>
              <a:rPr b="1"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data type </a:t>
            </a:r>
            <a:r>
              <a:rPr b="1" lang="en-IN" sz="1800">
                <a:solidFill>
                  <a:schemeClr val="dk1"/>
                </a:solidFill>
                <a:latin typeface="Palatino Linotype"/>
                <a:ea typeface="Palatino Linotype"/>
                <a:cs typeface="Palatino Linotype"/>
                <a:sym typeface="Palatino Linotype"/>
              </a:rPr>
              <a:t>+</a:t>
            </a:r>
            <a:r>
              <a:rPr lang="en-IN" sz="1800">
                <a:solidFill>
                  <a:srgbClr val="595959"/>
                </a:solidFill>
                <a:latin typeface="Palatino Linotype"/>
                <a:ea typeface="Palatino Linotype"/>
                <a:cs typeface="Palatino Linotype"/>
                <a:sym typeface="Palatino Linotype"/>
              </a:rPr>
              <a:t> Constraints (</a:t>
            </a:r>
            <a:r>
              <a:rPr b="1" lang="en-IN" sz="1900">
                <a:solidFill>
                  <a:srgbClr val="595959"/>
                </a:solidFill>
                <a:latin typeface="Palatino Linotype"/>
                <a:ea typeface="Palatino Linotype"/>
                <a:cs typeface="Palatino Linotype"/>
                <a:sym typeface="Palatino Linotype"/>
              </a:rPr>
              <a:t>not null/unique/primary key/foreign key/check/default</a:t>
            </a:r>
            <a:r>
              <a:rPr lang="en-IN" sz="1800">
                <a:solidFill>
                  <a:srgbClr val="595959"/>
                </a:solidFill>
                <a:latin typeface="Palatino Linotype"/>
                <a:ea typeface="Palatino Linotype"/>
                <a:cs typeface="Palatino Linotype"/>
                <a:sym typeface="Palatino Linotype"/>
              </a:rPr>
              <a:t>)</a:t>
            </a:r>
            <a:endParaRPr/>
          </a:p>
          <a:p>
            <a:pPr indent="0" lvl="0" marL="0" marR="0" rtl="0" algn="just">
              <a:spcBef>
                <a:spcPts val="0"/>
              </a:spcBef>
              <a:spcAft>
                <a:spcPts val="0"/>
              </a:spcAft>
              <a:buNone/>
            </a:pPr>
            <a:r>
              <a:t/>
            </a:r>
            <a:endParaRPr sz="500">
              <a:solidFill>
                <a:srgbClr val="595959"/>
              </a:solidFill>
              <a:latin typeface="Palatino Linotype"/>
              <a:ea typeface="Palatino Linotype"/>
              <a:cs typeface="Palatino Linotype"/>
              <a:sym typeface="Palatino Linotype"/>
            </a:endParaRPr>
          </a:p>
          <a:p>
            <a:pPr indent="0" lvl="0" marL="355600" marR="0" rtl="0" algn="just">
              <a:spcBef>
                <a:spcPts val="0"/>
              </a:spcBef>
              <a:spcAft>
                <a:spcPts val="0"/>
              </a:spcAft>
              <a:buNone/>
            </a:pPr>
            <a:r>
              <a:rPr lang="en-IN" sz="1800">
                <a:solidFill>
                  <a:srgbClr val="FF0000"/>
                </a:solidFill>
                <a:latin typeface="Palatino Linotype"/>
                <a:ea typeface="Palatino Linotype"/>
                <a:cs typeface="Palatino Linotype"/>
                <a:sym typeface="Palatino Linotype"/>
              </a:rPr>
              <a:t>e.g.</a:t>
            </a:r>
            <a:r>
              <a:rPr lang="en-IN" sz="1800">
                <a:solidFill>
                  <a:srgbClr val="595959"/>
                </a:solidFill>
                <a:latin typeface="Palatino Linotype"/>
                <a:ea typeface="Palatino Linotype"/>
                <a:cs typeface="Palatino Linotype"/>
                <a:sym typeface="Palatino Linotype"/>
              </a:rPr>
              <a:t> </a:t>
            </a:r>
            <a:r>
              <a:rPr lang="en-IN" sz="1800">
                <a:solidFill>
                  <a:srgbClr val="0C0C0C"/>
                </a:solidFill>
                <a:latin typeface="Arial"/>
                <a:ea typeface="Arial"/>
                <a:cs typeface="Arial"/>
                <a:sym typeface="Arial"/>
              </a:rPr>
              <a:t>custID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C0C0C"/>
                </a:solidFill>
                <a:latin typeface="Arial"/>
                <a:ea typeface="Arial"/>
                <a:cs typeface="Arial"/>
                <a:sym typeface="Arial"/>
              </a:rPr>
              <a:t> pk_custid </a:t>
            </a:r>
            <a:r>
              <a:rPr lang="en-IN" sz="1800">
                <a:solidFill>
                  <a:srgbClr val="FE1212"/>
                </a:solidFill>
                <a:latin typeface="Arial"/>
                <a:ea typeface="Arial"/>
                <a:cs typeface="Arial"/>
                <a:sym typeface="Arial"/>
              </a:rPr>
              <a:t>PRIMARY KEY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custID</a:t>
            </a:r>
            <a:r>
              <a:rPr lang="en-IN" sz="1800">
                <a:solidFill>
                  <a:srgbClr val="A5A5A5"/>
                </a:solidFill>
                <a:latin typeface="Arial"/>
                <a:ea typeface="Arial"/>
                <a:cs typeface="Arial"/>
                <a:sym typeface="Arial"/>
              </a:rPr>
              <a:t>)</a:t>
            </a:r>
            <a:endParaRPr sz="1800">
              <a:solidFill>
                <a:srgbClr val="595959"/>
              </a:solidFill>
              <a:latin typeface="Palatino Linotype"/>
              <a:ea typeface="Palatino Linotype"/>
              <a:cs typeface="Palatino Linotype"/>
              <a:sym typeface="Palatino Linotype"/>
            </a:endParaRPr>
          </a:p>
        </p:txBody>
      </p:sp>
      <p:sp>
        <p:nvSpPr>
          <p:cNvPr id="620" name="Google Shape;620;p57"/>
          <p:cNvSpPr/>
          <p:nvPr/>
        </p:nvSpPr>
        <p:spPr>
          <a:xfrm>
            <a:off x="195513" y="3169999"/>
            <a:ext cx="11809312"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1800"/>
              <a:buFont typeface="Arial"/>
              <a:buChar char="•"/>
            </a:pPr>
            <a:r>
              <a:rPr b="1" lang="en-IN" sz="1800">
                <a:solidFill>
                  <a:srgbClr val="006C86"/>
                </a:solidFill>
                <a:latin typeface="Palatino Linotype"/>
                <a:ea typeface="Palatino Linotype"/>
                <a:cs typeface="Palatino Linotype"/>
                <a:sym typeface="Palatino Linotype"/>
              </a:rPr>
              <a:t>Entity</a:t>
            </a:r>
            <a:r>
              <a:rPr lang="en-IN" sz="1800">
                <a:solidFill>
                  <a:srgbClr val="006C86"/>
                </a:solidFill>
                <a:latin typeface="Palatino Linotype"/>
                <a:ea typeface="Palatino Linotype"/>
                <a:cs typeface="Palatino Linotype"/>
                <a:sym typeface="Palatino Linotype"/>
              </a:rPr>
              <a:t> </a:t>
            </a:r>
            <a:r>
              <a:rPr b="1" lang="en-IN" sz="1800">
                <a:solidFill>
                  <a:srgbClr val="006C86"/>
                </a:solidFill>
                <a:latin typeface="Palatino Linotype"/>
                <a:ea typeface="Palatino Linotype"/>
                <a:cs typeface="Palatino Linotype"/>
                <a:sym typeface="Palatino Linotype"/>
              </a:rPr>
              <a:t>integrity: </a:t>
            </a:r>
            <a:r>
              <a:rPr b="0" lang="en-IN" sz="1800">
                <a:solidFill>
                  <a:schemeClr val="dk1"/>
                </a:solidFill>
                <a:latin typeface="Palatino Linotype"/>
                <a:ea typeface="Palatino Linotype"/>
                <a:cs typeface="Palatino Linotype"/>
                <a:sym typeface="Palatino Linotype"/>
              </a:rPr>
              <a:t>Entity Integrity Constraint is used to ensure the uniqueness of each record the table. There are primarily two types of integrity constraints that help us in ensuring the uniqueness of each row, namely, UNIQUE constraint and PRIMARY KEY constraint.</a:t>
            </a:r>
            <a:r>
              <a:rPr lang="en-IN" sz="1800">
                <a:solidFill>
                  <a:srgbClr val="006C86"/>
                </a:solidFill>
                <a:latin typeface="Palatino Linotype"/>
                <a:ea typeface="Palatino Linotype"/>
                <a:cs typeface="Palatino Linotype"/>
                <a:sym typeface="Palatino Linotype"/>
              </a:rPr>
              <a:t> </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Palatino Linotype"/>
                <a:ea typeface="Palatino Linotype"/>
                <a:cs typeface="Palatino Linotype"/>
                <a:sym typeface="Palatino Linotype"/>
              </a:rPr>
              <a:t>		</a:t>
            </a:r>
            <a:endParaRPr/>
          </a:p>
          <a:p>
            <a:pPr indent="-285750" lvl="0" marL="285750" marR="0" rtl="0" algn="l">
              <a:spcBef>
                <a:spcPts val="0"/>
              </a:spcBef>
              <a:spcAft>
                <a:spcPts val="0"/>
              </a:spcAft>
              <a:buClr>
                <a:srgbClr val="006C86"/>
              </a:buClr>
              <a:buSzPts val="1800"/>
              <a:buFont typeface="Arial"/>
              <a:buChar char="•"/>
            </a:pPr>
            <a:r>
              <a:rPr b="1" lang="en-IN" sz="1800">
                <a:solidFill>
                  <a:srgbClr val="006C86"/>
                </a:solidFill>
                <a:latin typeface="Palatino Linotype"/>
                <a:ea typeface="Palatino Linotype"/>
                <a:cs typeface="Palatino Linotype"/>
                <a:sym typeface="Palatino Linotype"/>
              </a:rPr>
              <a:t>Referential</a:t>
            </a:r>
            <a:r>
              <a:rPr lang="en-IN" sz="1800">
                <a:solidFill>
                  <a:srgbClr val="006C86"/>
                </a:solidFill>
                <a:latin typeface="Palatino Linotype"/>
                <a:ea typeface="Palatino Linotype"/>
                <a:cs typeface="Palatino Linotype"/>
                <a:sym typeface="Palatino Linotype"/>
              </a:rPr>
              <a:t> </a:t>
            </a:r>
            <a:r>
              <a:rPr b="1" lang="en-IN" sz="1800">
                <a:solidFill>
                  <a:srgbClr val="006C86"/>
                </a:solidFill>
                <a:latin typeface="Palatino Linotype"/>
                <a:ea typeface="Palatino Linotype"/>
                <a:cs typeface="Palatino Linotype"/>
                <a:sym typeface="Palatino Linotype"/>
              </a:rPr>
              <a:t>integrity:</a:t>
            </a:r>
            <a:r>
              <a:rPr lang="en-IN" sz="1800">
                <a:solidFill>
                  <a:srgbClr val="006C86"/>
                </a:solidFill>
                <a:latin typeface="Palatino Linotype"/>
                <a:ea typeface="Palatino Linotype"/>
                <a:cs typeface="Palatino Linotype"/>
                <a:sym typeface="Palatino Linotype"/>
              </a:rPr>
              <a:t> </a:t>
            </a:r>
            <a:r>
              <a:rPr b="0" i="0" lang="en-IN" sz="1800">
                <a:solidFill>
                  <a:schemeClr val="dk1"/>
                </a:solidFill>
                <a:latin typeface="Palatino Linotype"/>
                <a:ea typeface="Palatino Linotype"/>
                <a:cs typeface="Palatino Linotype"/>
                <a:sym typeface="Palatino Linotype"/>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sz="1800">
              <a:solidFill>
                <a:schemeClr val="dk1"/>
              </a:solidFill>
              <a:latin typeface="Palatino Linotype"/>
              <a:ea typeface="Palatino Linotype"/>
              <a:cs typeface="Palatino Linotype"/>
              <a:sym typeface="Palatino Linotype"/>
            </a:endParaRPr>
          </a:p>
          <a:p>
            <a:pPr indent="-171450" lvl="0" marL="285750" marR="0" rtl="0" algn="l">
              <a:spcBef>
                <a:spcPts val="0"/>
              </a:spcBef>
              <a:spcAft>
                <a:spcPts val="0"/>
              </a:spcAft>
              <a:buClr>
                <a:schemeClr val="dk1"/>
              </a:buClr>
              <a:buSzPts val="1800"/>
              <a:buFont typeface="Arial"/>
              <a:buNone/>
            </a:pPr>
            <a:r>
              <a:t/>
            </a:r>
            <a:endParaRPr sz="1800">
              <a:solidFill>
                <a:srgbClr val="006C8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6C86"/>
              </a:buClr>
              <a:buSzPts val="1800"/>
              <a:buFont typeface="Arial"/>
              <a:buChar char="•"/>
            </a:pPr>
            <a:r>
              <a:rPr b="1" lang="en-IN" sz="1800">
                <a:solidFill>
                  <a:srgbClr val="006C86"/>
                </a:solidFill>
                <a:latin typeface="Palatino Linotype"/>
                <a:ea typeface="Palatino Linotype"/>
                <a:cs typeface="Palatino Linotype"/>
                <a:sym typeface="Palatino Linotype"/>
              </a:rPr>
              <a:t>Domain</a:t>
            </a:r>
            <a:r>
              <a:rPr lang="en-IN" sz="1800">
                <a:solidFill>
                  <a:srgbClr val="006C86"/>
                </a:solidFill>
                <a:latin typeface="Palatino Linotype"/>
                <a:ea typeface="Palatino Linotype"/>
                <a:cs typeface="Palatino Linotype"/>
                <a:sym typeface="Palatino Linotype"/>
              </a:rPr>
              <a:t> </a:t>
            </a:r>
            <a:r>
              <a:rPr b="1" lang="en-IN" sz="1800">
                <a:solidFill>
                  <a:srgbClr val="006C86"/>
                </a:solidFill>
                <a:latin typeface="Palatino Linotype"/>
                <a:ea typeface="Palatino Linotype"/>
                <a:cs typeface="Palatino Linotype"/>
                <a:sym typeface="Palatino Linotype"/>
              </a:rPr>
              <a:t>integrity:</a:t>
            </a:r>
            <a:r>
              <a:rPr lang="en-IN" sz="1800">
                <a:solidFill>
                  <a:srgbClr val="006C86"/>
                </a:solidFill>
                <a:latin typeface="Palatino Linotype"/>
                <a:ea typeface="Palatino Linotype"/>
                <a:cs typeface="Palatino Linotype"/>
                <a:sym typeface="Palatino Linotype"/>
              </a:rPr>
              <a:t> </a:t>
            </a:r>
            <a:r>
              <a:rPr lang="en-IN" sz="1800">
                <a:solidFill>
                  <a:schemeClr val="dk1"/>
                </a:solidFill>
                <a:latin typeface="Palatino Linotype"/>
                <a:ea typeface="Palatino Linotype"/>
                <a:cs typeface="Palatino Linotype"/>
                <a:sym typeface="Palatino Linotype"/>
              </a:rPr>
              <a:t>A domain is a set of values of the same type. For example, we can specify if a particular column can hold null values or not, if the values have to be unique or not, the data type or size of values that can be entered in the column, the default values for the column, etc..</a:t>
            </a:r>
            <a:endParaRPr/>
          </a:p>
        </p:txBody>
      </p:sp>
      <p:sp>
        <p:nvSpPr>
          <p:cNvPr id="621" name="Google Shape;621;p57"/>
          <p:cNvSpPr/>
          <p:nvPr/>
        </p:nvSpPr>
        <p:spPr>
          <a:xfrm>
            <a:off x="382688" y="2607295"/>
            <a:ext cx="1162213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3F3F3F"/>
                </a:solidFill>
                <a:latin typeface="Palatino Linotype"/>
                <a:ea typeface="Palatino Linotype"/>
                <a:cs typeface="Palatino Linotype"/>
                <a:sym typeface="Palatino Linotype"/>
              </a:rPr>
              <a:t>Three types of integrity constraints: </a:t>
            </a:r>
            <a:r>
              <a:rPr b="1" lang="en-IN" sz="2000">
                <a:solidFill>
                  <a:srgbClr val="3F3F3F"/>
                </a:solidFill>
                <a:latin typeface="Palatino Linotype"/>
                <a:ea typeface="Palatino Linotype"/>
                <a:cs typeface="Palatino Linotype"/>
                <a:sym typeface="Palatino Linotype"/>
              </a:rPr>
              <a:t>entity integrity, referential integrity </a:t>
            </a:r>
            <a:r>
              <a:rPr lang="en-IN" sz="2000">
                <a:solidFill>
                  <a:srgbClr val="3F3F3F"/>
                </a:solidFill>
                <a:latin typeface="Palatino Linotype"/>
                <a:ea typeface="Palatino Linotype"/>
                <a:cs typeface="Palatino Linotype"/>
                <a:sym typeface="Palatino Linotype"/>
              </a:rPr>
              <a:t>and</a:t>
            </a:r>
            <a:r>
              <a:rPr b="1" lang="en-IN" sz="2000">
                <a:solidFill>
                  <a:srgbClr val="3F3F3F"/>
                </a:solidFill>
                <a:latin typeface="Palatino Linotype"/>
                <a:ea typeface="Palatino Linotype"/>
                <a:cs typeface="Palatino Linotype"/>
                <a:sym typeface="Palatino Linotype"/>
              </a:rPr>
              <a:t> domain integrity</a:t>
            </a:r>
            <a:r>
              <a:rPr lang="en-IN" sz="2000">
                <a:solidFill>
                  <a:srgbClr val="3F3F3F"/>
                </a:solidFill>
                <a:latin typeface="Palatino Linotype"/>
                <a:ea typeface="Palatino Linotype"/>
                <a:cs typeface="Palatino Linotype"/>
                <a:sym typeface="Palatino Linotype"/>
              </a:rPr>
              <a:t>:</a:t>
            </a:r>
            <a:endParaRPr/>
          </a:p>
        </p:txBody>
      </p:sp>
      <p:sp>
        <p:nvSpPr>
          <p:cNvPr id="622" name="Google Shape;622;p57"/>
          <p:cNvSpPr/>
          <p:nvPr/>
        </p:nvSpPr>
        <p:spPr>
          <a:xfrm>
            <a:off x="191344" y="7937"/>
            <a:ext cx="5638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C74C49"/>
                </a:solidFill>
                <a:latin typeface="Palatino Linotype"/>
                <a:ea typeface="Palatino Linotype"/>
                <a:cs typeface="Palatino Linotype"/>
                <a:sym typeface="Palatino Linotype"/>
              </a:rPr>
              <a:t>Data integrity refers to the correctness and completeness of data.</a:t>
            </a:r>
            <a:endParaRPr/>
          </a:p>
        </p:txBody>
      </p: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93" name="Shape 5493"/>
        <p:cNvGrpSpPr/>
        <p:nvPr/>
      </p:nvGrpSpPr>
      <p:grpSpPr>
        <a:xfrm>
          <a:off x="0" y="0"/>
          <a:ext cx="0" cy="0"/>
          <a:chOff x="0" y="0"/>
          <a:chExt cx="0" cy="0"/>
        </a:xfrm>
      </p:grpSpPr>
      <p:sp>
        <p:nvSpPr>
          <p:cNvPr id="5494" name="Google Shape;5494;p57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and function</a:t>
            </a:r>
            <a:endParaRPr/>
          </a:p>
        </p:txBody>
      </p:sp>
      <p:sp>
        <p:nvSpPr>
          <p:cNvPr id="5495" name="Google Shape;5495;p570"/>
          <p:cNvSpPr/>
          <p:nvPr/>
        </p:nvSpPr>
        <p:spPr>
          <a:xfrm>
            <a:off x="227348" y="928671"/>
            <a:ext cx="11737304" cy="3077766"/>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FUNCTION always returns a value using the return statement. PROCEDURE may return one or more values through OUT parameter(s) or may not return any at all.</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FUNCTIONS are normally used for computations where as PROCEDURES are normally used for executing business logic.</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FUNCTION returns 1 value only. PROCEDURE can return multiple values (max 1024).</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FUNCTION can be called directly by SQL statement like select func_name from dual while PROCEDURES cannot.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FUNCTION dose  not allow the use of DDL statements (like: CREATE, ALTER, DROP etc.) while PROCEDURE  can.</a:t>
            </a:r>
            <a:endParaRPr/>
          </a:p>
        </p:txBody>
      </p:sp>
      <p:sp>
        <p:nvSpPr>
          <p:cNvPr id="5496" name="Google Shape;5496;p570"/>
          <p:cNvSpPr/>
          <p:nvPr/>
        </p:nvSpPr>
        <p:spPr>
          <a:xfrm>
            <a:off x="227348" y="4031193"/>
            <a:ext cx="11737304"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400">
                <a:solidFill>
                  <a:srgbClr val="0070C0"/>
                </a:solidFill>
                <a:latin typeface="Quattrocento Sans"/>
                <a:ea typeface="Quattrocento Sans"/>
                <a:cs typeface="Quattrocento Sans"/>
                <a:sym typeface="Quattrocento Sans"/>
              </a:rPr>
              <a:t>The major difference is that UDFs can be used like any other expression within SQL statements, whereas stored procedures must be invoked using the CALL statement.</a:t>
            </a:r>
            <a:endParaRPr/>
          </a:p>
        </p:txBody>
      </p:sp>
      <p:sp>
        <p:nvSpPr>
          <p:cNvPr id="5497" name="Google Shape;5497;p570"/>
          <p:cNvSpPr txBox="1"/>
          <p:nvPr/>
        </p:nvSpPr>
        <p:spPr>
          <a:xfrm>
            <a:off x="227348" y="5006206"/>
            <a:ext cx="11737304"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None/>
            </a:pPr>
            <a:r>
              <a:t/>
            </a:r>
            <a:endParaRPr sz="800">
              <a:solidFill>
                <a:schemeClr val="dk1"/>
              </a:solidFill>
              <a:latin typeface="Gill Sans"/>
              <a:ea typeface="Gill Sans"/>
              <a:cs typeface="Gill Sans"/>
              <a:sym typeface="Gill Sans"/>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MySQL permits routines to contain DDL statements, such as CREATE, ALTER and DROP in </a:t>
            </a:r>
            <a:r>
              <a:rPr b="1" lang="en-IN" sz="1800">
                <a:solidFill>
                  <a:schemeClr val="dk1"/>
                </a:solidFill>
                <a:latin typeface="Palatino Linotype"/>
                <a:ea typeface="Palatino Linotype"/>
                <a:cs typeface="Palatino Linotype"/>
                <a:sym typeface="Palatino Linotype"/>
              </a:rPr>
              <a:t>stored procedure,</a:t>
            </a:r>
            <a:endParaRPr/>
          </a:p>
          <a:p>
            <a:pPr indent="-260350" lvl="0" marL="285750" marR="0" rtl="0" algn="l">
              <a:spcBef>
                <a:spcPts val="0"/>
              </a:spcBef>
              <a:spcAft>
                <a:spcPts val="0"/>
              </a:spcAft>
              <a:buClr>
                <a:schemeClr val="dk1"/>
              </a:buClr>
              <a:buSzPts val="400"/>
              <a:buFont typeface="Arial"/>
              <a:buNone/>
            </a:pPr>
            <a:r>
              <a:t/>
            </a:r>
            <a:endParaRPr b="1" sz="4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but DDL statements, such as CREATE, ALTER and DROP are not permits in </a:t>
            </a:r>
            <a:r>
              <a:rPr b="1" lang="en-IN" sz="1800">
                <a:solidFill>
                  <a:schemeClr val="dk1"/>
                </a:solidFill>
                <a:latin typeface="Palatino Linotype"/>
                <a:ea typeface="Palatino Linotype"/>
                <a:cs typeface="Palatino Linotype"/>
                <a:sym typeface="Palatino Linotype"/>
              </a:rPr>
              <a:t>stored function</a:t>
            </a:r>
            <a:r>
              <a:rPr lang="en-IN" sz="1800">
                <a:solidFill>
                  <a:schemeClr val="dk1"/>
                </a:solidFill>
                <a:latin typeface="Palatino Linotype"/>
                <a:ea typeface="Palatino Linotype"/>
                <a:cs typeface="Palatino Linotype"/>
                <a:sym typeface="Palatino Linotype"/>
              </a:rPr>
              <a:t>.</a:t>
            </a:r>
            <a:endParaRPr/>
          </a:p>
        </p:txBody>
      </p:sp>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01" name="Shape 5501"/>
        <p:cNvGrpSpPr/>
        <p:nvPr/>
      </p:nvGrpSpPr>
      <p:grpSpPr>
        <a:xfrm>
          <a:off x="0" y="0"/>
          <a:ext cx="0" cy="0"/>
          <a:chOff x="0" y="0"/>
          <a:chExt cx="0" cy="0"/>
        </a:xfrm>
      </p:grpSpPr>
      <p:sp>
        <p:nvSpPr>
          <p:cNvPr id="5502" name="Google Shape;5502;p57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calling procedure from function and contrariwise</a:t>
            </a:r>
            <a:endParaRPr/>
          </a:p>
        </p:txBody>
      </p:sp>
      <p:grpSp>
        <p:nvGrpSpPr>
          <p:cNvPr id="5503" name="Google Shape;5503;p571"/>
          <p:cNvGrpSpPr/>
          <p:nvPr/>
        </p:nvGrpSpPr>
        <p:grpSpPr>
          <a:xfrm>
            <a:off x="551384" y="908720"/>
            <a:ext cx="11017224" cy="5641868"/>
            <a:chOff x="551384" y="1066798"/>
            <a:chExt cx="11017224" cy="5641868"/>
          </a:xfrm>
        </p:grpSpPr>
        <p:sp>
          <p:nvSpPr>
            <p:cNvPr id="5504" name="Google Shape;5504;p571"/>
            <p:cNvSpPr/>
            <p:nvPr/>
          </p:nvSpPr>
          <p:spPr>
            <a:xfrm>
              <a:off x="551384" y="1066798"/>
              <a:ext cx="11017224" cy="563231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F1() returns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a:t>
              </a:r>
              <a:endParaRPr/>
            </a:p>
            <a:p>
              <a:pPr indent="0" lvl="0" marL="261938" marR="0" rtl="0" algn="l">
                <a:spcBef>
                  <a:spcPts val="0"/>
                </a:spcBef>
                <a:spcAft>
                  <a:spcPts val="0"/>
                </a:spcAft>
                <a:buNone/>
              </a:pPr>
              <a:r>
                <a:rPr lang="en-IN" sz="1800">
                  <a:solidFill>
                    <a:srgbClr val="0077AA"/>
                  </a:solidFill>
                  <a:latin typeface="Arial"/>
                  <a:ea typeface="Arial"/>
                  <a:cs typeface="Arial"/>
                  <a:sym typeface="Arial"/>
                </a:rPr>
                <a:t>DETERMINISTIC</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 default </a:t>
              </a:r>
              <a:r>
                <a:rPr lang="en-IN" sz="1800">
                  <a:solidFill>
                    <a:srgbClr val="669900"/>
                  </a:solidFill>
                  <a:latin typeface="Quattrocento Sans"/>
                  <a:ea typeface="Quattrocento Sans"/>
                  <a:cs typeface="Quattrocento Sans"/>
                  <a:sym typeface="Quattrocento Sans"/>
                </a:rPr>
                <a:t>'Hello World'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 SELECT </a:t>
              </a:r>
              <a:r>
                <a:rPr lang="en-IN" sz="1800">
                  <a:solidFill>
                    <a:srgbClr val="669900"/>
                  </a:solidFill>
                  <a:latin typeface="Quattrocento Sans"/>
                  <a:ea typeface="Quattrocento Sans"/>
                  <a:cs typeface="Quattrocento Sans"/>
                  <a:sym typeface="Quattrocento Sans"/>
                </a:rPr>
                <a:t>"Hello World"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call p1(x);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return x;</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P1(</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 SELECT </a:t>
              </a:r>
              <a:r>
                <a:rPr lang="en-IN" sz="1800">
                  <a:solidFill>
                    <a:srgbClr val="669900"/>
                  </a:solidFill>
                  <a:latin typeface="Quattrocento Sans"/>
                  <a:ea typeface="Quattrocento Sans"/>
                  <a:cs typeface="Quattrocento Sans"/>
                  <a:sym typeface="Quattrocento Sans"/>
                </a:rPr>
                <a:t>"Hello World123"</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669900"/>
                  </a:solidFill>
                  <a:latin typeface="Quattrocento Sans"/>
                  <a:ea typeface="Quattrocento Sans"/>
                  <a:cs typeface="Quattrocento Sans"/>
                  <a:sym typeface="Quattrocento Sans"/>
                </a:rPr>
                <a:t>"Hello World123"</a:t>
              </a:r>
              <a:r>
                <a:rPr lang="en-IN" sz="1800">
                  <a:solidFill>
                    <a:schemeClr val="dk1"/>
                  </a:solidFill>
                  <a:latin typeface="Quattrocento Sans"/>
                  <a:ea typeface="Quattrocento Sans"/>
                  <a:cs typeface="Quattrocento Sans"/>
                  <a:sym typeface="Quattrocento Sans"/>
                </a:rPr>
                <a:t> INTO para1;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grpSp>
          <p:nvGrpSpPr>
            <p:cNvPr id="5505" name="Google Shape;5505;p571"/>
            <p:cNvGrpSpPr/>
            <p:nvPr/>
          </p:nvGrpSpPr>
          <p:grpSpPr>
            <a:xfrm>
              <a:off x="2919122" y="6117084"/>
              <a:ext cx="2463188" cy="591582"/>
              <a:chOff x="2009383" y="5812286"/>
              <a:chExt cx="2067394" cy="591582"/>
            </a:xfrm>
          </p:grpSpPr>
          <p:grpSp>
            <p:nvGrpSpPr>
              <p:cNvPr id="5506" name="Google Shape;5506;p571"/>
              <p:cNvGrpSpPr/>
              <p:nvPr/>
            </p:nvGrpSpPr>
            <p:grpSpPr>
              <a:xfrm>
                <a:off x="2009383" y="5812286"/>
                <a:ext cx="876301" cy="381000"/>
                <a:chOff x="2009384" y="5668052"/>
                <a:chExt cx="876301" cy="381000"/>
              </a:xfrm>
            </p:grpSpPr>
            <p:cxnSp>
              <p:nvCxnSpPr>
                <p:cNvPr id="5507" name="Google Shape;5507;p571"/>
                <p:cNvCxnSpPr/>
                <p:nvPr/>
              </p:nvCxnSpPr>
              <p:spPr>
                <a:xfrm>
                  <a:off x="2009384" y="5668052"/>
                  <a:ext cx="0" cy="381000"/>
                </a:xfrm>
                <a:prstGeom prst="straightConnector1">
                  <a:avLst/>
                </a:prstGeom>
                <a:noFill/>
                <a:ln cap="flat" cmpd="sng" w="12700">
                  <a:solidFill>
                    <a:srgbClr val="92D050"/>
                  </a:solidFill>
                  <a:prstDash val="solid"/>
                  <a:round/>
                  <a:headEnd len="med" w="med" type="stealth"/>
                  <a:tailEnd len="sm" w="sm" type="none"/>
                </a:ln>
              </p:spPr>
            </p:cxnSp>
            <p:cxnSp>
              <p:nvCxnSpPr>
                <p:cNvPr id="5508" name="Google Shape;5508;p571"/>
                <p:cNvCxnSpPr/>
                <p:nvPr/>
              </p:nvCxnSpPr>
              <p:spPr>
                <a:xfrm rot="10800000">
                  <a:off x="2009385" y="6049052"/>
                  <a:ext cx="876300" cy="0"/>
                </a:xfrm>
                <a:prstGeom prst="straightConnector1">
                  <a:avLst/>
                </a:prstGeom>
                <a:noFill/>
                <a:ln cap="flat" cmpd="sng" w="12700">
                  <a:solidFill>
                    <a:srgbClr val="92D050"/>
                  </a:solidFill>
                  <a:prstDash val="solid"/>
                  <a:round/>
                  <a:headEnd len="med" w="med" type="stealth"/>
                  <a:tailEnd len="sm" w="sm" type="none"/>
                </a:ln>
              </p:spPr>
            </p:cxnSp>
          </p:grpSp>
          <p:sp>
            <p:nvSpPr>
              <p:cNvPr id="5509" name="Google Shape;5509;p571"/>
              <p:cNvSpPr txBox="1"/>
              <p:nvPr/>
            </p:nvSpPr>
            <p:spPr>
              <a:xfrm>
                <a:off x="2802227" y="6034536"/>
                <a:ext cx="12745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B050"/>
                    </a:solidFill>
                    <a:latin typeface="Gill Sans"/>
                    <a:ea typeface="Gill Sans"/>
                    <a:cs typeface="Gill Sans"/>
                    <a:sym typeface="Gill Sans"/>
                  </a:rPr>
                  <a:t>This will work</a:t>
                </a:r>
                <a:endParaRPr/>
              </a:p>
            </p:txBody>
          </p:sp>
        </p:grpSp>
        <p:grpSp>
          <p:nvGrpSpPr>
            <p:cNvPr id="5510" name="Google Shape;5510;p571"/>
            <p:cNvGrpSpPr/>
            <p:nvPr/>
          </p:nvGrpSpPr>
          <p:grpSpPr>
            <a:xfrm>
              <a:off x="3993696" y="5387072"/>
              <a:ext cx="7430960" cy="646331"/>
              <a:chOff x="3993696" y="5387072"/>
              <a:chExt cx="7430960" cy="646331"/>
            </a:xfrm>
          </p:grpSpPr>
          <p:sp>
            <p:nvSpPr>
              <p:cNvPr id="5511" name="Google Shape;5511;p571"/>
              <p:cNvSpPr/>
              <p:nvPr/>
            </p:nvSpPr>
            <p:spPr>
              <a:xfrm>
                <a:off x="6662974" y="5387072"/>
                <a:ext cx="47616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B050"/>
                    </a:solidFill>
                    <a:latin typeface="Gill Sans"/>
                    <a:ea typeface="Gill Sans"/>
                    <a:cs typeface="Gill Sans"/>
                    <a:sym typeface="Gill Sans"/>
                  </a:rPr>
                  <a:t> # ERROR 1415 (0A000): Not allowed to </a:t>
                </a:r>
                <a:endParaRPr/>
              </a:p>
              <a:p>
                <a:pPr indent="0" lvl="0" marL="0" marR="0" rtl="0" algn="l">
                  <a:spcBef>
                    <a:spcPts val="0"/>
                  </a:spcBef>
                  <a:spcAft>
                    <a:spcPts val="0"/>
                  </a:spcAft>
                  <a:buNone/>
                </a:pPr>
                <a:r>
                  <a:rPr lang="en-IN" sz="1800">
                    <a:solidFill>
                      <a:srgbClr val="00B050"/>
                    </a:solidFill>
                    <a:latin typeface="Gill Sans"/>
                    <a:ea typeface="Gill Sans"/>
                    <a:cs typeface="Gill Sans"/>
                    <a:sym typeface="Gill Sans"/>
                  </a:rPr>
                  <a:t>    return a result set from a function</a:t>
                </a:r>
                <a:endParaRPr/>
              </a:p>
            </p:txBody>
          </p:sp>
          <p:cxnSp>
            <p:nvCxnSpPr>
              <p:cNvPr id="5512" name="Google Shape;5512;p571"/>
              <p:cNvCxnSpPr/>
              <p:nvPr/>
            </p:nvCxnSpPr>
            <p:spPr>
              <a:xfrm>
                <a:off x="3993696" y="5682347"/>
                <a:ext cx="2707623" cy="0"/>
              </a:xfrm>
              <a:prstGeom prst="straightConnector1">
                <a:avLst/>
              </a:prstGeom>
              <a:noFill/>
              <a:ln cap="flat" cmpd="sng" w="19050">
                <a:solidFill>
                  <a:srgbClr val="FF0000"/>
                </a:solidFill>
                <a:prstDash val="solid"/>
                <a:round/>
                <a:headEnd len="med" w="med" type="stealth"/>
                <a:tailEnd len="med" w="med" type="stealth"/>
              </a:ln>
            </p:spPr>
          </p:cxnSp>
        </p:grpSp>
        <p:grpSp>
          <p:nvGrpSpPr>
            <p:cNvPr id="5513" name="Google Shape;5513;p571"/>
            <p:cNvGrpSpPr/>
            <p:nvPr/>
          </p:nvGrpSpPr>
          <p:grpSpPr>
            <a:xfrm>
              <a:off x="3993696" y="2646007"/>
              <a:ext cx="7430960" cy="646331"/>
              <a:chOff x="3993696" y="2646007"/>
              <a:chExt cx="7430960" cy="646331"/>
            </a:xfrm>
          </p:grpSpPr>
          <p:sp>
            <p:nvSpPr>
              <p:cNvPr id="5514" name="Google Shape;5514;p571"/>
              <p:cNvSpPr/>
              <p:nvPr/>
            </p:nvSpPr>
            <p:spPr>
              <a:xfrm>
                <a:off x="6662974" y="2646007"/>
                <a:ext cx="47616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B050"/>
                    </a:solidFill>
                    <a:latin typeface="Gill Sans"/>
                    <a:ea typeface="Gill Sans"/>
                    <a:cs typeface="Gill Sans"/>
                    <a:sym typeface="Gill Sans"/>
                  </a:rPr>
                  <a:t> # ERROR 1415 (0A000): Not allowed to </a:t>
                </a:r>
                <a:endParaRPr/>
              </a:p>
              <a:p>
                <a:pPr indent="0" lvl="0" marL="0" marR="0" rtl="0" algn="l">
                  <a:spcBef>
                    <a:spcPts val="0"/>
                  </a:spcBef>
                  <a:spcAft>
                    <a:spcPts val="0"/>
                  </a:spcAft>
                  <a:buNone/>
                </a:pPr>
                <a:r>
                  <a:rPr lang="en-IN" sz="1800">
                    <a:solidFill>
                      <a:srgbClr val="00B050"/>
                    </a:solidFill>
                    <a:latin typeface="Gill Sans"/>
                    <a:ea typeface="Gill Sans"/>
                    <a:cs typeface="Gill Sans"/>
                    <a:sym typeface="Gill Sans"/>
                  </a:rPr>
                  <a:t>    return a result set from a function</a:t>
                </a:r>
                <a:endParaRPr/>
              </a:p>
            </p:txBody>
          </p:sp>
          <p:cxnSp>
            <p:nvCxnSpPr>
              <p:cNvPr id="5515" name="Google Shape;5515;p571"/>
              <p:cNvCxnSpPr/>
              <p:nvPr/>
            </p:nvCxnSpPr>
            <p:spPr>
              <a:xfrm>
                <a:off x="3993696" y="2941282"/>
                <a:ext cx="2707623" cy="0"/>
              </a:xfrm>
              <a:prstGeom prst="straightConnector1">
                <a:avLst/>
              </a:prstGeom>
              <a:noFill/>
              <a:ln cap="flat" cmpd="sng" w="19050">
                <a:solidFill>
                  <a:srgbClr val="FF0000"/>
                </a:solidFill>
                <a:prstDash val="solid"/>
                <a:round/>
                <a:headEnd len="med" w="med" type="stealth"/>
                <a:tailEnd len="med" w="med" type="stealth"/>
              </a:ln>
            </p:spPr>
          </p:cxnSp>
        </p:grpSp>
      </p:grpSp>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19" name="Shape 5519"/>
        <p:cNvGrpSpPr/>
        <p:nvPr/>
      </p:nvGrpSpPr>
      <p:grpSpPr>
        <a:xfrm>
          <a:off x="0" y="0"/>
          <a:ext cx="0" cy="0"/>
          <a:chOff x="0" y="0"/>
          <a:chExt cx="0" cy="0"/>
        </a:xfrm>
      </p:grpSpPr>
      <p:sp>
        <p:nvSpPr>
          <p:cNvPr id="5520" name="Google Shape;5520;p572"/>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source and call stored procedure</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24" name="Shape 5524"/>
        <p:cNvGrpSpPr/>
        <p:nvPr/>
      </p:nvGrpSpPr>
      <p:grpSpPr>
        <a:xfrm>
          <a:off x="0" y="0"/>
          <a:ext cx="0" cy="0"/>
          <a:chOff x="0" y="0"/>
          <a:chExt cx="0" cy="0"/>
        </a:xfrm>
      </p:grpSpPr>
      <p:sp>
        <p:nvSpPr>
          <p:cNvPr id="5525" name="Google Shape;5525;p57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source and call stored procedure</a:t>
            </a:r>
            <a:endParaRPr/>
          </a:p>
        </p:txBody>
      </p:sp>
      <p:sp>
        <p:nvSpPr>
          <p:cNvPr id="5526" name="Google Shape;5526;p573"/>
          <p:cNvSpPr/>
          <p:nvPr/>
        </p:nvSpPr>
        <p:spPr>
          <a:xfrm>
            <a:off x="455787" y="692696"/>
            <a:ext cx="111848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If you are already running mysql, you can execute an SQL script file using the </a:t>
            </a:r>
            <a:r>
              <a:rPr b="1" lang="en-IN" sz="1800">
                <a:solidFill>
                  <a:schemeClr val="dk1"/>
                </a:solidFill>
                <a:latin typeface="Arial"/>
                <a:ea typeface="Arial"/>
                <a:cs typeface="Arial"/>
                <a:sym typeface="Arial"/>
              </a:rPr>
              <a:t>source</a:t>
            </a:r>
            <a:r>
              <a:rPr lang="en-IN" sz="1800">
                <a:solidFill>
                  <a:schemeClr val="dk1"/>
                </a:solidFill>
                <a:latin typeface="Arial"/>
                <a:ea typeface="Arial"/>
                <a:cs typeface="Arial"/>
                <a:sym typeface="Arial"/>
              </a:rPr>
              <a:t> command or </a:t>
            </a:r>
            <a:r>
              <a:rPr b="1" lang="en-IN" sz="1800">
                <a:solidFill>
                  <a:schemeClr val="dk1"/>
                </a:solidFill>
                <a:latin typeface="Arial"/>
                <a:ea typeface="Arial"/>
                <a:cs typeface="Arial"/>
                <a:sym typeface="Arial"/>
              </a:rPr>
              <a:t>\.</a:t>
            </a:r>
            <a:r>
              <a:rPr lang="en-IN" sz="1800">
                <a:solidFill>
                  <a:schemeClr val="dk1"/>
                </a:solidFill>
                <a:latin typeface="Arial"/>
                <a:ea typeface="Arial"/>
                <a:cs typeface="Arial"/>
                <a:sym typeface="Arial"/>
              </a:rPr>
              <a:t> command</a:t>
            </a:r>
            <a:endParaRPr sz="1800">
              <a:solidFill>
                <a:schemeClr val="lt1"/>
              </a:solidFill>
              <a:latin typeface="Arial"/>
              <a:ea typeface="Arial"/>
              <a:cs typeface="Arial"/>
              <a:sym typeface="Arial"/>
            </a:endParaRPr>
          </a:p>
        </p:txBody>
      </p:sp>
      <p:sp>
        <p:nvSpPr>
          <p:cNvPr id="5527" name="Google Shape;5527;p573"/>
          <p:cNvSpPr/>
          <p:nvPr/>
        </p:nvSpPr>
        <p:spPr>
          <a:xfrm>
            <a:off x="484881" y="1484784"/>
            <a:ext cx="10900469" cy="76944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source </a:t>
            </a:r>
            <a:r>
              <a:rPr i="1" lang="en-IN" sz="1800">
                <a:solidFill>
                  <a:srgbClr val="000000"/>
                </a:solidFill>
                <a:latin typeface="Arial"/>
                <a:ea typeface="Arial"/>
                <a:cs typeface="Arial"/>
                <a:sym typeface="Arial"/>
              </a:rPr>
              <a:t>file_name.sql</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i="1" lang="en-IN" sz="1800">
                <a:solidFill>
                  <a:srgbClr val="000000"/>
                </a:solidFill>
                <a:latin typeface="Arial"/>
                <a:ea typeface="Arial"/>
                <a:cs typeface="Arial"/>
                <a:sym typeface="Arial"/>
              </a:rPr>
              <a:t>file_name.sql</a:t>
            </a:r>
            <a:endParaRPr/>
          </a:p>
        </p:txBody>
      </p:sp>
      <p:sp>
        <p:nvSpPr>
          <p:cNvPr id="5528" name="Google Shape;5528;p573"/>
          <p:cNvSpPr/>
          <p:nvPr/>
        </p:nvSpPr>
        <p:spPr>
          <a:xfrm>
            <a:off x="551383" y="2494637"/>
            <a:ext cx="10995255" cy="646331"/>
          </a:xfrm>
          <a:prstGeom prst="rect">
            <a:avLst/>
          </a:prstGeom>
          <a:solidFill>
            <a:srgbClr val="F6F7E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Arial"/>
                <a:ea typeface="Arial"/>
                <a:cs typeface="Arial"/>
                <a:sym typeface="Arial"/>
              </a:rPr>
              <a:t>MySQL&gt; source pl1.sql;</a:t>
            </a:r>
            <a:endParaRPr/>
          </a:p>
          <a:p>
            <a:pPr indent="0" lvl="0" marL="0" marR="0" rtl="0" algn="l">
              <a:spcBef>
                <a:spcPts val="0"/>
              </a:spcBef>
              <a:spcAft>
                <a:spcPts val="0"/>
              </a:spcAft>
              <a:buNone/>
            </a:pPr>
            <a:r>
              <a:rPr lang="en-IN" sz="1800">
                <a:solidFill>
                  <a:srgbClr val="006C86"/>
                </a:solidFill>
                <a:latin typeface="Arial"/>
                <a:ea typeface="Arial"/>
                <a:cs typeface="Arial"/>
                <a:sym typeface="Arial"/>
              </a:rPr>
              <a:t>MySQL&gt; \. file_name.sql;</a:t>
            </a:r>
            <a:endParaRPr/>
          </a:p>
        </p:txBody>
      </p:sp>
      <p:sp>
        <p:nvSpPr>
          <p:cNvPr id="5529" name="Google Shape;5529;p573"/>
          <p:cNvSpPr/>
          <p:nvPr/>
        </p:nvSpPr>
        <p:spPr>
          <a:xfrm>
            <a:off x="455787" y="3513782"/>
            <a:ext cx="111848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CALL statement invokes a stored procedure that was defined previously with CREATE PROCEDURE. Stored procedures that take no arguments can be invoked without parentheses. That is, CALL sp_name and CALL sp_name() are equivalent.</a:t>
            </a:r>
            <a:endParaRPr sz="1800">
              <a:solidFill>
                <a:schemeClr val="lt1"/>
              </a:solidFill>
              <a:latin typeface="Arial"/>
              <a:ea typeface="Arial"/>
              <a:cs typeface="Arial"/>
              <a:sym typeface="Arial"/>
            </a:endParaRPr>
          </a:p>
        </p:txBody>
      </p:sp>
      <p:sp>
        <p:nvSpPr>
          <p:cNvPr id="5530" name="Google Shape;5530;p573"/>
          <p:cNvSpPr/>
          <p:nvPr/>
        </p:nvSpPr>
        <p:spPr>
          <a:xfrm>
            <a:off x="551383" y="5662989"/>
            <a:ext cx="10995255" cy="646331"/>
          </a:xfrm>
          <a:prstGeom prst="rect">
            <a:avLst/>
          </a:prstGeom>
          <a:solidFill>
            <a:srgbClr val="F6F7E3"/>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6C86"/>
                </a:solidFill>
                <a:latin typeface="Arial"/>
                <a:ea typeface="Arial"/>
                <a:cs typeface="Arial"/>
                <a:sym typeface="Arial"/>
              </a:rPr>
              <a:t>MySQL&gt; call sp_name;</a:t>
            </a:r>
            <a:endParaRPr/>
          </a:p>
          <a:p>
            <a:pPr indent="0" lvl="0" marL="0" marR="0" rtl="0" algn="l">
              <a:spcBef>
                <a:spcPts val="0"/>
              </a:spcBef>
              <a:spcAft>
                <a:spcPts val="0"/>
              </a:spcAft>
              <a:buNone/>
            </a:pPr>
            <a:r>
              <a:rPr lang="en-IN" sz="1800">
                <a:solidFill>
                  <a:srgbClr val="006C86"/>
                </a:solidFill>
                <a:latin typeface="Arial"/>
                <a:ea typeface="Arial"/>
                <a:cs typeface="Arial"/>
                <a:sym typeface="Arial"/>
              </a:rPr>
              <a:t>MySQL&gt; call sp_name();</a:t>
            </a:r>
            <a:endParaRPr/>
          </a:p>
        </p:txBody>
      </p:sp>
      <p:sp>
        <p:nvSpPr>
          <p:cNvPr id="5531" name="Google Shape;5531;p573"/>
          <p:cNvSpPr/>
          <p:nvPr/>
        </p:nvSpPr>
        <p:spPr>
          <a:xfrm>
            <a:off x="551383" y="4646121"/>
            <a:ext cx="568720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CALL</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sp_name</a:t>
            </a:r>
            <a:r>
              <a:rPr lang="en-IN" sz="1800">
                <a:solidFill>
                  <a:srgbClr val="999999"/>
                </a:solidFill>
                <a:latin typeface="Arial"/>
                <a:ea typeface="Arial"/>
                <a:cs typeface="Arial"/>
                <a:sym typeface="Arial"/>
              </a:rPr>
              <a:t>([</a:t>
            </a:r>
            <a:r>
              <a:rPr i="1" lang="en-IN" sz="1800">
                <a:solidFill>
                  <a:srgbClr val="000000"/>
                </a:solidFill>
                <a:latin typeface="Arial"/>
                <a:ea typeface="Arial"/>
                <a:cs typeface="Arial"/>
                <a:sym typeface="Arial"/>
              </a:rPr>
              <a:t>parameter</a:t>
            </a:r>
            <a:r>
              <a:rPr lang="en-IN" sz="1800">
                <a:solidFill>
                  <a:srgbClr val="999999"/>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999999"/>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CALL</a:t>
            </a:r>
            <a:r>
              <a:rPr lang="en-IN" sz="1800">
                <a:solidFill>
                  <a:srgbClr val="000000"/>
                </a:solidFill>
                <a:latin typeface="Arial"/>
                <a:ea typeface="Arial"/>
                <a:cs typeface="Arial"/>
                <a:sym typeface="Arial"/>
              </a:rPr>
              <a:t> </a:t>
            </a:r>
            <a:r>
              <a:rPr i="1" lang="en-IN" sz="1800">
                <a:solidFill>
                  <a:srgbClr val="000000"/>
                </a:solidFill>
                <a:latin typeface="Arial"/>
                <a:ea typeface="Arial"/>
                <a:cs typeface="Arial"/>
                <a:sym typeface="Arial"/>
              </a:rPr>
              <a:t>sp_name</a:t>
            </a:r>
            <a:r>
              <a:rPr lang="en-IN" sz="1800">
                <a:solidFill>
                  <a:srgbClr val="999999"/>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35" name="Shape 5535"/>
        <p:cNvGrpSpPr/>
        <p:nvPr/>
      </p:nvGrpSpPr>
      <p:grpSpPr>
        <a:xfrm>
          <a:off x="0" y="0"/>
          <a:ext cx="0" cy="0"/>
          <a:chOff x="0" y="0"/>
          <a:chExt cx="0" cy="0"/>
        </a:xfrm>
      </p:grpSpPr>
      <p:sp>
        <p:nvSpPr>
          <p:cNvPr id="5536" name="Google Shape;5536;p574"/>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n-IN" sz="4800">
                <a:solidFill>
                  <a:srgbClr val="DC525C"/>
                </a:solidFill>
                <a:latin typeface="Quattrocento Sans"/>
                <a:ea typeface="Quattrocento Sans"/>
                <a:cs typeface="Quattrocento Sans"/>
                <a:sym typeface="Quattrocento Sans"/>
              </a:rPr>
              <a:t>delimiter</a:t>
            </a:r>
            <a:r>
              <a:rPr lang="en-IN" sz="4800">
                <a:solidFill>
                  <a:srgbClr val="DC525C"/>
                </a:solidFill>
                <a:latin typeface="Quattrocento Sans"/>
                <a:ea typeface="Quattrocento Sans"/>
                <a:cs typeface="Quattrocento Sans"/>
                <a:sym typeface="Quattrocento Sans"/>
              </a:rPr>
              <a:t> </a:t>
            </a:r>
            <a:r>
              <a:rPr b="1" i="1" lang="en-IN" sz="4800">
                <a:solidFill>
                  <a:srgbClr val="DC525C"/>
                </a:solidFill>
                <a:latin typeface="Quattrocento Sans"/>
                <a:ea typeface="Quattrocento Sans"/>
                <a:cs typeface="Quattrocento Sans"/>
                <a:sym typeface="Quattrocento Sans"/>
              </a:rPr>
              <a:t>- statement</a:t>
            </a:r>
            <a:endParaRPr/>
          </a:p>
        </p:txBody>
      </p:sp>
      <p:sp>
        <p:nvSpPr>
          <p:cNvPr id="5537" name="Google Shape;5537;p574"/>
          <p:cNvSpPr/>
          <p:nvPr/>
        </p:nvSpPr>
        <p:spPr>
          <a:xfrm>
            <a:off x="371364" y="3225969"/>
            <a:ext cx="11449272"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Palatino Linotype"/>
                <a:ea typeface="Palatino Linotype"/>
                <a:cs typeface="Palatino Linotype"/>
                <a:sym typeface="Palatino Linotype"/>
              </a:rPr>
              <a:t>By default, mysql itself recognizes the semicolon as a statement delimiter, so you must redefine the delimiter temporarily to cause mysql to pass the entire stored program definition to the server. To redefine the mysql delimiter, use the delimiter command.</a:t>
            </a:r>
            <a:endParaRPr/>
          </a:p>
        </p:txBody>
      </p:sp>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41" name="Shape 5541"/>
        <p:cNvGrpSpPr/>
        <p:nvPr/>
      </p:nvGrpSpPr>
      <p:grpSpPr>
        <a:xfrm>
          <a:off x="0" y="0"/>
          <a:ext cx="0" cy="0"/>
          <a:chOff x="0" y="0"/>
          <a:chExt cx="0" cy="0"/>
        </a:xfrm>
      </p:grpSpPr>
      <p:sp>
        <p:nvSpPr>
          <p:cNvPr id="5542" name="Google Shape;5542;p575"/>
          <p:cNvSpPr txBox="1"/>
          <p:nvPr/>
        </p:nvSpPr>
        <p:spPr>
          <a:xfrm>
            <a:off x="1077888" y="2636912"/>
            <a:ext cx="10036224"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begin ... end </a:t>
            </a:r>
            <a:endParaRPr/>
          </a:p>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compound-statement</a:t>
            </a:r>
            <a:endParaRPr/>
          </a:p>
        </p:txBody>
      </p:sp>
      <p:sp>
        <p:nvSpPr>
          <p:cNvPr id="5543" name="Google Shape;5543;p575"/>
          <p:cNvSpPr/>
          <p:nvPr/>
        </p:nvSpPr>
        <p:spPr>
          <a:xfrm>
            <a:off x="551384" y="4289028"/>
            <a:ext cx="11089232"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chemeClr val="dk1"/>
                </a:solidFill>
                <a:latin typeface="Palatino Linotype"/>
                <a:ea typeface="Palatino Linotype"/>
                <a:cs typeface="Palatino Linotype"/>
                <a:sym typeface="Palatino Linotype"/>
              </a:rPr>
              <a:t>A compound statement is a block that can contain:</a:t>
            </a:r>
            <a:endParaRPr/>
          </a:p>
          <a:p>
            <a:pPr indent="0" lvl="0" marL="0" marR="0" rtl="0" algn="just">
              <a:spcBef>
                <a:spcPts val="0"/>
              </a:spcBef>
              <a:spcAft>
                <a:spcPts val="0"/>
              </a:spcAft>
              <a:buNone/>
            </a:pPr>
            <a:r>
              <a:t/>
            </a:r>
            <a:endParaRPr sz="200">
              <a:solidFill>
                <a:schemeClr val="dk1"/>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other blocks</a:t>
            </a:r>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declarations of variables</a:t>
            </a:r>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declarations of cursors</a:t>
            </a:r>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declarations of exception handlers</a:t>
            </a:r>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compound statements</a:t>
            </a:r>
            <a:endParaRPr/>
          </a:p>
          <a:p>
            <a:pPr indent="-342900" lvl="0" marL="342900" marR="0" rtl="0" algn="just">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flow control constructs such as loops and conditional tests</a:t>
            </a:r>
            <a:r>
              <a:rPr lang="en-IN" sz="2000">
                <a:solidFill>
                  <a:schemeClr val="dk1"/>
                </a:solidFill>
                <a:latin typeface="Palatino Linotype"/>
                <a:ea typeface="Palatino Linotype"/>
                <a:cs typeface="Palatino Linotype"/>
                <a:sym typeface="Palatino Linotype"/>
              </a:rPr>
              <a:t>.</a:t>
            </a:r>
            <a:endParaRPr/>
          </a:p>
        </p:txBody>
      </p:sp>
      <p:sp>
        <p:nvSpPr>
          <p:cNvPr id="5544" name="Google Shape;5544;p575"/>
          <p:cNvSpPr/>
          <p:nvPr/>
        </p:nvSpPr>
        <p:spPr>
          <a:xfrm>
            <a:off x="577845" y="260648"/>
            <a:ext cx="4942091"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EXISTS</a:t>
            </a:r>
            <a:r>
              <a:rPr lang="en-IN" sz="1800">
                <a:solidFill>
                  <a:schemeClr val="dk1"/>
                </a:solidFill>
                <a:latin typeface="Quattrocento Sans"/>
                <a:ea typeface="Quattrocento Sans"/>
                <a:cs typeface="Quattrocento Sans"/>
                <a:sym typeface="Quattrocento Sans"/>
              </a:rPr>
              <a:t> procedurename;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statements…….</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545" name="Google Shape;5545;p575"/>
          <p:cNvSpPr/>
          <p:nvPr/>
        </p:nvSpPr>
        <p:spPr>
          <a:xfrm>
            <a:off x="6047980" y="260648"/>
            <a:ext cx="5808660"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EXISTS</a:t>
            </a:r>
            <a:r>
              <a:rPr lang="en-IN" sz="1800">
                <a:solidFill>
                  <a:schemeClr val="dk1"/>
                </a:solidFill>
                <a:latin typeface="Quattrocento Sans"/>
                <a:ea typeface="Quattrocento Sans"/>
                <a:cs typeface="Quattrocento Sans"/>
                <a:sym typeface="Quattrocento Sans"/>
              </a:rPr>
              <a:t> functionname;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b="1" lang="en-IN" sz="1800">
                <a:solidFill>
                  <a:schemeClr val="dk1"/>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DETERMINISTIC</a:t>
            </a:r>
            <a:endParaRPr sz="1800">
              <a:solidFill>
                <a:srgbClr val="834689"/>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statements…….</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b="1" lang="en-IN" sz="1800">
                <a:solidFill>
                  <a:schemeClr val="dk1"/>
                </a:solidFill>
                <a:latin typeface="Quattrocento Sans"/>
                <a:ea typeface="Quattrocento Sans"/>
                <a:cs typeface="Quattrocento Sans"/>
                <a:sym typeface="Quattrocento Sans"/>
              </a:rPr>
              <a:t>return (something);</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49" name="Shape 5549"/>
        <p:cNvGrpSpPr/>
        <p:nvPr/>
      </p:nvGrpSpPr>
      <p:grpSpPr>
        <a:xfrm>
          <a:off x="0" y="0"/>
          <a:ext cx="0" cy="0"/>
          <a:chOff x="0" y="0"/>
          <a:chExt cx="0" cy="0"/>
        </a:xfrm>
      </p:grpSpPr>
      <p:sp>
        <p:nvSpPr>
          <p:cNvPr id="5550" name="Google Shape;5550;p57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begin ... end</a:t>
            </a:r>
            <a:endParaRPr/>
          </a:p>
        </p:txBody>
      </p:sp>
      <p:sp>
        <p:nvSpPr>
          <p:cNvPr id="5551" name="Google Shape;5551;p576"/>
          <p:cNvSpPr/>
          <p:nvPr/>
        </p:nvSpPr>
        <p:spPr>
          <a:xfrm>
            <a:off x="407368" y="838200"/>
            <a:ext cx="1130525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sz="1800">
              <a:solidFill>
                <a:schemeClr val="lt1"/>
              </a:solidFill>
              <a:latin typeface="Arial"/>
              <a:ea typeface="Arial"/>
              <a:cs typeface="Arial"/>
              <a:sym typeface="Arial"/>
            </a:endParaRPr>
          </a:p>
        </p:txBody>
      </p:sp>
      <p:sp>
        <p:nvSpPr>
          <p:cNvPr id="5552" name="Google Shape;5552;p576"/>
          <p:cNvSpPr/>
          <p:nvPr/>
        </p:nvSpPr>
        <p:spPr>
          <a:xfrm>
            <a:off x="407368" y="2570890"/>
            <a:ext cx="8763000" cy="255454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[begin_label:] BEGIN</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[statement_list]</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 .</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0077AA"/>
                </a:solidFill>
                <a:latin typeface="Arial"/>
                <a:ea typeface="Arial"/>
                <a:cs typeface="Arial"/>
                <a:sym typeface="Arial"/>
              </a:rPr>
              <a:t> . .</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0077AA"/>
                </a:solidFill>
                <a:latin typeface="Arial"/>
                <a:ea typeface="Arial"/>
                <a:cs typeface="Arial"/>
                <a:sym typeface="Arial"/>
              </a:rPr>
              <a:t>END [end_label]</a:t>
            </a:r>
            <a:endParaRPr/>
          </a:p>
        </p:txBody>
      </p:sp>
      <p:sp>
        <p:nvSpPr>
          <p:cNvPr id="5553" name="Google Shape;5553;p576"/>
          <p:cNvSpPr txBox="1"/>
          <p:nvPr/>
        </p:nvSpPr>
        <p:spPr>
          <a:xfrm>
            <a:off x="4795233" y="2903453"/>
            <a:ext cx="6093724" cy="34778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 default false;</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y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 default true;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y;</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7" name="Shape 5557"/>
        <p:cNvGrpSpPr/>
        <p:nvPr/>
      </p:nvGrpSpPr>
      <p:grpSpPr>
        <a:xfrm>
          <a:off x="0" y="0"/>
          <a:ext cx="0" cy="0"/>
          <a:chOff x="0" y="0"/>
          <a:chExt cx="0" cy="0"/>
        </a:xfrm>
      </p:grpSpPr>
      <p:graphicFrame>
        <p:nvGraphicFramePr>
          <p:cNvPr id="5558" name="Google Shape;5558;p577"/>
          <p:cNvGraphicFramePr/>
          <p:nvPr/>
        </p:nvGraphicFramePr>
        <p:xfrm>
          <a:off x="7464152" y="730622"/>
          <a:ext cx="3000000" cy="3000000"/>
        </p:xfrm>
        <a:graphic>
          <a:graphicData uri="http://schemas.openxmlformats.org/drawingml/2006/table">
            <a:tbl>
              <a:tblPr>
                <a:noFill/>
                <a:tableStyleId>{B947A643-7587-48E1-AA32-99A9501B46E2}</a:tableStyleId>
              </a:tblPr>
              <a:tblGrid>
                <a:gridCol w="4680525"/>
              </a:tblGrid>
              <a:tr h="279400">
                <a:tc>
                  <a:txBody>
                    <a:bodyPr/>
                    <a:lstStyle/>
                    <a:p>
                      <a:pPr indent="0" lvl="0" marL="0" marR="0" rtl="0" algn="l">
                        <a:spcBef>
                          <a:spcPts val="0"/>
                        </a:spcBef>
                        <a:spcAft>
                          <a:spcPts val="0"/>
                        </a:spcAft>
                        <a:buNone/>
                      </a:pPr>
                      <a:r>
                        <a:rPr lang="en-IN" sz="2200">
                          <a:solidFill>
                            <a:srgbClr val="FECF84"/>
                          </a:solidFill>
                          <a:latin typeface="Arial"/>
                          <a:ea typeface="Arial"/>
                          <a:cs typeface="Arial"/>
                          <a:sym typeface="Arial"/>
                        </a:rPr>
                        <a:t>DECLARE</a:t>
                      </a:r>
                      <a:r>
                        <a:rPr lang="en-IN" sz="2200">
                          <a:solidFill>
                            <a:srgbClr val="82ADC9"/>
                          </a:solidFill>
                          <a:latin typeface="Arial"/>
                          <a:ea typeface="Arial"/>
                          <a:cs typeface="Arial"/>
                          <a:sym typeface="Arial"/>
                        </a:rPr>
                        <a:t> </a:t>
                      </a:r>
                      <a:r>
                        <a:rPr lang="en-IN" sz="2200">
                          <a:solidFill>
                            <a:srgbClr val="FFFFFF"/>
                          </a:solidFill>
                          <a:latin typeface="Arial"/>
                          <a:ea typeface="Arial"/>
                          <a:cs typeface="Arial"/>
                          <a:sym typeface="Arial"/>
                        </a:rPr>
                        <a:t>variable_name</a:t>
                      </a:r>
                      <a:r>
                        <a:rPr lang="en-IN" sz="2200">
                          <a:solidFill>
                            <a:srgbClr val="82ADC9"/>
                          </a:solidFill>
                          <a:latin typeface="Arial"/>
                          <a:ea typeface="Arial"/>
                          <a:cs typeface="Arial"/>
                          <a:sym typeface="Arial"/>
                        </a:rPr>
                        <a:t> </a:t>
                      </a:r>
                      <a:r>
                        <a:rPr lang="en-IN" sz="2200">
                          <a:solidFill>
                            <a:srgbClr val="FFFFFF"/>
                          </a:solidFill>
                          <a:latin typeface="Arial"/>
                          <a:ea typeface="Arial"/>
                          <a:cs typeface="Arial"/>
                          <a:sym typeface="Arial"/>
                        </a:rPr>
                        <a:t>datatype(size)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D2D2D"/>
                    </a:solidFill>
                  </a:tcPr>
                </a:tc>
              </a:tr>
            </a:tbl>
          </a:graphicData>
        </a:graphic>
      </p:graphicFrame>
      <p:sp>
        <p:nvSpPr>
          <p:cNvPr id="5559" name="Google Shape;5559;p577"/>
          <p:cNvSpPr/>
          <p:nvPr/>
        </p:nvSpPr>
        <p:spPr>
          <a:xfrm>
            <a:off x="9865096" y="188640"/>
            <a:ext cx="22795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Open Sans"/>
                <a:ea typeface="Open Sans"/>
                <a:cs typeface="Open Sans"/>
                <a:sym typeface="Open Sans"/>
              </a:rPr>
              <a:t>Declaring variables</a:t>
            </a:r>
            <a:endParaRPr/>
          </a:p>
        </p:txBody>
      </p:sp>
      <p:sp>
        <p:nvSpPr>
          <p:cNvPr id="5560" name="Google Shape;5560;p577"/>
          <p:cNvSpPr/>
          <p:nvPr/>
        </p:nvSpPr>
        <p:spPr>
          <a:xfrm>
            <a:off x="9840416" y="1324071"/>
            <a:ext cx="23042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Open Sans"/>
                <a:ea typeface="Open Sans"/>
                <a:cs typeface="Open Sans"/>
                <a:sym typeface="Open Sans"/>
              </a:rPr>
              <a:t>Assigning variables</a:t>
            </a:r>
            <a:endParaRPr/>
          </a:p>
        </p:txBody>
      </p:sp>
      <p:graphicFrame>
        <p:nvGraphicFramePr>
          <p:cNvPr id="5561" name="Google Shape;5561;p577"/>
          <p:cNvGraphicFramePr/>
          <p:nvPr/>
        </p:nvGraphicFramePr>
        <p:xfrm>
          <a:off x="7464152" y="1766899"/>
          <a:ext cx="3000000" cy="3000000"/>
        </p:xfrm>
        <a:graphic>
          <a:graphicData uri="http://schemas.openxmlformats.org/drawingml/2006/table">
            <a:tbl>
              <a:tblPr>
                <a:noFill/>
                <a:tableStyleId>{B947A643-7587-48E1-AA32-99A9501B46E2}</a:tableStyleId>
              </a:tblPr>
              <a:tblGrid>
                <a:gridCol w="234675"/>
                <a:gridCol w="4445850"/>
              </a:tblGrid>
              <a:tr h="640075">
                <a:tc>
                  <a:txBody>
                    <a:bodyPr/>
                    <a:lstStyle/>
                    <a:p>
                      <a:pPr indent="0" lvl="0" marL="0" marR="0" rtl="0" algn="ctr">
                        <a:spcBef>
                          <a:spcPts val="0"/>
                        </a:spcBef>
                        <a:spcAft>
                          <a:spcPts val="0"/>
                        </a:spcAft>
                        <a:buNone/>
                      </a:pPr>
                      <a:r>
                        <a:rPr lang="en-IN" sz="1800">
                          <a:solidFill>
                            <a:srgbClr val="666666"/>
                          </a:solidFill>
                          <a:latin typeface="Arial"/>
                          <a:ea typeface="Arial"/>
                          <a:cs typeface="Arial"/>
                          <a:sym typeface="Arial"/>
                        </a:rPr>
                        <a:t>1</a:t>
                      </a:r>
                      <a:endParaRPr/>
                    </a:p>
                    <a:p>
                      <a:pPr indent="0" lvl="0" marL="0" marR="0" rtl="0" algn="ctr">
                        <a:spcBef>
                          <a:spcPts val="0"/>
                        </a:spcBef>
                        <a:spcAft>
                          <a:spcPts val="0"/>
                        </a:spcAft>
                        <a:buNone/>
                      </a:pPr>
                      <a:r>
                        <a:rPr lang="en-IN" sz="1800">
                          <a:solidFill>
                            <a:srgbClr val="666666"/>
                          </a:solidFill>
                          <a:latin typeface="Arial"/>
                          <a:ea typeface="Arial"/>
                          <a:cs typeface="Arial"/>
                          <a:sym typeface="Arial"/>
                        </a:rPr>
                        <a:t>2</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33333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43434"/>
                    </a:solidFill>
                  </a:tcPr>
                </a:tc>
                <a:tc>
                  <a:txBody>
                    <a:bodyPr/>
                    <a:lstStyle/>
                    <a:p>
                      <a:pPr indent="0" lvl="0" marL="0" marR="0" rtl="0" algn="l">
                        <a:spcBef>
                          <a:spcPts val="0"/>
                        </a:spcBef>
                        <a:spcAft>
                          <a:spcPts val="0"/>
                        </a:spcAft>
                        <a:buNone/>
                      </a:pPr>
                      <a:r>
                        <a:rPr lang="en-IN" sz="1800">
                          <a:solidFill>
                            <a:srgbClr val="FECF84"/>
                          </a:solidFill>
                          <a:latin typeface="Arial"/>
                          <a:ea typeface="Arial"/>
                          <a:cs typeface="Arial"/>
                          <a:sym typeface="Arial"/>
                        </a:rPr>
                        <a:t>DECLARE</a:t>
                      </a:r>
                      <a:r>
                        <a:rPr lang="en-IN" sz="1800">
                          <a:solidFill>
                            <a:srgbClr val="82ADC9"/>
                          </a:solidFill>
                          <a:latin typeface="Arial"/>
                          <a:ea typeface="Arial"/>
                          <a:cs typeface="Arial"/>
                          <a:sym typeface="Arial"/>
                        </a:rPr>
                        <a:t> </a:t>
                      </a:r>
                      <a:r>
                        <a:rPr lang="en-IN" sz="1800">
                          <a:solidFill>
                            <a:srgbClr val="FFFFFF"/>
                          </a:solidFill>
                          <a:latin typeface="Arial"/>
                          <a:ea typeface="Arial"/>
                          <a:cs typeface="Arial"/>
                          <a:sym typeface="Arial"/>
                        </a:rPr>
                        <a:t>z</a:t>
                      </a:r>
                      <a:r>
                        <a:rPr lang="en-IN" sz="1800">
                          <a:solidFill>
                            <a:srgbClr val="82ADC9"/>
                          </a:solidFill>
                          <a:latin typeface="Arial"/>
                          <a:ea typeface="Arial"/>
                          <a:cs typeface="Arial"/>
                          <a:sym typeface="Arial"/>
                        </a:rPr>
                        <a:t> </a:t>
                      </a:r>
                      <a:r>
                        <a:rPr lang="en-IN" sz="1800">
                          <a:solidFill>
                            <a:srgbClr val="FECF84"/>
                          </a:solidFill>
                          <a:latin typeface="Arial"/>
                          <a:ea typeface="Arial"/>
                          <a:cs typeface="Arial"/>
                          <a:sym typeface="Arial"/>
                        </a:rPr>
                        <a:t>INT</a:t>
                      </a:r>
                      <a:r>
                        <a:rPr lang="en-IN" sz="1800">
                          <a:solidFill>
                            <a:srgbClr val="FFFFFF"/>
                          </a:solidFill>
                          <a:latin typeface="Arial"/>
                          <a:ea typeface="Arial"/>
                          <a:cs typeface="Arial"/>
                          <a:sym typeface="Arial"/>
                        </a:rPr>
                        <a:t>;</a:t>
                      </a:r>
                      <a:endParaRPr/>
                    </a:p>
                    <a:p>
                      <a:pPr indent="0" lvl="0" marL="0" marR="0" rtl="0" algn="l">
                        <a:spcBef>
                          <a:spcPts val="0"/>
                        </a:spcBef>
                        <a:spcAft>
                          <a:spcPts val="0"/>
                        </a:spcAft>
                        <a:buNone/>
                      </a:pPr>
                      <a:r>
                        <a:rPr lang="en-IN" sz="1800">
                          <a:solidFill>
                            <a:srgbClr val="FECF84"/>
                          </a:solidFill>
                          <a:latin typeface="Arial"/>
                          <a:ea typeface="Arial"/>
                          <a:cs typeface="Arial"/>
                          <a:sym typeface="Arial"/>
                        </a:rPr>
                        <a:t>SET</a:t>
                      </a:r>
                      <a:r>
                        <a:rPr lang="en-IN" sz="1800">
                          <a:solidFill>
                            <a:srgbClr val="82ADC9"/>
                          </a:solidFill>
                          <a:latin typeface="Arial"/>
                          <a:ea typeface="Arial"/>
                          <a:cs typeface="Arial"/>
                          <a:sym typeface="Arial"/>
                        </a:rPr>
                        <a:t> </a:t>
                      </a:r>
                      <a:r>
                        <a:rPr lang="en-IN" sz="1800">
                          <a:solidFill>
                            <a:srgbClr val="FFFFFF"/>
                          </a:solidFill>
                          <a:latin typeface="Arial"/>
                          <a:ea typeface="Arial"/>
                          <a:cs typeface="Arial"/>
                          <a:sym typeface="Arial"/>
                        </a:rPr>
                        <a:t>z</a:t>
                      </a:r>
                      <a:r>
                        <a:rPr lang="en-IN" sz="1800">
                          <a:solidFill>
                            <a:srgbClr val="82ADC9"/>
                          </a:solidFill>
                          <a:latin typeface="Arial"/>
                          <a:ea typeface="Arial"/>
                          <a:cs typeface="Arial"/>
                          <a:sym typeface="Arial"/>
                        </a:rPr>
                        <a:t> </a:t>
                      </a:r>
                      <a:r>
                        <a:rPr lang="en-IN" sz="1800">
                          <a:solidFill>
                            <a:srgbClr val="FFFFFF"/>
                          </a:solidFill>
                          <a:latin typeface="Arial"/>
                          <a:ea typeface="Arial"/>
                          <a:cs typeface="Arial"/>
                          <a:sym typeface="Arial"/>
                        </a:rPr>
                        <a:t>=</a:t>
                      </a:r>
                      <a:r>
                        <a:rPr lang="en-IN" sz="1800">
                          <a:solidFill>
                            <a:srgbClr val="82ADC9"/>
                          </a:solidFill>
                          <a:latin typeface="Arial"/>
                          <a:ea typeface="Arial"/>
                          <a:cs typeface="Arial"/>
                          <a:sym typeface="Arial"/>
                        </a:rPr>
                        <a:t> </a:t>
                      </a:r>
                      <a:r>
                        <a:rPr lang="en-IN" sz="1800">
                          <a:solidFill>
                            <a:srgbClr val="FFFFFF"/>
                          </a:solidFill>
                          <a:latin typeface="Arial"/>
                          <a:ea typeface="Arial"/>
                          <a:cs typeface="Arial"/>
                          <a:sym typeface="Arial"/>
                        </a:rPr>
                        <a:t>10;</a:t>
                      </a:r>
                      <a:endParaRPr/>
                    </a:p>
                  </a:txBody>
                  <a:tcPr marT="45725" marB="45725" marR="91450" marL="91450">
                    <a:lnL cap="flat" cmpd="sng" w="9525">
                      <a:solidFill>
                        <a:srgbClr val="33333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D2D2D"/>
                    </a:solidFill>
                  </a:tcPr>
                </a:tc>
              </a:tr>
            </a:tbl>
          </a:graphicData>
        </a:graphic>
      </p:graphicFrame>
      <p:graphicFrame>
        <p:nvGraphicFramePr>
          <p:cNvPr id="5562" name="Google Shape;5562;p577"/>
          <p:cNvGraphicFramePr/>
          <p:nvPr/>
        </p:nvGraphicFramePr>
        <p:xfrm>
          <a:off x="335360" y="813832"/>
          <a:ext cx="3000000" cy="3000000"/>
        </p:xfrm>
        <a:graphic>
          <a:graphicData uri="http://schemas.openxmlformats.org/drawingml/2006/table">
            <a:tbl>
              <a:tblPr bandRow="1" firstRow="1">
                <a:noFill/>
                <a:tableStyleId>{3C152881-F198-4F65-A271-4D270DF88224}</a:tableStyleId>
              </a:tblPr>
              <a:tblGrid>
                <a:gridCol w="451475"/>
                <a:gridCol w="3310750"/>
              </a:tblGrid>
              <a:tr h="370850">
                <a:tc>
                  <a:txBody>
                    <a:bodyPr/>
                    <a:lstStyle/>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 1.</a:t>
                      </a:r>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 </a:t>
                      </a:r>
                      <a:endParaRPr/>
                    </a:p>
                    <a:p>
                      <a:pPr indent="0" lvl="0" marL="0" marR="0" rtl="0" algn="l">
                        <a:spcBef>
                          <a:spcPts val="0"/>
                        </a:spcBef>
                        <a:spcAft>
                          <a:spcPts val="0"/>
                        </a:spcAft>
                        <a:buNone/>
                      </a:pPr>
                      <a:r>
                        <a:t/>
                      </a:r>
                      <a:endParaRPr b="0" sz="12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 2.</a:t>
                      </a:r>
                      <a:endParaRPr/>
                    </a:p>
                    <a:p>
                      <a:pPr indent="0" lvl="0" marL="0" marR="0" rtl="0" algn="l">
                        <a:spcBef>
                          <a:spcPts val="0"/>
                        </a:spcBef>
                        <a:spcAft>
                          <a:spcPts val="0"/>
                        </a:spcAft>
                        <a:buNone/>
                      </a:pPr>
                      <a:r>
                        <a:t/>
                      </a:r>
                      <a:endParaRPr b="0" sz="18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t/>
                      </a:r>
                      <a:endParaRPr b="0" sz="12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 3. </a:t>
                      </a:r>
                      <a:endParaRPr/>
                    </a:p>
                  </a:txBody>
                  <a:tcPr marT="45725" marB="45725" marR="91450" marL="91450"/>
                </a:tc>
                <a:tc>
                  <a:txBody>
                    <a:bodyPr/>
                    <a:lstStyle/>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declare x INT DEFAULT 0;</a:t>
                      </a:r>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SET x := 10;</a:t>
                      </a:r>
                      <a:endParaRPr/>
                    </a:p>
                    <a:p>
                      <a:pPr indent="0" lvl="0" marL="0" marR="0" rtl="0" algn="l">
                        <a:spcBef>
                          <a:spcPts val="0"/>
                        </a:spcBef>
                        <a:spcAft>
                          <a:spcPts val="0"/>
                        </a:spcAft>
                        <a:buNone/>
                      </a:pPr>
                      <a:r>
                        <a:t/>
                      </a:r>
                      <a:endParaRPr b="0" sz="12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declare y INT;</a:t>
                      </a:r>
                      <a:endParaRPr/>
                    </a:p>
                    <a:p>
                      <a:pPr indent="0" lvl="0" marL="0" marR="0" rtl="0" algn="l">
                        <a:spcBef>
                          <a:spcPts val="0"/>
                        </a:spcBef>
                        <a:spcAft>
                          <a:spcPts val="0"/>
                        </a:spcAft>
                        <a:buNone/>
                      </a:pPr>
                      <a:r>
                        <a:rPr b="0" lang="en-IN" sz="1800">
                          <a:solidFill>
                            <a:srgbClr val="006C86"/>
                          </a:solidFill>
                          <a:latin typeface="Palatino Linotype"/>
                          <a:ea typeface="Palatino Linotype"/>
                          <a:cs typeface="Palatino Linotype"/>
                          <a:sym typeface="Palatino Linotype"/>
                        </a:rPr>
                        <a:t>SET y := 10;</a:t>
                      </a:r>
                      <a:endParaRPr/>
                    </a:p>
                    <a:p>
                      <a:pPr indent="0" lvl="0" marL="0" marR="0" rtl="0" algn="l">
                        <a:spcBef>
                          <a:spcPts val="0"/>
                        </a:spcBef>
                        <a:spcAft>
                          <a:spcPts val="0"/>
                        </a:spcAft>
                        <a:buNone/>
                      </a:pPr>
                      <a:r>
                        <a:t/>
                      </a:r>
                      <a:endParaRPr b="0" sz="12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006C86"/>
                          </a:solidFill>
                          <a:latin typeface="Palatino Linotype"/>
                          <a:ea typeface="Palatino Linotype"/>
                          <a:cs typeface="Palatino Linotype"/>
                          <a:sym typeface="Palatino Linotype"/>
                        </a:rPr>
                        <a:t>SET x := </a:t>
                      </a:r>
                      <a:r>
                        <a:rPr lang="en-IN" sz="1800">
                          <a:solidFill>
                            <a:srgbClr val="A5A5A5"/>
                          </a:solidFill>
                          <a:latin typeface="Palatino Linotype"/>
                          <a:ea typeface="Palatino Linotype"/>
                          <a:cs typeface="Palatino Linotype"/>
                          <a:sym typeface="Palatino Linotype"/>
                        </a:rPr>
                        <a:t>(</a:t>
                      </a:r>
                      <a:r>
                        <a:rPr lang="en-IN" sz="1800">
                          <a:solidFill>
                            <a:srgbClr val="006C86"/>
                          </a:solidFill>
                          <a:latin typeface="Palatino Linotype"/>
                          <a:ea typeface="Palatino Linotype"/>
                          <a:cs typeface="Palatino Linotype"/>
                          <a:sym typeface="Palatino Linotype"/>
                        </a:rPr>
                        <a:t>SELECT 1001</a:t>
                      </a:r>
                      <a:r>
                        <a:rPr lang="en-IN" sz="1800">
                          <a:solidFill>
                            <a:srgbClr val="A5A5A5"/>
                          </a:solidFill>
                          <a:latin typeface="Palatino Linotype"/>
                          <a:ea typeface="Palatino Linotype"/>
                          <a:cs typeface="Palatino Linotype"/>
                          <a:sym typeface="Palatino Linotype"/>
                        </a:rPr>
                        <a:t>)</a:t>
                      </a:r>
                      <a:r>
                        <a:rPr lang="en-IN" sz="1800">
                          <a:solidFill>
                            <a:srgbClr val="006C86"/>
                          </a:solidFill>
                          <a:latin typeface="Palatino Linotype"/>
                          <a:ea typeface="Palatino Linotype"/>
                          <a:cs typeface="Palatino Linotype"/>
                          <a:sym typeface="Palatino Linotype"/>
                        </a:rPr>
                        <a:t> </a:t>
                      </a:r>
                      <a:endParaRPr b="0" sz="1800">
                        <a:solidFill>
                          <a:srgbClr val="006C86"/>
                        </a:solidFill>
                        <a:latin typeface="Palatino Linotype"/>
                        <a:ea typeface="Palatino Linotype"/>
                        <a:cs typeface="Palatino Linotype"/>
                        <a:sym typeface="Palatino Linotype"/>
                      </a:endParaRPr>
                    </a:p>
                  </a:txBody>
                  <a:tcPr marT="45725" marB="45725" marR="91450" marL="91450"/>
                </a:tc>
              </a:tr>
            </a:tbl>
          </a:graphicData>
        </a:graphic>
      </p:graphicFrame>
      <p:graphicFrame>
        <p:nvGraphicFramePr>
          <p:cNvPr id="5563" name="Google Shape;5563;p577"/>
          <p:cNvGraphicFramePr/>
          <p:nvPr/>
        </p:nvGraphicFramePr>
        <p:xfrm>
          <a:off x="245553" y="258276"/>
          <a:ext cx="3000000" cy="3000000"/>
        </p:xfrm>
        <a:graphic>
          <a:graphicData uri="http://schemas.openxmlformats.org/drawingml/2006/table">
            <a:tbl>
              <a:tblPr>
                <a:noFill/>
                <a:tableStyleId>{B947A643-7587-48E1-AA32-99A9501B46E2}</a:tableStyleId>
              </a:tblPr>
              <a:tblGrid>
                <a:gridCol w="7938675"/>
              </a:tblGrid>
              <a:tr h="254000">
                <a:tc>
                  <a:txBody>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DECLARE</a:t>
                      </a:r>
                      <a:r>
                        <a:rPr lang="en-IN" sz="2000">
                          <a:solidFill>
                            <a:schemeClr val="dk1"/>
                          </a:solidFill>
                          <a:latin typeface="Arial"/>
                          <a:ea typeface="Arial"/>
                          <a:cs typeface="Arial"/>
                          <a:sym typeface="Arial"/>
                        </a:rPr>
                        <a:t> variable_name </a:t>
                      </a:r>
                      <a:r>
                        <a:rPr lang="en-IN" sz="2000">
                          <a:solidFill>
                            <a:srgbClr val="0077AA"/>
                          </a:solidFill>
                          <a:latin typeface="Arial"/>
                          <a:ea typeface="Arial"/>
                          <a:cs typeface="Arial"/>
                          <a:sym typeface="Arial"/>
                        </a:rPr>
                        <a:t>datatype</a:t>
                      </a:r>
                      <a:r>
                        <a:rPr lang="en-IN" sz="2000">
                          <a:solidFill>
                            <a:schemeClr val="dk1"/>
                          </a:solidFill>
                          <a:latin typeface="Arial"/>
                          <a:ea typeface="Arial"/>
                          <a:cs typeface="Arial"/>
                          <a:sym typeface="Arial"/>
                        </a:rPr>
                        <a:t>(size) [ </a:t>
                      </a:r>
                      <a:r>
                        <a:rPr lang="en-IN" sz="2000">
                          <a:solidFill>
                            <a:srgbClr val="0077AA"/>
                          </a:solidFill>
                          <a:latin typeface="Arial"/>
                          <a:ea typeface="Arial"/>
                          <a:cs typeface="Arial"/>
                          <a:sym typeface="Arial"/>
                        </a:rPr>
                        <a:t>DEFAULT</a:t>
                      </a:r>
                      <a:r>
                        <a:rPr lang="en-IN" sz="2000">
                          <a:solidFill>
                            <a:schemeClr val="dk1"/>
                          </a:solidFill>
                          <a:latin typeface="Arial"/>
                          <a:ea typeface="Arial"/>
                          <a:cs typeface="Arial"/>
                          <a:sym typeface="Arial"/>
                        </a:rPr>
                        <a:t> default_value ];</a:t>
                      </a:r>
                      <a:endParaRPr/>
                    </a:p>
                  </a:txBody>
                  <a:tcPr marT="45725" marB="457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564" name="Google Shape;5564;p577"/>
          <p:cNvSpPr txBox="1"/>
          <p:nvPr/>
        </p:nvSpPr>
        <p:spPr>
          <a:xfrm>
            <a:off x="1865669" y="2434208"/>
            <a:ext cx="8838049"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declare variables</a:t>
            </a:r>
            <a:endParaRPr/>
          </a:p>
        </p:txBody>
      </p:sp>
      <p:sp>
        <p:nvSpPr>
          <p:cNvPr id="5565" name="Google Shape;5565;p577"/>
          <p:cNvSpPr/>
          <p:nvPr/>
        </p:nvSpPr>
        <p:spPr>
          <a:xfrm>
            <a:off x="296068" y="4494599"/>
            <a:ext cx="11487769" cy="224676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endParaRPr sz="2200">
              <a:solidFill>
                <a:srgbClr val="0C0C0C"/>
              </a:solidFill>
              <a:latin typeface="Arial"/>
              <a:ea typeface="Arial"/>
              <a:cs typeface="Arial"/>
              <a:sym typeface="Arial"/>
            </a:endParaRPr>
          </a:p>
          <a:p>
            <a:pPr indent="-292100" lvl="0" marL="342900" marR="0" rtl="0" algn="just">
              <a:spcBef>
                <a:spcPts val="0"/>
              </a:spcBef>
              <a:spcAft>
                <a:spcPts val="0"/>
              </a:spcAft>
              <a:buClr>
                <a:schemeClr val="dk1"/>
              </a:buClr>
              <a:buSzPts val="800"/>
              <a:buFont typeface="Arial"/>
              <a:buNone/>
            </a:pPr>
            <a:r>
              <a:t/>
            </a:r>
            <a:endParaRPr sz="800">
              <a:solidFill>
                <a:srgbClr val="0C0C0C"/>
              </a:solidFill>
              <a:latin typeface="Palatino Linotype"/>
              <a:ea typeface="Palatino Linotype"/>
              <a:cs typeface="Palatino Linotype"/>
              <a:sym typeface="Palatino Linotype"/>
            </a:endParaRPr>
          </a:p>
          <a:p>
            <a:pPr indent="-342900" lvl="0" marL="342900" marR="0" rtl="0" algn="just">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First, you specify the variable name after the DECLARE keyword. The variable name must follow the naming rules of MySQL table column names.</a:t>
            </a:r>
            <a:endParaRPr/>
          </a:p>
          <a:p>
            <a:pPr indent="-342900" lvl="0" marL="342900" marR="0" rtl="0" algn="just">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Second, you specify the data type of the variable and its size. A variable can have any MySQL data types such as INT, VARCHAR , and DATETIME.</a:t>
            </a:r>
            <a:endParaRPr/>
          </a:p>
          <a:p>
            <a:pPr indent="-342900" lvl="0" marL="342900" marR="0" rtl="0" algn="just">
              <a:spcBef>
                <a:spcPts val="0"/>
              </a:spcBef>
              <a:spcAft>
                <a:spcPts val="0"/>
              </a:spcAft>
              <a:buClr>
                <a:srgbClr val="0C0C0C"/>
              </a:buClr>
              <a:buSzPts val="1800"/>
              <a:buFont typeface="Arial"/>
              <a:buChar char="•"/>
            </a:pPr>
            <a:r>
              <a:rPr lang="en-IN" sz="1800">
                <a:solidFill>
                  <a:srgbClr val="0C0C0C"/>
                </a:solidFill>
                <a:latin typeface="Palatino Linotype"/>
                <a:ea typeface="Palatino Linotype"/>
                <a:cs typeface="Palatino Linotype"/>
                <a:sym typeface="Palatino Linotype"/>
              </a:rPr>
              <a:t>Third, when you declare a variable, its initial value is NULL. You can assign the variable a default value using the </a:t>
            </a:r>
            <a:r>
              <a:rPr i="1" lang="en-IN" sz="1800">
                <a:solidFill>
                  <a:srgbClr val="0C0C0C"/>
                </a:solidFill>
                <a:latin typeface="Palatino Linotype"/>
                <a:ea typeface="Palatino Linotype"/>
                <a:cs typeface="Palatino Linotype"/>
                <a:sym typeface="Palatino Linotype"/>
              </a:rPr>
              <a:t>DEFAULT</a:t>
            </a:r>
            <a:r>
              <a:rPr lang="en-IN" sz="1800">
                <a:solidFill>
                  <a:srgbClr val="0C0C0C"/>
                </a:solidFill>
                <a:latin typeface="Palatino Linotype"/>
                <a:ea typeface="Palatino Linotype"/>
                <a:cs typeface="Palatino Linotype"/>
                <a:sym typeface="Palatino Linotype"/>
              </a:rPr>
              <a:t> keyword.</a:t>
            </a:r>
            <a:endParaRPr/>
          </a:p>
        </p:txBody>
      </p:sp>
      <p:sp>
        <p:nvSpPr>
          <p:cNvPr id="5566" name="Google Shape;5566;p577"/>
          <p:cNvSpPr/>
          <p:nvPr/>
        </p:nvSpPr>
        <p:spPr>
          <a:xfrm>
            <a:off x="296069" y="2924944"/>
            <a:ext cx="11487768" cy="153888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Note:</a:t>
            </a:r>
            <a:endParaRPr/>
          </a:p>
          <a:p>
            <a:pPr indent="-234950" lvl="0" marL="285750" marR="0" rtl="0" algn="l">
              <a:spcBef>
                <a:spcPts val="0"/>
              </a:spcBef>
              <a:spcAft>
                <a:spcPts val="0"/>
              </a:spcAft>
              <a:buClr>
                <a:schemeClr val="dk1"/>
              </a:buClr>
              <a:buSzPts val="800"/>
              <a:buFont typeface="Arial"/>
              <a:buNone/>
            </a:pPr>
            <a:r>
              <a:t/>
            </a:r>
            <a:endParaRPr sz="800">
              <a:solidFill>
                <a:srgbClr val="006C86"/>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Palatino Linotype"/>
                <a:ea typeface="Palatino Linotype"/>
                <a:cs typeface="Palatino Linotype"/>
                <a:sym typeface="Palatino Linotype"/>
              </a:rPr>
              <a:t>DECLARE </a:t>
            </a:r>
            <a:r>
              <a:rPr lang="en-IN" sz="1800">
                <a:solidFill>
                  <a:srgbClr val="34343E"/>
                </a:solidFill>
                <a:latin typeface="Palatino Linotype"/>
                <a:ea typeface="Palatino Linotype"/>
                <a:cs typeface="Palatino Linotype"/>
                <a:sym typeface="Palatino Linotype"/>
              </a:rPr>
              <a:t>is permitted only inside a </a:t>
            </a:r>
            <a:r>
              <a:rPr lang="en-IN" sz="1800">
                <a:solidFill>
                  <a:srgbClr val="006C86"/>
                </a:solidFill>
                <a:latin typeface="Palatino Linotype"/>
                <a:ea typeface="Palatino Linotype"/>
                <a:cs typeface="Palatino Linotype"/>
                <a:sym typeface="Palatino Linotype"/>
              </a:rPr>
              <a:t>BEGIN ... END</a:t>
            </a:r>
            <a:r>
              <a:rPr lang="en-IN" sz="1800">
                <a:solidFill>
                  <a:srgbClr val="34343E"/>
                </a:solidFill>
                <a:latin typeface="Palatino Linotype"/>
                <a:ea typeface="Palatino Linotype"/>
                <a:cs typeface="Palatino Linotype"/>
                <a:sym typeface="Palatino Linotype"/>
              </a:rPr>
              <a:t> compound statement and must be at its start, before any other statements.</a:t>
            </a:r>
            <a:endParaRPr/>
          </a:p>
          <a:p>
            <a:pPr indent="-273050" lvl="0" marL="285750" marR="0" rtl="0" algn="l">
              <a:spcBef>
                <a:spcPts val="0"/>
              </a:spcBef>
              <a:spcAft>
                <a:spcPts val="0"/>
              </a:spcAft>
              <a:buClr>
                <a:schemeClr val="dk1"/>
              </a:buClr>
              <a:buSzPts val="200"/>
              <a:buFont typeface="Arial"/>
              <a:buNone/>
            </a:pPr>
            <a:r>
              <a:t/>
            </a:r>
            <a:endParaRPr sz="200">
              <a:solidFill>
                <a:srgbClr val="34343E"/>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34343E"/>
              </a:buClr>
              <a:buSzPts val="1800"/>
              <a:buFont typeface="Arial"/>
              <a:buChar char="•"/>
            </a:pPr>
            <a:r>
              <a:rPr lang="en-IN" sz="1800">
                <a:solidFill>
                  <a:srgbClr val="34343E"/>
                </a:solidFill>
                <a:latin typeface="Palatino Linotype"/>
                <a:ea typeface="Palatino Linotype"/>
                <a:cs typeface="Palatino Linotype"/>
                <a:sym typeface="Palatino Linotype"/>
              </a:rPr>
              <a:t>Only scalar values can be assigned. For example, a statement such as </a:t>
            </a:r>
            <a:r>
              <a:rPr lang="en-IN" sz="1800">
                <a:solidFill>
                  <a:srgbClr val="006C86"/>
                </a:solidFill>
                <a:latin typeface="Palatino Linotype"/>
                <a:ea typeface="Palatino Linotype"/>
                <a:cs typeface="Palatino Linotype"/>
                <a:sym typeface="Palatino Linotype"/>
              </a:rPr>
              <a:t>SET x = (SELECT 1, 2) </a:t>
            </a:r>
            <a:r>
              <a:rPr lang="en-IN" sz="2400">
                <a:solidFill>
                  <a:srgbClr val="C00000"/>
                </a:solidFill>
                <a:latin typeface="Palatino Linotype"/>
                <a:ea typeface="Palatino Linotype"/>
                <a:cs typeface="Palatino Linotype"/>
                <a:sym typeface="Palatino Linotype"/>
              </a:rPr>
              <a:t>is invalid</a:t>
            </a:r>
            <a:r>
              <a:rPr lang="en-IN" sz="1800">
                <a:solidFill>
                  <a:srgbClr val="34343E"/>
                </a:solidFill>
                <a:latin typeface="Palatino Linotype"/>
                <a:ea typeface="Palatino Linotype"/>
                <a:cs typeface="Palatino Linotype"/>
                <a:sym typeface="Palatino Linotype"/>
              </a:rPr>
              <a:t>.</a:t>
            </a:r>
            <a:endParaRPr sz="1800">
              <a:solidFill>
                <a:srgbClr val="34343E"/>
              </a:solidFill>
              <a:latin typeface="Palatino Linotype"/>
              <a:ea typeface="Palatino Linotype"/>
              <a:cs typeface="Palatino Linotype"/>
              <a:sym typeface="Palatino Linotype"/>
            </a:endParaRPr>
          </a:p>
        </p:txBody>
      </p:sp>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70" name="Shape 5570"/>
        <p:cNvGrpSpPr/>
        <p:nvPr/>
      </p:nvGrpSpPr>
      <p:grpSpPr>
        <a:xfrm>
          <a:off x="0" y="0"/>
          <a:ext cx="0" cy="0"/>
          <a:chOff x="0" y="0"/>
          <a:chExt cx="0" cy="0"/>
        </a:xfrm>
      </p:grpSpPr>
      <p:sp>
        <p:nvSpPr>
          <p:cNvPr id="5571" name="Google Shape;5571;p578"/>
          <p:cNvSpPr/>
          <p:nvPr/>
        </p:nvSpPr>
        <p:spPr>
          <a:xfrm>
            <a:off x="1703512" y="0"/>
            <a:ext cx="10044608"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local variable declare and user-defined variables </a:t>
            </a:r>
            <a:endParaRPr/>
          </a:p>
        </p:txBody>
      </p:sp>
      <p:sp>
        <p:nvSpPr>
          <p:cNvPr id="5572" name="Google Shape;5572;p578"/>
          <p:cNvSpPr/>
          <p:nvPr/>
        </p:nvSpPr>
        <p:spPr>
          <a:xfrm>
            <a:off x="407368" y="838200"/>
            <a:ext cx="11161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Local variables are declared within stored procedures and are only valid within the BEGIN…END block where they are declared. Local variables can have any SQL data type.</a:t>
            </a:r>
            <a:endParaRPr sz="1800">
              <a:solidFill>
                <a:schemeClr val="lt1"/>
              </a:solidFill>
              <a:latin typeface="Arial"/>
              <a:ea typeface="Arial"/>
              <a:cs typeface="Arial"/>
              <a:sym typeface="Arial"/>
            </a:endParaRPr>
          </a:p>
        </p:txBody>
      </p:sp>
      <p:sp>
        <p:nvSpPr>
          <p:cNvPr id="5573" name="Google Shape;5573;p578"/>
          <p:cNvSpPr/>
          <p:nvPr/>
        </p:nvSpPr>
        <p:spPr>
          <a:xfrm>
            <a:off x="411875" y="1628800"/>
            <a:ext cx="876300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DECLARE var_name [, var_name] ... type [DEFAULT value]</a:t>
            </a:r>
            <a:endParaRPr/>
          </a:p>
        </p:txBody>
      </p:sp>
      <p:sp>
        <p:nvSpPr>
          <p:cNvPr id="5574" name="Google Shape;5574;p578"/>
          <p:cNvSpPr/>
          <p:nvPr/>
        </p:nvSpPr>
        <p:spPr>
          <a:xfrm>
            <a:off x="339304" y="4073004"/>
            <a:ext cx="5468664"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default </a:t>
            </a:r>
            <a:r>
              <a:rPr lang="en-IN" sz="1800">
                <a:solidFill>
                  <a:srgbClr val="669900"/>
                </a:solidFill>
                <a:latin typeface="Quattrocento Sans"/>
                <a:ea typeface="Quattrocento Sans"/>
                <a:cs typeface="Quattrocento Sans"/>
                <a:sym typeface="Quattrocento Sans"/>
              </a:rPr>
              <a:t>'Infoway'</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575" name="Google Shape;5575;p578"/>
          <p:cNvSpPr/>
          <p:nvPr/>
        </p:nvSpPr>
        <p:spPr>
          <a:xfrm>
            <a:off x="339304" y="2438653"/>
            <a:ext cx="11161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User variables in MySQL stored procedures, user variables are referenced with an ampersand (@) prefixed to the user variable name.</a:t>
            </a:r>
            <a:endParaRPr sz="1800">
              <a:solidFill>
                <a:schemeClr val="lt1"/>
              </a:solidFill>
              <a:latin typeface="Arial"/>
              <a:ea typeface="Arial"/>
              <a:cs typeface="Arial"/>
              <a:sym typeface="Arial"/>
            </a:endParaRPr>
          </a:p>
        </p:txBody>
      </p:sp>
      <p:sp>
        <p:nvSpPr>
          <p:cNvPr id="5576" name="Google Shape;5576;p578"/>
          <p:cNvSpPr/>
          <p:nvPr/>
        </p:nvSpPr>
        <p:spPr>
          <a:xfrm>
            <a:off x="411875" y="3316922"/>
            <a:ext cx="876300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SET @var_name = expr [, @var_name = expr] ...</a:t>
            </a:r>
            <a:endParaRPr/>
          </a:p>
        </p:txBody>
      </p:sp>
      <p:sp>
        <p:nvSpPr>
          <p:cNvPr id="5577" name="Google Shape;5577;p578"/>
          <p:cNvSpPr/>
          <p:nvPr/>
        </p:nvSpPr>
        <p:spPr>
          <a:xfrm>
            <a:off x="6240016" y="4069308"/>
            <a:ext cx="561268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a:t>
            </a:r>
            <a:r>
              <a:rPr lang="en-IN" sz="1800">
                <a:solidFill>
                  <a:srgbClr val="669900"/>
                </a:solidFill>
                <a:latin typeface="Quattrocento Sans"/>
                <a:ea typeface="Quattrocento Sans"/>
                <a:cs typeface="Quattrocento Sans"/>
                <a:sym typeface="Quattrocento Sans"/>
              </a:rPr>
              <a:t>'Infoway'</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cxnSp>
        <p:nvCxnSpPr>
          <p:cNvPr id="5578" name="Google Shape;5578;p578"/>
          <p:cNvCxnSpPr/>
          <p:nvPr/>
        </p:nvCxnSpPr>
        <p:spPr>
          <a:xfrm>
            <a:off x="405249" y="2276872"/>
            <a:ext cx="11342871"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2" name="Shape 5582"/>
        <p:cNvGrpSpPr/>
        <p:nvPr/>
      </p:nvGrpSpPr>
      <p:grpSpPr>
        <a:xfrm>
          <a:off x="0" y="0"/>
          <a:ext cx="0" cy="0"/>
          <a:chOff x="0" y="0"/>
          <a:chExt cx="0" cy="0"/>
        </a:xfrm>
      </p:grpSpPr>
      <p:sp>
        <p:nvSpPr>
          <p:cNvPr id="5583" name="Google Shape;5583;p579"/>
          <p:cNvSpPr/>
          <p:nvPr/>
        </p:nvSpPr>
        <p:spPr>
          <a:xfrm>
            <a:off x="1703512" y="0"/>
            <a:ext cx="10044608"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local variable declare and user-defined variables </a:t>
            </a:r>
            <a:endParaRPr/>
          </a:p>
        </p:txBody>
      </p:sp>
      <p:sp>
        <p:nvSpPr>
          <p:cNvPr id="5584" name="Google Shape;5584;p579"/>
          <p:cNvSpPr/>
          <p:nvPr/>
        </p:nvSpPr>
        <p:spPr>
          <a:xfrm>
            <a:off x="407368" y="838200"/>
            <a:ext cx="11161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Local variables are declared within stored procedures and are only valid within the BEGIN…END block where they are declared. Local variables can have any SQL data type.</a:t>
            </a:r>
            <a:endParaRPr sz="1800">
              <a:solidFill>
                <a:schemeClr val="lt1"/>
              </a:solidFill>
              <a:latin typeface="Arial"/>
              <a:ea typeface="Arial"/>
              <a:cs typeface="Arial"/>
              <a:sym typeface="Arial"/>
            </a:endParaRPr>
          </a:p>
        </p:txBody>
      </p:sp>
      <p:sp>
        <p:nvSpPr>
          <p:cNvPr id="5585" name="Google Shape;5585;p579"/>
          <p:cNvSpPr/>
          <p:nvPr/>
        </p:nvSpPr>
        <p:spPr>
          <a:xfrm>
            <a:off x="411875" y="1628800"/>
            <a:ext cx="876300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DECLARE var_name [, var_name] ... type [DEFAULT value]</a:t>
            </a:r>
            <a:endParaRPr/>
          </a:p>
        </p:txBody>
      </p:sp>
      <p:sp>
        <p:nvSpPr>
          <p:cNvPr id="5586" name="Google Shape;5586;p579"/>
          <p:cNvSpPr/>
          <p:nvPr/>
        </p:nvSpPr>
        <p:spPr>
          <a:xfrm>
            <a:off x="339304" y="4073004"/>
            <a:ext cx="5468664"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(SELECT 1001);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@y := (SELECT 2001);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587" name="Google Shape;5587;p579"/>
          <p:cNvSpPr/>
          <p:nvPr/>
        </p:nvSpPr>
        <p:spPr>
          <a:xfrm>
            <a:off x="339304" y="2438653"/>
            <a:ext cx="11161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User variables in MySQL stored procedures, user variables are referenced with an ampersand (@) prefixed to the user variable name.</a:t>
            </a:r>
            <a:endParaRPr sz="1800">
              <a:solidFill>
                <a:schemeClr val="lt1"/>
              </a:solidFill>
              <a:latin typeface="Arial"/>
              <a:ea typeface="Arial"/>
              <a:cs typeface="Arial"/>
              <a:sym typeface="Arial"/>
            </a:endParaRPr>
          </a:p>
        </p:txBody>
      </p:sp>
      <p:sp>
        <p:nvSpPr>
          <p:cNvPr id="5588" name="Google Shape;5588;p579"/>
          <p:cNvSpPr/>
          <p:nvPr/>
        </p:nvSpPr>
        <p:spPr>
          <a:xfrm>
            <a:off x="411875" y="3316922"/>
            <a:ext cx="876300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SET @var_name = expr [, @var_name = expr] ...</a:t>
            </a:r>
            <a:endParaRPr/>
          </a:p>
        </p:txBody>
      </p:sp>
      <p:sp>
        <p:nvSpPr>
          <p:cNvPr id="5589" name="Google Shape;5589;p579"/>
          <p:cNvSpPr/>
          <p:nvPr/>
        </p:nvSpPr>
        <p:spPr>
          <a:xfrm>
            <a:off x="5663952" y="4069308"/>
            <a:ext cx="618874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functionname(x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RETURNS </a:t>
            </a:r>
            <a:r>
              <a:rPr lang="en-IN" sz="1800">
                <a:solidFill>
                  <a:srgbClr val="834689"/>
                </a:solidFill>
                <a:latin typeface="Quattrocento Sans"/>
                <a:ea typeface="Quattrocento Sans"/>
                <a:cs typeface="Quattrocento Sans"/>
                <a:sym typeface="Quattrocento Sans"/>
              </a:rPr>
              <a:t>INT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(SELECT 1002);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@y := (SELECT 2002);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(x);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cxnSp>
        <p:nvCxnSpPr>
          <p:cNvPr id="5590" name="Google Shape;5590;p579"/>
          <p:cNvCxnSpPr/>
          <p:nvPr/>
        </p:nvCxnSpPr>
        <p:spPr>
          <a:xfrm>
            <a:off x="405249" y="2276872"/>
            <a:ext cx="11342871" cy="0"/>
          </a:xfrm>
          <a:prstGeom prst="straightConnector1">
            <a:avLst/>
          </a:prstGeom>
          <a:noFill/>
          <a:ln cap="flat" cmpd="sng" w="28575">
            <a:solidFill>
              <a:srgbClr val="FF0000"/>
            </a:solidFill>
            <a:prstDash val="solid"/>
            <a:round/>
            <a:headEnd len="sm" w="sm" type="none"/>
            <a:tailEnd len="sm" w="sm" type="none"/>
          </a:ln>
        </p:spPr>
      </p:cxnSp>
      <p:sp>
        <p:nvSpPr>
          <p:cNvPr id="5591" name="Google Shape;5591;p579"/>
          <p:cNvSpPr txBox="1"/>
          <p:nvPr/>
        </p:nvSpPr>
        <p:spPr>
          <a:xfrm>
            <a:off x="6888088" y="160736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834689"/>
                </a:solidFill>
                <a:latin typeface="Quattrocento Sans"/>
                <a:ea typeface="Quattrocento Sans"/>
                <a:cs typeface="Quattrocento Sans"/>
                <a:sym typeface="Quattrocento Sans"/>
              </a:rPr>
              <a:t>VARCHAR</a:t>
            </a:r>
            <a:endParaRPr sz="1800">
              <a:solidFill>
                <a:schemeClr val="dk1"/>
              </a:solidFill>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8"/>
          <p:cNvSpPr txBox="1"/>
          <p:nvPr/>
        </p:nvSpPr>
        <p:spPr>
          <a:xfrm>
            <a:off x="191344" y="2362200"/>
            <a:ext cx="11593288"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types of Keys?</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95" name="Shape 5595"/>
        <p:cNvGrpSpPr/>
        <p:nvPr/>
      </p:nvGrpSpPr>
      <p:grpSpPr>
        <a:xfrm>
          <a:off x="0" y="0"/>
          <a:ext cx="0" cy="0"/>
          <a:chOff x="0" y="0"/>
          <a:chExt cx="0" cy="0"/>
        </a:xfrm>
      </p:grpSpPr>
      <p:sp>
        <p:nvSpPr>
          <p:cNvPr id="5596" name="Google Shape;5596;p580"/>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local variable declare</a:t>
            </a:r>
            <a:endParaRPr/>
          </a:p>
        </p:txBody>
      </p:sp>
      <p:sp>
        <p:nvSpPr>
          <p:cNvPr id="5597" name="Google Shape;5597;p580"/>
          <p:cNvSpPr/>
          <p:nvPr/>
        </p:nvSpPr>
        <p:spPr>
          <a:xfrm>
            <a:off x="335360" y="838200"/>
            <a:ext cx="11377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Local variables are declared within stored procedures and are only valid within the BEGIN…END block where they are declared. Local variables can have any SQL data type.</a:t>
            </a:r>
            <a:endParaRPr sz="1800">
              <a:solidFill>
                <a:schemeClr val="lt1"/>
              </a:solidFill>
              <a:latin typeface="Arial"/>
              <a:ea typeface="Arial"/>
              <a:cs typeface="Arial"/>
              <a:sym typeface="Arial"/>
            </a:endParaRPr>
          </a:p>
        </p:txBody>
      </p:sp>
      <p:sp>
        <p:nvSpPr>
          <p:cNvPr id="5598" name="Google Shape;5598;p580"/>
          <p:cNvSpPr/>
          <p:nvPr/>
        </p:nvSpPr>
        <p:spPr>
          <a:xfrm>
            <a:off x="351699" y="1799511"/>
            <a:ext cx="8763000"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DECLARE var_name [, var_name] ... type [DEFAULT value]</a:t>
            </a:r>
            <a:endParaRPr/>
          </a:p>
        </p:txBody>
      </p:sp>
      <p:sp>
        <p:nvSpPr>
          <p:cNvPr id="5599" name="Google Shape;5599;p580"/>
          <p:cNvSpPr/>
          <p:nvPr/>
        </p:nvSpPr>
        <p:spPr>
          <a:xfrm>
            <a:off x="335360" y="2780928"/>
            <a:ext cx="8839200" cy="2616101"/>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a:t>
            </a:r>
            <a:r>
              <a:rPr lang="en-IN" sz="1800">
                <a:solidFill>
                  <a:srgbClr val="669900"/>
                </a:solidFill>
                <a:latin typeface="Quattrocento Sans"/>
                <a:ea typeface="Quattrocento Sans"/>
                <a:cs typeface="Quattrocento Sans"/>
                <a:sym typeface="Quattrocento Sans"/>
              </a:rPr>
              <a:t>'Hello World'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cxnSp>
        <p:nvCxnSpPr>
          <p:cNvPr id="5600" name="Google Shape;5600;p580"/>
          <p:cNvCxnSpPr/>
          <p:nvPr/>
        </p:nvCxnSpPr>
        <p:spPr>
          <a:xfrm>
            <a:off x="377371" y="2348880"/>
            <a:ext cx="11335253"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04" name="Shape 5604"/>
        <p:cNvGrpSpPr/>
        <p:nvPr/>
      </p:nvGrpSpPr>
      <p:grpSpPr>
        <a:xfrm>
          <a:off x="0" y="0"/>
          <a:ext cx="0" cy="0"/>
          <a:chOff x="0" y="0"/>
          <a:chExt cx="0" cy="0"/>
        </a:xfrm>
      </p:grpSpPr>
      <p:sp>
        <p:nvSpPr>
          <p:cNvPr id="5605" name="Google Shape;5605;p581"/>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local variable declare</a:t>
            </a:r>
            <a:endParaRPr/>
          </a:p>
        </p:txBody>
      </p:sp>
      <p:sp>
        <p:nvSpPr>
          <p:cNvPr id="5606" name="Google Shape;5606;p581"/>
          <p:cNvSpPr/>
          <p:nvPr/>
        </p:nvSpPr>
        <p:spPr>
          <a:xfrm>
            <a:off x="551384" y="942975"/>
            <a:ext cx="10116616"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a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10;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b, c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a = a + </a:t>
            </a:r>
            <a:r>
              <a:rPr lang="en-IN" sz="1800">
                <a:solidFill>
                  <a:srgbClr val="990055"/>
                </a:solidFill>
                <a:latin typeface="Quattrocento Sans"/>
                <a:ea typeface="Quattrocento Sans"/>
                <a:cs typeface="Quattrocento Sans"/>
                <a:sym typeface="Quattrocento Sans"/>
              </a:rPr>
              <a:t>100</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b = </a:t>
            </a:r>
            <a:r>
              <a:rPr lang="en-IN" sz="1800">
                <a:solidFill>
                  <a:srgbClr val="990055"/>
                </a:solidFill>
                <a:latin typeface="Quattrocento Sans"/>
                <a:ea typeface="Quattrocento Sans"/>
                <a:cs typeface="Quattrocento Sans"/>
                <a:sym typeface="Quattrocento Sans"/>
              </a:rPr>
              <a:t>2</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c = a + b;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c = </a:t>
            </a:r>
            <a:r>
              <a:rPr lang="en-IN" sz="1800">
                <a:solidFill>
                  <a:srgbClr val="990055"/>
                </a:solidFill>
                <a:latin typeface="Quattrocento Sans"/>
                <a:ea typeface="Quattrocento Sans"/>
                <a:cs typeface="Quattrocento Sans"/>
                <a:sym typeface="Quattrocento Sans"/>
              </a:rPr>
              <a:t>5</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 b, c;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 b, 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0" name="Shape 5610"/>
        <p:cNvGrpSpPr/>
        <p:nvPr/>
      </p:nvGrpSpPr>
      <p:grpSpPr>
        <a:xfrm>
          <a:off x="0" y="0"/>
          <a:ext cx="0" cy="0"/>
          <a:chOff x="0" y="0"/>
          <a:chExt cx="0" cy="0"/>
        </a:xfrm>
      </p:grpSpPr>
      <p:sp>
        <p:nvSpPr>
          <p:cNvPr id="5611" name="Google Shape;5611;p582"/>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delimiter problem</a:t>
            </a:r>
            <a:endParaRPr/>
          </a:p>
        </p:txBody>
      </p:sp>
      <p:sp>
        <p:nvSpPr>
          <p:cNvPr id="5612" name="Google Shape;5612;p582"/>
          <p:cNvSpPr/>
          <p:nvPr/>
        </p:nvSpPr>
        <p:spPr>
          <a:xfrm>
            <a:off x="1752600" y="3581401"/>
            <a:ext cx="868680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669900"/>
                </a:solidFill>
                <a:latin typeface="Quattrocento Sans"/>
                <a:ea typeface="Quattrocento Sans"/>
                <a:cs typeface="Quattrocento Sans"/>
                <a:sym typeface="Quattrocento Sans"/>
              </a:rPr>
              <a:t>"Hello World123" </a:t>
            </a:r>
            <a:r>
              <a:rPr lang="en-IN" sz="1800">
                <a:solidFill>
                  <a:schemeClr val="dk1"/>
                </a:solidFill>
                <a:latin typeface="Quattrocento Sans"/>
                <a:ea typeface="Quattrocento Sans"/>
                <a:cs typeface="Quattrocento Sans"/>
                <a:sym typeface="Quattrocento Sans"/>
              </a:rPr>
              <a:t>INTO para1;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a:t>
            </a:r>
            <a:endParaRPr/>
          </a:p>
        </p:txBody>
      </p:sp>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6" name="Shape 5616"/>
        <p:cNvGrpSpPr/>
        <p:nvPr/>
      </p:nvGrpSpPr>
      <p:grpSpPr>
        <a:xfrm>
          <a:off x="0" y="0"/>
          <a:ext cx="0" cy="0"/>
          <a:chOff x="0" y="0"/>
          <a:chExt cx="0" cy="0"/>
        </a:xfrm>
      </p:grpSpPr>
      <p:sp>
        <p:nvSpPr>
          <p:cNvPr id="5617" name="Google Shape;5617;p583"/>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if and loop label</a:t>
            </a:r>
            <a:endParaRPr/>
          </a:p>
        </p:txBody>
      </p:sp>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1" name="Shape 5621"/>
        <p:cNvGrpSpPr/>
        <p:nvPr/>
      </p:nvGrpSpPr>
      <p:grpSpPr>
        <a:xfrm>
          <a:off x="0" y="0"/>
          <a:ext cx="0" cy="0"/>
          <a:chOff x="0" y="0"/>
          <a:chExt cx="0" cy="0"/>
        </a:xfrm>
      </p:grpSpPr>
      <p:sp>
        <p:nvSpPr>
          <p:cNvPr id="5622" name="Google Shape;5622;p58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if and loop </a:t>
            </a:r>
            <a:endParaRPr i="1" sz="3200">
              <a:solidFill>
                <a:srgbClr val="FF9900"/>
              </a:solidFill>
              <a:latin typeface="Arial"/>
              <a:ea typeface="Arial"/>
              <a:cs typeface="Arial"/>
              <a:sym typeface="Arial"/>
            </a:endParaRPr>
          </a:p>
        </p:txBody>
      </p:sp>
      <p:sp>
        <p:nvSpPr>
          <p:cNvPr id="5623" name="Google Shape;5623;p584"/>
          <p:cNvSpPr/>
          <p:nvPr/>
        </p:nvSpPr>
        <p:spPr>
          <a:xfrm>
            <a:off x="1676400" y="3150276"/>
            <a:ext cx="8839200" cy="20313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[begin_label:] LOOP</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END LOOP [end_label]</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ITERATE label</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LEAVE label</a:t>
            </a:r>
            <a:endParaRPr/>
          </a:p>
        </p:txBody>
      </p:sp>
      <p:sp>
        <p:nvSpPr>
          <p:cNvPr id="5624" name="Google Shape;5624;p584"/>
          <p:cNvSpPr/>
          <p:nvPr/>
        </p:nvSpPr>
        <p:spPr>
          <a:xfrm>
            <a:off x="1676400" y="2325470"/>
            <a:ext cx="8839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ITERATE</a:t>
            </a:r>
            <a:r>
              <a:rPr lang="en-IN" sz="1800">
                <a:solidFill>
                  <a:schemeClr val="dk1"/>
                </a:solidFill>
                <a:latin typeface="Arial"/>
                <a:ea typeface="Arial"/>
                <a:cs typeface="Arial"/>
                <a:sym typeface="Arial"/>
              </a:rPr>
              <a:t> means "start the loop again."</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LEAVE</a:t>
            </a:r>
            <a:r>
              <a:rPr lang="en-IN" sz="1800">
                <a:solidFill>
                  <a:schemeClr val="dk1"/>
                </a:solidFill>
                <a:latin typeface="Arial"/>
                <a:ea typeface="Arial"/>
                <a:cs typeface="Arial"/>
                <a:sym typeface="Arial"/>
              </a:rPr>
              <a:t> statement is used to exit the flow control construct that has the given label.</a:t>
            </a:r>
            <a:endParaRPr/>
          </a:p>
        </p:txBody>
      </p:sp>
      <p:sp>
        <p:nvSpPr>
          <p:cNvPr id="5625" name="Google Shape;5625;p584"/>
          <p:cNvSpPr/>
          <p:nvPr/>
        </p:nvSpPr>
        <p:spPr>
          <a:xfrm>
            <a:off x="1676400" y="762001"/>
            <a:ext cx="8839200"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IF search_condition THEN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[ELSEIF search_condition THEN statement_list]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[ELSE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END IF</a:t>
            </a:r>
            <a:endParaRPr/>
          </a:p>
        </p:txBody>
      </p:sp>
      <p:cxnSp>
        <p:nvCxnSpPr>
          <p:cNvPr id="5626" name="Google Shape;5626;p584"/>
          <p:cNvCxnSpPr/>
          <p:nvPr/>
        </p:nvCxnSpPr>
        <p:spPr>
          <a:xfrm>
            <a:off x="1524000" y="2057400"/>
            <a:ext cx="9144000"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0" name="Shape 5630"/>
        <p:cNvGrpSpPr/>
        <p:nvPr/>
      </p:nvGrpSpPr>
      <p:grpSpPr>
        <a:xfrm>
          <a:off x="0" y="0"/>
          <a:ext cx="0" cy="0"/>
          <a:chOff x="0" y="0"/>
          <a:chExt cx="0" cy="0"/>
        </a:xfrm>
      </p:grpSpPr>
      <p:sp>
        <p:nvSpPr>
          <p:cNvPr id="5631" name="Google Shape;5631;p585"/>
          <p:cNvSpPr/>
          <p:nvPr/>
        </p:nvSpPr>
        <p:spPr>
          <a:xfrm>
            <a:off x="1524596" y="1"/>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if</a:t>
            </a:r>
            <a:endParaRPr i="1" sz="3200">
              <a:solidFill>
                <a:srgbClr val="FF9900"/>
              </a:solidFill>
              <a:latin typeface="Arial"/>
              <a:ea typeface="Arial"/>
              <a:cs typeface="Arial"/>
              <a:sym typeface="Arial"/>
            </a:endParaRPr>
          </a:p>
        </p:txBody>
      </p:sp>
      <p:sp>
        <p:nvSpPr>
          <p:cNvPr id="5632" name="Google Shape;5632;p585"/>
          <p:cNvSpPr/>
          <p:nvPr/>
        </p:nvSpPr>
        <p:spPr>
          <a:xfrm>
            <a:off x="191345" y="725849"/>
            <a:ext cx="8838049" cy="120032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IF search_condition THEN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[ELSEIF search_condition THEN statement_list]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[ELSE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END IF</a:t>
            </a:r>
            <a:endParaRPr/>
          </a:p>
        </p:txBody>
      </p:sp>
      <p:sp>
        <p:nvSpPr>
          <p:cNvPr id="5633" name="Google Shape;5633;p585"/>
          <p:cNvSpPr/>
          <p:nvPr/>
        </p:nvSpPr>
        <p:spPr>
          <a:xfrm>
            <a:off x="263352" y="2622973"/>
            <a:ext cx="1152128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procedurename</a:t>
            </a:r>
            <a:r>
              <a:rPr lang="en-IN" sz="1800">
                <a:solidFill>
                  <a:srgbClr val="0C0C0C"/>
                </a:solidFill>
                <a:latin typeface="Quattrocento Sans"/>
                <a:ea typeface="Quattrocento Sans"/>
                <a:cs typeface="Quattrocento Sans"/>
                <a:sym typeface="Quattrocento Sans"/>
              </a:rPr>
              <a:t>(v_value </a:t>
            </a:r>
            <a:r>
              <a:rPr lang="en-IN" sz="1800">
                <a:solidFill>
                  <a:srgbClr val="834689"/>
                </a:solidFill>
                <a:latin typeface="Arial"/>
                <a:ea typeface="Arial"/>
                <a:cs typeface="Arial"/>
                <a:sym typeface="Arial"/>
              </a:rPr>
              <a:t>INT</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 v_value = </a:t>
            </a:r>
            <a:r>
              <a:rPr lang="en-IN" sz="1800">
                <a:solidFill>
                  <a:srgbClr val="990055"/>
                </a:solidFill>
                <a:latin typeface="Quattrocento Sans"/>
                <a:ea typeface="Quattrocento Sans"/>
                <a:cs typeface="Quattrocento Sans"/>
                <a:sym typeface="Quattrocento Sans"/>
              </a:rPr>
              <a:t>0</a:t>
            </a:r>
            <a:r>
              <a:rPr lang="en-IN" sz="1800">
                <a:solidFill>
                  <a:schemeClr val="dk1"/>
                </a:solidFill>
                <a:latin typeface="Quattrocento Sans"/>
                <a:ea typeface="Quattrocento Sans"/>
                <a:cs typeface="Quattrocento Sans"/>
                <a:sym typeface="Quattrocento Sans"/>
              </a:rPr>
              <a:t>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669900"/>
                </a:solidFill>
                <a:latin typeface="Quattrocento Sans"/>
                <a:ea typeface="Quattrocento Sans"/>
                <a:cs typeface="Quattrocento Sans"/>
                <a:sym typeface="Quattrocento Sans"/>
              </a:rPr>
              <a:t>'The enter value is 0' </a:t>
            </a:r>
            <a:r>
              <a:rPr lang="en-IN" sz="1800">
                <a:solidFill>
                  <a:schemeClr val="dk1"/>
                </a:solidFill>
                <a:latin typeface="Quattrocento Sans"/>
                <a:ea typeface="Quattrocento Sans"/>
                <a:cs typeface="Quattrocento Sans"/>
                <a:sym typeface="Quattrocento Sans"/>
              </a:rPr>
              <a:t>as "Message Box";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elseif v_value = </a:t>
            </a:r>
            <a:r>
              <a:rPr lang="en-IN" sz="1800">
                <a:solidFill>
                  <a:srgbClr val="990055"/>
                </a:solidFill>
                <a:latin typeface="Quattrocento Sans"/>
                <a:ea typeface="Quattrocento Sans"/>
                <a:cs typeface="Quattrocento Sans"/>
                <a:sym typeface="Quattrocento Sans"/>
              </a:rPr>
              <a:t>1</a:t>
            </a:r>
            <a:r>
              <a:rPr lang="en-IN" sz="1800">
                <a:solidFill>
                  <a:schemeClr val="dk1"/>
                </a:solidFill>
                <a:latin typeface="Quattrocento Sans"/>
                <a:ea typeface="Quattrocento Sans"/>
                <a:cs typeface="Quattrocento Sans"/>
                <a:sym typeface="Quattrocento Sans"/>
              </a:rPr>
              <a:t>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669900"/>
                </a:solidFill>
                <a:latin typeface="Quattrocento Sans"/>
                <a:ea typeface="Quattrocento Sans"/>
                <a:cs typeface="Quattrocento Sans"/>
                <a:sym typeface="Quattrocento Sans"/>
              </a:rPr>
              <a:t>'The enter value is 1' </a:t>
            </a:r>
            <a:r>
              <a:rPr lang="en-IN" sz="1800">
                <a:solidFill>
                  <a:schemeClr val="dk1"/>
                </a:solidFill>
                <a:latin typeface="Quattrocento Sans"/>
                <a:ea typeface="Quattrocento Sans"/>
                <a:cs typeface="Quattrocento Sans"/>
                <a:sym typeface="Quattrocento Sans"/>
              </a:rPr>
              <a:t>as "Message Box";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669900"/>
                </a:solidFill>
                <a:latin typeface="Quattrocento Sans"/>
                <a:ea typeface="Quattrocento Sans"/>
                <a:cs typeface="Quattrocento Sans"/>
                <a:sym typeface="Quattrocento Sans"/>
              </a:rPr>
              <a:t>'The enter value is neither 0 or 1'</a:t>
            </a:r>
            <a:r>
              <a:rPr lang="en-IN" sz="1800">
                <a:solidFill>
                  <a:schemeClr val="dk1"/>
                </a:solidFill>
                <a:latin typeface="Quattrocento Sans"/>
                <a:ea typeface="Quattrocento Sans"/>
                <a:cs typeface="Quattrocento Sans"/>
                <a:sym typeface="Quattrocento Sans"/>
              </a:rPr>
              <a:t> as "Message Box";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sz="1800">
              <a:solidFill>
                <a:srgbClr val="0C0C0C"/>
              </a:solidFill>
              <a:latin typeface="Quattrocento Sans"/>
              <a:ea typeface="Quattrocento Sans"/>
              <a:cs typeface="Quattrocento Sans"/>
              <a:sym typeface="Quattrocento Sans"/>
            </a:endParaRPr>
          </a:p>
        </p:txBody>
      </p:sp>
      <p:sp>
        <p:nvSpPr>
          <p:cNvPr id="5634" name="Google Shape;5634;p585"/>
          <p:cNvSpPr/>
          <p:nvPr/>
        </p:nvSpPr>
        <p:spPr>
          <a:xfrm>
            <a:off x="263353" y="2204864"/>
            <a:ext cx="11665297"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FF0000"/>
                </a:solidFill>
                <a:latin typeface="Arial"/>
                <a:ea typeface="Arial"/>
                <a:cs typeface="Arial"/>
                <a:sym typeface="Arial"/>
              </a:rPr>
              <a:t>e.g.</a:t>
            </a:r>
            <a:endParaRPr/>
          </a:p>
        </p:txBody>
      </p:sp>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8" name="Shape 5638"/>
        <p:cNvGrpSpPr/>
        <p:nvPr/>
      </p:nvGrpSpPr>
      <p:grpSpPr>
        <a:xfrm>
          <a:off x="0" y="0"/>
          <a:ext cx="0" cy="0"/>
          <a:chOff x="0" y="0"/>
          <a:chExt cx="0" cy="0"/>
        </a:xfrm>
      </p:grpSpPr>
      <p:sp>
        <p:nvSpPr>
          <p:cNvPr id="5639" name="Google Shape;5639;p586"/>
          <p:cNvSpPr/>
          <p:nvPr/>
        </p:nvSpPr>
        <p:spPr>
          <a:xfrm>
            <a:off x="1524596" y="1"/>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loop </a:t>
            </a:r>
            <a:endParaRPr i="1" sz="3200">
              <a:solidFill>
                <a:srgbClr val="FF9900"/>
              </a:solidFill>
              <a:latin typeface="Arial"/>
              <a:ea typeface="Arial"/>
              <a:cs typeface="Arial"/>
              <a:sym typeface="Arial"/>
            </a:endParaRPr>
          </a:p>
        </p:txBody>
      </p:sp>
      <p:sp>
        <p:nvSpPr>
          <p:cNvPr id="5640" name="Google Shape;5640;p586"/>
          <p:cNvSpPr/>
          <p:nvPr/>
        </p:nvSpPr>
        <p:spPr>
          <a:xfrm>
            <a:off x="335362" y="692696"/>
            <a:ext cx="3240360" cy="175432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[begin_label:] LOOP</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statement_list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END LOOP [end_label]</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ITERATE label</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LEAVE label</a:t>
            </a:r>
            <a:endParaRPr/>
          </a:p>
        </p:txBody>
      </p:sp>
      <p:sp>
        <p:nvSpPr>
          <p:cNvPr id="5641" name="Google Shape;5641;p586"/>
          <p:cNvSpPr/>
          <p:nvPr/>
        </p:nvSpPr>
        <p:spPr>
          <a:xfrm>
            <a:off x="3575721" y="692696"/>
            <a:ext cx="86162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ITERATE</a:t>
            </a:r>
            <a:r>
              <a:rPr lang="en-IN" sz="1800">
                <a:solidFill>
                  <a:schemeClr val="dk1"/>
                </a:solidFill>
                <a:latin typeface="Arial"/>
                <a:ea typeface="Arial"/>
                <a:cs typeface="Arial"/>
                <a:sym typeface="Arial"/>
              </a:rPr>
              <a:t> means "start the loop again."</a:t>
            </a:r>
            <a:endParaRPr/>
          </a:p>
          <a:p>
            <a:pPr indent="0" lvl="0" marL="0" marR="0" rtl="0" algn="l">
              <a:spcBef>
                <a:spcPts val="0"/>
              </a:spcBef>
              <a:spcAft>
                <a:spcPts val="0"/>
              </a:spcAft>
              <a:buNone/>
            </a:pPr>
            <a:r>
              <a:rPr b="1" lang="en-IN" sz="1800">
                <a:solidFill>
                  <a:schemeClr val="dk1"/>
                </a:solidFill>
                <a:latin typeface="Arial"/>
                <a:ea typeface="Arial"/>
                <a:cs typeface="Arial"/>
                <a:sym typeface="Arial"/>
              </a:rPr>
              <a:t>LEAVE</a:t>
            </a:r>
            <a:r>
              <a:rPr lang="en-IN" sz="1800">
                <a:solidFill>
                  <a:schemeClr val="dk1"/>
                </a:solidFill>
                <a:latin typeface="Arial"/>
                <a:ea typeface="Arial"/>
                <a:cs typeface="Arial"/>
                <a:sym typeface="Arial"/>
              </a:rPr>
              <a:t> statement is used to exit the flow control construct that has the given label.</a:t>
            </a:r>
            <a:endParaRPr/>
          </a:p>
        </p:txBody>
      </p:sp>
      <p:sp>
        <p:nvSpPr>
          <p:cNvPr id="5642" name="Google Shape;5642;p586"/>
          <p:cNvSpPr/>
          <p:nvPr/>
        </p:nvSpPr>
        <p:spPr>
          <a:xfrm>
            <a:off x="263352" y="2780928"/>
            <a:ext cx="11521280"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 IF EXISTS</a:t>
            </a: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procedurename</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procedurename(</a:t>
            </a:r>
            <a:r>
              <a:rPr lang="en-IN" sz="1800">
                <a:solidFill>
                  <a:srgbClr val="0C0C0C"/>
                </a:solidFill>
                <a:latin typeface="Quattrocento Sans"/>
                <a:ea typeface="Quattrocento Sans"/>
                <a:cs typeface="Quattrocento Sans"/>
                <a:sym typeface="Quattrocento Sans"/>
              </a:rPr>
              <a:t>v_value </a:t>
            </a:r>
            <a:r>
              <a:rPr lang="en-IN" sz="1800">
                <a:solidFill>
                  <a:srgbClr val="834689"/>
                </a:solidFill>
                <a:latin typeface="Arial"/>
                <a:ea typeface="Arial"/>
                <a:cs typeface="Arial"/>
                <a:sym typeface="Arial"/>
              </a:rPr>
              <a:t>INT</a:t>
            </a: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declare x </a:t>
            </a:r>
            <a:r>
              <a:rPr lang="en-IN" sz="1800">
                <a:solidFill>
                  <a:srgbClr val="834689"/>
                </a:solidFill>
                <a:latin typeface="Arial"/>
                <a:ea typeface="Arial"/>
                <a:cs typeface="Arial"/>
                <a:sym typeface="Arial"/>
              </a:rPr>
              <a:t>INT</a:t>
            </a:r>
            <a:r>
              <a:rPr lang="en-IN" sz="1800">
                <a:solidFill>
                  <a:srgbClr val="0C0C0C"/>
                </a:solidFill>
                <a:latin typeface="Quattrocento Sans"/>
                <a:ea typeface="Quattrocento Sans"/>
                <a:cs typeface="Quattrocento Sans"/>
                <a:sym typeface="Quattrocento Sans"/>
              </a:rPr>
              <a:t> default 0;</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lbl:</a:t>
            </a:r>
            <a:r>
              <a:rPr lang="en-IN" sz="1800">
                <a:solidFill>
                  <a:srgbClr val="0077AA"/>
                </a:solidFill>
                <a:latin typeface="Quattrocento Sans"/>
                <a:ea typeface="Quattrocento Sans"/>
                <a:cs typeface="Quattrocento Sans"/>
                <a:sym typeface="Quattrocento Sans"/>
              </a:rPr>
              <a:t>loop</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set x = x + </a:t>
            </a:r>
            <a:r>
              <a:rPr lang="en-IN" sz="1800">
                <a:solidFill>
                  <a:srgbClr val="990055"/>
                </a:solidFill>
                <a:latin typeface="Quattrocento Sans"/>
                <a:ea typeface="Quattrocento Sans"/>
                <a:cs typeface="Quattrocento Sans"/>
                <a:sym typeface="Quattrocento Sans"/>
              </a:rPr>
              <a:t>1</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SELECT</a:t>
            </a:r>
            <a:r>
              <a:rPr lang="en-IN" sz="1800">
                <a:solidFill>
                  <a:srgbClr val="0C0C0C"/>
                </a:solidFill>
                <a:latin typeface="Quattrocento Sans"/>
                <a:ea typeface="Quattrocento Sans"/>
                <a:cs typeface="Quattrocento Sans"/>
                <a:sym typeface="Quattrocento Sans"/>
              </a:rPr>
              <a:t> 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 v_value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lbl;</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loop</a:t>
            </a:r>
            <a:r>
              <a:rPr lang="en-IN" sz="1800">
                <a:solidFill>
                  <a:srgbClr val="0C0C0C"/>
                </a:solidFill>
                <a:latin typeface="Quattrocento Sans"/>
                <a:ea typeface="Quattrocento Sans"/>
                <a:cs typeface="Quattrocento Sans"/>
                <a:sym typeface="Quattrocento Sans"/>
              </a:rPr>
              <a:t> lbl;</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sz="1800">
              <a:solidFill>
                <a:srgbClr val="0C0C0C"/>
              </a:solidFill>
              <a:latin typeface="Quattrocento Sans"/>
              <a:ea typeface="Quattrocento Sans"/>
              <a:cs typeface="Quattrocento Sans"/>
              <a:sym typeface="Quattrocento Sans"/>
            </a:endParaRPr>
          </a:p>
        </p:txBody>
      </p:sp>
      <p:sp>
        <p:nvSpPr>
          <p:cNvPr id="5643" name="Google Shape;5643;p586"/>
          <p:cNvSpPr/>
          <p:nvPr/>
        </p:nvSpPr>
        <p:spPr>
          <a:xfrm>
            <a:off x="263353" y="2348880"/>
            <a:ext cx="11665297"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rgbClr val="FF0000"/>
                </a:solidFill>
                <a:latin typeface="Arial"/>
                <a:ea typeface="Arial"/>
                <a:cs typeface="Arial"/>
                <a:sym typeface="Arial"/>
              </a:rPr>
              <a:t>e.g.</a:t>
            </a:r>
            <a:endParaRPr/>
          </a:p>
        </p:txBody>
      </p:sp>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47" name="Shape 5647"/>
        <p:cNvGrpSpPr/>
        <p:nvPr/>
      </p:nvGrpSpPr>
      <p:grpSpPr>
        <a:xfrm>
          <a:off x="0" y="0"/>
          <a:ext cx="0" cy="0"/>
          <a:chOff x="0" y="0"/>
          <a:chExt cx="0" cy="0"/>
        </a:xfrm>
      </p:grpSpPr>
      <p:sp>
        <p:nvSpPr>
          <p:cNvPr id="5648" name="Google Shape;5648;p587"/>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stored procedure</a:t>
            </a:r>
            <a:endParaRPr sz="4800">
              <a:solidFill>
                <a:srgbClr val="DC525C"/>
              </a:solidFill>
              <a:latin typeface="Quattrocento Sans"/>
              <a:ea typeface="Quattrocento Sans"/>
              <a:cs typeface="Quattrocento Sans"/>
              <a:sym typeface="Quattrocento Sans"/>
            </a:endParaRPr>
          </a:p>
        </p:txBody>
      </p:sp>
      <p:sp>
        <p:nvSpPr>
          <p:cNvPr id="5649" name="Google Shape;5649;p587"/>
          <p:cNvSpPr/>
          <p:nvPr/>
        </p:nvSpPr>
        <p:spPr>
          <a:xfrm>
            <a:off x="1676400" y="152400"/>
            <a:ext cx="8839200" cy="400110"/>
          </a:xfrm>
          <a:prstGeom prst="rect">
            <a:avLst/>
          </a:prstGeom>
          <a:solidFill>
            <a:srgbClr val="5F9378"/>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rgbClr val="E8F97F"/>
                </a:solidFill>
                <a:latin typeface="Arial"/>
                <a:ea typeface="Arial"/>
                <a:cs typeface="Arial"/>
                <a:sym typeface="Arial"/>
              </a:rPr>
              <a:t>A procedure is a group of PL/SQL statements that you can call by name.</a:t>
            </a:r>
            <a:endParaRPr/>
          </a:p>
        </p:txBody>
      </p:sp>
      <p:sp>
        <p:nvSpPr>
          <p:cNvPr id="5650" name="Google Shape;5650;p587"/>
          <p:cNvSpPr/>
          <p:nvPr/>
        </p:nvSpPr>
        <p:spPr>
          <a:xfrm>
            <a:off x="2062758" y="3228945"/>
            <a:ext cx="8838049"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000">
                <a:solidFill>
                  <a:schemeClr val="dk1"/>
                </a:solidFill>
                <a:latin typeface="Arial"/>
                <a:ea typeface="Arial"/>
                <a:cs typeface="Arial"/>
                <a:sym typeface="Arial"/>
              </a:rPr>
              <a:t>A procedure is a group of PL/SQL statements that you can call by name.</a:t>
            </a:r>
            <a:endParaRPr/>
          </a:p>
        </p:txBody>
      </p:sp>
      <p:sp>
        <p:nvSpPr>
          <p:cNvPr id="5651" name="Google Shape;5651;p587"/>
          <p:cNvSpPr/>
          <p:nvPr/>
        </p:nvSpPr>
        <p:spPr>
          <a:xfrm>
            <a:off x="550590" y="3933056"/>
            <a:ext cx="10873208" cy="236988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200"/>
              <a:buFont typeface="Arial"/>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Clr>
                <a:schemeClr val="dk1"/>
              </a:buClr>
              <a:buSzPts val="800"/>
              <a:buFont typeface="Arial"/>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It is </a:t>
            </a:r>
            <a:r>
              <a:rPr b="1" lang="en-IN" sz="1800">
                <a:solidFill>
                  <a:schemeClr val="dk1"/>
                </a:solidFill>
                <a:latin typeface="Palatino Linotype"/>
                <a:ea typeface="Palatino Linotype"/>
                <a:cs typeface="Palatino Linotype"/>
                <a:sym typeface="Palatino Linotype"/>
              </a:rPr>
              <a:t>not permitted </a:t>
            </a:r>
            <a:r>
              <a:rPr lang="en-IN" sz="1800">
                <a:solidFill>
                  <a:schemeClr val="dk1"/>
                </a:solidFill>
                <a:latin typeface="Palatino Linotype"/>
                <a:ea typeface="Palatino Linotype"/>
                <a:cs typeface="Palatino Linotype"/>
                <a:sym typeface="Palatino Linotype"/>
              </a:rPr>
              <a:t>to assign the value DEFAULT to stored PROCEDURE or FUNCTION parameters</a:t>
            </a:r>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FF0000"/>
                </a:solidFill>
                <a:latin typeface="Palatino Linotype"/>
                <a:ea typeface="Palatino Linotype"/>
                <a:cs typeface="Palatino Linotype"/>
                <a:sym typeface="Palatino Linotype"/>
              </a:rPr>
              <a:t>e.g. </a:t>
            </a:r>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        </a:t>
            </a:r>
            <a:r>
              <a:rPr lang="en-IN" sz="1800">
                <a:solidFill>
                  <a:srgbClr val="0077AA"/>
                </a:solidFill>
                <a:latin typeface="Quattrocento Sans"/>
                <a:ea typeface="Quattrocento Sans"/>
                <a:cs typeface="Quattrocento Sans"/>
                <a:sym typeface="Quattrocento Sans"/>
              </a:rPr>
              <a:t>PROCEDURE</a:t>
            </a: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procedurename</a:t>
            </a:r>
            <a:r>
              <a:rPr lang="en-IN" sz="1800">
                <a:solidFill>
                  <a:srgbClr val="0C0C0C"/>
                </a:solidFill>
                <a:latin typeface="Quattrocento Sans"/>
                <a:ea typeface="Quattrocento Sans"/>
                <a:cs typeface="Quattrocento Sans"/>
                <a:sym typeface="Quattrocento Sans"/>
              </a:rPr>
              <a:t>(</a:t>
            </a:r>
            <a:r>
              <a:rPr lang="en-IN" sz="1800">
                <a:solidFill>
                  <a:srgbClr val="CD7311"/>
                </a:solidFill>
                <a:latin typeface="Quattrocento Sans"/>
                <a:ea typeface="Quattrocento Sans"/>
                <a:cs typeface="Quattrocento Sans"/>
                <a:sym typeface="Quattrocento Sans"/>
              </a:rPr>
              <a:t>IN</a:t>
            </a:r>
            <a:r>
              <a:rPr lang="en-IN" sz="1800">
                <a:solidFill>
                  <a:srgbClr val="0C0C0C"/>
                </a:solidFill>
                <a:latin typeface="Quattrocento Sans"/>
                <a:ea typeface="Quattrocento Sans"/>
                <a:cs typeface="Quattrocento Sans"/>
                <a:sym typeface="Quattrocento Sans"/>
              </a:rPr>
              <a:t> p_ID </a:t>
            </a:r>
            <a:r>
              <a:rPr lang="en-IN" sz="1800">
                <a:solidFill>
                  <a:srgbClr val="834689"/>
                </a:solidFill>
                <a:latin typeface="Quattrocento Sans"/>
                <a:ea typeface="Quattrocento Sans"/>
                <a:cs typeface="Quattrocento Sans"/>
                <a:sym typeface="Quattrocento Sans"/>
              </a:rPr>
              <a:t>INT</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DEFAULT</a:t>
            </a:r>
            <a:r>
              <a:rPr lang="en-IN" sz="1800">
                <a:solidFill>
                  <a:srgbClr val="0C0C0C"/>
                </a:solidFill>
                <a:latin typeface="Quattrocento Sans"/>
                <a:ea typeface="Quattrocento Sans"/>
                <a:cs typeface="Quattrocento Sans"/>
                <a:sym typeface="Quattrocento Sans"/>
              </a:rPr>
              <a:t> 10)</a:t>
            </a:r>
            <a:endParaRPr/>
          </a:p>
          <a:p>
            <a:pPr indent="0" lvl="0" marL="0"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Or stored program local variables</a:t>
            </a:r>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FF0000"/>
                </a:solidFill>
                <a:latin typeface="Palatino Linotype"/>
                <a:ea typeface="Palatino Linotype"/>
                <a:cs typeface="Palatino Linotype"/>
                <a:sym typeface="Palatino Linotype"/>
              </a:rPr>
              <a:t>e.g. </a:t>
            </a:r>
            <a:endParaRPr/>
          </a:p>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        </a:t>
            </a:r>
            <a:r>
              <a:rPr lang="en-IN" sz="1800">
                <a:solidFill>
                  <a:srgbClr val="0077AA"/>
                </a:solidFill>
                <a:latin typeface="Quattrocento Sans"/>
                <a:ea typeface="Quattrocento Sans"/>
                <a:cs typeface="Quattrocento Sans"/>
                <a:sym typeface="Quattrocento Sans"/>
              </a:rPr>
              <a:t>SET</a:t>
            </a:r>
            <a:r>
              <a:rPr lang="en-IN" sz="1800">
                <a:solidFill>
                  <a:schemeClr val="dk1"/>
                </a:solidFill>
                <a:latin typeface="Quattrocento Sans"/>
                <a:ea typeface="Quattrocento Sans"/>
                <a:cs typeface="Quattrocento Sans"/>
                <a:sym typeface="Quattrocento Sans"/>
              </a:rPr>
              <a:t> var_name = </a:t>
            </a:r>
            <a:r>
              <a:rPr lang="en-IN" sz="1800">
                <a:solidFill>
                  <a:srgbClr val="0077AA"/>
                </a:solidFill>
                <a:latin typeface="Quattrocento Sans"/>
                <a:ea typeface="Quattrocento Sans"/>
                <a:cs typeface="Quattrocento Sans"/>
                <a:sym typeface="Quattrocento Sans"/>
              </a:rPr>
              <a:t>DEFAULT</a:t>
            </a:r>
            <a:r>
              <a:rPr lang="en-IN" sz="1800">
                <a:solidFill>
                  <a:schemeClr val="dk1"/>
                </a:solidFill>
                <a:latin typeface="Quattrocento Sans"/>
                <a:ea typeface="Quattrocento Sans"/>
                <a:cs typeface="Quattrocento Sans"/>
                <a:sym typeface="Quattrocento Sans"/>
              </a:rPr>
              <a:t> some_value.</a:t>
            </a:r>
            <a:endParaRPr/>
          </a:p>
        </p:txBody>
      </p:sp>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55" name="Shape 5655"/>
        <p:cNvGrpSpPr/>
        <p:nvPr/>
      </p:nvGrpSpPr>
      <p:grpSpPr>
        <a:xfrm>
          <a:off x="0" y="0"/>
          <a:ext cx="0" cy="0"/>
          <a:chOff x="0" y="0"/>
          <a:chExt cx="0" cy="0"/>
        </a:xfrm>
      </p:grpSpPr>
      <p:sp>
        <p:nvSpPr>
          <p:cNvPr id="5656" name="Google Shape;5656;p58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57" name="Google Shape;5657;p588"/>
          <p:cNvSpPr/>
          <p:nvPr/>
        </p:nvSpPr>
        <p:spPr>
          <a:xfrm>
            <a:off x="479376" y="765364"/>
            <a:ext cx="10112424"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emp;</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58" name="Google Shape;5658;p588"/>
          <p:cNvSpPr/>
          <p:nvPr/>
        </p:nvSpPr>
        <p:spPr>
          <a:xfrm>
            <a:off x="479376" y="3261171"/>
            <a:ext cx="10112424" cy="261610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ename INTO x FROM emp WHERE empno = </a:t>
            </a:r>
            <a:r>
              <a:rPr lang="en-IN" sz="1800">
                <a:solidFill>
                  <a:srgbClr val="990055"/>
                </a:solidFill>
                <a:latin typeface="Quattrocento Sans"/>
                <a:ea typeface="Quattrocento Sans"/>
                <a:cs typeface="Quattrocento Sans"/>
                <a:sym typeface="Quattrocento Sans"/>
              </a:rPr>
              <a:t>7788</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2" name="Shape 5662"/>
        <p:cNvGrpSpPr/>
        <p:nvPr/>
      </p:nvGrpSpPr>
      <p:grpSpPr>
        <a:xfrm>
          <a:off x="0" y="0"/>
          <a:ext cx="0" cy="0"/>
          <a:chOff x="0" y="0"/>
          <a:chExt cx="0" cy="0"/>
        </a:xfrm>
      </p:grpSpPr>
      <p:sp>
        <p:nvSpPr>
          <p:cNvPr id="5663" name="Google Shape;5663;p58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64" name="Google Shape;5664;p589"/>
          <p:cNvSpPr/>
          <p:nvPr/>
        </p:nvSpPr>
        <p:spPr>
          <a:xfrm>
            <a:off x="478800" y="736700"/>
            <a:ext cx="10040416" cy="261610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A5A5A5"/>
                </a:solidFill>
                <a:latin typeface="Quattrocento Sans"/>
                <a:ea typeface="Quattrocento Sans"/>
                <a:cs typeface="Quattrocento Sans"/>
                <a:sym typeface="Quattrocento Sans"/>
              </a:rPr>
              <a:t>(</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INT</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ename INTO x FROM emp WHERE empno = para1;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65" name="Google Shape;5665;p589"/>
          <p:cNvSpPr/>
          <p:nvPr/>
        </p:nvSpPr>
        <p:spPr>
          <a:xfrm>
            <a:off x="478800" y="3657601"/>
            <a:ext cx="10040416" cy="261610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15</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job INTO x FROM emp WHERE ename = para1;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1" name="Shape 631"/>
        <p:cNvGrpSpPr/>
        <p:nvPr/>
      </p:nvGrpSpPr>
      <p:grpSpPr>
        <a:xfrm>
          <a:off x="0" y="0"/>
          <a:ext cx="0" cy="0"/>
          <a:chOff x="0" y="0"/>
          <a:chExt cx="0" cy="0"/>
        </a:xfrm>
      </p:grpSpPr>
      <p:sp>
        <p:nvSpPr>
          <p:cNvPr id="632" name="Google Shape;632;p59"/>
          <p:cNvSpPr/>
          <p:nvPr/>
        </p:nvSpPr>
        <p:spPr>
          <a:xfrm>
            <a:off x="1752600" y="344270"/>
            <a:ext cx="86868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types</a:t>
            </a:r>
            <a:r>
              <a:rPr lang="en-IN" sz="3200">
                <a:solidFill>
                  <a:schemeClr val="dk1"/>
                </a:solidFill>
                <a:latin typeface="Gill Sans"/>
                <a:ea typeface="Gill Sans"/>
                <a:cs typeface="Gill Sans"/>
                <a:sym typeface="Gill Sans"/>
              </a:rPr>
              <a:t> </a:t>
            </a:r>
            <a:r>
              <a:rPr i="1" lang="en-IN" sz="3200">
                <a:solidFill>
                  <a:srgbClr val="FF9900"/>
                </a:solidFill>
                <a:latin typeface="Arial"/>
                <a:ea typeface="Arial"/>
                <a:cs typeface="Arial"/>
                <a:sym typeface="Arial"/>
              </a:rPr>
              <a:t>of</a:t>
            </a:r>
            <a:r>
              <a:rPr lang="en-IN" sz="3200">
                <a:solidFill>
                  <a:schemeClr val="dk1"/>
                </a:solidFill>
                <a:latin typeface="Gill Sans"/>
                <a:ea typeface="Gill Sans"/>
                <a:cs typeface="Gill Sans"/>
                <a:sym typeface="Gill Sans"/>
              </a:rPr>
              <a:t> </a:t>
            </a:r>
            <a:r>
              <a:rPr i="1" lang="en-IN" sz="3200">
                <a:solidFill>
                  <a:srgbClr val="FF9900"/>
                </a:solidFill>
                <a:latin typeface="Arial"/>
                <a:ea typeface="Arial"/>
                <a:cs typeface="Arial"/>
                <a:sym typeface="Arial"/>
              </a:rPr>
              <a:t>Keys?</a:t>
            </a:r>
            <a:endParaRPr i="1" sz="3200">
              <a:solidFill>
                <a:srgbClr val="FF9900"/>
              </a:solidFill>
              <a:latin typeface="Arial"/>
              <a:ea typeface="Arial"/>
              <a:cs typeface="Arial"/>
              <a:sym typeface="Arial"/>
            </a:endParaRPr>
          </a:p>
        </p:txBody>
      </p:sp>
      <p:sp>
        <p:nvSpPr>
          <p:cNvPr descr="One-to-one entity relationship diagram" id="633" name="Google Shape;633;p59"/>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34" name="Google Shape;634;p59"/>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5" name="Google Shape;635;p59"/>
          <p:cNvSpPr/>
          <p:nvPr/>
        </p:nvSpPr>
        <p:spPr>
          <a:xfrm>
            <a:off x="143904" y="1954617"/>
            <a:ext cx="11856751"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Candidate Key: </a:t>
            </a:r>
            <a:r>
              <a:rPr lang="en-IN" sz="1800">
                <a:solidFill>
                  <a:srgbClr val="595959"/>
                </a:solidFill>
                <a:latin typeface="Palatino Linotype"/>
                <a:ea typeface="Palatino Linotype"/>
                <a:cs typeface="Palatino Linotype"/>
                <a:sym typeface="Palatino Linotype"/>
              </a:rPr>
              <a:t>are individual columns in a table that qualifies for uniqueness of all the rows. Here in Employee table EmployeeID,  PAN or emailID are Candidate keys.</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Primary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is the columns you choose to maintain uniqueness in a table. Here in Employee table you can choose either EmployeeID, PAN or emailID columns, EmployeeID is preferable choice.</a:t>
            </a:r>
            <a:endParaRPr/>
          </a:p>
          <a:p>
            <a:pPr indent="-171450" lvl="0" marL="285750" marR="0" rtl="0" algn="l">
              <a:spcBef>
                <a:spcPts val="0"/>
              </a:spcBef>
              <a:spcAft>
                <a:spcPts val="0"/>
              </a:spcAft>
              <a:buClr>
                <a:schemeClr val="dk1"/>
              </a:buClr>
              <a:buSzPts val="1800"/>
              <a:buFont typeface="Arial"/>
              <a:buNone/>
            </a:pPr>
            <a:r>
              <a:t/>
            </a:r>
            <a:endParaRPr sz="1800">
              <a:solidFill>
                <a:srgbClr val="595959"/>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Alternate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Candidate column other the primary key column, like if EmployeeID is primary key then , PAN or emailID columns would be the Alternate key.</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Super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If you add any other column to a primary key then it become a super key, like EmployeeID + FullName is a Super Key.</a:t>
            </a:r>
            <a:endParaRPr/>
          </a:p>
          <a:p>
            <a:pPr indent="-171450" lvl="0" marL="285750" marR="0" rtl="0" algn="l">
              <a:spcBef>
                <a:spcPts val="0"/>
              </a:spcBef>
              <a:spcAft>
                <a:spcPts val="0"/>
              </a:spcAft>
              <a:buClr>
                <a:schemeClr val="dk1"/>
              </a:buClr>
              <a:buSzPts val="1800"/>
              <a:buFont typeface="Arial"/>
              <a:buNone/>
            </a:pPr>
            <a:r>
              <a:t/>
            </a:r>
            <a:endParaRPr sz="1800">
              <a:solidFill>
                <a:srgbClr val="0089A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89A4"/>
              </a:buClr>
              <a:buSzPts val="1800"/>
              <a:buFont typeface="Arial"/>
              <a:buChar char="•"/>
            </a:pPr>
            <a:r>
              <a:rPr b="1" lang="en-IN" sz="1800">
                <a:solidFill>
                  <a:srgbClr val="0089A4"/>
                </a:solidFill>
                <a:latin typeface="Palatino Linotype"/>
                <a:ea typeface="Palatino Linotype"/>
                <a:cs typeface="Palatino Linotype"/>
                <a:sym typeface="Palatino Linotype"/>
              </a:rPr>
              <a:t>Composite Key</a:t>
            </a:r>
            <a:r>
              <a:rPr lang="en-IN" sz="1800">
                <a:solidFill>
                  <a:srgbClr val="0089A4"/>
                </a:solidFill>
                <a:latin typeface="Palatino Linotype"/>
                <a:ea typeface="Palatino Linotype"/>
                <a:cs typeface="Palatino Linotype"/>
                <a:sym typeface="Palatino Linotype"/>
              </a:rPr>
              <a:t>: </a:t>
            </a:r>
            <a:r>
              <a:rPr lang="en-IN" sz="1800">
                <a:solidFill>
                  <a:srgbClr val="595959"/>
                </a:solidFill>
                <a:latin typeface="Palatino Linotype"/>
                <a:ea typeface="Palatino Linotype"/>
                <a:cs typeface="Palatino Linotype"/>
                <a:sym typeface="Palatino Linotype"/>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endParaRPr/>
          </a:p>
        </p:txBody>
      </p:sp>
      <p:sp>
        <p:nvSpPr>
          <p:cNvPr id="636" name="Google Shape;636;p59"/>
          <p:cNvSpPr/>
          <p:nvPr/>
        </p:nvSpPr>
        <p:spPr>
          <a:xfrm>
            <a:off x="119336" y="1268760"/>
            <a:ext cx="118813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2400">
                <a:solidFill>
                  <a:srgbClr val="570528"/>
                </a:solidFill>
                <a:latin typeface="Arial"/>
                <a:ea typeface="Arial"/>
                <a:cs typeface="Arial"/>
                <a:sym typeface="Arial"/>
              </a:rPr>
              <a:t>r</a:t>
            </a:r>
            <a:r>
              <a:rPr lang="en-IN" sz="2400">
                <a:solidFill>
                  <a:srgbClr val="570528"/>
                </a:solidFill>
                <a:latin typeface="Arial"/>
                <a:ea typeface="Arial"/>
                <a:cs typeface="Arial"/>
                <a:sym typeface="Arial"/>
              </a:rPr>
              <a:t> = Employee(EmployeeID, FullName, job, salary, PAN, DateOfBirth, emailID, deptno)</a:t>
            </a:r>
            <a:endParaRPr/>
          </a:p>
        </p:txBody>
      </p:sp>
      <p:sp>
        <p:nvSpPr>
          <p:cNvPr id="637" name="Google Shape;637;p59"/>
          <p:cNvSpPr txBox="1"/>
          <p:nvPr/>
        </p:nvSpPr>
        <p:spPr>
          <a:xfrm>
            <a:off x="47328" y="116632"/>
            <a:ext cx="704560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5C4504"/>
                </a:solidFill>
                <a:latin typeface="Palatino Linotype"/>
                <a:ea typeface="Palatino Linotype"/>
                <a:cs typeface="Palatino Linotype"/>
                <a:sym typeface="Palatino Linotype"/>
              </a:rPr>
              <a:t>Keys are used to establish relationships between tables and also to uniquely identify any record in the table. </a:t>
            </a:r>
            <a:endParaRPr/>
          </a:p>
        </p:txBody>
      </p:sp>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9" name="Shape 5669"/>
        <p:cNvGrpSpPr/>
        <p:nvPr/>
      </p:nvGrpSpPr>
      <p:grpSpPr>
        <a:xfrm>
          <a:off x="0" y="0"/>
          <a:ext cx="0" cy="0"/>
          <a:chOff x="0" y="0"/>
          <a:chExt cx="0" cy="0"/>
        </a:xfrm>
      </p:grpSpPr>
      <p:sp>
        <p:nvSpPr>
          <p:cNvPr id="5670" name="Google Shape;5670;p59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71" name="Google Shape;5671;p590"/>
          <p:cNvSpPr/>
          <p:nvPr/>
        </p:nvSpPr>
        <p:spPr>
          <a:xfrm>
            <a:off x="479376" y="767478"/>
            <a:ext cx="10112424"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emp WHERE job = para1;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72" name="Google Shape;5672;p590"/>
          <p:cNvSpPr/>
          <p:nvPr/>
        </p:nvSpPr>
        <p:spPr>
          <a:xfrm>
            <a:off x="479376" y="3269883"/>
            <a:ext cx="1036915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 </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s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j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para1, SUM(Sal) INTO varJob, varSumSal FROM emp WHERE job = para1;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76" name="Shape 5676"/>
        <p:cNvGrpSpPr/>
        <p:nvPr/>
      </p:nvGrpSpPr>
      <p:grpSpPr>
        <a:xfrm>
          <a:off x="0" y="0"/>
          <a:ext cx="0" cy="0"/>
          <a:chOff x="0" y="0"/>
          <a:chExt cx="0" cy="0"/>
        </a:xfrm>
      </p:grpSpPr>
      <p:sp>
        <p:nvSpPr>
          <p:cNvPr id="5677" name="Google Shape;5677;p59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78" name="Google Shape;5678;p591"/>
          <p:cNvSpPr/>
          <p:nvPr/>
        </p:nvSpPr>
        <p:spPr>
          <a:xfrm>
            <a:off x="479376" y="767478"/>
            <a:ext cx="10112424"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para1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(SELECT true FROM dept WHERE deptno = x)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emp WHERE deptno = 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"Data Not Found";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82" name="Shape 5682"/>
        <p:cNvGrpSpPr/>
        <p:nvPr/>
      </p:nvGrpSpPr>
      <p:grpSpPr>
        <a:xfrm>
          <a:off x="0" y="0"/>
          <a:ext cx="0" cy="0"/>
          <a:chOff x="0" y="0"/>
          <a:chExt cx="0" cy="0"/>
        </a:xfrm>
      </p:grpSpPr>
      <p:sp>
        <p:nvSpPr>
          <p:cNvPr id="5683" name="Google Shape;5683;p59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84" name="Google Shape;5684;p592"/>
          <p:cNvSpPr/>
          <p:nvPr/>
        </p:nvSpPr>
        <p:spPr>
          <a:xfrm>
            <a:off x="478800" y="739676"/>
            <a:ext cx="10040416"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(2), </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p2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(12), </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p3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 </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p4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DEPT values (p1, p2, p3, p4);</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85" name="Google Shape;5685;p592"/>
          <p:cNvSpPr/>
          <p:nvPr/>
        </p:nvSpPr>
        <p:spPr>
          <a:xfrm>
            <a:off x="478800" y="3311113"/>
            <a:ext cx="10040416" cy="206210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myprocedure  (</a:t>
            </a:r>
            <a:r>
              <a:rPr lang="en-IN" sz="1800">
                <a:solidFill>
                  <a:srgbClr val="CD7311"/>
                </a:solidFill>
                <a:latin typeface="Quattrocento Sans"/>
                <a:ea typeface="Quattrocento Sans"/>
                <a:cs typeface="Quattrocento Sans"/>
                <a:sym typeface="Quattrocento Sans"/>
              </a:rPr>
              <a:t>INOUT</a:t>
            </a:r>
            <a:r>
              <a:rPr lang="en-IN" sz="1800">
                <a:solidFill>
                  <a:schemeClr val="dk1"/>
                </a:solidFill>
                <a:latin typeface="Quattrocento Sans"/>
                <a:ea typeface="Quattrocento Sans"/>
                <a:cs typeface="Quattrocento Sans"/>
                <a:sym typeface="Quattrocento Sans"/>
              </a:rPr>
              <a:t> p1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(2))</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p1 = p1+2;</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86" name="Google Shape;5686;p592"/>
          <p:cNvSpPr txBox="1"/>
          <p:nvPr/>
        </p:nvSpPr>
        <p:spPr>
          <a:xfrm>
            <a:off x="551384" y="5602014"/>
            <a:ext cx="60399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633E31"/>
                </a:solidFill>
                <a:latin typeface="Arial"/>
                <a:ea typeface="Arial"/>
                <a:cs typeface="Arial"/>
                <a:sym typeface="Arial"/>
              </a:rPr>
              <a:t>mysql&gt; </a:t>
            </a:r>
            <a:r>
              <a:rPr lang="en-IN" sz="1800">
                <a:solidFill>
                  <a:schemeClr val="dk1"/>
                </a:solidFill>
                <a:latin typeface="Arial"/>
                <a:ea typeface="Arial"/>
                <a:cs typeface="Arial"/>
                <a:sym typeface="Arial"/>
              </a:rPr>
              <a:t>SET </a:t>
            </a:r>
            <a:r>
              <a:rPr i="1" lang="en-IN" sz="1800">
                <a:solidFill>
                  <a:schemeClr val="dk1"/>
                </a:solidFill>
                <a:latin typeface="Arial"/>
                <a:ea typeface="Arial"/>
                <a:cs typeface="Arial"/>
                <a:sym typeface="Arial"/>
              </a:rPr>
              <a:t>@x </a:t>
            </a:r>
            <a:r>
              <a:rPr lang="en-IN" sz="1800">
                <a:solidFill>
                  <a:schemeClr val="dk1"/>
                </a:solidFill>
                <a:latin typeface="Arial"/>
                <a:ea typeface="Arial"/>
                <a:cs typeface="Arial"/>
                <a:sym typeface="Arial"/>
              </a:rPr>
              <a:t>= </a:t>
            </a:r>
            <a:r>
              <a:rPr lang="en-IN" sz="1800">
                <a:solidFill>
                  <a:srgbClr val="990055"/>
                </a:solidFill>
                <a:latin typeface="Quattrocento Sans"/>
                <a:ea typeface="Quattrocento Sans"/>
                <a:cs typeface="Quattrocento Sans"/>
                <a:sym typeface="Quattrocento Sans"/>
              </a:rPr>
              <a:t>10</a:t>
            </a:r>
            <a:endParaRPr/>
          </a:p>
          <a:p>
            <a:pPr indent="0" lvl="0" marL="0" marR="0" rtl="0" algn="l">
              <a:spcBef>
                <a:spcPts val="0"/>
              </a:spcBef>
              <a:spcAft>
                <a:spcPts val="0"/>
              </a:spcAft>
              <a:buNone/>
            </a:pPr>
            <a:r>
              <a:rPr lang="en-IN" sz="1800">
                <a:solidFill>
                  <a:srgbClr val="633E31"/>
                </a:solidFill>
                <a:latin typeface="Arial"/>
                <a:ea typeface="Arial"/>
                <a:cs typeface="Arial"/>
                <a:sym typeface="Arial"/>
              </a:rPr>
              <a:t>mysql&gt; </a:t>
            </a:r>
            <a:r>
              <a:rPr lang="en-IN" sz="1800">
                <a:solidFill>
                  <a:schemeClr val="dk1"/>
                </a:solidFill>
                <a:latin typeface="Arial"/>
                <a:ea typeface="Arial"/>
                <a:cs typeface="Arial"/>
                <a:sym typeface="Arial"/>
              </a:rPr>
              <a:t>CALL procudeureName(</a:t>
            </a:r>
            <a:r>
              <a:rPr i="1" lang="en-IN" sz="1800">
                <a:solidFill>
                  <a:schemeClr val="dk1"/>
                </a:solidFill>
                <a:latin typeface="Arial"/>
                <a:ea typeface="Arial"/>
                <a:cs typeface="Arial"/>
                <a:sym typeface="Arial"/>
              </a:rPr>
              <a:t>@x</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633E31"/>
                </a:solidFill>
                <a:latin typeface="Arial"/>
                <a:ea typeface="Arial"/>
                <a:cs typeface="Arial"/>
                <a:sym typeface="Arial"/>
              </a:rPr>
              <a:t>mysql&gt;</a:t>
            </a:r>
            <a:r>
              <a:rPr lang="en-IN" sz="1800">
                <a:solidFill>
                  <a:schemeClr val="dk1"/>
                </a:solidFill>
                <a:latin typeface="Arial"/>
                <a:ea typeface="Arial"/>
                <a:cs typeface="Arial"/>
                <a:sym typeface="Arial"/>
              </a:rPr>
              <a:t> SELECT </a:t>
            </a:r>
            <a:r>
              <a:rPr i="1" lang="en-IN" sz="1800">
                <a:solidFill>
                  <a:schemeClr val="dk1"/>
                </a:solidFill>
                <a:latin typeface="Arial"/>
                <a:ea typeface="Arial"/>
                <a:cs typeface="Arial"/>
                <a:sym typeface="Arial"/>
              </a:rPr>
              <a:t>@x</a:t>
            </a:r>
            <a:endParaRPr sz="1800">
              <a:solidFill>
                <a:schemeClr val="dk1"/>
              </a:solidFill>
              <a:latin typeface="Arial"/>
              <a:ea typeface="Arial"/>
              <a:cs typeface="Arial"/>
              <a:sym typeface="Arial"/>
            </a:endParaRPr>
          </a:p>
        </p:txBody>
      </p:sp>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0" name="Shape 5690"/>
        <p:cNvGrpSpPr/>
        <p:nvPr/>
      </p:nvGrpSpPr>
      <p:grpSpPr>
        <a:xfrm>
          <a:off x="0" y="0"/>
          <a:ext cx="0" cy="0"/>
          <a:chOff x="0" y="0"/>
          <a:chExt cx="0" cy="0"/>
        </a:xfrm>
      </p:grpSpPr>
      <p:sp>
        <p:nvSpPr>
          <p:cNvPr id="5691" name="Google Shape;5691;p59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692" name="Google Shape;5692;p593"/>
          <p:cNvSpPr/>
          <p:nvPr/>
        </p:nvSpPr>
        <p:spPr>
          <a:xfrm>
            <a:off x="478800" y="404664"/>
            <a:ext cx="10945216"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CREATE TABLE temp (</a:t>
            </a:r>
            <a:r>
              <a:rPr lang="en-IN" sz="1800">
                <a:solidFill>
                  <a:srgbClr val="CD7311"/>
                </a:solidFill>
                <a:latin typeface="Quattrocento Sans"/>
                <a:ea typeface="Quattrocento Sans"/>
                <a:cs typeface="Quattrocento Sans"/>
                <a:sym typeface="Quattrocento Sans"/>
              </a:rPr>
              <a:t>IN</a:t>
            </a:r>
            <a:r>
              <a:rPr lang="en-IN" sz="1800">
                <a:solidFill>
                  <a:srgbClr val="2658E6"/>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col1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93" name="Google Shape;5693;p593"/>
          <p:cNvSpPr/>
          <p:nvPr/>
        </p:nvSpPr>
        <p:spPr>
          <a:xfrm>
            <a:off x="478800" y="2549803"/>
            <a:ext cx="1144927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rgbClr val="2658E6"/>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v1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D7311"/>
                </a:solidFill>
                <a:latin typeface="Quattrocento Sans"/>
                <a:ea typeface="Quattrocento Sans"/>
                <a:cs typeface="Quattrocento Sans"/>
                <a:sym typeface="Quattrocento Sans"/>
              </a:rPr>
              <a:t>IN</a:t>
            </a:r>
            <a:r>
              <a:rPr lang="en-IN" sz="1800">
                <a:solidFill>
                  <a:srgbClr val="2658E6"/>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v2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a:t>
            </a:r>
            <a:r>
              <a:rPr lang="en-IN" sz="1800">
                <a:solidFill>
                  <a:srgbClr val="CD7311"/>
                </a:solidFill>
                <a:latin typeface="Quattrocento Sans"/>
                <a:ea typeface="Quattrocento Sans"/>
                <a:cs typeface="Quattrocento Sans"/>
                <a:sym typeface="Quattrocento Sans"/>
              </a:rPr>
              <a:t>IN</a:t>
            </a:r>
            <a:r>
              <a:rPr lang="en-IN" sz="1800">
                <a:solidFill>
                  <a:srgbClr val="2658E6"/>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v3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a:t>
            </a:r>
            <a:r>
              <a:rPr lang="en-IN" sz="1800">
                <a:solidFill>
                  <a:srgbClr val="CD7311"/>
                </a:solidFill>
                <a:latin typeface="Quattrocento Sans"/>
                <a:ea typeface="Quattrocento Sans"/>
                <a:cs typeface="Quattrocento Sans"/>
                <a:sym typeface="Quattrocento Sans"/>
              </a:rPr>
              <a:t>IN</a:t>
            </a:r>
            <a:r>
              <a:rPr lang="en-IN" sz="1800">
                <a:solidFill>
                  <a:srgbClr val="2658E6"/>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v4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dept VALUES (v1, v2, v3, v4);</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694" name="Google Shape;5694;p593"/>
          <p:cNvSpPr/>
          <p:nvPr/>
        </p:nvSpPr>
        <p:spPr>
          <a:xfrm>
            <a:off x="478800" y="4782051"/>
            <a:ext cx="10945216"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var1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emp LIMIT var1;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98" name="Shape 5698"/>
        <p:cNvGrpSpPr/>
        <p:nvPr/>
      </p:nvGrpSpPr>
      <p:grpSpPr>
        <a:xfrm>
          <a:off x="0" y="0"/>
          <a:ext cx="0" cy="0"/>
          <a:chOff x="0" y="0"/>
          <a:chExt cx="0" cy="0"/>
        </a:xfrm>
      </p:grpSpPr>
      <p:sp>
        <p:nvSpPr>
          <p:cNvPr id="5699" name="Google Shape;5699;p59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700" name="Google Shape;5700;p594"/>
          <p:cNvSpPr/>
          <p:nvPr/>
        </p:nvSpPr>
        <p:spPr>
          <a:xfrm>
            <a:off x="478800" y="711876"/>
            <a:ext cx="996840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CREATE TABLE temp (col1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701" name="Google Shape;5701;p594"/>
          <p:cNvSpPr/>
          <p:nvPr/>
        </p:nvSpPr>
        <p:spPr>
          <a:xfrm>
            <a:off x="478800" y="3284984"/>
            <a:ext cx="1130583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rgbClr val="41C60C"/>
                </a:solidFill>
                <a:latin typeface="Quattrocento Sans"/>
                <a:ea typeface="Quattrocento Sans"/>
                <a:cs typeface="Quattrocento Sans"/>
                <a:sym typeface="Quattrocento Sans"/>
              </a:rPr>
              <a:t>   #CREATE TABLE temp (col1 INT);</a:t>
            </a:r>
            <a:endParaRPr/>
          </a:p>
          <a:p>
            <a:pPr indent="0" lvl="0" marL="261938" marR="0" rtl="0" algn="l">
              <a:spcBef>
                <a:spcPts val="0"/>
              </a:spcBef>
              <a:spcAft>
                <a:spcPts val="0"/>
              </a:spcAft>
              <a:buNone/>
            </a:pPr>
            <a:r>
              <a:rPr lang="en-IN" sz="1800">
                <a:solidFill>
                  <a:srgbClr val="41C60C"/>
                </a:solidFill>
                <a:latin typeface="Quattrocento Sans"/>
                <a:ea typeface="Quattrocento Sans"/>
                <a:cs typeface="Quattrocento Sans"/>
                <a:sym typeface="Quattrocento Sans"/>
              </a:rPr>
              <a:t>   #ALTER TABLE temp ADD col2 INT;</a:t>
            </a:r>
            <a:endParaRPr/>
          </a:p>
          <a:p>
            <a:pPr indent="0" lvl="0" marL="261938" marR="0" rtl="0" algn="l">
              <a:spcBef>
                <a:spcPts val="0"/>
              </a:spcBef>
              <a:spcAft>
                <a:spcPts val="0"/>
              </a:spcAft>
              <a:buNone/>
            </a:pPr>
            <a:r>
              <a:rPr lang="en-IN" sz="1800">
                <a:solidFill>
                  <a:srgbClr val="41C60C"/>
                </a:solidFill>
                <a:latin typeface="Quattrocento Sans"/>
                <a:ea typeface="Quattrocento Sans"/>
                <a:cs typeface="Quattrocento Sans"/>
                <a:sym typeface="Quattrocento Sans"/>
              </a:rPr>
              <a:t>   #DROP TABLE temp;</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5" name="Shape 5705"/>
        <p:cNvGrpSpPr/>
        <p:nvPr/>
      </p:nvGrpSpPr>
      <p:grpSpPr>
        <a:xfrm>
          <a:off x="0" y="0"/>
          <a:ext cx="0" cy="0"/>
          <a:chOff x="0" y="0"/>
          <a:chExt cx="0" cy="0"/>
        </a:xfrm>
      </p:grpSpPr>
      <p:sp>
        <p:nvSpPr>
          <p:cNvPr id="5706" name="Google Shape;5706;p59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707" name="Google Shape;5707;p595"/>
          <p:cNvSpPr/>
          <p:nvPr/>
        </p:nvSpPr>
        <p:spPr>
          <a:xfrm>
            <a:off x="478800" y="711876"/>
            <a:ext cx="9968408"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declare </a:t>
            </a:r>
            <a:r>
              <a:rPr lang="en-IN" sz="1800">
                <a:solidFill>
                  <a:srgbClr val="B38806"/>
                </a:solidFill>
                <a:latin typeface="Quattrocento Sans"/>
                <a:ea typeface="Quattrocento Sans"/>
                <a:cs typeface="Quattrocento Sans"/>
                <a:sym typeface="Quattrocento Sans"/>
              </a:rPr>
              <a:t>exit handler for </a:t>
            </a:r>
            <a:r>
              <a:rPr lang="en-IN" sz="1800">
                <a:solidFill>
                  <a:schemeClr val="dk1"/>
                </a:solidFill>
                <a:latin typeface="Quattrocento Sans"/>
                <a:ea typeface="Quattrocento Sans"/>
                <a:cs typeface="Quattrocento Sans"/>
                <a:sym typeface="Quattrocento Sans"/>
              </a:rPr>
              <a:t>1146 CREATE TABLE abc(id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ename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 FROM abc;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11" name="Shape 5711"/>
        <p:cNvGrpSpPr/>
        <p:nvPr/>
      </p:nvGrpSpPr>
      <p:grpSpPr>
        <a:xfrm>
          <a:off x="0" y="0"/>
          <a:ext cx="0" cy="0"/>
          <a:chOff x="0" y="0"/>
          <a:chExt cx="0" cy="0"/>
        </a:xfrm>
      </p:grpSpPr>
      <p:sp>
        <p:nvSpPr>
          <p:cNvPr id="5712" name="Google Shape;5712;p59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stored procedure - examples</a:t>
            </a:r>
            <a:endParaRPr/>
          </a:p>
        </p:txBody>
      </p:sp>
      <p:sp>
        <p:nvSpPr>
          <p:cNvPr id="5713" name="Google Shape;5713;p596"/>
          <p:cNvSpPr/>
          <p:nvPr/>
        </p:nvSpPr>
        <p:spPr>
          <a:xfrm>
            <a:off x="478800" y="712800"/>
            <a:ext cx="11089808" cy="36625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D7311"/>
                </a:solidFill>
                <a:latin typeface="Quattrocento Sans"/>
                <a:ea typeface="Quattrocento Sans"/>
                <a:cs typeface="Quattrocento Sans"/>
                <a:sym typeface="Quattrocento Sans"/>
              </a:rPr>
              <a:t>IN</a:t>
            </a:r>
            <a:r>
              <a:rPr lang="en-IN" sz="1800">
                <a:solidFill>
                  <a:schemeClr val="dk1"/>
                </a:solidFill>
                <a:latin typeface="Quattrocento Sans"/>
                <a:ea typeface="Quattrocento Sans"/>
                <a:cs typeface="Quattrocento Sans"/>
                <a:sym typeface="Quattrocento Sans"/>
              </a:rPr>
              <a:t> 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z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D7311"/>
                </a:solidFill>
                <a:latin typeface="Quattrocento Sans"/>
                <a:ea typeface="Quattrocento Sans"/>
                <a:cs typeface="Quattrocento Sans"/>
                <a:sym typeface="Quattrocento Sans"/>
              </a:rPr>
              <a:t>OUT</a:t>
            </a:r>
            <a:r>
              <a:rPr lang="en-IN" sz="1800">
                <a:solidFill>
                  <a:schemeClr val="dk1"/>
                </a:solidFill>
                <a:latin typeface="Quattrocento Sans"/>
                <a:ea typeface="Quattrocento Sans"/>
                <a:cs typeface="Quattrocento Sans"/>
                <a:sym typeface="Quattrocento Sans"/>
              </a:rPr>
              <a:t> z1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z = x + y;</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z1 = x * y;</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t/>
            </a:r>
            <a:endParaRPr sz="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t/>
            </a:r>
            <a:endParaRPr sz="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rgbClr val="633E31"/>
                </a:solidFill>
                <a:latin typeface="Quattrocento Sans"/>
                <a:ea typeface="Quattrocento Sans"/>
                <a:cs typeface="Quattrocento Sans"/>
                <a:sym typeface="Quattrocento Sans"/>
              </a:rPr>
              <a:t>mysql&gt;</a:t>
            </a:r>
            <a:r>
              <a:rPr lang="en-IN" sz="1800">
                <a:solidFill>
                  <a:schemeClr val="dk1"/>
                </a:solidFill>
                <a:latin typeface="Quattrocento Sans"/>
                <a:ea typeface="Quattrocento Sans"/>
                <a:cs typeface="Quattrocento Sans"/>
                <a:sym typeface="Quattrocento Sans"/>
              </a:rPr>
              <a:t> SET </a:t>
            </a:r>
            <a:r>
              <a:rPr i="1" lang="en-IN" sz="1800">
                <a:solidFill>
                  <a:schemeClr val="dk1"/>
                </a:solidFill>
                <a:latin typeface="Quattrocento Sans"/>
                <a:ea typeface="Quattrocento Sans"/>
                <a:cs typeface="Quattrocento Sans"/>
                <a:sym typeface="Quattrocento Sans"/>
              </a:rPr>
              <a:t>@a</a:t>
            </a:r>
            <a:r>
              <a:rPr lang="en-IN" sz="1800">
                <a:solidFill>
                  <a:schemeClr val="dk1"/>
                </a:solidFill>
                <a:latin typeface="Quattrocento Sans"/>
                <a:ea typeface="Quattrocento Sans"/>
                <a:cs typeface="Quattrocento Sans"/>
                <a:sym typeface="Quattrocento Sans"/>
              </a:rPr>
              <a:t> := 0;</a:t>
            </a:r>
            <a:endParaRPr/>
          </a:p>
          <a:p>
            <a:pPr indent="0" lvl="0" marL="0" marR="0" rtl="0" algn="l">
              <a:spcBef>
                <a:spcPts val="0"/>
              </a:spcBef>
              <a:spcAft>
                <a:spcPts val="0"/>
              </a:spcAft>
              <a:buNone/>
            </a:pPr>
            <a:r>
              <a:rPr lang="en-IN" sz="1800">
                <a:solidFill>
                  <a:srgbClr val="633E31"/>
                </a:solidFill>
                <a:latin typeface="Quattrocento Sans"/>
                <a:ea typeface="Quattrocento Sans"/>
                <a:cs typeface="Quattrocento Sans"/>
                <a:sym typeface="Quattrocento Sans"/>
              </a:rPr>
              <a:t>mysql&gt;</a:t>
            </a:r>
            <a:r>
              <a:rPr lang="en-IN" sz="1800">
                <a:solidFill>
                  <a:schemeClr val="dk1"/>
                </a:solidFill>
                <a:latin typeface="Quattrocento Sans"/>
                <a:ea typeface="Quattrocento Sans"/>
                <a:cs typeface="Quattrocento Sans"/>
                <a:sym typeface="Quattrocento Sans"/>
              </a:rPr>
              <a:t> SET </a:t>
            </a:r>
            <a:r>
              <a:rPr i="1" lang="en-IN" sz="1800">
                <a:solidFill>
                  <a:schemeClr val="dk1"/>
                </a:solidFill>
                <a:latin typeface="Quattrocento Sans"/>
                <a:ea typeface="Quattrocento Sans"/>
                <a:cs typeface="Quattrocento Sans"/>
                <a:sym typeface="Quattrocento Sans"/>
              </a:rPr>
              <a:t>@b</a:t>
            </a:r>
            <a:r>
              <a:rPr lang="en-IN" sz="1800">
                <a:solidFill>
                  <a:schemeClr val="dk1"/>
                </a:solidFill>
                <a:latin typeface="Quattrocento Sans"/>
                <a:ea typeface="Quattrocento Sans"/>
                <a:cs typeface="Quattrocento Sans"/>
                <a:sym typeface="Quattrocento Sans"/>
              </a:rPr>
              <a:t> := 0;</a:t>
            </a:r>
            <a:endParaRPr/>
          </a:p>
          <a:p>
            <a:pPr indent="0" lvl="0" marL="0" marR="0" rtl="0" algn="l">
              <a:spcBef>
                <a:spcPts val="0"/>
              </a:spcBef>
              <a:spcAft>
                <a:spcPts val="0"/>
              </a:spcAft>
              <a:buNone/>
            </a:pPr>
            <a:r>
              <a:rPr lang="en-IN" sz="1800">
                <a:solidFill>
                  <a:srgbClr val="633E31"/>
                </a:solidFill>
                <a:latin typeface="Quattrocento Sans"/>
                <a:ea typeface="Quattrocento Sans"/>
                <a:cs typeface="Quattrocento Sans"/>
                <a:sym typeface="Quattrocento Sans"/>
              </a:rPr>
              <a:t>mysql&gt;</a:t>
            </a:r>
            <a:r>
              <a:rPr lang="en-IN" sz="1800">
                <a:solidFill>
                  <a:schemeClr val="dk1"/>
                </a:solidFill>
                <a:latin typeface="Quattrocento Sans"/>
                <a:ea typeface="Quattrocento Sans"/>
                <a:cs typeface="Quattrocento Sans"/>
                <a:sym typeface="Quattrocento Sans"/>
              </a:rPr>
              <a:t> CALL pro1(5, 4, </a:t>
            </a:r>
            <a:r>
              <a:rPr i="1" lang="en-IN" sz="1800">
                <a:solidFill>
                  <a:schemeClr val="dk1"/>
                </a:solidFill>
                <a:latin typeface="Quattrocento Sans"/>
                <a:ea typeface="Quattrocento Sans"/>
                <a:cs typeface="Quattrocento Sans"/>
                <a:sym typeface="Quattrocento Sans"/>
              </a:rPr>
              <a:t>@a</a:t>
            </a:r>
            <a:r>
              <a:rPr lang="en-IN" sz="1800">
                <a:solidFill>
                  <a:schemeClr val="dk1"/>
                </a:solidFill>
                <a:latin typeface="Quattrocento Sans"/>
                <a:ea typeface="Quattrocento Sans"/>
                <a:cs typeface="Quattrocento Sans"/>
                <a:sym typeface="Quattrocento Sans"/>
              </a:rPr>
              <a:t>, </a:t>
            </a:r>
            <a:r>
              <a:rPr i="1" lang="en-IN" sz="1800">
                <a:solidFill>
                  <a:schemeClr val="dk1"/>
                </a:solidFill>
                <a:latin typeface="Quattrocento Sans"/>
                <a:ea typeface="Quattrocento Sans"/>
                <a:cs typeface="Quattrocento Sans"/>
                <a:sym typeface="Quattrocento Sans"/>
              </a:rPr>
              <a:t>@b</a:t>
            </a:r>
            <a:r>
              <a:rPr lang="en-IN" sz="1800">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7" name="Shape 5717"/>
        <p:cNvGrpSpPr/>
        <p:nvPr/>
      </p:nvGrpSpPr>
      <p:grpSpPr>
        <a:xfrm>
          <a:off x="0" y="0"/>
          <a:ext cx="0" cy="0"/>
          <a:chOff x="0" y="0"/>
          <a:chExt cx="0" cy="0"/>
        </a:xfrm>
      </p:grpSpPr>
      <p:sp>
        <p:nvSpPr>
          <p:cNvPr id="5718" name="Google Shape;5718;p597"/>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prepared sql statement</a:t>
            </a:r>
            <a:endParaRPr/>
          </a:p>
        </p:txBody>
      </p:sp>
      <p:sp>
        <p:nvSpPr>
          <p:cNvPr id="5719" name="Google Shape;5719;p59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dynamic stored procedure</a:t>
            </a:r>
            <a:endParaRPr i="1" sz="3200">
              <a:solidFill>
                <a:srgbClr val="FF9900"/>
              </a:solidFill>
              <a:latin typeface="Arial"/>
              <a:ea typeface="Arial"/>
              <a:cs typeface="Arial"/>
              <a:sym typeface="Arial"/>
            </a:endParaRPr>
          </a:p>
        </p:txBody>
      </p:sp>
    </p:spTree>
  </p:cSld>
  <p:clrMapOvr>
    <a:masterClrMapping/>
  </p:clrMapOvr>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3" name="Shape 5723"/>
        <p:cNvGrpSpPr/>
        <p:nvPr/>
      </p:nvGrpSpPr>
      <p:grpSpPr>
        <a:xfrm>
          <a:off x="0" y="0"/>
          <a:ext cx="0" cy="0"/>
          <a:chOff x="0" y="0"/>
          <a:chExt cx="0" cy="0"/>
        </a:xfrm>
      </p:grpSpPr>
      <p:sp>
        <p:nvSpPr>
          <p:cNvPr id="5724" name="Google Shape;5724;p59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prepared sql statement</a:t>
            </a:r>
            <a:endParaRPr i="1" sz="3200">
              <a:solidFill>
                <a:srgbClr val="FF9900"/>
              </a:solidFill>
              <a:latin typeface="Arial"/>
              <a:ea typeface="Arial"/>
              <a:cs typeface="Arial"/>
              <a:sym typeface="Arial"/>
            </a:endParaRPr>
          </a:p>
        </p:txBody>
      </p:sp>
      <p:sp>
        <p:nvSpPr>
          <p:cNvPr id="5725" name="Google Shape;5725;p598"/>
          <p:cNvSpPr/>
          <p:nvPr/>
        </p:nvSpPr>
        <p:spPr>
          <a:xfrm>
            <a:off x="479376" y="838200"/>
            <a:ext cx="112332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PREPARE statement prepares a SQL statement and assigns it a name, stmt_name. The prepared statement is executed with EXECUTE and released with DEALLOCATE PREPARE.</a:t>
            </a:r>
            <a:endParaRPr/>
          </a:p>
        </p:txBody>
      </p:sp>
      <p:sp>
        <p:nvSpPr>
          <p:cNvPr id="5726" name="Google Shape;5726;p598"/>
          <p:cNvSpPr/>
          <p:nvPr/>
        </p:nvSpPr>
        <p:spPr>
          <a:xfrm>
            <a:off x="479376" y="1979474"/>
            <a:ext cx="1123324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945D4A"/>
                </a:solidFill>
                <a:latin typeface="Arial"/>
                <a:ea typeface="Arial"/>
                <a:cs typeface="Arial"/>
                <a:sym typeface="Arial"/>
              </a:rPr>
              <a:t>PREPARE</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stmt_name </a:t>
            </a:r>
            <a:r>
              <a:rPr lang="en-IN" sz="2000">
                <a:solidFill>
                  <a:srgbClr val="945D4A"/>
                </a:solidFill>
                <a:latin typeface="Arial"/>
                <a:ea typeface="Arial"/>
                <a:cs typeface="Arial"/>
                <a:sym typeface="Arial"/>
              </a:rPr>
              <a:t>FROM</a:t>
            </a:r>
            <a:r>
              <a:rPr lang="en-IN" sz="2000">
                <a:solidFill>
                  <a:srgbClr val="0077AA"/>
                </a:solidFill>
                <a:latin typeface="Arial"/>
                <a:ea typeface="Arial"/>
                <a:cs typeface="Arial"/>
                <a:sym typeface="Arial"/>
              </a:rPr>
              <a:t> preparable_stmt</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945D4A"/>
                </a:solidFill>
                <a:latin typeface="Arial"/>
                <a:ea typeface="Arial"/>
                <a:cs typeface="Arial"/>
                <a:sym typeface="Arial"/>
              </a:rPr>
              <a:t>EXECUTE</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stmt_name</a:t>
            </a:r>
            <a:endParaRPr/>
          </a:p>
          <a:p>
            <a:pPr indent="0" lvl="0" marL="0" marR="0" rtl="0" algn="l">
              <a:spcBef>
                <a:spcPts val="0"/>
              </a:spcBef>
              <a:spcAft>
                <a:spcPts val="0"/>
              </a:spcAft>
              <a:buNone/>
            </a:pP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USING</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@var_name </a:t>
            </a:r>
            <a:r>
              <a:rPr lang="en-IN" sz="2000">
                <a:solidFill>
                  <a:srgbClr val="262626"/>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@var_name </a:t>
            </a:r>
            <a:r>
              <a:rPr lang="en-IN" sz="2000">
                <a:solidFill>
                  <a:srgbClr val="262626"/>
                </a:solidFill>
                <a:latin typeface="Arial"/>
                <a:ea typeface="Arial"/>
                <a:cs typeface="Arial"/>
                <a:sym typeface="Arial"/>
              </a:rPr>
              <a:t>] </a:t>
            </a:r>
            <a:r>
              <a:rPr lang="en-IN" sz="2000">
                <a:solidFill>
                  <a:srgbClr val="7F7F7F"/>
                </a:solidFill>
                <a:latin typeface="Arial"/>
                <a:ea typeface="Arial"/>
                <a:cs typeface="Arial"/>
                <a:sym typeface="Arial"/>
              </a:rPr>
              <a:t>. . .</a:t>
            </a:r>
            <a:r>
              <a:rPr lang="en-IN" sz="2000">
                <a:solidFill>
                  <a:srgbClr val="262626"/>
                </a:solidFill>
                <a:latin typeface="Arial"/>
                <a:ea typeface="Arial"/>
                <a:cs typeface="Arial"/>
                <a:sym typeface="Arial"/>
              </a:rPr>
              <a:t> ]</a:t>
            </a:r>
            <a:endParaRPr/>
          </a:p>
          <a:p>
            <a:pPr indent="0" lvl="0" marL="0" marR="0" rtl="0" algn="l">
              <a:spcBef>
                <a:spcPts val="0"/>
              </a:spcBef>
              <a:spcAft>
                <a:spcPts val="0"/>
              </a:spcAft>
              <a:buNone/>
            </a:pPr>
            <a:r>
              <a:t/>
            </a:r>
            <a:endParaRPr sz="2000">
              <a:solidFill>
                <a:srgbClr val="0077AA"/>
              </a:solidFill>
              <a:latin typeface="Arial"/>
              <a:ea typeface="Arial"/>
              <a:cs typeface="Arial"/>
              <a:sym typeface="Arial"/>
            </a:endParaRPr>
          </a:p>
          <a:p>
            <a:pPr indent="0" lvl="0" marL="0" marR="0" rtl="0" algn="l">
              <a:spcBef>
                <a:spcPts val="0"/>
              </a:spcBef>
              <a:spcAft>
                <a:spcPts val="0"/>
              </a:spcAft>
              <a:buNone/>
            </a:pPr>
            <a:r>
              <a:rPr lang="en-IN" sz="2000">
                <a:solidFill>
                  <a:srgbClr val="262626"/>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DEALLOCATE</a:t>
            </a:r>
            <a:r>
              <a:rPr lang="en-IN" sz="2000">
                <a:solidFill>
                  <a:srgbClr val="0077AA"/>
                </a:solidFill>
                <a:latin typeface="Arial"/>
                <a:ea typeface="Arial"/>
                <a:cs typeface="Arial"/>
                <a:sym typeface="Arial"/>
              </a:rPr>
              <a:t> </a:t>
            </a:r>
            <a:r>
              <a:rPr lang="en-IN" sz="2000">
                <a:solidFill>
                  <a:srgbClr val="262626"/>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DROP </a:t>
            </a:r>
            <a:r>
              <a:rPr lang="en-IN" sz="2000">
                <a:solidFill>
                  <a:srgbClr val="262626"/>
                </a:solidFill>
                <a:latin typeface="Arial"/>
                <a:ea typeface="Arial"/>
                <a:cs typeface="Arial"/>
                <a:sym typeface="Arial"/>
              </a:rPr>
              <a:t>}</a:t>
            </a:r>
            <a:r>
              <a:rPr lang="en-IN" sz="2000">
                <a:solidFill>
                  <a:srgbClr val="0077AA"/>
                </a:solidFill>
                <a:latin typeface="Arial"/>
                <a:ea typeface="Arial"/>
                <a:cs typeface="Arial"/>
                <a:sym typeface="Arial"/>
              </a:rPr>
              <a:t> </a:t>
            </a:r>
            <a:r>
              <a:rPr lang="en-IN" sz="2000">
                <a:solidFill>
                  <a:srgbClr val="945D4A"/>
                </a:solidFill>
                <a:latin typeface="Arial"/>
                <a:ea typeface="Arial"/>
                <a:cs typeface="Arial"/>
                <a:sym typeface="Arial"/>
              </a:rPr>
              <a:t>PREPARE</a:t>
            </a:r>
            <a:r>
              <a:rPr lang="en-IN" sz="2000">
                <a:solidFill>
                  <a:srgbClr val="0077AA"/>
                </a:solidFill>
                <a:latin typeface="Arial"/>
                <a:ea typeface="Arial"/>
                <a:cs typeface="Arial"/>
                <a:sym typeface="Arial"/>
              </a:rPr>
              <a:t> </a:t>
            </a:r>
            <a:r>
              <a:rPr lang="en-IN" sz="2000">
                <a:solidFill>
                  <a:schemeClr val="dk1"/>
                </a:solidFill>
                <a:latin typeface="Arial"/>
                <a:ea typeface="Arial"/>
                <a:cs typeface="Arial"/>
                <a:sym typeface="Arial"/>
              </a:rPr>
              <a:t>stmt_name</a:t>
            </a:r>
            <a:endParaRPr/>
          </a:p>
        </p:txBody>
      </p:sp>
      <p:sp>
        <p:nvSpPr>
          <p:cNvPr id="5727" name="Google Shape;5727;p598"/>
          <p:cNvSpPr txBox="1"/>
          <p:nvPr/>
        </p:nvSpPr>
        <p:spPr>
          <a:xfrm>
            <a:off x="460061" y="5098323"/>
            <a:ext cx="112332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a:solidFill>
                  <a:srgbClr val="0077AA"/>
                </a:solidFill>
                <a:latin typeface="Arial"/>
                <a:ea typeface="Arial"/>
                <a:cs typeface="Arial"/>
                <a:sym typeface="Arial"/>
              </a:rPr>
              <a:t>SET</a:t>
            </a:r>
            <a:r>
              <a:rPr b="0" i="0" lang="en-IN" sz="1800">
                <a:solidFill>
                  <a:srgbClr val="000000"/>
                </a:solidFill>
                <a:latin typeface="Arial"/>
                <a:ea typeface="Arial"/>
                <a:cs typeface="Arial"/>
                <a:sym typeface="Arial"/>
              </a:rPr>
              <a:t> </a:t>
            </a:r>
            <a:r>
              <a:rPr b="0" i="0" lang="en-IN" sz="1800">
                <a:solidFill>
                  <a:srgbClr val="EE9900"/>
                </a:solidFill>
                <a:latin typeface="Arial"/>
                <a:ea typeface="Arial"/>
                <a:cs typeface="Arial"/>
                <a:sym typeface="Arial"/>
              </a:rPr>
              <a:t>@skip</a:t>
            </a:r>
            <a:r>
              <a:rPr b="0" i="0" lang="en-IN" sz="1800">
                <a:solidFill>
                  <a:srgbClr val="A67F59"/>
                </a:solidFill>
                <a:latin typeface="Arial"/>
                <a:ea typeface="Arial"/>
                <a:cs typeface="Arial"/>
                <a:sym typeface="Arial"/>
              </a:rPr>
              <a:t>=</a:t>
            </a:r>
            <a:r>
              <a:rPr b="0" i="0" lang="en-IN" sz="1800">
                <a:solidFill>
                  <a:srgbClr val="990055"/>
                </a:solidFill>
                <a:latin typeface="Arial"/>
                <a:ea typeface="Arial"/>
                <a:cs typeface="Arial"/>
                <a:sym typeface="Arial"/>
              </a:rPr>
              <a:t>1</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0077AA"/>
                </a:solidFill>
                <a:latin typeface="Arial"/>
                <a:ea typeface="Arial"/>
                <a:cs typeface="Arial"/>
                <a:sym typeface="Arial"/>
              </a:rPr>
              <a:t>SET</a:t>
            </a:r>
            <a:r>
              <a:rPr b="0" i="0" lang="en-IN" sz="1800">
                <a:solidFill>
                  <a:srgbClr val="000000"/>
                </a:solidFill>
                <a:latin typeface="Arial"/>
                <a:ea typeface="Arial"/>
                <a:cs typeface="Arial"/>
                <a:sym typeface="Arial"/>
              </a:rPr>
              <a:t> </a:t>
            </a:r>
            <a:r>
              <a:rPr b="0" i="0" lang="en-IN" sz="1800">
                <a:solidFill>
                  <a:srgbClr val="EE9900"/>
                </a:solidFill>
                <a:latin typeface="Arial"/>
                <a:ea typeface="Arial"/>
                <a:cs typeface="Arial"/>
                <a:sym typeface="Arial"/>
              </a:rPr>
              <a:t>@numrows</a:t>
            </a:r>
            <a:r>
              <a:rPr b="0" i="0" lang="en-IN" sz="1800">
                <a:solidFill>
                  <a:srgbClr val="A67F59"/>
                </a:solidFill>
                <a:latin typeface="Arial"/>
                <a:ea typeface="Arial"/>
                <a:cs typeface="Arial"/>
                <a:sym typeface="Arial"/>
              </a:rPr>
              <a:t>=</a:t>
            </a:r>
            <a:r>
              <a:rPr b="0" i="0" lang="en-IN" sz="1800">
                <a:solidFill>
                  <a:srgbClr val="990055"/>
                </a:solidFill>
                <a:latin typeface="Arial"/>
                <a:ea typeface="Arial"/>
                <a:cs typeface="Arial"/>
                <a:sym typeface="Arial"/>
              </a:rPr>
              <a:t>5</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endParaRPr/>
          </a:p>
          <a:p>
            <a:pPr indent="0" lvl="0" marL="0" marR="0" rtl="0" algn="l">
              <a:spcBef>
                <a:spcPts val="0"/>
              </a:spcBef>
              <a:spcAft>
                <a:spcPts val="0"/>
              </a:spcAft>
              <a:buNone/>
            </a:pPr>
            <a:r>
              <a:rPr b="0" i="0" lang="en-IN" sz="1800">
                <a:solidFill>
                  <a:srgbClr val="0077AA"/>
                </a:solidFill>
                <a:latin typeface="Arial"/>
                <a:ea typeface="Arial"/>
                <a:cs typeface="Arial"/>
                <a:sym typeface="Arial"/>
              </a:rPr>
              <a:t>PREPARE</a:t>
            </a:r>
            <a:r>
              <a:rPr b="0" i="0" lang="en-IN" sz="1800">
                <a:solidFill>
                  <a:srgbClr val="000000"/>
                </a:solidFill>
                <a:latin typeface="Arial"/>
                <a:ea typeface="Arial"/>
                <a:cs typeface="Arial"/>
                <a:sym typeface="Arial"/>
              </a:rPr>
              <a:t> STMT </a:t>
            </a:r>
            <a:r>
              <a:rPr b="0" i="0" lang="en-IN" sz="1800">
                <a:solidFill>
                  <a:srgbClr val="0077AA"/>
                </a:solidFill>
                <a:latin typeface="Arial"/>
                <a:ea typeface="Arial"/>
                <a:cs typeface="Arial"/>
                <a:sym typeface="Arial"/>
              </a:rPr>
              <a:t>FROM</a:t>
            </a:r>
            <a:r>
              <a:rPr b="0" i="0" lang="en-IN" sz="1800">
                <a:solidFill>
                  <a:srgbClr val="000000"/>
                </a:solidFill>
                <a:latin typeface="Arial"/>
                <a:ea typeface="Arial"/>
                <a:cs typeface="Arial"/>
                <a:sym typeface="Arial"/>
              </a:rPr>
              <a:t> </a:t>
            </a:r>
            <a:r>
              <a:rPr b="0" i="0" lang="en-IN" sz="1800">
                <a:solidFill>
                  <a:srgbClr val="669900"/>
                </a:solidFill>
                <a:latin typeface="Arial"/>
                <a:ea typeface="Arial"/>
                <a:cs typeface="Arial"/>
                <a:sym typeface="Arial"/>
              </a:rPr>
              <a:t>'SELECT * FROM table_name LIMIT ?, ?'</a:t>
            </a:r>
            <a:r>
              <a:rPr b="0" i="0" lang="en-IN" sz="1800">
                <a:solidFill>
                  <a:schemeClr val="dk1"/>
                </a:solidFill>
                <a:latin typeface="Arial"/>
                <a:ea typeface="Arial"/>
                <a:cs typeface="Arial"/>
                <a:sym typeface="Arial"/>
              </a:rPr>
              <a:t>;</a:t>
            </a:r>
            <a:r>
              <a:rPr b="0" i="0" lang="en-IN" sz="1800">
                <a:solidFill>
                  <a:srgbClr val="000000"/>
                </a:solidFill>
                <a:latin typeface="Arial"/>
                <a:ea typeface="Arial"/>
                <a:cs typeface="Arial"/>
                <a:sym typeface="Arial"/>
              </a:rPr>
              <a:t> </a:t>
            </a:r>
            <a:endParaRPr/>
          </a:p>
          <a:p>
            <a:pPr indent="0" lvl="0" marL="0" marR="0" rtl="0" algn="l">
              <a:spcBef>
                <a:spcPts val="0"/>
              </a:spcBef>
              <a:spcAft>
                <a:spcPts val="0"/>
              </a:spcAft>
              <a:buNone/>
            </a:pPr>
            <a:r>
              <a:rPr b="0" i="0" lang="en-IN" sz="1800">
                <a:solidFill>
                  <a:srgbClr val="0077AA"/>
                </a:solidFill>
                <a:latin typeface="Arial"/>
                <a:ea typeface="Arial"/>
                <a:cs typeface="Arial"/>
                <a:sym typeface="Arial"/>
              </a:rPr>
              <a:t>EXECUTE</a:t>
            </a:r>
            <a:r>
              <a:rPr b="0" i="0" lang="en-IN" sz="1800">
                <a:solidFill>
                  <a:srgbClr val="000000"/>
                </a:solidFill>
                <a:latin typeface="Arial"/>
                <a:ea typeface="Arial"/>
                <a:cs typeface="Arial"/>
                <a:sym typeface="Arial"/>
              </a:rPr>
              <a:t> STMT </a:t>
            </a:r>
            <a:r>
              <a:rPr b="0" i="0" lang="en-IN" sz="1800">
                <a:solidFill>
                  <a:srgbClr val="0077AA"/>
                </a:solidFill>
                <a:latin typeface="Arial"/>
                <a:ea typeface="Arial"/>
                <a:cs typeface="Arial"/>
                <a:sym typeface="Arial"/>
              </a:rPr>
              <a:t>USING</a:t>
            </a:r>
            <a:r>
              <a:rPr b="0" i="0" lang="en-IN" sz="1800">
                <a:solidFill>
                  <a:srgbClr val="000000"/>
                </a:solidFill>
                <a:latin typeface="Arial"/>
                <a:ea typeface="Arial"/>
                <a:cs typeface="Arial"/>
                <a:sym typeface="Arial"/>
              </a:rPr>
              <a:t> </a:t>
            </a:r>
            <a:r>
              <a:rPr b="0" i="0" lang="en-IN" sz="1800">
                <a:solidFill>
                  <a:srgbClr val="EE9900"/>
                </a:solidFill>
                <a:latin typeface="Arial"/>
                <a:ea typeface="Arial"/>
                <a:cs typeface="Arial"/>
                <a:sym typeface="Arial"/>
              </a:rPr>
              <a:t>@skip</a:t>
            </a:r>
            <a:r>
              <a:rPr b="0" i="0" lang="en-IN" sz="1800">
                <a:solidFill>
                  <a:srgbClr val="999999"/>
                </a:solidFill>
                <a:latin typeface="Arial"/>
                <a:ea typeface="Arial"/>
                <a:cs typeface="Arial"/>
                <a:sym typeface="Arial"/>
              </a:rPr>
              <a:t>,</a:t>
            </a:r>
            <a:r>
              <a:rPr b="0" i="0" lang="en-IN" sz="1800">
                <a:solidFill>
                  <a:srgbClr val="000000"/>
                </a:solidFill>
                <a:latin typeface="Arial"/>
                <a:ea typeface="Arial"/>
                <a:cs typeface="Arial"/>
                <a:sym typeface="Arial"/>
              </a:rPr>
              <a:t> </a:t>
            </a:r>
            <a:r>
              <a:rPr b="0" i="0" lang="en-IN" sz="1800">
                <a:solidFill>
                  <a:srgbClr val="EE9900"/>
                </a:solidFill>
                <a:latin typeface="Arial"/>
                <a:ea typeface="Arial"/>
                <a:cs typeface="Arial"/>
                <a:sym typeface="Arial"/>
              </a:rPr>
              <a:t>@numrows</a:t>
            </a:r>
            <a:r>
              <a:rPr b="0" i="0" lang="en-IN" sz="1800">
                <a:solidFill>
                  <a:schemeClr val="dk1"/>
                </a:solidFill>
                <a:latin typeface="Arial"/>
                <a:ea typeface="Arial"/>
                <a:cs typeface="Arial"/>
                <a:sym typeface="Arial"/>
              </a:rPr>
              <a:t>;</a:t>
            </a:r>
            <a:endParaRPr sz="1800">
              <a:solidFill>
                <a:schemeClr val="dk1"/>
              </a:solidFill>
              <a:latin typeface="Gill Sans"/>
              <a:ea typeface="Gill Sans"/>
              <a:cs typeface="Gill Sans"/>
              <a:sym typeface="Gill Sans"/>
            </a:endParaRPr>
          </a:p>
        </p:txBody>
      </p:sp>
    </p:spTree>
  </p:cSld>
  <p:clrMapOvr>
    <a:masterClrMapping/>
  </p:clrMapOvr>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1" name="Shape 5731"/>
        <p:cNvGrpSpPr/>
        <p:nvPr/>
      </p:nvGrpSpPr>
      <p:grpSpPr>
        <a:xfrm>
          <a:off x="0" y="0"/>
          <a:ext cx="0" cy="0"/>
          <a:chOff x="0" y="0"/>
          <a:chExt cx="0" cy="0"/>
        </a:xfrm>
      </p:grpSpPr>
      <p:sp>
        <p:nvSpPr>
          <p:cNvPr id="5732" name="Google Shape;5732;p59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prepared sql statement</a:t>
            </a:r>
            <a:endParaRPr i="1" sz="3200">
              <a:solidFill>
                <a:srgbClr val="FF9900"/>
              </a:solidFill>
              <a:latin typeface="Arial"/>
              <a:ea typeface="Arial"/>
              <a:cs typeface="Arial"/>
              <a:sym typeface="Arial"/>
            </a:endParaRPr>
          </a:p>
        </p:txBody>
      </p:sp>
      <p:sp>
        <p:nvSpPr>
          <p:cNvPr id="5733" name="Google Shape;5733;p599"/>
          <p:cNvSpPr/>
          <p:nvPr/>
        </p:nvSpPr>
        <p:spPr>
          <a:xfrm>
            <a:off x="407368" y="1320226"/>
            <a:ext cx="1010823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945D4A"/>
              </a:buClr>
              <a:buSzPts val="1800"/>
              <a:buFont typeface="Arial"/>
              <a:buChar char="•"/>
            </a:pPr>
            <a:r>
              <a:rPr lang="en-IN" sz="1800">
                <a:solidFill>
                  <a:srgbClr val="945D4A"/>
                </a:solidFill>
                <a:latin typeface="Arial"/>
                <a:ea typeface="Arial"/>
                <a:cs typeface="Arial"/>
                <a:sym typeface="Arial"/>
              </a:rPr>
              <a:t>PREPARE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EXECUTE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a:t>
            </a:r>
            <a:endParaRPr/>
          </a:p>
        </p:txBody>
      </p:sp>
      <p:sp>
        <p:nvSpPr>
          <p:cNvPr id="5734" name="Google Shape;5734;p599"/>
          <p:cNvSpPr/>
          <p:nvPr/>
        </p:nvSpPr>
        <p:spPr>
          <a:xfrm>
            <a:off x="404821" y="2253471"/>
            <a:ext cx="1010823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SET @x :=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 10';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PREPARE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FROM</a:t>
            </a:r>
            <a:r>
              <a:rPr lang="en-IN" sz="1800">
                <a:solidFill>
                  <a:schemeClr val="dk1"/>
                </a:solidFill>
                <a:latin typeface="Arial"/>
                <a:ea typeface="Arial"/>
                <a:cs typeface="Arial"/>
                <a:sym typeface="Arial"/>
              </a:rPr>
              <a:t> @x;</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EXECUTE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a:t>
            </a:r>
            <a:endParaRPr/>
          </a:p>
        </p:txBody>
      </p:sp>
      <p:sp>
        <p:nvSpPr>
          <p:cNvPr id="5735" name="Google Shape;5735;p599"/>
          <p:cNvSpPr/>
          <p:nvPr/>
        </p:nvSpPr>
        <p:spPr>
          <a:xfrm>
            <a:off x="404821" y="3429000"/>
            <a:ext cx="1010823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SET</a:t>
            </a:r>
            <a:r>
              <a:rPr lang="en-IN" sz="1800">
                <a:solidFill>
                  <a:schemeClr val="dk1"/>
                </a:solidFill>
                <a:latin typeface="Arial"/>
                <a:ea typeface="Arial"/>
                <a:cs typeface="Arial"/>
                <a:sym typeface="Arial"/>
              </a:rPr>
              <a:t> @x:=10;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PREPARE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EXECUTE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USING</a:t>
            </a:r>
            <a:r>
              <a:rPr lang="en-IN" sz="1800">
                <a:solidFill>
                  <a:schemeClr val="dk1"/>
                </a:solidFill>
                <a:latin typeface="Arial"/>
                <a:ea typeface="Arial"/>
                <a:cs typeface="Arial"/>
                <a:sym typeface="Arial"/>
              </a:rPr>
              <a:t> @x;</a:t>
            </a:r>
            <a:endParaRPr/>
          </a:p>
        </p:txBody>
      </p:sp>
      <p:sp>
        <p:nvSpPr>
          <p:cNvPr id="5736" name="Google Shape;5736;p599"/>
          <p:cNvSpPr/>
          <p:nvPr/>
        </p:nvSpPr>
        <p:spPr>
          <a:xfrm>
            <a:off x="407368" y="690028"/>
            <a:ext cx="914399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6A564F"/>
                </a:solidFill>
                <a:latin typeface="Arial"/>
                <a:ea typeface="Arial"/>
                <a:cs typeface="Arial"/>
                <a:sym typeface="Arial"/>
              </a:rPr>
              <a:t>Example of prepared statement</a:t>
            </a:r>
            <a:endParaRPr/>
          </a:p>
        </p:txBody>
      </p:sp>
      <p:sp>
        <p:nvSpPr>
          <p:cNvPr id="5737" name="Google Shape;5737;p599"/>
          <p:cNvSpPr/>
          <p:nvPr/>
        </p:nvSpPr>
        <p:spPr>
          <a:xfrm>
            <a:off x="404821" y="4593902"/>
            <a:ext cx="1010823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62626"/>
              </a:buClr>
              <a:buSzPts val="1800"/>
              <a:buFont typeface="Arial"/>
              <a:buChar char="•"/>
            </a:pPr>
            <a:r>
              <a:rPr lang="en-IN" sz="1800">
                <a:solidFill>
                  <a:srgbClr val="262626"/>
                </a:solidFill>
                <a:latin typeface="Arial"/>
                <a:ea typeface="Arial"/>
                <a:cs typeface="Arial"/>
                <a:sym typeface="Arial"/>
              </a:rPr>
              <a:t>SET</a:t>
            </a:r>
            <a:r>
              <a:rPr lang="en-IN" sz="1800">
                <a:solidFill>
                  <a:schemeClr val="dk1"/>
                </a:solidFill>
                <a:latin typeface="Arial"/>
                <a:ea typeface="Arial"/>
                <a:cs typeface="Arial"/>
                <a:sym typeface="Arial"/>
              </a:rPr>
              <a:t> @x:=10, @y := 3000;</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PREPARE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deptno = ? and sal &gt;=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EXECUTE</a:t>
            </a:r>
            <a:r>
              <a:rPr lang="en-IN" sz="1800">
                <a:solidFill>
                  <a:schemeClr val="dk1"/>
                </a:solidFill>
                <a:latin typeface="Arial"/>
                <a:ea typeface="Arial"/>
                <a:cs typeface="Arial"/>
                <a:sym typeface="Arial"/>
              </a:rPr>
              <a:t> </a:t>
            </a:r>
            <a:r>
              <a:rPr b="0" i="0" lang="en-IN" sz="1800">
                <a:solidFill>
                  <a:srgbClr val="000000"/>
                </a:solidFill>
                <a:latin typeface="Arial"/>
                <a:ea typeface="Arial"/>
                <a:cs typeface="Arial"/>
                <a:sym typeface="Arial"/>
              </a:rPr>
              <a:t>STMT</a:t>
            </a:r>
            <a:r>
              <a:rPr lang="en-IN" sz="1800">
                <a:solidFill>
                  <a:schemeClr val="dk1"/>
                </a:solidFill>
                <a:latin typeface="Arial"/>
                <a:ea typeface="Arial"/>
                <a:cs typeface="Arial"/>
                <a:sym typeface="Arial"/>
              </a:rPr>
              <a:t> </a:t>
            </a:r>
            <a:r>
              <a:rPr lang="en-IN" sz="1800">
                <a:solidFill>
                  <a:srgbClr val="945D4A"/>
                </a:solidFill>
                <a:latin typeface="Arial"/>
                <a:ea typeface="Arial"/>
                <a:cs typeface="Arial"/>
                <a:sym typeface="Arial"/>
              </a:rPr>
              <a:t>USING</a:t>
            </a:r>
            <a:r>
              <a:rPr lang="en-IN" sz="1800">
                <a:solidFill>
                  <a:schemeClr val="dk1"/>
                </a:solidFill>
                <a:latin typeface="Arial"/>
                <a:ea typeface="Arial"/>
                <a:cs typeface="Arial"/>
                <a:sym typeface="Arial"/>
              </a:rPr>
              <a:t> @x, @y;</a:t>
            </a:r>
            <a:endParaRPr/>
          </a:p>
        </p:txBody>
      </p:sp>
      <p:sp>
        <p:nvSpPr>
          <p:cNvPr id="5738" name="Google Shape;5738;p599"/>
          <p:cNvSpPr/>
          <p:nvPr/>
        </p:nvSpPr>
        <p:spPr>
          <a:xfrm>
            <a:off x="404821" y="6161289"/>
            <a:ext cx="3992881" cy="33855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b="1" lang="en-IN" sz="1600">
                <a:solidFill>
                  <a:schemeClr val="dk1"/>
                </a:solidFill>
                <a:latin typeface="Arial"/>
                <a:ea typeface="Arial"/>
                <a:cs typeface="Arial"/>
                <a:sym typeface="Arial"/>
              </a:rPr>
              <a:t>DEALLOCATE PREPARE stat1;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3" name="Shape 143"/>
        <p:cNvGrpSpPr/>
        <p:nvPr/>
      </p:nvGrpSpPr>
      <p:grpSpPr>
        <a:xfrm>
          <a:off x="0" y="0"/>
          <a:ext cx="0" cy="0"/>
          <a:chOff x="0" y="0"/>
          <a:chExt cx="0" cy="0"/>
        </a:xfrm>
      </p:grpSpPr>
      <p:sp>
        <p:nvSpPr>
          <p:cNvPr id="144" name="Google Shape;144;p6"/>
          <p:cNvSpPr/>
          <p:nvPr/>
        </p:nvSpPr>
        <p:spPr>
          <a:xfrm>
            <a:off x="407368" y="1045180"/>
            <a:ext cx="11377264"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A layer refers to pieces of software that are logically separated, but typically live within the same process and machine. </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A tier, instead, refers to pieces of software that live in distinct processes or AppDomains or machines.</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A tier refers to physical separation; a layer is about logical separation.</a:t>
            </a:r>
            <a:endParaRPr/>
          </a:p>
        </p:txBody>
      </p:sp>
      <p:sp>
        <p:nvSpPr>
          <p:cNvPr id="145" name="Google Shape;145;p6"/>
          <p:cNvSpPr txBox="1"/>
          <p:nvPr/>
        </p:nvSpPr>
        <p:spPr>
          <a:xfrm>
            <a:off x="1936266" y="239284"/>
            <a:ext cx="8272519" cy="6858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dk1"/>
                </a:solidFill>
                <a:latin typeface="Arial"/>
                <a:ea typeface="Arial"/>
                <a:cs typeface="Arial"/>
                <a:sym typeface="Arial"/>
              </a:rPr>
              <a:t>Introduction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1" name="Shape 641"/>
        <p:cNvGrpSpPr/>
        <p:nvPr/>
      </p:nvGrpSpPr>
      <p:grpSpPr>
        <a:xfrm>
          <a:off x="0" y="0"/>
          <a:ext cx="0" cy="0"/>
          <a:chOff x="0" y="0"/>
          <a:chExt cx="0" cy="0"/>
        </a:xfrm>
      </p:grpSpPr>
      <p:grpSp>
        <p:nvGrpSpPr>
          <p:cNvPr id="642" name="Google Shape;642;p60"/>
          <p:cNvGrpSpPr/>
          <p:nvPr/>
        </p:nvGrpSpPr>
        <p:grpSpPr>
          <a:xfrm>
            <a:off x="263352" y="332656"/>
            <a:ext cx="11665296" cy="6047981"/>
            <a:chOff x="444126" y="599782"/>
            <a:chExt cx="11130725" cy="5852863"/>
          </a:xfrm>
        </p:grpSpPr>
        <p:sp>
          <p:nvSpPr>
            <p:cNvPr id="643" name="Google Shape;643;p60"/>
            <p:cNvSpPr/>
            <p:nvPr/>
          </p:nvSpPr>
          <p:spPr>
            <a:xfrm>
              <a:off x="4577519" y="599782"/>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Candidate Key</a:t>
              </a:r>
              <a:endParaRPr b="1" sz="2000">
                <a:solidFill>
                  <a:schemeClr val="lt1"/>
                </a:solidFill>
                <a:latin typeface="Consolas"/>
                <a:ea typeface="Consolas"/>
                <a:cs typeface="Consolas"/>
                <a:sym typeface="Consolas"/>
              </a:endParaRPr>
            </a:p>
          </p:txBody>
        </p:sp>
        <p:cxnSp>
          <p:nvCxnSpPr>
            <p:cNvPr id="644" name="Google Shape;644;p60"/>
            <p:cNvCxnSpPr/>
            <p:nvPr/>
          </p:nvCxnSpPr>
          <p:spPr>
            <a:xfrm flipH="1" rot="10800000">
              <a:off x="1631504" y="1225778"/>
              <a:ext cx="3807254" cy="930387"/>
            </a:xfrm>
            <a:prstGeom prst="straightConnector1">
              <a:avLst/>
            </a:prstGeom>
            <a:noFill/>
            <a:ln cap="flat" cmpd="sng" w="38100">
              <a:solidFill>
                <a:srgbClr val="AC26AF"/>
              </a:solidFill>
              <a:prstDash val="solid"/>
              <a:round/>
              <a:headEnd len="med" w="med" type="triangle"/>
              <a:tailEnd len="med" w="med" type="triangle"/>
            </a:ln>
          </p:spPr>
        </p:cxnSp>
        <p:cxnSp>
          <p:nvCxnSpPr>
            <p:cNvPr id="645" name="Google Shape;645;p60"/>
            <p:cNvCxnSpPr/>
            <p:nvPr/>
          </p:nvCxnSpPr>
          <p:spPr>
            <a:xfrm flipH="1" rot="10800000">
              <a:off x="5758263" y="1180219"/>
              <a:ext cx="150377" cy="1073632"/>
            </a:xfrm>
            <a:prstGeom prst="straightConnector1">
              <a:avLst/>
            </a:prstGeom>
            <a:noFill/>
            <a:ln cap="flat" cmpd="sng" w="38100">
              <a:solidFill>
                <a:srgbClr val="AC26AF"/>
              </a:solidFill>
              <a:prstDash val="solid"/>
              <a:round/>
              <a:headEnd len="med" w="med" type="triangle"/>
              <a:tailEnd len="med" w="med" type="triangle"/>
            </a:ln>
          </p:spPr>
        </p:cxnSp>
        <p:cxnSp>
          <p:nvCxnSpPr>
            <p:cNvPr id="646" name="Google Shape;646;p60"/>
            <p:cNvCxnSpPr/>
            <p:nvPr/>
          </p:nvCxnSpPr>
          <p:spPr>
            <a:xfrm rot="10800000">
              <a:off x="7243228" y="1183468"/>
              <a:ext cx="1445001" cy="1007252"/>
            </a:xfrm>
            <a:prstGeom prst="straightConnector1">
              <a:avLst/>
            </a:prstGeom>
            <a:noFill/>
            <a:ln cap="flat" cmpd="sng" w="38100">
              <a:solidFill>
                <a:srgbClr val="AC26AF"/>
              </a:solidFill>
              <a:prstDash val="solid"/>
              <a:round/>
              <a:headEnd len="med" w="med" type="triangle"/>
              <a:tailEnd len="med" w="med" type="triangle"/>
            </a:ln>
          </p:spPr>
        </p:cxnSp>
        <p:sp>
          <p:nvSpPr>
            <p:cNvPr id="647" name="Google Shape;647;p60"/>
            <p:cNvSpPr/>
            <p:nvPr/>
          </p:nvSpPr>
          <p:spPr>
            <a:xfrm>
              <a:off x="444126" y="1054505"/>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Primary Key</a:t>
              </a:r>
              <a:endParaRPr b="1" sz="2000">
                <a:solidFill>
                  <a:schemeClr val="lt1"/>
                </a:solidFill>
                <a:latin typeface="Consolas"/>
                <a:ea typeface="Consolas"/>
                <a:cs typeface="Consolas"/>
                <a:sym typeface="Consolas"/>
              </a:endParaRPr>
            </a:p>
          </p:txBody>
        </p:sp>
        <p:cxnSp>
          <p:nvCxnSpPr>
            <p:cNvPr id="648" name="Google Shape;648;p60"/>
            <p:cNvCxnSpPr/>
            <p:nvPr/>
          </p:nvCxnSpPr>
          <p:spPr>
            <a:xfrm rot="10800000">
              <a:off x="1386328" y="1640223"/>
              <a:ext cx="3" cy="525943"/>
            </a:xfrm>
            <a:prstGeom prst="straightConnector1">
              <a:avLst/>
            </a:prstGeom>
            <a:noFill/>
            <a:ln cap="flat" cmpd="sng" w="38100">
              <a:solidFill>
                <a:srgbClr val="AC26AF"/>
              </a:solidFill>
              <a:prstDash val="solid"/>
              <a:round/>
              <a:headEnd len="med" w="med" type="triangle"/>
              <a:tailEnd len="med" w="med" type="triangle"/>
            </a:ln>
          </p:spPr>
        </p:cxnSp>
        <p:sp>
          <p:nvSpPr>
            <p:cNvPr id="649" name="Google Shape;649;p60"/>
            <p:cNvSpPr/>
            <p:nvPr/>
          </p:nvSpPr>
          <p:spPr>
            <a:xfrm>
              <a:off x="5438759" y="5691739"/>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Alternate Key</a:t>
              </a:r>
              <a:endParaRPr b="1" sz="2000">
                <a:solidFill>
                  <a:schemeClr val="lt1"/>
                </a:solidFill>
                <a:latin typeface="Consolas"/>
                <a:ea typeface="Consolas"/>
                <a:cs typeface="Consolas"/>
                <a:sym typeface="Consolas"/>
              </a:endParaRPr>
            </a:p>
          </p:txBody>
        </p:sp>
        <p:cxnSp>
          <p:nvCxnSpPr>
            <p:cNvPr id="650" name="Google Shape;650;p60"/>
            <p:cNvCxnSpPr/>
            <p:nvPr/>
          </p:nvCxnSpPr>
          <p:spPr>
            <a:xfrm rot="10800000">
              <a:off x="5612711" y="4663300"/>
              <a:ext cx="295929" cy="1014481"/>
            </a:xfrm>
            <a:prstGeom prst="straightConnector1">
              <a:avLst/>
            </a:prstGeom>
            <a:noFill/>
            <a:ln cap="flat" cmpd="sng" w="38100">
              <a:solidFill>
                <a:srgbClr val="AC26AF"/>
              </a:solidFill>
              <a:prstDash val="solid"/>
              <a:round/>
              <a:headEnd len="med" w="med" type="triangle"/>
              <a:tailEnd len="med" w="med" type="triangle"/>
            </a:ln>
          </p:spPr>
        </p:cxnSp>
        <p:cxnSp>
          <p:nvCxnSpPr>
            <p:cNvPr id="651" name="Google Shape;651;p60"/>
            <p:cNvCxnSpPr/>
            <p:nvPr/>
          </p:nvCxnSpPr>
          <p:spPr>
            <a:xfrm flipH="1" rot="10800000">
              <a:off x="7747226" y="4624973"/>
              <a:ext cx="437006" cy="1052807"/>
            </a:xfrm>
            <a:prstGeom prst="straightConnector1">
              <a:avLst/>
            </a:prstGeom>
            <a:noFill/>
            <a:ln cap="flat" cmpd="sng" w="38100">
              <a:solidFill>
                <a:srgbClr val="AC26AF"/>
              </a:solidFill>
              <a:prstDash val="solid"/>
              <a:round/>
              <a:headEnd len="med" w="med" type="triangle"/>
              <a:tailEnd len="med" w="med" type="triangle"/>
            </a:ln>
          </p:spPr>
        </p:cxnSp>
        <p:pic>
          <p:nvPicPr>
            <p:cNvPr id="652" name="Google Shape;652;p60"/>
            <p:cNvPicPr preferRelativeResize="0"/>
            <p:nvPr/>
          </p:nvPicPr>
          <p:blipFill rotWithShape="1">
            <a:blip r:embed="rId3">
              <a:alphaModFix/>
            </a:blip>
            <a:srcRect b="0" l="0" r="0" t="0"/>
            <a:stretch/>
          </p:blipFill>
          <p:spPr>
            <a:xfrm>
              <a:off x="617148" y="2232545"/>
              <a:ext cx="10957703" cy="2392909"/>
            </a:xfrm>
            <a:prstGeom prst="rect">
              <a:avLst/>
            </a:prstGeom>
            <a:noFill/>
            <a:ln>
              <a:noFill/>
            </a:ln>
          </p:spPr>
        </p:pic>
        <p:sp>
          <p:nvSpPr>
            <p:cNvPr id="653" name="Google Shape;653;p60"/>
            <p:cNvSpPr/>
            <p:nvPr/>
          </p:nvSpPr>
          <p:spPr>
            <a:xfrm>
              <a:off x="444126" y="5388817"/>
              <a:ext cx="3076718" cy="504056"/>
            </a:xfrm>
            <a:prstGeom prst="roundRect">
              <a:avLst>
                <a:gd fmla="val 16667" name="adj"/>
              </a:avLst>
            </a:prstGeom>
            <a:solidFill>
              <a:srgbClr val="FF00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2000">
                  <a:solidFill>
                    <a:schemeClr val="lt1"/>
                  </a:solidFill>
                  <a:latin typeface="Consolas"/>
                  <a:ea typeface="Consolas"/>
                  <a:cs typeface="Consolas"/>
                  <a:sym typeface="Consolas"/>
                </a:rPr>
                <a:t>Composite Key</a:t>
              </a:r>
              <a:endParaRPr b="1" sz="2000">
                <a:solidFill>
                  <a:schemeClr val="lt1"/>
                </a:solidFill>
                <a:latin typeface="Consolas"/>
                <a:ea typeface="Consolas"/>
                <a:cs typeface="Consolas"/>
                <a:sym typeface="Consolas"/>
              </a:endParaRPr>
            </a:p>
          </p:txBody>
        </p:sp>
        <p:cxnSp>
          <p:nvCxnSpPr>
            <p:cNvPr id="654" name="Google Shape;654;p60"/>
            <p:cNvCxnSpPr/>
            <p:nvPr/>
          </p:nvCxnSpPr>
          <p:spPr>
            <a:xfrm rot="10800000">
              <a:off x="1386328" y="4663300"/>
              <a:ext cx="0" cy="725517"/>
            </a:xfrm>
            <a:prstGeom prst="straightConnector1">
              <a:avLst/>
            </a:prstGeom>
            <a:noFill/>
            <a:ln cap="flat" cmpd="sng" w="38100">
              <a:solidFill>
                <a:srgbClr val="AC26AF"/>
              </a:solidFill>
              <a:prstDash val="solid"/>
              <a:round/>
              <a:headEnd len="med" w="med" type="triangle"/>
              <a:tailEnd len="med" w="med" type="triangle"/>
            </a:ln>
          </p:spPr>
        </p:cxnSp>
        <p:cxnSp>
          <p:nvCxnSpPr>
            <p:cNvPr id="655" name="Google Shape;655;p60"/>
            <p:cNvCxnSpPr/>
            <p:nvPr/>
          </p:nvCxnSpPr>
          <p:spPr>
            <a:xfrm>
              <a:off x="1631504" y="5943767"/>
              <a:ext cx="0" cy="504057"/>
            </a:xfrm>
            <a:prstGeom prst="straightConnector1">
              <a:avLst/>
            </a:prstGeom>
            <a:noFill/>
            <a:ln cap="flat" cmpd="sng" w="38100">
              <a:solidFill>
                <a:srgbClr val="AC26AF"/>
              </a:solidFill>
              <a:prstDash val="solid"/>
              <a:round/>
              <a:headEnd len="med" w="med" type="stealth"/>
              <a:tailEnd len="sm" w="sm" type="none"/>
            </a:ln>
          </p:spPr>
        </p:cxnSp>
        <p:cxnSp>
          <p:nvCxnSpPr>
            <p:cNvPr id="656" name="Google Shape;656;p60"/>
            <p:cNvCxnSpPr/>
            <p:nvPr/>
          </p:nvCxnSpPr>
          <p:spPr>
            <a:xfrm>
              <a:off x="1617436" y="6452645"/>
              <a:ext cx="9447116" cy="0"/>
            </a:xfrm>
            <a:prstGeom prst="straightConnector1">
              <a:avLst/>
            </a:prstGeom>
            <a:noFill/>
            <a:ln cap="flat" cmpd="sng" w="38100">
              <a:solidFill>
                <a:srgbClr val="AC26AF"/>
              </a:solidFill>
              <a:prstDash val="solid"/>
              <a:round/>
              <a:headEnd len="sm" w="sm" type="none"/>
              <a:tailEnd len="sm" w="sm" type="none"/>
            </a:ln>
          </p:spPr>
        </p:cxnSp>
        <p:cxnSp>
          <p:nvCxnSpPr>
            <p:cNvPr id="657" name="Google Shape;657;p60"/>
            <p:cNvCxnSpPr/>
            <p:nvPr/>
          </p:nvCxnSpPr>
          <p:spPr>
            <a:xfrm>
              <a:off x="11045896" y="4663300"/>
              <a:ext cx="0" cy="1784524"/>
            </a:xfrm>
            <a:prstGeom prst="straightConnector1">
              <a:avLst/>
            </a:prstGeom>
            <a:noFill/>
            <a:ln cap="flat" cmpd="sng" w="38100">
              <a:solidFill>
                <a:srgbClr val="AC26AF"/>
              </a:solidFill>
              <a:prstDash val="solid"/>
              <a:round/>
              <a:headEnd len="med" w="med" type="stealth"/>
              <a:tailEnd len="sm" w="sm" type="none"/>
            </a:ln>
          </p:spPr>
        </p:cxnSp>
      </p:grpSp>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742" name="Shape 5742"/>
        <p:cNvGrpSpPr/>
        <p:nvPr/>
      </p:nvGrpSpPr>
      <p:grpSpPr>
        <a:xfrm>
          <a:off x="0" y="0"/>
          <a:ext cx="0" cy="0"/>
          <a:chOff x="0" y="0"/>
          <a:chExt cx="0" cy="0"/>
        </a:xfrm>
      </p:grpSpPr>
      <p:sp>
        <p:nvSpPr>
          <p:cNvPr id="5743" name="Google Shape;5743;p600"/>
          <p:cNvSpPr/>
          <p:nvPr/>
        </p:nvSpPr>
        <p:spPr>
          <a:xfrm>
            <a:off x="478800" y="870467"/>
            <a:ext cx="99017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procedurename(table_name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@t1 = CONCAT</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 table_name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PREPARE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 FROM @t1;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EXECUTE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744" name="Google Shape;5744;p600"/>
          <p:cNvSpPr/>
          <p:nvPr/>
        </p:nvSpPr>
        <p:spPr>
          <a:xfrm>
            <a:off x="478800" y="3645024"/>
            <a:ext cx="99017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procedurename(c1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x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@t1 = CONCAT('SELECT ', c1 ,' FROM ',x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PREPARE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 FROM @t1;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EXECUTE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745" name="Google Shape;5745;p60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dynamic stored procedure - examples</a:t>
            </a:r>
            <a:endParaRPr/>
          </a:p>
        </p:txBody>
      </p:sp>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49" name="Shape 5749"/>
        <p:cNvGrpSpPr/>
        <p:nvPr/>
      </p:nvGrpSpPr>
      <p:grpSpPr>
        <a:xfrm>
          <a:off x="0" y="0"/>
          <a:ext cx="0" cy="0"/>
          <a:chOff x="0" y="0"/>
          <a:chExt cx="0" cy="0"/>
        </a:xfrm>
      </p:grpSpPr>
      <p:sp>
        <p:nvSpPr>
          <p:cNvPr id="5750" name="Google Shape;5750;p601"/>
          <p:cNvSpPr/>
          <p:nvPr/>
        </p:nvSpPr>
        <p:spPr>
          <a:xfrm>
            <a:off x="478800" y="870467"/>
            <a:ext cx="11233824"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procedurename(in _DEPTNO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_DNAME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_LOC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_PWD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@a := _DEPTNO;</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@b := _DNAME;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@c := _LOC;</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@d := _PWD;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concat("INSERT INTO dept VALUES(?, ?,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PREPARE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 FROM @x;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A40052"/>
                </a:solidFill>
                <a:latin typeface="Quattrocento Sans"/>
                <a:ea typeface="Quattrocento Sans"/>
                <a:cs typeface="Quattrocento Sans"/>
                <a:sym typeface="Quattrocento Sans"/>
              </a:rPr>
              <a:t>EXECUTE</a:t>
            </a:r>
            <a:r>
              <a:rPr lang="en-IN" sz="1800">
                <a:solidFill>
                  <a:schemeClr val="dk1"/>
                </a:solidFill>
                <a:latin typeface="Quattrocento Sans"/>
                <a:ea typeface="Quattrocento Sans"/>
                <a:cs typeface="Quattrocento Sans"/>
                <a:sym typeface="Quattrocento Sans"/>
              </a:rPr>
              <a:t> </a:t>
            </a:r>
            <a:r>
              <a:rPr b="0" i="0" lang="en-IN" sz="1800">
                <a:solidFill>
                  <a:srgbClr val="000000"/>
                </a:solidFill>
                <a:latin typeface="Quattrocento Sans"/>
                <a:ea typeface="Quattrocento Sans"/>
                <a:cs typeface="Quattrocento Sans"/>
                <a:sym typeface="Quattrocento Sans"/>
              </a:rPr>
              <a:t>STMT</a:t>
            </a:r>
            <a:r>
              <a:rPr lang="en-IN" sz="1800">
                <a:solidFill>
                  <a:schemeClr val="dk1"/>
                </a:solidFill>
                <a:latin typeface="Quattrocento Sans"/>
                <a:ea typeface="Quattrocento Sans"/>
                <a:cs typeface="Quattrocento Sans"/>
                <a:sym typeface="Quattrocento Sans"/>
              </a:rPr>
              <a:t> USING @a, @b, @c ,@d;</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5751" name="Google Shape;5751;p60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dynamic stored procedure - examples</a:t>
            </a:r>
            <a:endParaRPr/>
          </a:p>
        </p:txBody>
      </p:sp>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755" name="Shape 5755"/>
        <p:cNvGrpSpPr/>
        <p:nvPr/>
      </p:nvGrpSpPr>
      <p:grpSpPr>
        <a:xfrm>
          <a:off x="0" y="0"/>
          <a:ext cx="0" cy="0"/>
          <a:chOff x="0" y="0"/>
          <a:chExt cx="0" cy="0"/>
        </a:xfrm>
      </p:grpSpPr>
      <p:sp>
        <p:nvSpPr>
          <p:cNvPr id="5756" name="Google Shape;5756;p602"/>
          <p:cNvSpPr txBox="1"/>
          <p:nvPr/>
        </p:nvSpPr>
        <p:spPr>
          <a:xfrm>
            <a:off x="1676400" y="2344217"/>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cursor</a:t>
            </a:r>
            <a:endParaRPr/>
          </a:p>
        </p:txBody>
      </p:sp>
      <p:sp>
        <p:nvSpPr>
          <p:cNvPr id="5757" name="Google Shape;5757;p602"/>
          <p:cNvSpPr/>
          <p:nvPr/>
        </p:nvSpPr>
        <p:spPr>
          <a:xfrm>
            <a:off x="647718" y="5579536"/>
            <a:ext cx="11316186"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2200"/>
              <a:buFont typeface="Arial"/>
              <a:buNone/>
            </a:pPr>
            <a:r>
              <a:rPr lang="en-IN" sz="2200">
                <a:solidFill>
                  <a:srgbClr val="FF0000"/>
                </a:solidFill>
                <a:latin typeface="Arial"/>
                <a:ea typeface="Arial"/>
                <a:cs typeface="Arial"/>
                <a:sym typeface="Arial"/>
              </a:rPr>
              <a:t>Note:</a:t>
            </a:r>
            <a:endParaRPr/>
          </a:p>
          <a:p>
            <a:pPr indent="0" lvl="0" marL="0" marR="0" rtl="0" algn="l">
              <a:spcBef>
                <a:spcPts val="0"/>
              </a:spcBef>
              <a:spcAft>
                <a:spcPts val="0"/>
              </a:spcAft>
              <a:buClr>
                <a:schemeClr val="dk1"/>
              </a:buClr>
              <a:buSzPts val="800"/>
              <a:buFont typeface="Arial"/>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Cursor declarations must appear before handler declarations. Variable and condition declarations must appear before cursor or handler declarations.</a:t>
            </a:r>
            <a:endParaRPr/>
          </a:p>
        </p:txBody>
      </p:sp>
      <p:grpSp>
        <p:nvGrpSpPr>
          <p:cNvPr id="5758" name="Google Shape;5758;p602"/>
          <p:cNvGrpSpPr/>
          <p:nvPr/>
        </p:nvGrpSpPr>
        <p:grpSpPr>
          <a:xfrm>
            <a:off x="898753" y="731392"/>
            <a:ext cx="10093791" cy="1617488"/>
            <a:chOff x="647718" y="440568"/>
            <a:chExt cx="10093791" cy="1617488"/>
          </a:xfrm>
        </p:grpSpPr>
        <p:grpSp>
          <p:nvGrpSpPr>
            <p:cNvPr id="5759" name="Google Shape;5759;p602"/>
            <p:cNvGrpSpPr/>
            <p:nvPr/>
          </p:nvGrpSpPr>
          <p:grpSpPr>
            <a:xfrm>
              <a:off x="647718" y="628939"/>
              <a:ext cx="10093791" cy="1429117"/>
              <a:chOff x="647718" y="628939"/>
              <a:chExt cx="10093791" cy="1429117"/>
            </a:xfrm>
          </p:grpSpPr>
          <p:grpSp>
            <p:nvGrpSpPr>
              <p:cNvPr id="5760" name="Google Shape;5760;p602"/>
              <p:cNvGrpSpPr/>
              <p:nvPr/>
            </p:nvGrpSpPr>
            <p:grpSpPr>
              <a:xfrm>
                <a:off x="647718" y="1296056"/>
                <a:ext cx="10093791" cy="762000"/>
                <a:chOff x="119336" y="792000"/>
                <a:chExt cx="10093791" cy="762000"/>
              </a:xfrm>
            </p:grpSpPr>
            <p:grpSp>
              <p:nvGrpSpPr>
                <p:cNvPr id="5761" name="Google Shape;5761;p602"/>
                <p:cNvGrpSpPr/>
                <p:nvPr/>
              </p:nvGrpSpPr>
              <p:grpSpPr>
                <a:xfrm>
                  <a:off x="119336" y="799648"/>
                  <a:ext cx="10093791" cy="703131"/>
                  <a:chOff x="1163574" y="466218"/>
                  <a:chExt cx="9561060" cy="514510"/>
                </a:xfrm>
              </p:grpSpPr>
              <p:grpSp>
                <p:nvGrpSpPr>
                  <p:cNvPr id="5762" name="Google Shape;5762;p602"/>
                  <p:cNvGrpSpPr/>
                  <p:nvPr/>
                </p:nvGrpSpPr>
                <p:grpSpPr>
                  <a:xfrm>
                    <a:off x="1163574" y="476672"/>
                    <a:ext cx="1993026" cy="504056"/>
                    <a:chOff x="-106283" y="476672"/>
                    <a:chExt cx="1993026" cy="504056"/>
                  </a:xfrm>
                </p:grpSpPr>
                <p:sp>
                  <p:nvSpPr>
                    <p:cNvPr id="5763" name="Google Shape;5763;p602"/>
                    <p:cNvSpPr/>
                    <p:nvPr/>
                  </p:nvSpPr>
                  <p:spPr>
                    <a:xfrm>
                      <a:off x="-106283" y="476672"/>
                      <a:ext cx="1630926"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64" name="Google Shape;5764;p602"/>
                    <p:cNvSpPr/>
                    <p:nvPr/>
                  </p:nvSpPr>
                  <p:spPr>
                    <a:xfrm>
                      <a:off x="1598711"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65" name="Google Shape;5765;p602"/>
                    <p:cNvSpPr txBox="1"/>
                    <p:nvPr/>
                  </p:nvSpPr>
                  <p:spPr>
                    <a:xfrm>
                      <a:off x="-1517" y="579200"/>
                      <a:ext cx="1469955" cy="292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chemeClr val="dk1"/>
                          </a:solidFill>
                          <a:latin typeface="Arial"/>
                          <a:ea typeface="Arial"/>
                          <a:cs typeface="Arial"/>
                          <a:sym typeface="Arial"/>
                        </a:rPr>
                        <a:t>DECLARE</a:t>
                      </a:r>
                      <a:endParaRPr sz="2000">
                        <a:solidFill>
                          <a:schemeClr val="dk1"/>
                        </a:solidFill>
                        <a:latin typeface="Arial"/>
                        <a:ea typeface="Arial"/>
                        <a:cs typeface="Arial"/>
                        <a:sym typeface="Arial"/>
                      </a:endParaRPr>
                    </a:p>
                  </p:txBody>
                </p:sp>
              </p:grpSp>
              <p:grpSp>
                <p:nvGrpSpPr>
                  <p:cNvPr id="5766" name="Google Shape;5766;p602"/>
                  <p:cNvGrpSpPr/>
                  <p:nvPr/>
                </p:nvGrpSpPr>
                <p:grpSpPr>
                  <a:xfrm>
                    <a:off x="3215680" y="476672"/>
                    <a:ext cx="3364464" cy="504056"/>
                    <a:chOff x="4001955" y="476672"/>
                    <a:chExt cx="3364464" cy="504056"/>
                  </a:xfrm>
                </p:grpSpPr>
                <p:grpSp>
                  <p:nvGrpSpPr>
                    <p:cNvPr id="5767" name="Google Shape;5767;p602"/>
                    <p:cNvGrpSpPr/>
                    <p:nvPr/>
                  </p:nvGrpSpPr>
                  <p:grpSpPr>
                    <a:xfrm>
                      <a:off x="4001955" y="476672"/>
                      <a:ext cx="2003296" cy="504056"/>
                      <a:chOff x="288049" y="476672"/>
                      <a:chExt cx="2003296" cy="504056"/>
                    </a:xfrm>
                  </p:grpSpPr>
                  <p:sp>
                    <p:nvSpPr>
                      <p:cNvPr id="5768" name="Google Shape;5768;p602"/>
                      <p:cNvSpPr/>
                      <p:nvPr/>
                    </p:nvSpPr>
                    <p:spPr>
                      <a:xfrm>
                        <a:off x="288049" y="476672"/>
                        <a:ext cx="1630925"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69" name="Google Shape;5769;p602"/>
                      <p:cNvSpPr/>
                      <p:nvPr/>
                    </p:nvSpPr>
                    <p:spPr>
                      <a:xfrm>
                        <a:off x="2003313"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70" name="Google Shape;5770;p602"/>
                      <p:cNvSpPr txBox="1"/>
                      <p:nvPr/>
                    </p:nvSpPr>
                    <p:spPr>
                      <a:xfrm>
                        <a:off x="598461" y="579200"/>
                        <a:ext cx="985599" cy="292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chemeClr val="dk1"/>
                            </a:solidFill>
                            <a:latin typeface="Arial"/>
                            <a:ea typeface="Arial"/>
                            <a:cs typeface="Arial"/>
                            <a:sym typeface="Arial"/>
                          </a:rPr>
                          <a:t>OPEN</a:t>
                        </a:r>
                        <a:endParaRPr sz="2000">
                          <a:solidFill>
                            <a:schemeClr val="dk1"/>
                          </a:solidFill>
                          <a:latin typeface="Arial"/>
                          <a:ea typeface="Arial"/>
                          <a:cs typeface="Arial"/>
                          <a:sym typeface="Arial"/>
                        </a:endParaRPr>
                      </a:p>
                    </p:txBody>
                  </p:sp>
                </p:grpSp>
                <p:grpSp>
                  <p:nvGrpSpPr>
                    <p:cNvPr id="5771" name="Google Shape;5771;p602"/>
                    <p:cNvGrpSpPr/>
                    <p:nvPr/>
                  </p:nvGrpSpPr>
                  <p:grpSpPr>
                    <a:xfrm>
                      <a:off x="6077741" y="476672"/>
                      <a:ext cx="1288678" cy="504056"/>
                      <a:chOff x="119336" y="476672"/>
                      <a:chExt cx="1288678" cy="504056"/>
                    </a:xfrm>
                  </p:grpSpPr>
                  <p:sp>
                    <p:nvSpPr>
                      <p:cNvPr id="5772" name="Google Shape;5772;p602"/>
                      <p:cNvSpPr/>
                      <p:nvPr/>
                    </p:nvSpPr>
                    <p:spPr>
                      <a:xfrm>
                        <a:off x="119336" y="476672"/>
                        <a:ext cx="128867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73" name="Google Shape;5773;p602"/>
                      <p:cNvSpPr txBox="1"/>
                      <p:nvPr/>
                    </p:nvSpPr>
                    <p:spPr>
                      <a:xfrm>
                        <a:off x="269121" y="579200"/>
                        <a:ext cx="1048459" cy="292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chemeClr val="dk1"/>
                            </a:solidFill>
                            <a:latin typeface="Arial"/>
                            <a:ea typeface="Arial"/>
                            <a:cs typeface="Arial"/>
                            <a:sym typeface="Arial"/>
                          </a:rPr>
                          <a:t>FETCH</a:t>
                        </a:r>
                        <a:endParaRPr sz="2000">
                          <a:solidFill>
                            <a:schemeClr val="dk1"/>
                          </a:solidFill>
                          <a:latin typeface="Arial"/>
                          <a:ea typeface="Arial"/>
                          <a:cs typeface="Arial"/>
                          <a:sym typeface="Arial"/>
                        </a:endParaRPr>
                      </a:p>
                    </p:txBody>
                  </p:sp>
                </p:grpSp>
              </p:grpSp>
              <p:sp>
                <p:nvSpPr>
                  <p:cNvPr id="5774" name="Google Shape;5774;p602"/>
                  <p:cNvSpPr/>
                  <p:nvPr/>
                </p:nvSpPr>
                <p:spPr>
                  <a:xfrm>
                    <a:off x="6674184" y="559756"/>
                    <a:ext cx="288032"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5775" name="Google Shape;5775;p602"/>
                  <p:cNvGrpSpPr/>
                  <p:nvPr/>
                </p:nvGrpSpPr>
                <p:grpSpPr>
                  <a:xfrm>
                    <a:off x="9393646" y="466218"/>
                    <a:ext cx="1330988" cy="504056"/>
                    <a:chOff x="1265910" y="-654489"/>
                    <a:chExt cx="1330988" cy="504056"/>
                  </a:xfrm>
                </p:grpSpPr>
                <p:sp>
                  <p:nvSpPr>
                    <p:cNvPr id="5776" name="Google Shape;5776;p602"/>
                    <p:cNvSpPr/>
                    <p:nvPr/>
                  </p:nvSpPr>
                  <p:spPr>
                    <a:xfrm>
                      <a:off x="1265910" y="-654489"/>
                      <a:ext cx="1330988" cy="504056"/>
                    </a:xfrm>
                    <a:prstGeom prst="rect">
                      <a:avLst/>
                    </a:prstGeom>
                    <a:solidFill>
                      <a:schemeClr val="lt1"/>
                    </a:solidFill>
                    <a:ln cap="flat" cmpd="sng" w="28575">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77" name="Google Shape;5777;p602"/>
                    <p:cNvSpPr txBox="1"/>
                    <p:nvPr/>
                  </p:nvSpPr>
                  <p:spPr>
                    <a:xfrm>
                      <a:off x="1402325" y="-562879"/>
                      <a:ext cx="1030835" cy="292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chemeClr val="dk1"/>
                          </a:solidFill>
                          <a:latin typeface="Arial"/>
                          <a:ea typeface="Arial"/>
                          <a:cs typeface="Arial"/>
                          <a:sym typeface="Arial"/>
                        </a:rPr>
                        <a:t>CLOSE</a:t>
                      </a:r>
                      <a:endParaRPr sz="2000">
                        <a:solidFill>
                          <a:schemeClr val="dk1"/>
                        </a:solidFill>
                        <a:latin typeface="Arial"/>
                        <a:ea typeface="Arial"/>
                        <a:cs typeface="Arial"/>
                        <a:sym typeface="Arial"/>
                      </a:endParaRPr>
                    </a:p>
                  </p:txBody>
                </p:sp>
              </p:grpSp>
              <p:sp>
                <p:nvSpPr>
                  <p:cNvPr id="5778" name="Google Shape;5778;p602"/>
                  <p:cNvSpPr/>
                  <p:nvPr/>
                </p:nvSpPr>
                <p:spPr>
                  <a:xfrm>
                    <a:off x="8695749" y="559756"/>
                    <a:ext cx="629689" cy="360040"/>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grpSp>
              <p:nvGrpSpPr>
                <p:cNvPr id="5779" name="Google Shape;5779;p602"/>
                <p:cNvGrpSpPr/>
                <p:nvPr/>
              </p:nvGrpSpPr>
              <p:grpSpPr>
                <a:xfrm>
                  <a:off x="6312024" y="792000"/>
                  <a:ext cx="1680360" cy="762000"/>
                  <a:chOff x="10351369" y="764789"/>
                  <a:chExt cx="1680360" cy="732941"/>
                </a:xfrm>
              </p:grpSpPr>
              <p:sp>
                <p:nvSpPr>
                  <p:cNvPr id="5780" name="Google Shape;5780;p602"/>
                  <p:cNvSpPr/>
                  <p:nvPr/>
                </p:nvSpPr>
                <p:spPr>
                  <a:xfrm>
                    <a:off x="10351369" y="764789"/>
                    <a:ext cx="1680360" cy="732941"/>
                  </a:xfrm>
                  <a:prstGeom prst="diamond">
                    <a:avLst/>
                  </a:prstGeom>
                  <a:solidFill>
                    <a:schemeClr val="lt1"/>
                  </a:solidFill>
                  <a:ln cap="flat" cmpd="sng" w="25400">
                    <a:solidFill>
                      <a:srgbClr val="2658E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81" name="Google Shape;5781;p602"/>
                  <p:cNvSpPr txBox="1"/>
                  <p:nvPr/>
                </p:nvSpPr>
                <p:spPr>
                  <a:xfrm>
                    <a:off x="10705233" y="944791"/>
                    <a:ext cx="10695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chemeClr val="dk1"/>
                        </a:solidFill>
                        <a:latin typeface="Arial"/>
                        <a:ea typeface="Arial"/>
                        <a:cs typeface="Arial"/>
                        <a:sym typeface="Arial"/>
                      </a:rPr>
                      <a:t>EMPTY</a:t>
                    </a:r>
                    <a:endParaRPr sz="2000">
                      <a:solidFill>
                        <a:schemeClr val="dk1"/>
                      </a:solidFill>
                      <a:latin typeface="Arial"/>
                      <a:ea typeface="Arial"/>
                      <a:cs typeface="Arial"/>
                      <a:sym typeface="Arial"/>
                    </a:endParaRPr>
                  </a:p>
                </p:txBody>
              </p:sp>
            </p:grpSp>
          </p:grpSp>
          <p:grpSp>
            <p:nvGrpSpPr>
              <p:cNvPr id="5782" name="Google Shape;5782;p602"/>
              <p:cNvGrpSpPr/>
              <p:nvPr/>
            </p:nvGrpSpPr>
            <p:grpSpPr>
              <a:xfrm>
                <a:off x="7420922" y="628939"/>
                <a:ext cx="492032" cy="644984"/>
                <a:chOff x="7420922" y="764705"/>
                <a:chExt cx="492032" cy="520445"/>
              </a:xfrm>
            </p:grpSpPr>
            <p:sp>
              <p:nvSpPr>
                <p:cNvPr id="5783" name="Google Shape;5783;p602"/>
                <p:cNvSpPr/>
                <p:nvPr/>
              </p:nvSpPr>
              <p:spPr>
                <a:xfrm rot="-5400000">
                  <a:off x="7416834" y="768793"/>
                  <a:ext cx="500209" cy="492032"/>
                </a:xfrm>
                <a:prstGeom prst="rightArrow">
                  <a:avLst>
                    <a:gd fmla="val 50000" name="adj1"/>
                    <a:gd fmla="val 50000" name="adj2"/>
                  </a:avLst>
                </a:prstGeom>
                <a:solidFill>
                  <a:srgbClr val="FFFF00"/>
                </a:solidFill>
                <a:ln cap="flat" cmpd="sng" w="19050">
                  <a:solidFill>
                    <a:srgbClr val="535A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5784" name="Google Shape;5784;p602"/>
                <p:cNvSpPr txBox="1"/>
                <p:nvPr/>
              </p:nvSpPr>
              <p:spPr>
                <a:xfrm>
                  <a:off x="7521159" y="862958"/>
                  <a:ext cx="244674" cy="4221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IN" sz="1400">
                      <a:solidFill>
                        <a:schemeClr val="dk1"/>
                      </a:solidFill>
                      <a:latin typeface="Arial"/>
                      <a:ea typeface="Arial"/>
                      <a:cs typeface="Arial"/>
                      <a:sym typeface="Arial"/>
                    </a:rPr>
                    <a:t>O</a:t>
                  </a:r>
                  <a:endParaRPr b="1" sz="1800">
                    <a:solidFill>
                      <a:schemeClr val="dk1"/>
                    </a:solidFill>
                    <a:latin typeface="Arial"/>
                    <a:ea typeface="Arial"/>
                    <a:cs typeface="Arial"/>
                    <a:sym typeface="Arial"/>
                  </a:endParaRPr>
                </a:p>
              </p:txBody>
            </p:sp>
          </p:grpSp>
          <p:sp>
            <p:nvSpPr>
              <p:cNvPr id="5785" name="Google Shape;5785;p602"/>
              <p:cNvSpPr txBox="1"/>
              <p:nvPr/>
            </p:nvSpPr>
            <p:spPr>
              <a:xfrm>
                <a:off x="8617720" y="1533260"/>
                <a:ext cx="6647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400">
                    <a:solidFill>
                      <a:schemeClr val="dk1"/>
                    </a:solidFill>
                    <a:latin typeface="Arial"/>
                    <a:ea typeface="Arial"/>
                    <a:cs typeface="Arial"/>
                    <a:sym typeface="Arial"/>
                  </a:rPr>
                  <a:t>YES</a:t>
                </a:r>
                <a:endParaRPr b="1" sz="1800">
                  <a:solidFill>
                    <a:schemeClr val="dk1"/>
                  </a:solidFill>
                  <a:latin typeface="Arial"/>
                  <a:ea typeface="Arial"/>
                  <a:cs typeface="Arial"/>
                  <a:sym typeface="Arial"/>
                </a:endParaRPr>
              </a:p>
            </p:txBody>
          </p:sp>
        </p:grpSp>
        <p:cxnSp>
          <p:nvCxnSpPr>
            <p:cNvPr id="5786" name="Google Shape;5786;p602"/>
            <p:cNvCxnSpPr/>
            <p:nvPr/>
          </p:nvCxnSpPr>
          <p:spPr>
            <a:xfrm flipH="1" rot="5400000">
              <a:off x="6124114" y="-895953"/>
              <a:ext cx="197532" cy="2892630"/>
            </a:xfrm>
            <a:prstGeom prst="bentConnector2">
              <a:avLst/>
            </a:prstGeom>
            <a:noFill/>
            <a:ln cap="flat" cmpd="sng" w="19050">
              <a:solidFill>
                <a:srgbClr val="2658E6"/>
              </a:solidFill>
              <a:prstDash val="solid"/>
              <a:round/>
              <a:headEnd len="sm" w="sm" type="none"/>
              <a:tailEnd len="sm" w="sm" type="none"/>
            </a:ln>
          </p:spPr>
        </p:cxnSp>
        <p:cxnSp>
          <p:nvCxnSpPr>
            <p:cNvPr id="5787" name="Google Shape;5787;p602"/>
            <p:cNvCxnSpPr/>
            <p:nvPr/>
          </p:nvCxnSpPr>
          <p:spPr>
            <a:xfrm>
              <a:off x="4764845" y="440568"/>
              <a:ext cx="0" cy="925874"/>
            </a:xfrm>
            <a:prstGeom prst="straightConnector1">
              <a:avLst/>
            </a:prstGeom>
            <a:noFill/>
            <a:ln cap="flat" cmpd="sng" w="19050">
              <a:solidFill>
                <a:srgbClr val="2658E6"/>
              </a:solidFill>
              <a:prstDash val="solid"/>
              <a:round/>
              <a:headEnd len="sm" w="sm" type="none"/>
              <a:tailEnd len="med" w="med" type="triangle"/>
            </a:ln>
          </p:spPr>
        </p:cxnSp>
      </p:grpSp>
      <p:sp>
        <p:nvSpPr>
          <p:cNvPr id="5788" name="Google Shape;5788;p602"/>
          <p:cNvSpPr txBox="1"/>
          <p:nvPr/>
        </p:nvSpPr>
        <p:spPr>
          <a:xfrm>
            <a:off x="479377" y="3034209"/>
            <a:ext cx="1148452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000000"/>
                </a:solidFill>
                <a:latin typeface="Palatino Linotype"/>
                <a:ea typeface="Palatino Linotype"/>
                <a:cs typeface="Palatino Linotype"/>
                <a:sym typeface="Palatino Linotype"/>
              </a:rPr>
              <a:t>A cursor allows you to </a:t>
            </a:r>
            <a:r>
              <a:rPr b="0" i="0" lang="en-IN" sz="2000" u="none" strike="noStrike">
                <a:solidFill>
                  <a:schemeClr val="dk1"/>
                </a:solidFill>
                <a:latin typeface="Palatino Linotype"/>
                <a:ea typeface="Palatino Linotype"/>
                <a:cs typeface="Palatino Linotype"/>
                <a:sym typeface="Palatino Linotype"/>
              </a:rPr>
              <a:t>iterate </a:t>
            </a:r>
            <a:r>
              <a:rPr b="0" i="0" lang="en-IN" sz="2000">
                <a:solidFill>
                  <a:srgbClr val="000000"/>
                </a:solidFill>
                <a:latin typeface="Palatino Linotype"/>
                <a:ea typeface="Palatino Linotype"/>
                <a:cs typeface="Palatino Linotype"/>
                <a:sym typeface="Palatino Linotype"/>
              </a:rPr>
              <a:t>a set of rows returned by a query and process each row individually.</a:t>
            </a:r>
            <a:endParaRPr sz="2000">
              <a:solidFill>
                <a:schemeClr val="dk1"/>
              </a:solidFill>
              <a:latin typeface="Palatino Linotype"/>
              <a:ea typeface="Palatino Linotype"/>
              <a:cs typeface="Palatino Linotype"/>
              <a:sym typeface="Palatino Linotype"/>
            </a:endParaRPr>
          </a:p>
        </p:txBody>
      </p:sp>
      <p:sp>
        <p:nvSpPr>
          <p:cNvPr id="5789" name="Google Shape;5789;p602"/>
          <p:cNvSpPr txBox="1"/>
          <p:nvPr/>
        </p:nvSpPr>
        <p:spPr>
          <a:xfrm>
            <a:off x="647718" y="3573016"/>
            <a:ext cx="1088413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Read only: </a:t>
            </a:r>
            <a:r>
              <a:rPr lang="en-IN" sz="1800">
                <a:solidFill>
                  <a:schemeClr val="dk1"/>
                </a:solidFill>
                <a:latin typeface="Arial"/>
                <a:ea typeface="Arial"/>
                <a:cs typeface="Arial"/>
                <a:sym typeface="Arial"/>
              </a:rPr>
              <a:t>Not updatable.</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Nonscrollable:</a:t>
            </a:r>
            <a:r>
              <a:rPr lang="en-IN" sz="1800">
                <a:solidFill>
                  <a:schemeClr val="dk1"/>
                </a:solidFill>
                <a:latin typeface="Arial"/>
                <a:ea typeface="Arial"/>
                <a:cs typeface="Arial"/>
                <a:sym typeface="Arial"/>
              </a:rPr>
              <a:t> Can be traversed only in one direction and cannot skip rows.</a:t>
            </a:r>
            <a:endParaRPr/>
          </a:p>
          <a:p>
            <a:pPr indent="-285750" lvl="0" marL="285750" marR="0" rtl="0" algn="l">
              <a:spcBef>
                <a:spcPts val="0"/>
              </a:spcBef>
              <a:spcAft>
                <a:spcPts val="0"/>
              </a:spcAft>
              <a:buClr>
                <a:srgbClr val="006C86"/>
              </a:buClr>
              <a:buSzPts val="1800"/>
              <a:buFont typeface="Arial"/>
              <a:buChar char="•"/>
            </a:pPr>
            <a:r>
              <a:rPr lang="en-IN" sz="1800">
                <a:solidFill>
                  <a:srgbClr val="006C86"/>
                </a:solidFill>
                <a:latin typeface="Arial"/>
                <a:ea typeface="Arial"/>
                <a:cs typeface="Arial"/>
                <a:sym typeface="Arial"/>
              </a:rPr>
              <a:t>Asensitive:</a:t>
            </a:r>
            <a:r>
              <a:rPr lang="en-IN" sz="1800">
                <a:solidFill>
                  <a:schemeClr val="dk1"/>
                </a:solidFill>
                <a:latin typeface="Arial"/>
                <a:ea typeface="Arial"/>
                <a:cs typeface="Arial"/>
                <a:sym typeface="Arial"/>
              </a:rPr>
              <a:t> there are two kinds of cursors: asensitive cursor and insensitive cursor. An asensitive cursor points to the actual data, whereas an insensitive cursor uses a temporary copy of the data. </a:t>
            </a:r>
            <a:r>
              <a:rPr b="0" i="0" lang="en-IN" sz="1800">
                <a:solidFill>
                  <a:srgbClr val="000000"/>
                </a:solidFill>
                <a:latin typeface="Arial"/>
                <a:ea typeface="Arial"/>
                <a:cs typeface="Arial"/>
                <a:sym typeface="Arial"/>
              </a:rPr>
              <a:t>MySQL cursor is asensitive.</a:t>
            </a:r>
            <a:endParaRPr sz="1800">
              <a:solidFill>
                <a:schemeClr val="dk1"/>
              </a:solidFill>
              <a:latin typeface="Arial"/>
              <a:ea typeface="Arial"/>
              <a:cs typeface="Arial"/>
              <a:sym typeface="Arial"/>
            </a:endParaRPr>
          </a:p>
        </p:txBody>
      </p:sp>
      <p:sp>
        <p:nvSpPr>
          <p:cNvPr id="5790" name="Google Shape;5790;p602"/>
          <p:cNvSpPr txBox="1"/>
          <p:nvPr/>
        </p:nvSpPr>
        <p:spPr>
          <a:xfrm>
            <a:off x="20587" y="153889"/>
            <a:ext cx="5571357"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22222"/>
              </a:buClr>
              <a:buSzPts val="1800"/>
              <a:buFont typeface="Arial"/>
              <a:buChar char="•"/>
            </a:pPr>
            <a:r>
              <a:rPr b="0" i="0" lang="en-IN" sz="1800">
                <a:solidFill>
                  <a:srgbClr val="222222"/>
                </a:solidFill>
                <a:latin typeface="arial"/>
                <a:ea typeface="arial"/>
                <a:cs typeface="arial"/>
                <a:sym typeface="arial"/>
              </a:rPr>
              <a:t>A </a:t>
            </a:r>
            <a:r>
              <a:rPr b="1" i="0" lang="en-IN" sz="1800">
                <a:solidFill>
                  <a:srgbClr val="222222"/>
                </a:solidFill>
                <a:latin typeface="arial"/>
                <a:ea typeface="arial"/>
                <a:cs typeface="arial"/>
                <a:sym typeface="arial"/>
              </a:rPr>
              <a:t>cursor</a:t>
            </a:r>
            <a:r>
              <a:rPr b="0" i="0" lang="en-IN" sz="1800">
                <a:solidFill>
                  <a:srgbClr val="222222"/>
                </a:solidFill>
                <a:latin typeface="arial"/>
                <a:ea typeface="arial"/>
                <a:cs typeface="arial"/>
                <a:sym typeface="arial"/>
              </a:rPr>
              <a:t> is a temporary work area created in the system memory when a SQL statement is executed.</a:t>
            </a:r>
            <a:endParaRPr sz="1800">
              <a:solidFill>
                <a:schemeClr val="dk1"/>
              </a:solidFill>
              <a:latin typeface="Gill Sans"/>
              <a:ea typeface="Gill Sans"/>
              <a:cs typeface="Gill Sans"/>
              <a:sym typeface="Gill Sans"/>
            </a:endParaRPr>
          </a:p>
        </p:txBody>
      </p:sp>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94" name="Shape 5794"/>
        <p:cNvGrpSpPr/>
        <p:nvPr/>
      </p:nvGrpSpPr>
      <p:grpSpPr>
        <a:xfrm>
          <a:off x="0" y="0"/>
          <a:ext cx="0" cy="0"/>
          <a:chOff x="0" y="0"/>
          <a:chExt cx="0" cy="0"/>
        </a:xfrm>
      </p:grpSpPr>
      <p:sp>
        <p:nvSpPr>
          <p:cNvPr id="5795" name="Google Shape;5795;p60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 </a:t>
            </a:r>
            <a:endParaRPr/>
          </a:p>
        </p:txBody>
      </p:sp>
      <p:sp>
        <p:nvSpPr>
          <p:cNvPr id="5796" name="Google Shape;5796;p603"/>
          <p:cNvSpPr/>
          <p:nvPr/>
        </p:nvSpPr>
        <p:spPr>
          <a:xfrm>
            <a:off x="262558" y="620688"/>
            <a:ext cx="11593288" cy="56630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FF0000"/>
                </a:solidFill>
                <a:latin typeface="Palatino Linotype"/>
                <a:ea typeface="Palatino Linotype"/>
                <a:cs typeface="Palatino Linotype"/>
                <a:sym typeface="Palatino Linotype"/>
              </a:rPr>
              <a:t>STEPS:</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DECLARE cursor_name CURSOR FOR select_statement</a:t>
            </a:r>
            <a:endParaRPr sz="1800">
              <a:solidFill>
                <a:srgbClr val="0077AA"/>
              </a:solidFill>
              <a:latin typeface="Arial"/>
              <a:ea typeface="Arial"/>
              <a:cs typeface="Arial"/>
              <a:sym typeface="Arial"/>
            </a:endParaRPr>
          </a:p>
          <a:p>
            <a:pPr indent="0" lvl="0" marL="261938"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0" lvl="0" marL="261938"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0" lvl="0" marL="261938"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This statement declares a cursor and associates it with a SELECT statement that retrieves the rows to be traversed by the cursor.</a:t>
            </a:r>
            <a:endParaRPr/>
          </a:p>
          <a:p>
            <a:pPr indent="0" lvl="0" marL="261938" marR="0" rtl="0" algn="l">
              <a:spcBef>
                <a:spcPts val="0"/>
              </a:spcBef>
              <a:spcAft>
                <a:spcPts val="0"/>
              </a:spcAft>
              <a:buNone/>
            </a:pPr>
            <a:r>
              <a:t/>
            </a:r>
            <a:endParaRPr sz="800">
              <a:solidFill>
                <a:srgbClr val="0077AA"/>
              </a:solidFill>
              <a:latin typeface="Palatino Linotype"/>
              <a:ea typeface="Palatino Linotype"/>
              <a:cs typeface="Palatino Linotype"/>
              <a:sym typeface="Palatino Linotype"/>
            </a:endParaRPr>
          </a:p>
          <a:p>
            <a:pPr indent="0" lvl="0" marL="261938" marR="0" rtl="0" algn="l">
              <a:spcBef>
                <a:spcPts val="0"/>
              </a:spcBef>
              <a:spcAft>
                <a:spcPts val="0"/>
              </a:spcAft>
              <a:buNone/>
            </a:pPr>
            <a:r>
              <a:t/>
            </a:r>
            <a:endParaRPr sz="800">
              <a:solidFill>
                <a:srgbClr val="0077AA"/>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OPEN cursor_name</a:t>
            </a:r>
            <a:endParaRPr sz="1800">
              <a:solidFill>
                <a:srgbClr val="0077AA"/>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Palatino Linotype"/>
              <a:ea typeface="Palatino Linotype"/>
              <a:cs typeface="Palatino Linotype"/>
              <a:sym typeface="Palatino Linotype"/>
            </a:endParaRPr>
          </a:p>
          <a:p>
            <a:pPr indent="0" lvl="0" marL="261938"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This statement opens a previously declared cursor.</a:t>
            </a:r>
            <a:endParaRPr/>
          </a:p>
          <a:p>
            <a:pPr indent="0" lvl="0" marL="261938" marR="0" rtl="0" algn="l">
              <a:spcBef>
                <a:spcPts val="0"/>
              </a:spcBef>
              <a:spcAft>
                <a:spcPts val="0"/>
              </a:spcAft>
              <a:buNone/>
            </a:pPr>
            <a:r>
              <a:t/>
            </a:r>
            <a:endParaRPr sz="800">
              <a:solidFill>
                <a:srgbClr val="0077AA"/>
              </a:solidFill>
              <a:latin typeface="Palatino Linotype"/>
              <a:ea typeface="Palatino Linotype"/>
              <a:cs typeface="Palatino Linotype"/>
              <a:sym typeface="Palatino Linotype"/>
            </a:endParaRPr>
          </a:p>
          <a:p>
            <a:pPr indent="0" lvl="0" marL="261938" marR="0" rtl="0" algn="l">
              <a:spcBef>
                <a:spcPts val="0"/>
              </a:spcBef>
              <a:spcAft>
                <a:spcPts val="0"/>
              </a:spcAft>
              <a:buNone/>
            </a:pPr>
            <a:r>
              <a:t/>
            </a:r>
            <a:endParaRPr sz="800">
              <a:solidFill>
                <a:srgbClr val="0077AA"/>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FETCH [[NEXT] FROM] cursor_name INTO var_name [, var_name] </a:t>
            </a:r>
            <a:r>
              <a:rPr lang="en-IN" sz="2000">
                <a:solidFill>
                  <a:srgbClr val="7F7F7F"/>
                </a:solidFill>
                <a:latin typeface="Arial"/>
                <a:ea typeface="Arial"/>
                <a:cs typeface="Arial"/>
                <a:sym typeface="Arial"/>
              </a:rPr>
              <a:t>. . .</a:t>
            </a:r>
            <a:endParaRPr sz="1800">
              <a:solidFill>
                <a:srgbClr val="7F7F7F"/>
              </a:solidFill>
              <a:latin typeface="Arial"/>
              <a:ea typeface="Arial"/>
              <a:cs typeface="Arial"/>
              <a:sym typeface="Arial"/>
            </a:endParaRPr>
          </a:p>
          <a:p>
            <a:pPr indent="-260350" lvl="0" marL="285750" marR="0" rtl="0" algn="l">
              <a:spcBef>
                <a:spcPts val="0"/>
              </a:spcBef>
              <a:spcAft>
                <a:spcPts val="0"/>
              </a:spcAft>
              <a:buClr>
                <a:schemeClr val="dk1"/>
              </a:buClr>
              <a:buSzPts val="400"/>
              <a:buFont typeface="Arial"/>
              <a:buNone/>
            </a:pPr>
            <a:r>
              <a:t/>
            </a:r>
            <a:endParaRPr sz="400">
              <a:solidFill>
                <a:srgbClr val="0077AA"/>
              </a:solidFill>
              <a:latin typeface="Palatino Linotype"/>
              <a:ea typeface="Palatino Linotype"/>
              <a:cs typeface="Palatino Linotype"/>
              <a:sym typeface="Palatino Linotype"/>
            </a:endParaRPr>
          </a:p>
          <a:p>
            <a:pPr indent="0" lvl="0" marL="261938"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a:p>
          <a:p>
            <a:pPr indent="0" lvl="0" marL="261938" marR="0" rtl="0" algn="l">
              <a:spcBef>
                <a:spcPts val="0"/>
              </a:spcBef>
              <a:spcAft>
                <a:spcPts val="0"/>
              </a:spcAft>
              <a:buNone/>
            </a:pPr>
            <a:r>
              <a:t/>
            </a:r>
            <a:endParaRPr sz="800">
              <a:solidFill>
                <a:schemeClr val="dk1"/>
              </a:solidFill>
              <a:latin typeface="Palatino Linotype"/>
              <a:ea typeface="Palatino Linotype"/>
              <a:cs typeface="Palatino Linotype"/>
              <a:sym typeface="Palatino Linotype"/>
            </a:endParaRPr>
          </a:p>
          <a:p>
            <a:pPr indent="0" lvl="0" marL="261938"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If no more rows are available, a </a:t>
            </a:r>
            <a:r>
              <a:rPr b="1" lang="en-IN" sz="1800">
                <a:solidFill>
                  <a:schemeClr val="dk1"/>
                </a:solidFill>
                <a:latin typeface="Palatino Linotype"/>
                <a:ea typeface="Palatino Linotype"/>
                <a:cs typeface="Palatino Linotype"/>
                <a:sym typeface="Palatino Linotype"/>
              </a:rPr>
              <a:t>No Data condition</a:t>
            </a:r>
            <a:r>
              <a:rPr lang="en-IN" sz="1800">
                <a:solidFill>
                  <a:schemeClr val="dk1"/>
                </a:solidFill>
                <a:latin typeface="Palatino Linotype"/>
                <a:ea typeface="Palatino Linotype"/>
                <a:cs typeface="Palatino Linotype"/>
                <a:sym typeface="Palatino Linotype"/>
              </a:rPr>
              <a:t>.</a:t>
            </a:r>
            <a:endParaRPr b="1" sz="1800">
              <a:solidFill>
                <a:schemeClr val="dk1"/>
              </a:solidFill>
              <a:latin typeface="Palatino Linotype"/>
              <a:ea typeface="Palatino Linotype"/>
              <a:cs typeface="Palatino Linotype"/>
              <a:sym typeface="Palatino Linotype"/>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Palatino Linotype"/>
              <a:ea typeface="Palatino Linotype"/>
              <a:cs typeface="Palatino Linotype"/>
              <a:sym typeface="Palatino Linotype"/>
            </a:endParaRPr>
          </a:p>
          <a:p>
            <a:pPr indent="-234950" lvl="0" marL="285750" marR="0" rtl="0" algn="l">
              <a:spcBef>
                <a:spcPts val="0"/>
              </a:spcBef>
              <a:spcAft>
                <a:spcPts val="0"/>
              </a:spcAft>
              <a:buClr>
                <a:schemeClr val="dk1"/>
              </a:buClr>
              <a:buSzPts val="800"/>
              <a:buFont typeface="Arial"/>
              <a:buNone/>
            </a:pPr>
            <a:r>
              <a:t/>
            </a:r>
            <a:endParaRPr sz="800">
              <a:solidFill>
                <a:srgbClr val="0077AA"/>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0077AA"/>
              </a:buClr>
              <a:buSzPts val="2000"/>
              <a:buFont typeface="Arial"/>
              <a:buChar char="•"/>
            </a:pPr>
            <a:r>
              <a:rPr lang="en-IN" sz="2000">
                <a:solidFill>
                  <a:srgbClr val="0077AA"/>
                </a:solidFill>
                <a:latin typeface="Arial"/>
                <a:ea typeface="Arial"/>
                <a:cs typeface="Arial"/>
                <a:sym typeface="Arial"/>
              </a:rPr>
              <a:t>CLOSE cursor_name</a:t>
            </a:r>
            <a:endParaRPr sz="1800">
              <a:solidFill>
                <a:srgbClr val="0077AA"/>
              </a:solidFill>
              <a:latin typeface="Arial"/>
              <a:ea typeface="Arial"/>
              <a:cs typeface="Arial"/>
              <a:sym typeface="Arial"/>
            </a:endParaRPr>
          </a:p>
          <a:p>
            <a:pPr indent="0" lvl="0" marL="0" marR="0" rtl="0" algn="l">
              <a:spcBef>
                <a:spcPts val="0"/>
              </a:spcBef>
              <a:spcAft>
                <a:spcPts val="0"/>
              </a:spcAft>
              <a:buNone/>
            </a:pPr>
            <a:r>
              <a:t/>
            </a:r>
            <a:endParaRPr sz="400">
              <a:solidFill>
                <a:schemeClr val="dk1"/>
              </a:solidFill>
              <a:latin typeface="Palatino Linotype"/>
              <a:ea typeface="Palatino Linotype"/>
              <a:cs typeface="Palatino Linotype"/>
              <a:sym typeface="Palatino Linotype"/>
            </a:endParaRPr>
          </a:p>
          <a:p>
            <a:pPr indent="0" lvl="0" marL="261938"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This statement closes a previously opened cursor.</a:t>
            </a:r>
            <a:endParaRPr sz="1800">
              <a:solidFill>
                <a:schemeClr val="lt1"/>
              </a:solidFill>
              <a:latin typeface="Palatino Linotype"/>
              <a:ea typeface="Palatino Linotype"/>
              <a:cs typeface="Palatino Linotype"/>
              <a:sym typeface="Palatino Linotype"/>
            </a:endParaRPr>
          </a:p>
        </p:txBody>
      </p:sp>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0" name="Shape 5800"/>
        <p:cNvGrpSpPr/>
        <p:nvPr/>
      </p:nvGrpSpPr>
      <p:grpSpPr>
        <a:xfrm>
          <a:off x="0" y="0"/>
          <a:ext cx="0" cy="0"/>
          <a:chOff x="0" y="0"/>
          <a:chExt cx="0" cy="0"/>
        </a:xfrm>
      </p:grpSpPr>
      <p:sp>
        <p:nvSpPr>
          <p:cNvPr id="5801" name="Google Shape;5801;p604"/>
          <p:cNvSpPr/>
          <p:nvPr/>
        </p:nvSpPr>
        <p:spPr>
          <a:xfrm>
            <a:off x="263352" y="711472"/>
            <a:ext cx="116652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Q1. Using cursor get all student details. </a:t>
            </a:r>
            <a:endParaRPr/>
          </a:p>
        </p:txBody>
      </p:sp>
      <p:sp>
        <p:nvSpPr>
          <p:cNvPr id="5802" name="Google Shape;5802;p604"/>
          <p:cNvSpPr/>
          <p:nvPr/>
        </p:nvSpPr>
        <p:spPr>
          <a:xfrm>
            <a:off x="551384" y="1173619"/>
            <a:ext cx="11377264"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 IF EXISTS </a:t>
            </a:r>
            <a:r>
              <a:rPr lang="en-IN" sz="1800">
                <a:solidFill>
                  <a:srgbClr val="0C0C0C"/>
                </a:solidFill>
                <a:latin typeface="Quattrocento Sans"/>
                <a:ea typeface="Quattrocento Sans"/>
                <a:cs typeface="Quattrocento Sans"/>
                <a:sym typeface="Quattrocento Sans"/>
              </a:rPr>
              <a:t>getAllStudent;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rgbClr val="0C0C0C"/>
                </a:solidFill>
                <a:latin typeface="Quattrocento Sans"/>
                <a:ea typeface="Quattrocento Sans"/>
                <a:cs typeface="Quattrocento Sans"/>
                <a:sym typeface="Quattrocento Sans"/>
              </a:rPr>
              <a:t> getAllStudent()</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declare</a:t>
            </a:r>
            <a:r>
              <a:rPr lang="en-IN" sz="1800">
                <a:solidFill>
                  <a:srgbClr val="0C0C0C"/>
                </a:solidFill>
                <a:latin typeface="Quattrocento Sans"/>
                <a:ea typeface="Quattrocento Sans"/>
                <a:cs typeface="Quattrocento Sans"/>
                <a:sym typeface="Quattrocento Sans"/>
              </a:rPr>
              <a:t> v_ID </a:t>
            </a:r>
            <a:r>
              <a:rPr lang="en-IN" sz="1800">
                <a:solidFill>
                  <a:srgbClr val="834689"/>
                </a:solidFill>
                <a:latin typeface="Quattrocento Sans"/>
                <a:ea typeface="Quattrocento Sans"/>
                <a:cs typeface="Quattrocento Sans"/>
                <a:sym typeface="Quattrocento Sans"/>
              </a:rPr>
              <a:t>INT</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declare</a:t>
            </a:r>
            <a:r>
              <a:rPr lang="en-IN" sz="1800">
                <a:solidFill>
                  <a:srgbClr val="0C0C0C"/>
                </a:solidFill>
                <a:latin typeface="Quattrocento Sans"/>
                <a:ea typeface="Quattrocento Sans"/>
                <a:cs typeface="Quattrocento Sans"/>
                <a:sym typeface="Quattrocento Sans"/>
              </a:rPr>
              <a:t> v_namefirst, v_namelast  </a:t>
            </a:r>
            <a:r>
              <a:rPr lang="en-IN" sz="1800">
                <a:solidFill>
                  <a:srgbClr val="834689"/>
                </a:solidFill>
                <a:latin typeface="Quattrocento Sans"/>
                <a:ea typeface="Quattrocento Sans"/>
                <a:cs typeface="Quattrocento Sans"/>
                <a:sym typeface="Quattrocento Sans"/>
              </a:rPr>
              <a:t>VARCHAR</a:t>
            </a:r>
            <a:r>
              <a:rPr lang="en-IN" sz="1800">
                <a:solidFill>
                  <a:srgbClr val="0C0C0C"/>
                </a:solidFill>
                <a:latin typeface="Quattrocento Sans"/>
                <a:ea typeface="Quattrocento Sans"/>
                <a:cs typeface="Quattrocento Sans"/>
                <a:sym typeface="Quattrocento Sans"/>
              </a:rPr>
              <a:t>(45);</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declare</a:t>
            </a:r>
            <a:r>
              <a:rPr lang="en-IN" sz="1800">
                <a:solidFill>
                  <a:srgbClr val="0C0C0C"/>
                </a:solidFill>
                <a:latin typeface="Quattrocento Sans"/>
                <a:ea typeface="Quattrocento Sans"/>
                <a:cs typeface="Quattrocento Sans"/>
                <a:sym typeface="Quattrocento Sans"/>
              </a:rPr>
              <a:t> v_dob </a:t>
            </a:r>
            <a:r>
              <a:rPr lang="en-IN" sz="1800">
                <a:solidFill>
                  <a:srgbClr val="834689"/>
                </a:solidFill>
                <a:latin typeface="Quattrocento Sans"/>
                <a:ea typeface="Quattrocento Sans"/>
                <a:cs typeface="Quattrocento Sans"/>
                <a:sym typeface="Quattrocento Sans"/>
              </a:rPr>
              <a:t>DATE</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declare</a:t>
            </a:r>
            <a:r>
              <a:rPr lang="en-IN" sz="1800">
                <a:solidFill>
                  <a:srgbClr val="0C0C0C"/>
                </a:solidFill>
                <a:latin typeface="Quattrocento Sans"/>
                <a:ea typeface="Quattrocento Sans"/>
                <a:cs typeface="Quattrocento Sans"/>
                <a:sym typeface="Quattrocento Sans"/>
              </a:rPr>
              <a:t> v_emailID </a:t>
            </a:r>
            <a:r>
              <a:rPr lang="en-IN" sz="1800">
                <a:solidFill>
                  <a:srgbClr val="834689"/>
                </a:solidFill>
                <a:latin typeface="Quattrocento Sans"/>
                <a:ea typeface="Quattrocento Sans"/>
                <a:cs typeface="Quattrocento Sans"/>
                <a:sym typeface="Quattrocento Sans"/>
              </a:rPr>
              <a:t>VARCHAR</a:t>
            </a:r>
            <a:r>
              <a:rPr lang="en-IN" sz="1800">
                <a:solidFill>
                  <a:srgbClr val="0C0C0C"/>
                </a:solidFill>
                <a:latin typeface="Quattrocento Sans"/>
                <a:ea typeface="Quattrocento Sans"/>
                <a:cs typeface="Quattrocento Sans"/>
                <a:sym typeface="Quattrocento Sans"/>
              </a:rPr>
              <a:t>(128);</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c1 </a:t>
            </a:r>
            <a:r>
              <a:rPr lang="en-IN" sz="1800">
                <a:solidFill>
                  <a:srgbClr val="834689"/>
                </a:solidFill>
                <a:latin typeface="Quattrocento Sans"/>
                <a:ea typeface="Quattrocento Sans"/>
                <a:cs typeface="Quattrocento Sans"/>
                <a:sym typeface="Quattrocento Sans"/>
              </a:rPr>
              <a:t>CURSOR</a:t>
            </a:r>
            <a:r>
              <a:rPr lang="en-IN" sz="1800">
                <a:solidFill>
                  <a:schemeClr val="dk1"/>
                </a:solidFill>
                <a:latin typeface="Quattrocento Sans"/>
                <a:ea typeface="Quattrocento Sans"/>
                <a:cs typeface="Quattrocento Sans"/>
                <a:sym typeface="Quattrocento Sans"/>
              </a:rPr>
              <a:t> FOR SELECT </a:t>
            </a:r>
            <a:r>
              <a:rPr lang="en-IN" sz="1800">
                <a:solidFill>
                  <a:srgbClr val="A67F59"/>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FROM student;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a:t>
            </a:r>
            <a:r>
              <a:rPr lang="en-IN" sz="1800">
                <a:solidFill>
                  <a:srgbClr val="F63122"/>
                </a:solidFill>
                <a:latin typeface="Quattrocento Sans"/>
                <a:ea typeface="Quattrocento Sans"/>
                <a:cs typeface="Quattrocento Sans"/>
                <a:sym typeface="Quattrocento Sans"/>
              </a:rPr>
              <a:t>EXIT HANDLER FOR NOT FOUND </a:t>
            </a:r>
            <a:r>
              <a:rPr lang="en-IN" sz="1800">
                <a:solidFill>
                  <a:schemeClr val="dk1"/>
                </a:solidFill>
                <a:latin typeface="Quattrocento Sans"/>
                <a:ea typeface="Quattrocento Sans"/>
                <a:cs typeface="Quattrocento Sans"/>
                <a:sym typeface="Quattrocento Sans"/>
              </a:rPr>
              <a:t>SELECT </a:t>
            </a:r>
            <a:r>
              <a:rPr lang="en-IN" sz="1800">
                <a:solidFill>
                  <a:srgbClr val="669900"/>
                </a:solidFill>
                <a:latin typeface="Quattrocento Sans"/>
                <a:ea typeface="Quattrocento Sans"/>
                <a:cs typeface="Quattrocento Sans"/>
                <a:sym typeface="Quattrocento Sans"/>
              </a:rPr>
              <a:t>"No more student found"</a:t>
            </a:r>
            <a:r>
              <a:rPr lang="en-IN" sz="18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OPEN</a:t>
            </a:r>
            <a:r>
              <a:rPr lang="en-IN" sz="1800">
                <a:solidFill>
                  <a:srgbClr val="0C0C0C"/>
                </a:solidFill>
                <a:latin typeface="Quattrocento Sans"/>
                <a:ea typeface="Quattrocento Sans"/>
                <a:cs typeface="Quattrocento Sans"/>
                <a:sym typeface="Quattrocento Sans"/>
              </a:rPr>
              <a:t> c1;</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lbl: </a:t>
            </a:r>
            <a:r>
              <a:rPr lang="en-IN" sz="1800">
                <a:solidFill>
                  <a:srgbClr val="0077AA"/>
                </a:solidFill>
                <a:latin typeface="Quattrocento Sans"/>
                <a:ea typeface="Quattrocento Sans"/>
                <a:cs typeface="Quattrocento Sans"/>
                <a:sym typeface="Quattrocento Sans"/>
              </a:rPr>
              <a:t>loop</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FETCH</a:t>
            </a:r>
            <a:r>
              <a:rPr lang="en-IN" sz="1800">
                <a:solidFill>
                  <a:srgbClr val="0C0C0C"/>
                </a:solidFill>
                <a:latin typeface="Quattrocento Sans"/>
                <a:ea typeface="Quattrocento Sans"/>
                <a:cs typeface="Quattrocento Sans"/>
                <a:sym typeface="Quattrocento Sans"/>
              </a:rPr>
              <a:t> c1 </a:t>
            </a:r>
            <a:r>
              <a:rPr lang="en-IN" sz="1800">
                <a:solidFill>
                  <a:srgbClr val="0077AA"/>
                </a:solidFill>
                <a:latin typeface="Quattrocento Sans"/>
                <a:ea typeface="Quattrocento Sans"/>
                <a:cs typeface="Quattrocento Sans"/>
                <a:sym typeface="Quattrocento Sans"/>
              </a:rPr>
              <a:t>INTO</a:t>
            </a:r>
            <a:r>
              <a:rPr lang="en-IN" sz="1800">
                <a:solidFill>
                  <a:srgbClr val="0C0C0C"/>
                </a:solidFill>
                <a:latin typeface="Quattrocento Sans"/>
                <a:ea typeface="Quattrocento Sans"/>
                <a:cs typeface="Quattrocento Sans"/>
                <a:sym typeface="Quattrocento Sans"/>
              </a:rPr>
              <a:t> v_ID, v_namefirst, v_namelast, v_dob, v_emailID;</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SELECT</a:t>
            </a:r>
            <a:r>
              <a:rPr lang="en-IN" sz="1800">
                <a:solidFill>
                  <a:srgbClr val="0C0C0C"/>
                </a:solidFill>
                <a:latin typeface="Quattrocento Sans"/>
                <a:ea typeface="Quattrocento Sans"/>
                <a:cs typeface="Quattrocento Sans"/>
                <a:sym typeface="Quattrocento Sans"/>
              </a:rPr>
              <a:t> v_ID, v_namefirst, v_namelast, v_dob, v_emailID;</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loop</a:t>
            </a:r>
            <a:r>
              <a:rPr lang="en-IN" sz="1800">
                <a:solidFill>
                  <a:srgbClr val="0C0C0C"/>
                </a:solidFill>
                <a:latin typeface="Quattrocento Sans"/>
                <a:ea typeface="Quattrocento Sans"/>
                <a:cs typeface="Quattrocento Sans"/>
                <a:sym typeface="Quattrocento Sans"/>
              </a:rPr>
              <a:t> lbl;</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CLOSE</a:t>
            </a:r>
            <a:r>
              <a:rPr lang="en-IN" sz="1800">
                <a:solidFill>
                  <a:srgbClr val="0C0C0C"/>
                </a:solidFill>
                <a:latin typeface="Quattrocento Sans"/>
                <a:ea typeface="Quattrocento Sans"/>
                <a:cs typeface="Quattrocento Sans"/>
                <a:sym typeface="Quattrocento Sans"/>
              </a:rPr>
              <a:t> c1;</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sz="1800">
              <a:solidFill>
                <a:srgbClr val="0C0C0C"/>
              </a:solidFill>
              <a:latin typeface="Quattrocento Sans"/>
              <a:ea typeface="Quattrocento Sans"/>
              <a:cs typeface="Quattrocento Sans"/>
              <a:sym typeface="Quattrocento Sans"/>
            </a:endParaRPr>
          </a:p>
        </p:txBody>
      </p:sp>
      <p:sp>
        <p:nvSpPr>
          <p:cNvPr id="5803" name="Google Shape;5803;p60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 </a:t>
            </a:r>
            <a:endParaRPr/>
          </a:p>
        </p:txBody>
      </p:sp>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7" name="Shape 5807"/>
        <p:cNvGrpSpPr/>
        <p:nvPr/>
      </p:nvGrpSpPr>
      <p:grpSpPr>
        <a:xfrm>
          <a:off x="0" y="0"/>
          <a:ext cx="0" cy="0"/>
          <a:chOff x="0" y="0"/>
          <a:chExt cx="0" cy="0"/>
        </a:xfrm>
      </p:grpSpPr>
      <p:sp>
        <p:nvSpPr>
          <p:cNvPr id="5808" name="Google Shape;5808;p605"/>
          <p:cNvSpPr/>
          <p:nvPr/>
        </p:nvSpPr>
        <p:spPr>
          <a:xfrm>
            <a:off x="119336" y="483051"/>
            <a:ext cx="11953328" cy="618630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procedurename(_custID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b1:</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(SELECT true FROM customer WHERE custid = _custID)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b2: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_ordID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_orderdate, _shipdate </a:t>
            </a:r>
            <a:r>
              <a:rPr lang="en-IN" sz="1800">
                <a:solidFill>
                  <a:srgbClr val="834689"/>
                </a:solidFill>
                <a:latin typeface="Quattrocento Sans"/>
                <a:ea typeface="Quattrocento Sans"/>
                <a:cs typeface="Quattrocento Sans"/>
                <a:sym typeface="Quattrocento Sans"/>
              </a:rPr>
              <a:t>DATETIME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_status, _commplan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(45);</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_total </a:t>
            </a:r>
            <a:r>
              <a:rPr lang="en-IN" sz="1800">
                <a:solidFill>
                  <a:srgbClr val="834689"/>
                </a:solidFill>
                <a:latin typeface="Quattrocento Sans"/>
                <a:ea typeface="Quattrocento Sans"/>
                <a:cs typeface="Quattrocento Sans"/>
                <a:sym typeface="Quattrocento Sans"/>
              </a:rPr>
              <a:t>FLOAT</a:t>
            </a:r>
            <a:r>
              <a:rPr lang="en-IN" sz="1800">
                <a:solidFill>
                  <a:schemeClr val="dk1"/>
                </a:solidFill>
                <a:latin typeface="Quattrocento Sans"/>
                <a:ea typeface="Quattrocento Sans"/>
                <a:cs typeface="Quattrocento Sans"/>
                <a:sym typeface="Quattrocento Sans"/>
              </a:rPr>
              <a:t>(8,2);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c1 </a:t>
            </a:r>
            <a:r>
              <a:rPr lang="en-IN" sz="1800">
                <a:solidFill>
                  <a:srgbClr val="834689"/>
                </a:solidFill>
                <a:latin typeface="Quattrocento Sans"/>
                <a:ea typeface="Quattrocento Sans"/>
                <a:cs typeface="Quattrocento Sans"/>
                <a:sym typeface="Quattrocento Sans"/>
              </a:rPr>
              <a:t>CURSOR</a:t>
            </a:r>
            <a:r>
              <a:rPr lang="en-IN" sz="1800">
                <a:solidFill>
                  <a:schemeClr val="dk1"/>
                </a:solidFill>
                <a:latin typeface="Quattrocento Sans"/>
                <a:ea typeface="Quattrocento Sans"/>
                <a:cs typeface="Quattrocento Sans"/>
                <a:sym typeface="Quattrocento Sans"/>
              </a:rPr>
              <a:t> for SELECT ordID, orderdate, commplan, shipdate, status, total FROM ord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WHERE custid = _custID;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OPEN</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a:t>
            </a:r>
            <a:r>
              <a:rPr lang="en-IN" sz="1800">
                <a:solidFill>
                  <a:srgbClr val="0077AA"/>
                </a:solidFill>
                <a:latin typeface="Quattrocento Sans"/>
                <a:ea typeface="Quattrocento Sans"/>
                <a:cs typeface="Quattrocento Sans"/>
                <a:sym typeface="Quattrocento Sans"/>
              </a:rPr>
              <a:t>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FETCH</a:t>
            </a:r>
            <a:r>
              <a:rPr lang="en-IN" sz="1800">
                <a:solidFill>
                  <a:schemeClr val="dk1"/>
                </a:solidFill>
                <a:latin typeface="Quattrocento Sans"/>
                <a:ea typeface="Quattrocento Sans"/>
                <a:cs typeface="Quattrocento Sans"/>
                <a:sym typeface="Quattrocento Sans"/>
              </a:rPr>
              <a:t> c1 </a:t>
            </a:r>
            <a:r>
              <a:rPr lang="en-IN" sz="1800">
                <a:solidFill>
                  <a:srgbClr val="0077AA"/>
                </a:solidFill>
                <a:latin typeface="Quattrocento Sans"/>
                <a:ea typeface="Quattrocento Sans"/>
                <a:cs typeface="Quattrocento Sans"/>
                <a:sym typeface="Quattrocento Sans"/>
              </a:rPr>
              <a:t>INTO</a:t>
            </a:r>
            <a:r>
              <a:rPr lang="en-IN" sz="1800">
                <a:solidFill>
                  <a:schemeClr val="dk1"/>
                </a:solidFill>
                <a:latin typeface="Quattrocento Sans"/>
                <a:ea typeface="Quattrocento Sans"/>
                <a:cs typeface="Quattrocento Sans"/>
                <a:sym typeface="Quattrocento Sans"/>
              </a:rPr>
              <a:t> _ordID, _orderdate, _commplan, _shipdate, _status, _total;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_ordid, _orderdate, _commplan, _shipdate, _status, _total;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 loop </a:t>
            </a:r>
            <a:r>
              <a:rPr lang="en-IN" sz="1800">
                <a:solidFill>
                  <a:schemeClr val="dk1"/>
                </a:solidFill>
                <a:latin typeface="Quattrocento Sans"/>
                <a:ea typeface="Quattrocento Sans"/>
                <a:cs typeface="Quattrocento Sans"/>
                <a:sym typeface="Quattrocento Sans"/>
              </a:rPr>
              <a:t>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CLOSE</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b2;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b1 $$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09" name="Google Shape;5809;p60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a:t>
            </a:r>
            <a:endParaRPr i="1" sz="3200">
              <a:solidFill>
                <a:srgbClr val="FF9900"/>
              </a:solidFill>
              <a:latin typeface="Arial"/>
              <a:ea typeface="Arial"/>
              <a:cs typeface="Arial"/>
              <a:sym typeface="Arial"/>
            </a:endParaRPr>
          </a:p>
        </p:txBody>
      </p:sp>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13" name="Shape 5813"/>
        <p:cNvGrpSpPr/>
        <p:nvPr/>
      </p:nvGrpSpPr>
      <p:grpSpPr>
        <a:xfrm>
          <a:off x="0" y="0"/>
          <a:ext cx="0" cy="0"/>
          <a:chOff x="0" y="0"/>
          <a:chExt cx="0" cy="0"/>
        </a:xfrm>
      </p:grpSpPr>
      <p:sp>
        <p:nvSpPr>
          <p:cNvPr id="5814" name="Google Shape;5814;p606"/>
          <p:cNvSpPr/>
          <p:nvPr/>
        </p:nvSpPr>
        <p:spPr>
          <a:xfrm>
            <a:off x="119336" y="278060"/>
            <a:ext cx="11953328" cy="646330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procedurename(_custID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_status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(45))</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b1: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(SELECT true FROM customer WHERE custid= _custID)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 FROM customer WHERE custid= _custID;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b2: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_ordID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_orderdate, _shipdate </a:t>
            </a:r>
            <a:r>
              <a:rPr lang="en-IN" sz="1800">
                <a:solidFill>
                  <a:srgbClr val="834689"/>
                </a:solidFill>
                <a:latin typeface="Quattrocento Sans"/>
                <a:ea typeface="Quattrocento Sans"/>
                <a:cs typeface="Quattrocento Sans"/>
                <a:sym typeface="Quattrocento Sans"/>
              </a:rPr>
              <a:t>DATETIME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_commplan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(45);</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_total </a:t>
            </a:r>
            <a:r>
              <a:rPr lang="en-IN" sz="1800">
                <a:solidFill>
                  <a:srgbClr val="834689"/>
                </a:solidFill>
                <a:latin typeface="Quattrocento Sans"/>
                <a:ea typeface="Quattrocento Sans"/>
                <a:cs typeface="Quattrocento Sans"/>
                <a:sym typeface="Quattrocento Sans"/>
              </a:rPr>
              <a:t>FLOAT</a:t>
            </a:r>
            <a:r>
              <a:rPr lang="en-IN" sz="1800">
                <a:solidFill>
                  <a:schemeClr val="dk1"/>
                </a:solidFill>
                <a:latin typeface="Quattrocento Sans"/>
                <a:ea typeface="Quattrocento Sans"/>
                <a:cs typeface="Quattrocento Sans"/>
                <a:sym typeface="Quattrocento Sans"/>
              </a:rPr>
              <a:t>(8,2);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c1 </a:t>
            </a:r>
            <a:r>
              <a:rPr lang="en-IN" sz="1800">
                <a:solidFill>
                  <a:srgbClr val="834689"/>
                </a:solidFill>
                <a:latin typeface="Quattrocento Sans"/>
                <a:ea typeface="Quattrocento Sans"/>
                <a:cs typeface="Quattrocento Sans"/>
                <a:sym typeface="Quattrocento Sans"/>
              </a:rPr>
              <a:t>CURSOR</a:t>
            </a:r>
            <a:r>
              <a:rPr lang="en-IN" sz="1800">
                <a:solidFill>
                  <a:schemeClr val="dk1"/>
                </a:solidFill>
                <a:latin typeface="Quattrocento Sans"/>
                <a:ea typeface="Quattrocento Sans"/>
                <a:cs typeface="Quattrocento Sans"/>
                <a:sym typeface="Quattrocento Sans"/>
              </a:rPr>
              <a:t> for SELECT ordID, orderdate, commplan, shipdate, total   FROM ord WHERE custid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_custID  and status= _status;</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OPEN</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a:t>
            </a:r>
            <a:r>
              <a:rPr lang="en-IN" sz="1800">
                <a:solidFill>
                  <a:srgbClr val="0077AA"/>
                </a:solidFill>
                <a:latin typeface="Quattrocento Sans"/>
                <a:ea typeface="Quattrocento Sans"/>
                <a:cs typeface="Quattrocento Sans"/>
                <a:sym typeface="Quattrocento Sans"/>
              </a:rPr>
              <a:t>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FETCH</a:t>
            </a:r>
            <a:r>
              <a:rPr lang="en-IN" sz="1800">
                <a:solidFill>
                  <a:schemeClr val="dk1"/>
                </a:solidFill>
                <a:latin typeface="Quattrocento Sans"/>
                <a:ea typeface="Quattrocento Sans"/>
                <a:cs typeface="Quattrocento Sans"/>
                <a:sym typeface="Quattrocento Sans"/>
              </a:rPr>
              <a:t> c1 </a:t>
            </a:r>
            <a:r>
              <a:rPr lang="en-IN" sz="1800">
                <a:solidFill>
                  <a:srgbClr val="0077AA"/>
                </a:solidFill>
                <a:latin typeface="Quattrocento Sans"/>
                <a:ea typeface="Quattrocento Sans"/>
                <a:cs typeface="Quattrocento Sans"/>
                <a:sym typeface="Quattrocento Sans"/>
              </a:rPr>
              <a:t>INTO</a:t>
            </a:r>
            <a:r>
              <a:rPr lang="en-IN" sz="1800">
                <a:solidFill>
                  <a:schemeClr val="dk1"/>
                </a:solidFill>
                <a:latin typeface="Quattrocento Sans"/>
                <a:ea typeface="Quattrocento Sans"/>
                <a:cs typeface="Quattrocento Sans"/>
                <a:sym typeface="Quattrocento Sans"/>
              </a:rPr>
              <a:t> _ordID, _orderdate, _commplan, _shipdate, _total;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_ordID, _orderdate, _commplan, _shipdate, _status _total;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loop </a:t>
            </a:r>
            <a:r>
              <a:rPr lang="en-IN" sz="1800">
                <a:solidFill>
                  <a:schemeClr val="dk1"/>
                </a:solidFill>
                <a:latin typeface="Quattrocento Sans"/>
                <a:ea typeface="Quattrocento Sans"/>
                <a:cs typeface="Quattrocento Sans"/>
                <a:sym typeface="Quattrocento Sans"/>
              </a:rPr>
              <a:t>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CLOSE</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b2;</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b1 $$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15" name="Google Shape;5815;p60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a:t>
            </a:r>
            <a:endParaRPr i="1" sz="3200">
              <a:solidFill>
                <a:srgbClr val="FF9900"/>
              </a:solidFill>
              <a:latin typeface="Arial"/>
              <a:ea typeface="Arial"/>
              <a:cs typeface="Arial"/>
              <a:sym typeface="Arial"/>
            </a:endParaRPr>
          </a:p>
        </p:txBody>
      </p:sp>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0" name="Shape 5820"/>
        <p:cNvGrpSpPr/>
        <p:nvPr/>
      </p:nvGrpSpPr>
      <p:grpSpPr>
        <a:xfrm>
          <a:off x="0" y="0"/>
          <a:ext cx="0" cy="0"/>
          <a:chOff x="0" y="0"/>
          <a:chExt cx="0" cy="0"/>
        </a:xfrm>
      </p:grpSpPr>
      <p:sp>
        <p:nvSpPr>
          <p:cNvPr id="5821" name="Google Shape;5821;p607"/>
          <p:cNvSpPr/>
          <p:nvPr/>
        </p:nvSpPr>
        <p:spPr>
          <a:xfrm>
            <a:off x="0" y="523221"/>
            <a:ext cx="96490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Q2 Write a program to enter studentID and using cursor get his student qualification details. </a:t>
            </a:r>
            <a:endParaRPr/>
          </a:p>
        </p:txBody>
      </p:sp>
      <p:sp>
        <p:nvSpPr>
          <p:cNvPr id="5822" name="Google Shape;5822;p607"/>
          <p:cNvSpPr/>
          <p:nvPr/>
        </p:nvSpPr>
        <p:spPr>
          <a:xfrm>
            <a:off x="795" y="908721"/>
            <a:ext cx="12190412" cy="60631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rgbClr val="0077AA"/>
                </a:solidFill>
                <a:latin typeface="Quattrocento Sans"/>
                <a:ea typeface="Quattrocento Sans"/>
                <a:cs typeface="Quattrocento Sans"/>
                <a:sym typeface="Quattrocento Sans"/>
              </a:rPr>
              <a:t>DROP</a:t>
            </a: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PROCEDURE </a:t>
            </a:r>
            <a:r>
              <a:rPr lang="en-IN" sz="1600">
                <a:solidFill>
                  <a:srgbClr val="0C0C0C"/>
                </a:solidFill>
                <a:latin typeface="Quattrocento Sans"/>
                <a:ea typeface="Quattrocento Sans"/>
                <a:cs typeface="Quattrocento Sans"/>
                <a:sym typeface="Quattrocento Sans"/>
              </a:rPr>
              <a:t>if EXISTS getStudentQualification;</a:t>
            </a:r>
            <a:endParaRPr/>
          </a:p>
          <a:p>
            <a:pPr indent="0" lvl="0" marL="0" marR="0" rtl="0" algn="l">
              <a:spcBef>
                <a:spcPts val="0"/>
              </a:spcBef>
              <a:spcAft>
                <a:spcPts val="0"/>
              </a:spcAft>
              <a:buNone/>
            </a:pPr>
            <a:r>
              <a:rPr lang="en-IN" sz="1600">
                <a:solidFill>
                  <a:srgbClr val="0077AA"/>
                </a:solidFill>
                <a:latin typeface="Quattrocento Sans"/>
                <a:ea typeface="Quattrocento Sans"/>
                <a:cs typeface="Quattrocento Sans"/>
                <a:sym typeface="Quattrocento Sans"/>
              </a:rPr>
              <a:t>CREATE</a:t>
            </a: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PROCEDURE</a:t>
            </a:r>
            <a:r>
              <a:rPr lang="en-IN" sz="1600">
                <a:solidFill>
                  <a:srgbClr val="0C0C0C"/>
                </a:solidFill>
                <a:latin typeface="Quattrocento Sans"/>
                <a:ea typeface="Quattrocento Sans"/>
                <a:cs typeface="Quattrocento Sans"/>
                <a:sym typeface="Quattrocento Sans"/>
              </a:rPr>
              <a:t> getStudentQualification(v_ID </a:t>
            </a:r>
            <a:r>
              <a:rPr lang="en-IN" sz="1600">
                <a:solidFill>
                  <a:srgbClr val="834689"/>
                </a:solidFill>
                <a:latin typeface="Quattrocento Sans"/>
                <a:ea typeface="Quattrocento Sans"/>
                <a:cs typeface="Quattrocento Sans"/>
                <a:sym typeface="Quattrocento Sans"/>
              </a:rPr>
              <a:t>INT</a:t>
            </a:r>
            <a:r>
              <a:rPr lang="en-IN" sz="16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b1:</a:t>
            </a:r>
            <a:r>
              <a:rPr lang="en-IN" sz="16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x  </a:t>
            </a:r>
            <a:r>
              <a:rPr lang="en-IN" sz="1600">
                <a:solidFill>
                  <a:srgbClr val="834689"/>
                </a:solidFill>
                <a:latin typeface="Quattrocento Sans"/>
                <a:ea typeface="Quattrocento Sans"/>
                <a:cs typeface="Quattrocento Sans"/>
                <a:sym typeface="Quattrocento Sans"/>
              </a:rPr>
              <a:t>INT</a:t>
            </a:r>
            <a:r>
              <a:rPr lang="en-IN" sz="1600">
                <a:solidFill>
                  <a:srgbClr val="0C0C0C"/>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SELECT</a:t>
            </a:r>
            <a:r>
              <a:rPr lang="en-IN" sz="1600">
                <a:solidFill>
                  <a:srgbClr val="0C0C0C"/>
                </a:solidFill>
                <a:latin typeface="Quattrocento Sans"/>
                <a:ea typeface="Quattrocento Sans"/>
                <a:cs typeface="Quattrocento Sans"/>
                <a:sym typeface="Quattrocento Sans"/>
              </a:rPr>
              <a:t> ID into x </a:t>
            </a:r>
            <a:r>
              <a:rPr lang="en-IN" sz="1600">
                <a:solidFill>
                  <a:srgbClr val="0077AA"/>
                </a:solidFill>
                <a:latin typeface="Quattrocento Sans"/>
                <a:ea typeface="Quattrocento Sans"/>
                <a:cs typeface="Quattrocento Sans"/>
                <a:sym typeface="Quattrocento Sans"/>
              </a:rPr>
              <a:t>FROM</a:t>
            </a:r>
            <a:r>
              <a:rPr lang="en-IN" sz="1600">
                <a:solidFill>
                  <a:srgbClr val="0C0C0C"/>
                </a:solidFill>
                <a:latin typeface="Quattrocento Sans"/>
                <a:ea typeface="Quattrocento Sans"/>
                <a:cs typeface="Quattrocento Sans"/>
                <a:sym typeface="Quattrocento Sans"/>
              </a:rPr>
              <a:t> student </a:t>
            </a:r>
            <a:r>
              <a:rPr lang="en-IN" sz="1600">
                <a:solidFill>
                  <a:srgbClr val="0077AA"/>
                </a:solidFill>
                <a:latin typeface="Quattrocento Sans"/>
                <a:ea typeface="Quattrocento Sans"/>
                <a:cs typeface="Quattrocento Sans"/>
                <a:sym typeface="Quattrocento Sans"/>
              </a:rPr>
              <a:t>WHERE</a:t>
            </a:r>
            <a:r>
              <a:rPr lang="en-IN" sz="1600">
                <a:solidFill>
                  <a:srgbClr val="0C0C0C"/>
                </a:solidFill>
                <a:latin typeface="Quattrocento Sans"/>
                <a:ea typeface="Quattrocento Sans"/>
                <a:cs typeface="Quattrocento Sans"/>
                <a:sym typeface="Quattrocento Sans"/>
              </a:rPr>
              <a:t> ID = v_ID;</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if x is null then </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SELECT "Student not found....";</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else</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b="1" lang="en-IN" sz="1600">
                <a:solidFill>
                  <a:srgbClr val="0C0C0C"/>
                </a:solidFill>
                <a:latin typeface="Quattrocento Sans"/>
                <a:ea typeface="Quattrocento Sans"/>
                <a:cs typeface="Quattrocento Sans"/>
                <a:sym typeface="Quattrocento Sans"/>
              </a:rPr>
              <a:t>    </a:t>
            </a:r>
            <a:r>
              <a:rPr lang="en-IN" sz="1600">
                <a:solidFill>
                  <a:srgbClr val="0C0C0C"/>
                </a:solidFill>
                <a:latin typeface="Quattrocento Sans"/>
                <a:ea typeface="Quattrocento Sans"/>
                <a:cs typeface="Quattrocento Sans"/>
                <a:sym typeface="Quattrocento Sans"/>
              </a:rPr>
              <a:t>b2: </a:t>
            </a:r>
            <a:r>
              <a:rPr lang="en-IN" sz="16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v_name, v_college, v_university </a:t>
            </a:r>
            <a:r>
              <a:rPr lang="en-IN" sz="1600">
                <a:solidFill>
                  <a:srgbClr val="834689"/>
                </a:solidFill>
                <a:latin typeface="Quattrocento Sans"/>
                <a:ea typeface="Quattrocento Sans"/>
                <a:cs typeface="Quattrocento Sans"/>
                <a:sym typeface="Quattrocento Sans"/>
              </a:rPr>
              <a:t>VARCHAR</a:t>
            </a:r>
            <a:r>
              <a:rPr lang="en-IN" sz="1600">
                <a:solidFill>
                  <a:srgbClr val="0C0C0C"/>
                </a:solidFill>
                <a:latin typeface="Quattrocento Sans"/>
                <a:ea typeface="Quattrocento Sans"/>
                <a:cs typeface="Quattrocento Sans"/>
                <a:sym typeface="Quattrocento Sans"/>
              </a:rPr>
              <a:t>(128);</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v_marks </a:t>
            </a:r>
            <a:r>
              <a:rPr lang="en-IN" sz="1600">
                <a:solidFill>
                  <a:srgbClr val="834689"/>
                </a:solidFill>
                <a:latin typeface="Quattrocento Sans"/>
                <a:ea typeface="Quattrocento Sans"/>
                <a:cs typeface="Quattrocento Sans"/>
                <a:sym typeface="Quattrocento Sans"/>
              </a:rPr>
              <a:t>VARCHAR</a:t>
            </a:r>
            <a:r>
              <a:rPr lang="en-IN" sz="1600">
                <a:solidFill>
                  <a:srgbClr val="0C0C0C"/>
                </a:solidFill>
                <a:latin typeface="Quattrocento Sans"/>
                <a:ea typeface="Quattrocento Sans"/>
                <a:cs typeface="Quattrocento Sans"/>
                <a:sym typeface="Quattrocento Sans"/>
              </a:rPr>
              <a:t>(45);</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v_year </a:t>
            </a:r>
            <a:r>
              <a:rPr lang="en-IN" sz="1600">
                <a:solidFill>
                  <a:srgbClr val="834689"/>
                </a:solidFill>
                <a:latin typeface="Quattrocento Sans"/>
                <a:ea typeface="Quattrocento Sans"/>
                <a:cs typeface="Quattrocento Sans"/>
                <a:sym typeface="Quattrocento Sans"/>
              </a:rPr>
              <a:t>INT</a:t>
            </a:r>
            <a:r>
              <a:rPr lang="en-IN" sz="16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c1 </a:t>
            </a:r>
            <a:r>
              <a:rPr lang="en-IN" sz="1600">
                <a:solidFill>
                  <a:srgbClr val="834689"/>
                </a:solidFill>
                <a:latin typeface="Quattrocento Sans"/>
                <a:ea typeface="Quattrocento Sans"/>
                <a:cs typeface="Quattrocento Sans"/>
                <a:sym typeface="Quattrocento Sans"/>
              </a:rPr>
              <a:t>CURSOR</a:t>
            </a:r>
            <a:r>
              <a:rPr lang="en-IN" sz="1600">
                <a:solidFill>
                  <a:srgbClr val="0C0C0C"/>
                </a:solidFill>
                <a:latin typeface="Quattrocento Sans"/>
                <a:ea typeface="Quattrocento Sans"/>
                <a:cs typeface="Quattrocento Sans"/>
                <a:sym typeface="Quattrocento Sans"/>
              </a:rPr>
              <a:t> for SELECT name, college, university, marks, year FROM student_qualifications where studentID = x;</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declare </a:t>
            </a:r>
            <a:r>
              <a:rPr lang="en-IN" sz="1600">
                <a:solidFill>
                  <a:srgbClr val="F63122"/>
                </a:solidFill>
                <a:latin typeface="Quattrocento Sans"/>
                <a:ea typeface="Quattrocento Sans"/>
                <a:cs typeface="Quattrocento Sans"/>
                <a:sym typeface="Quattrocento Sans"/>
              </a:rPr>
              <a:t>EXIT HANDLER FOR NOT FOUND </a:t>
            </a:r>
            <a:r>
              <a:rPr lang="en-IN" sz="1600">
                <a:solidFill>
                  <a:srgbClr val="0C0C0C"/>
                </a:solidFill>
                <a:latin typeface="Quattrocento Sans"/>
                <a:ea typeface="Quattrocento Sans"/>
                <a:cs typeface="Quattrocento Sans"/>
                <a:sym typeface="Quattrocento Sans"/>
              </a:rPr>
              <a:t>SELECT </a:t>
            </a:r>
            <a:r>
              <a:rPr lang="en-IN" sz="1600">
                <a:solidFill>
                  <a:srgbClr val="669900"/>
                </a:solidFill>
                <a:latin typeface="Quattrocento Sans"/>
                <a:ea typeface="Quattrocento Sans"/>
                <a:cs typeface="Quattrocento Sans"/>
                <a:sym typeface="Quattrocento Sans"/>
              </a:rPr>
              <a:t>"Done"</a:t>
            </a:r>
            <a:r>
              <a:rPr lang="en-IN" sz="1600">
                <a:solidFill>
                  <a:srgbClr val="0C0C0C"/>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OPEN</a:t>
            </a:r>
            <a:r>
              <a:rPr lang="en-IN" sz="1600">
                <a:solidFill>
                  <a:srgbClr val="0C0C0C"/>
                </a:solidFill>
                <a:latin typeface="Quattrocento Sans"/>
                <a:ea typeface="Quattrocento Sans"/>
                <a:cs typeface="Quattrocento Sans"/>
                <a:sym typeface="Quattrocento Sans"/>
              </a:rPr>
              <a:t> c1;</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lbl:</a:t>
            </a:r>
            <a:r>
              <a:rPr lang="en-IN" sz="1800">
                <a:solidFill>
                  <a:srgbClr val="0077AA"/>
                </a:solidFill>
                <a:latin typeface="Quattrocento Sans"/>
                <a:ea typeface="Quattrocento Sans"/>
                <a:cs typeface="Quattrocento Sans"/>
                <a:sym typeface="Quattrocento Sans"/>
              </a:rPr>
              <a:t>loop</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FETCH</a:t>
            </a:r>
            <a:r>
              <a:rPr lang="en-IN" sz="1600">
                <a:solidFill>
                  <a:srgbClr val="0C0C0C"/>
                </a:solidFill>
                <a:latin typeface="Quattrocento Sans"/>
                <a:ea typeface="Quattrocento Sans"/>
                <a:cs typeface="Quattrocento Sans"/>
                <a:sym typeface="Quattrocento Sans"/>
              </a:rPr>
              <a:t> c1 </a:t>
            </a:r>
            <a:r>
              <a:rPr lang="en-IN" sz="1600">
                <a:solidFill>
                  <a:srgbClr val="0077AA"/>
                </a:solidFill>
                <a:latin typeface="Quattrocento Sans"/>
                <a:ea typeface="Quattrocento Sans"/>
                <a:cs typeface="Quattrocento Sans"/>
                <a:sym typeface="Quattrocento Sans"/>
              </a:rPr>
              <a:t>INTO</a:t>
            </a:r>
            <a:r>
              <a:rPr lang="en-IN" sz="1600">
                <a:solidFill>
                  <a:srgbClr val="0C0C0C"/>
                </a:solidFill>
                <a:latin typeface="Quattrocento Sans"/>
                <a:ea typeface="Quattrocento Sans"/>
                <a:cs typeface="Quattrocento Sans"/>
                <a:sym typeface="Quattrocento Sans"/>
              </a:rPr>
              <a:t> v_name, v_college, v_university, v_marks, v_year;</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SELECT</a:t>
            </a:r>
            <a:r>
              <a:rPr lang="en-IN" sz="1600">
                <a:solidFill>
                  <a:srgbClr val="0C0C0C"/>
                </a:solidFill>
                <a:latin typeface="Quattrocento Sans"/>
                <a:ea typeface="Quattrocento Sans"/>
                <a:cs typeface="Quattrocento Sans"/>
                <a:sym typeface="Quattrocento Sans"/>
              </a:rPr>
              <a:t> v_name, v_college, v_university, v_marks, v_year;</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 loop </a:t>
            </a:r>
            <a:r>
              <a:rPr lang="en-IN" sz="1600">
                <a:solidFill>
                  <a:srgbClr val="0C0C0C"/>
                </a:solidFill>
                <a:latin typeface="Quattrocento Sans"/>
                <a:ea typeface="Quattrocento Sans"/>
                <a:cs typeface="Quattrocento Sans"/>
                <a:sym typeface="Quattrocento Sans"/>
              </a:rPr>
              <a:t>lbl;</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CLOSE</a:t>
            </a:r>
            <a:r>
              <a:rPr lang="en-IN" sz="1600">
                <a:solidFill>
                  <a:srgbClr val="0C0C0C"/>
                </a:solidFill>
                <a:latin typeface="Quattrocento Sans"/>
                <a:ea typeface="Quattrocento Sans"/>
                <a:cs typeface="Quattrocento Sans"/>
                <a:sym typeface="Quattrocento Sans"/>
              </a:rPr>
              <a:t> c1; </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a:t>
            </a:r>
            <a:r>
              <a:rPr lang="en-IN" sz="1600">
                <a:solidFill>
                  <a:srgbClr val="0077AA"/>
                </a:solidFill>
                <a:latin typeface="Quattrocento Sans"/>
                <a:ea typeface="Quattrocento Sans"/>
                <a:cs typeface="Quattrocento Sans"/>
                <a:sym typeface="Quattrocento Sans"/>
              </a:rPr>
              <a:t>end</a:t>
            </a:r>
            <a:r>
              <a:rPr lang="en-IN" sz="1600">
                <a:solidFill>
                  <a:srgbClr val="0C0C0C"/>
                </a:solidFill>
                <a:latin typeface="Quattrocento Sans"/>
                <a:ea typeface="Quattrocento Sans"/>
                <a:cs typeface="Quattrocento Sans"/>
                <a:sym typeface="Quattrocento Sans"/>
              </a:rPr>
              <a:t> b2;</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	end if;</a:t>
            </a:r>
            <a:endParaRPr/>
          </a:p>
          <a:p>
            <a:pPr indent="0" lvl="0" marL="0" marR="0" rtl="0" algn="l">
              <a:spcBef>
                <a:spcPts val="0"/>
              </a:spcBef>
              <a:spcAft>
                <a:spcPts val="0"/>
              </a:spcAft>
              <a:buNone/>
            </a:pPr>
            <a:r>
              <a:rPr lang="en-IN" sz="1600">
                <a:solidFill>
                  <a:srgbClr val="0077AA"/>
                </a:solidFill>
                <a:latin typeface="Quattrocento Sans"/>
                <a:ea typeface="Quattrocento Sans"/>
                <a:cs typeface="Quattrocento Sans"/>
                <a:sym typeface="Quattrocento Sans"/>
              </a:rPr>
              <a:t>end</a:t>
            </a:r>
            <a:r>
              <a:rPr lang="en-IN" sz="1600">
                <a:solidFill>
                  <a:srgbClr val="0C0C0C"/>
                </a:solidFill>
                <a:latin typeface="Quattrocento Sans"/>
                <a:ea typeface="Quattrocento Sans"/>
                <a:cs typeface="Quattrocento Sans"/>
                <a:sym typeface="Quattrocento Sans"/>
              </a:rPr>
              <a:t> b1 $$</a:t>
            </a:r>
            <a:endParaRPr/>
          </a:p>
          <a:p>
            <a:pPr indent="0" lvl="0" marL="0" marR="0" rtl="0" algn="l">
              <a:spcBef>
                <a:spcPts val="0"/>
              </a:spcBef>
              <a:spcAft>
                <a:spcPts val="0"/>
              </a:spcAft>
              <a:buNone/>
            </a:pPr>
            <a:r>
              <a:rPr lang="en-IN" sz="1600">
                <a:solidFill>
                  <a:srgbClr val="0C0C0C"/>
                </a:solidFill>
                <a:latin typeface="Quattrocento Sans"/>
                <a:ea typeface="Quattrocento Sans"/>
                <a:cs typeface="Quattrocento Sans"/>
                <a:sym typeface="Quattrocento Sans"/>
              </a:rPr>
              <a:t>delimiter ;</a:t>
            </a:r>
            <a:endParaRPr sz="1600">
              <a:solidFill>
                <a:srgbClr val="0C0C0C"/>
              </a:solidFill>
              <a:latin typeface="Quattrocento Sans"/>
              <a:ea typeface="Quattrocento Sans"/>
              <a:cs typeface="Quattrocento Sans"/>
              <a:sym typeface="Quattrocento Sans"/>
            </a:endParaRPr>
          </a:p>
        </p:txBody>
      </p:sp>
      <p:sp>
        <p:nvSpPr>
          <p:cNvPr id="5823" name="Google Shape;5823;p60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 </a:t>
            </a:r>
            <a:endParaRPr/>
          </a:p>
        </p:txBody>
      </p:sp>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27" name="Shape 5827"/>
        <p:cNvGrpSpPr/>
        <p:nvPr/>
      </p:nvGrpSpPr>
      <p:grpSpPr>
        <a:xfrm>
          <a:off x="0" y="0"/>
          <a:ext cx="0" cy="0"/>
          <a:chOff x="0" y="0"/>
          <a:chExt cx="0" cy="0"/>
        </a:xfrm>
      </p:grpSpPr>
      <p:sp>
        <p:nvSpPr>
          <p:cNvPr id="5828" name="Google Shape;5828;p60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a:t>
            </a:r>
            <a:endParaRPr i="1" sz="3200">
              <a:solidFill>
                <a:srgbClr val="FF9900"/>
              </a:solidFill>
              <a:latin typeface="Arial"/>
              <a:ea typeface="Arial"/>
              <a:cs typeface="Arial"/>
              <a:sym typeface="Arial"/>
            </a:endParaRPr>
          </a:p>
        </p:txBody>
      </p:sp>
      <p:sp>
        <p:nvSpPr>
          <p:cNvPr id="5829" name="Google Shape;5829;p608"/>
          <p:cNvSpPr/>
          <p:nvPr/>
        </p:nvSpPr>
        <p:spPr>
          <a:xfrm>
            <a:off x="623392" y="652896"/>
            <a:ext cx="10945216" cy="58785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procedurename(para1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25</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done </a:t>
            </a:r>
            <a:r>
              <a:rPr lang="en-IN" sz="1800">
                <a:solidFill>
                  <a:srgbClr val="834689"/>
                </a:solidFill>
                <a:latin typeface="Quattrocento Sans"/>
                <a:ea typeface="Quattrocento Sans"/>
                <a:cs typeface="Quattrocento Sans"/>
                <a:sym typeface="Quattrocento Sans"/>
              </a:rPr>
              <a:t>TINYINT</a:t>
            </a:r>
            <a:r>
              <a:rPr lang="en-IN" sz="1800">
                <a:solidFill>
                  <a:schemeClr val="dk1"/>
                </a:solidFill>
                <a:latin typeface="Quattrocento Sans"/>
                <a:ea typeface="Quattrocento Sans"/>
                <a:cs typeface="Quattrocento Sans"/>
                <a:sym typeface="Quattrocento Sans"/>
              </a:rPr>
              <a:t> DEFAULT FALSE;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varempno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varename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20</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c1 </a:t>
            </a:r>
            <a:r>
              <a:rPr lang="en-IN" sz="1800">
                <a:solidFill>
                  <a:srgbClr val="834689"/>
                </a:solidFill>
                <a:latin typeface="Quattrocento Sans"/>
                <a:ea typeface="Quattrocento Sans"/>
                <a:cs typeface="Quattrocento Sans"/>
                <a:sym typeface="Quattrocento Sans"/>
              </a:rPr>
              <a:t>CURSOR</a:t>
            </a:r>
            <a:r>
              <a:rPr lang="en-IN" sz="1800">
                <a:solidFill>
                  <a:schemeClr val="dk1"/>
                </a:solidFill>
                <a:latin typeface="Quattrocento Sans"/>
                <a:ea typeface="Quattrocento Sans"/>
                <a:cs typeface="Quattrocento Sans"/>
                <a:sym typeface="Quattrocento Sans"/>
              </a:rPr>
              <a:t> FOR SELECT empno, ename FROM emp WHERE job = para1;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a:t>
            </a:r>
            <a:r>
              <a:rPr lang="en-IN" sz="1800">
                <a:solidFill>
                  <a:srgbClr val="F63122"/>
                </a:solidFill>
                <a:latin typeface="Quattrocento Sans"/>
                <a:ea typeface="Quattrocento Sans"/>
                <a:cs typeface="Quattrocento Sans"/>
                <a:sym typeface="Quattrocento Sans"/>
              </a:rPr>
              <a:t>EXIT HANDLER FOR NOT FOUND </a:t>
            </a:r>
            <a:r>
              <a:rPr lang="en-IN" sz="1800">
                <a:solidFill>
                  <a:schemeClr val="dk1"/>
                </a:solidFill>
                <a:latin typeface="Quattrocento Sans"/>
                <a:ea typeface="Quattrocento Sans"/>
                <a:cs typeface="Quattrocento Sans"/>
                <a:sym typeface="Quattrocento Sans"/>
              </a:rPr>
              <a:t>set done=true;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OPEN</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 </a:t>
            </a:r>
            <a:r>
              <a:rPr lang="en-IN" sz="1800">
                <a:solidFill>
                  <a:srgbClr val="0077AA"/>
                </a:solidFill>
                <a:latin typeface="Quattrocento Sans"/>
                <a:ea typeface="Quattrocento Sans"/>
                <a:cs typeface="Quattrocento Sans"/>
                <a:sym typeface="Quattrocento Sans"/>
              </a:rPr>
              <a:t>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FETCH</a:t>
            </a:r>
            <a:r>
              <a:rPr lang="en-IN" sz="1800">
                <a:solidFill>
                  <a:schemeClr val="dk1"/>
                </a:solidFill>
                <a:latin typeface="Quattrocento Sans"/>
                <a:ea typeface="Quattrocento Sans"/>
                <a:cs typeface="Quattrocento Sans"/>
                <a:sym typeface="Quattrocento Sans"/>
              </a:rPr>
              <a:t> c1 </a:t>
            </a:r>
            <a:r>
              <a:rPr lang="en-IN" sz="1800">
                <a:solidFill>
                  <a:srgbClr val="0077AA"/>
                </a:solidFill>
                <a:latin typeface="Quattrocento Sans"/>
                <a:ea typeface="Quattrocento Sans"/>
                <a:cs typeface="Quattrocento Sans"/>
                <a:sym typeface="Quattrocento Sans"/>
              </a:rPr>
              <a:t>INTO</a:t>
            </a:r>
            <a:r>
              <a:rPr lang="en-IN" sz="1800">
                <a:solidFill>
                  <a:schemeClr val="dk1"/>
                </a:solidFill>
                <a:latin typeface="Quattrocento Sans"/>
                <a:ea typeface="Quattrocento Sans"/>
                <a:cs typeface="Quattrocento Sans"/>
                <a:sym typeface="Quattrocento Sans"/>
              </a:rPr>
              <a:t> varempno, varename;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done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loopLabel;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varempno as "Employee No.", varename as "Employee 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 loop </a:t>
            </a:r>
            <a:r>
              <a:rPr lang="en-IN" sz="1800">
                <a:solidFill>
                  <a:schemeClr val="dk1"/>
                </a:solidFill>
                <a:latin typeface="Quattrocento Sans"/>
                <a:ea typeface="Quattrocento Sans"/>
                <a:cs typeface="Quattrocento Sans"/>
                <a:sym typeface="Quattrocento Sans"/>
              </a:rPr>
              <a:t>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CLOSE</a:t>
            </a:r>
            <a:r>
              <a:rPr lang="en-IN" sz="1800">
                <a:solidFill>
                  <a:schemeClr val="dk1"/>
                </a:solidFill>
                <a:latin typeface="Quattrocento Sans"/>
                <a:ea typeface="Quattrocento Sans"/>
                <a:cs typeface="Quattrocento Sans"/>
                <a:sym typeface="Quattrocento Sans"/>
              </a:rPr>
              <a:t> c1;</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833" name="Shape 5833"/>
        <p:cNvGrpSpPr/>
        <p:nvPr/>
      </p:nvGrpSpPr>
      <p:grpSpPr>
        <a:xfrm>
          <a:off x="0" y="0"/>
          <a:ext cx="0" cy="0"/>
          <a:chOff x="0" y="0"/>
          <a:chExt cx="0" cy="0"/>
        </a:xfrm>
      </p:grpSpPr>
      <p:sp>
        <p:nvSpPr>
          <p:cNvPr id="5834" name="Google Shape;5834;p60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cursor</a:t>
            </a:r>
            <a:endParaRPr i="1" sz="3200">
              <a:solidFill>
                <a:srgbClr val="FF9900"/>
              </a:solidFill>
              <a:latin typeface="Arial"/>
              <a:ea typeface="Arial"/>
              <a:cs typeface="Arial"/>
              <a:sym typeface="Arial"/>
            </a:endParaRPr>
          </a:p>
        </p:txBody>
      </p:sp>
      <p:sp>
        <p:nvSpPr>
          <p:cNvPr id="5835" name="Google Shape;5835;p609"/>
          <p:cNvSpPr/>
          <p:nvPr/>
        </p:nvSpPr>
        <p:spPr>
          <a:xfrm>
            <a:off x="623392" y="652896"/>
            <a:ext cx="10945216"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procedurename;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p, q, r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c1 </a:t>
            </a:r>
            <a:r>
              <a:rPr lang="en-IN" sz="1800">
                <a:solidFill>
                  <a:srgbClr val="834689"/>
                </a:solidFill>
                <a:latin typeface="Quattrocento Sans"/>
                <a:ea typeface="Quattrocento Sans"/>
                <a:cs typeface="Quattrocento Sans"/>
                <a:sym typeface="Quattrocento Sans"/>
              </a:rPr>
              <a:t>CURSOR</a:t>
            </a:r>
            <a:r>
              <a:rPr lang="en-IN" sz="1800">
                <a:solidFill>
                  <a:schemeClr val="dk1"/>
                </a:solidFill>
                <a:latin typeface="Quattrocento Sans"/>
                <a:ea typeface="Quattrocento Sans"/>
                <a:cs typeface="Quattrocento Sans"/>
                <a:sym typeface="Quattrocento Sans"/>
              </a:rPr>
              <a:t> FOR SELECT * FROM d;</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a:t>
            </a:r>
            <a:r>
              <a:rPr lang="en-IN" sz="1800">
                <a:solidFill>
                  <a:srgbClr val="F63122"/>
                </a:solidFill>
                <a:latin typeface="Quattrocento Sans"/>
                <a:ea typeface="Quattrocento Sans"/>
                <a:cs typeface="Quattrocento Sans"/>
                <a:sym typeface="Quattrocento Sans"/>
              </a:rPr>
              <a:t>EXIT HANDLER FOR 1329 </a:t>
            </a:r>
            <a:r>
              <a:rPr lang="en-IN" sz="1800">
                <a:solidFill>
                  <a:schemeClr val="dk1"/>
                </a:solidFill>
                <a:latin typeface="Quattrocento Sans"/>
                <a:ea typeface="Quattrocento Sans"/>
                <a:cs typeface="Quattrocento Sans"/>
                <a:sym typeface="Quattrocento Sans"/>
              </a:rPr>
              <a:t>SELECT </a:t>
            </a:r>
            <a:r>
              <a:rPr lang="en-IN" sz="1800">
                <a:solidFill>
                  <a:srgbClr val="669900"/>
                </a:solidFill>
                <a:latin typeface="Quattrocento Sans"/>
                <a:ea typeface="Quattrocento Sans"/>
                <a:cs typeface="Quattrocento Sans"/>
                <a:sym typeface="Quattrocento Sans"/>
              </a:rPr>
              <a:t>"No More data to extract"</a:t>
            </a:r>
            <a:r>
              <a:rPr lang="en-IN" sz="1800">
                <a:solidFill>
                  <a:schemeClr val="dk1"/>
                </a:solidFill>
                <a:latin typeface="Quattrocento Sans"/>
                <a:ea typeface="Quattrocento Sans"/>
                <a:cs typeface="Quattrocento Sans"/>
                <a:sym typeface="Quattrocento Sans"/>
              </a:rPr>
              <a:t> as R1;</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OPEN</a:t>
            </a:r>
            <a:r>
              <a:rPr lang="en-IN" sz="1800">
                <a:solidFill>
                  <a:schemeClr val="dk1"/>
                </a:solidFill>
                <a:latin typeface="Quattrocento Sans"/>
                <a:ea typeface="Quattrocento Sans"/>
                <a:cs typeface="Quattrocento Sans"/>
                <a:sym typeface="Quattrocento Sans"/>
              </a:rPr>
              <a:t> c1;</a:t>
            </a:r>
            <a:endParaRPr/>
          </a:p>
          <a:p>
            <a:pPr indent="0" lvl="0" marL="273050" marR="0" rtl="0" algn="l">
              <a:spcBef>
                <a:spcPts val="0"/>
              </a:spcBef>
              <a:spcAft>
                <a:spcPts val="0"/>
              </a:spcAft>
              <a:buNone/>
            </a:pPr>
            <a:r>
              <a:rPr lang="en-IN" sz="1800">
                <a:solidFill>
                  <a:schemeClr val="dk1"/>
                </a:solidFill>
                <a:highlight>
                  <a:srgbClr val="FFFF00"/>
                </a:highlight>
                <a:latin typeface="Quattrocento Sans"/>
                <a:ea typeface="Quattrocento Sans"/>
                <a:cs typeface="Quattrocento Sans"/>
                <a:sym typeface="Quattrocento Sans"/>
              </a:rPr>
              <a:t>      SELECT sleep(20);</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a:t>
            </a:r>
            <a:r>
              <a:rPr lang="en-IN" sz="1800">
                <a:solidFill>
                  <a:srgbClr val="0077AA"/>
                </a:solidFill>
                <a:latin typeface="Quattrocento Sans"/>
                <a:ea typeface="Quattrocento Sans"/>
                <a:cs typeface="Quattrocento Sans"/>
                <a:sym typeface="Quattrocento Sans"/>
              </a:rPr>
              <a:t>loop</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FETCH</a:t>
            </a:r>
            <a:r>
              <a:rPr lang="en-IN" sz="1800">
                <a:solidFill>
                  <a:schemeClr val="dk1"/>
                </a:solidFill>
                <a:latin typeface="Quattrocento Sans"/>
                <a:ea typeface="Quattrocento Sans"/>
                <a:cs typeface="Quattrocento Sans"/>
                <a:sym typeface="Quattrocento Sans"/>
              </a:rPr>
              <a:t> c1 </a:t>
            </a:r>
            <a:r>
              <a:rPr lang="en-IN" sz="1800">
                <a:solidFill>
                  <a:srgbClr val="0077AA"/>
                </a:solidFill>
                <a:latin typeface="Quattrocento Sans"/>
                <a:ea typeface="Quattrocento Sans"/>
                <a:cs typeface="Quattrocento Sans"/>
                <a:sym typeface="Quattrocento Sans"/>
              </a:rPr>
              <a:t>INTO</a:t>
            </a:r>
            <a:r>
              <a:rPr lang="en-IN" sz="1800">
                <a:solidFill>
                  <a:schemeClr val="dk1"/>
                </a:solidFill>
                <a:latin typeface="Quattrocento Sans"/>
                <a:ea typeface="Quattrocento Sans"/>
                <a:cs typeface="Quattrocento Sans"/>
                <a:sym typeface="Quattrocento Sans"/>
              </a:rPr>
              <a:t> x, p, q, r;</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x, p, q, r;</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end</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loop</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CLOSE</a:t>
            </a:r>
            <a:r>
              <a:rPr lang="en-IN" sz="1800">
                <a:solidFill>
                  <a:schemeClr val="dk1"/>
                </a:solidFill>
                <a:latin typeface="Quattrocento Sans"/>
                <a:ea typeface="Quattrocento Sans"/>
                <a:cs typeface="Quattrocento Sans"/>
                <a:sym typeface="Quattrocento Sans"/>
              </a:rPr>
              <a:t> c1;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36" name="Google Shape;5836;p609"/>
          <p:cNvSpPr txBox="1"/>
          <p:nvPr/>
        </p:nvSpPr>
        <p:spPr>
          <a:xfrm>
            <a:off x="4655840" y="5385410"/>
            <a:ext cx="259228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Quattrocento Sans"/>
                <a:ea typeface="Quattrocento Sans"/>
                <a:cs typeface="Quattrocento Sans"/>
                <a:sym typeface="Quattrocento Sans"/>
              </a:rPr>
              <a:t>USER root session 1</a:t>
            </a:r>
            <a:endParaRPr/>
          </a:p>
          <a:p>
            <a:pPr indent="0" lvl="0" marL="0" marR="0" rtl="0" algn="l">
              <a:spcBef>
                <a:spcPts val="0"/>
              </a:spcBef>
              <a:spcAft>
                <a:spcPts val="0"/>
              </a:spcAft>
              <a:buNone/>
            </a:pPr>
            <a:r>
              <a:t/>
            </a:r>
            <a:endParaRPr sz="400">
              <a:solidFill>
                <a:srgbClr val="262626"/>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rgbClr val="473935"/>
                </a:solidFill>
                <a:latin typeface="Quattrocento Sans"/>
                <a:ea typeface="Quattrocento Sans"/>
                <a:cs typeface="Quattrocento Sans"/>
                <a:sym typeface="Quattrocento Sans"/>
              </a:rPr>
              <a:t>mysql&gt; </a:t>
            </a:r>
            <a:r>
              <a:rPr lang="en-IN" sz="1800">
                <a:solidFill>
                  <a:srgbClr val="262626"/>
                </a:solidFill>
                <a:latin typeface="Quattrocento Sans"/>
                <a:ea typeface="Quattrocento Sans"/>
                <a:cs typeface="Quattrocento Sans"/>
                <a:sym typeface="Quattrocento Sans"/>
              </a:rPr>
              <a:t>call pro1();</a:t>
            </a:r>
            <a:endParaRPr/>
          </a:p>
        </p:txBody>
      </p:sp>
      <p:sp>
        <p:nvSpPr>
          <p:cNvPr id="5837" name="Google Shape;5837;p609"/>
          <p:cNvSpPr txBox="1"/>
          <p:nvPr/>
        </p:nvSpPr>
        <p:spPr>
          <a:xfrm>
            <a:off x="7236994" y="5385410"/>
            <a:ext cx="4691654"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62626"/>
                </a:solidFill>
                <a:latin typeface="Quattrocento Sans"/>
                <a:ea typeface="Quattrocento Sans"/>
                <a:cs typeface="Quattrocento Sans"/>
                <a:sym typeface="Quattrocento Sans"/>
              </a:rPr>
              <a:t>USER root session 2</a:t>
            </a:r>
            <a:endParaRPr/>
          </a:p>
          <a:p>
            <a:pPr indent="0" lvl="0" marL="0" marR="0" rtl="0" algn="l">
              <a:spcBef>
                <a:spcPts val="0"/>
              </a:spcBef>
              <a:spcAft>
                <a:spcPts val="0"/>
              </a:spcAft>
              <a:buNone/>
            </a:pPr>
            <a:r>
              <a:t/>
            </a:r>
            <a:endParaRPr sz="400">
              <a:solidFill>
                <a:srgbClr val="262626"/>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rgbClr val="473935"/>
                </a:solidFill>
                <a:latin typeface="Quattrocento Sans"/>
                <a:ea typeface="Quattrocento Sans"/>
                <a:cs typeface="Quattrocento Sans"/>
                <a:sym typeface="Quattrocento Sans"/>
              </a:rPr>
              <a:t>mysql&gt; </a:t>
            </a:r>
            <a:r>
              <a:rPr lang="en-IN" sz="1800">
                <a:solidFill>
                  <a:srgbClr val="0077AA"/>
                </a:solidFill>
                <a:latin typeface="Quattrocento Sans"/>
                <a:ea typeface="Quattrocento Sans"/>
                <a:cs typeface="Quattrocento Sans"/>
                <a:sym typeface="Quattrocento Sans"/>
              </a:rPr>
              <a:t>INSERT</a:t>
            </a:r>
            <a:r>
              <a:rPr lang="en-IN" sz="1800">
                <a:solidFill>
                  <a:srgbClr val="262626"/>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INTO</a:t>
            </a:r>
            <a:r>
              <a:rPr lang="en-IN" sz="1800">
                <a:solidFill>
                  <a:srgbClr val="262626"/>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VALUES</a:t>
            </a:r>
            <a:r>
              <a:rPr lang="en-IN" sz="1800">
                <a:solidFill>
                  <a:srgbClr val="262626"/>
                </a:solidFill>
                <a:latin typeface="Quattrocento Sans"/>
                <a:ea typeface="Quattrocento Sans"/>
                <a:cs typeface="Quattrocento Sans"/>
                <a:sym typeface="Quattrocento Sans"/>
              </a:rPr>
              <a:t>(1,1,1,1);</a:t>
            </a:r>
            <a:endParaRPr/>
          </a:p>
          <a:p>
            <a:pPr indent="0" lvl="0" marL="0" marR="0" rtl="0" algn="l">
              <a:spcBef>
                <a:spcPts val="0"/>
              </a:spcBef>
              <a:spcAft>
                <a:spcPts val="0"/>
              </a:spcAft>
              <a:buNone/>
            </a:pPr>
            <a:r>
              <a:rPr lang="en-IN" sz="1800">
                <a:solidFill>
                  <a:srgbClr val="473935"/>
                </a:solidFill>
                <a:latin typeface="Quattrocento Sans"/>
                <a:ea typeface="Quattrocento Sans"/>
                <a:cs typeface="Quattrocento Sans"/>
                <a:sym typeface="Quattrocento Sans"/>
              </a:rPr>
              <a:t>mysql&gt; commit;</a:t>
            </a:r>
            <a:endParaRPr sz="1800">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61" name="Shape 661"/>
        <p:cNvGrpSpPr/>
        <p:nvPr/>
      </p:nvGrpSpPr>
      <p:grpSpPr>
        <a:xfrm>
          <a:off x="0" y="0"/>
          <a:ext cx="0" cy="0"/>
          <a:chOff x="0" y="0"/>
          <a:chExt cx="0" cy="0"/>
        </a:xfrm>
      </p:grpSpPr>
      <p:sp>
        <p:nvSpPr>
          <p:cNvPr id="662" name="Google Shape;662;p6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Common relationships</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841" name="Shape 5841"/>
        <p:cNvGrpSpPr/>
        <p:nvPr/>
      </p:nvGrpSpPr>
      <p:grpSpPr>
        <a:xfrm>
          <a:off x="0" y="0"/>
          <a:ext cx="0" cy="0"/>
          <a:chOff x="0" y="0"/>
          <a:chExt cx="0" cy="0"/>
        </a:xfrm>
      </p:grpSpPr>
      <p:sp>
        <p:nvSpPr>
          <p:cNvPr id="5842" name="Google Shape;5842;p610"/>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exception / signal</a:t>
            </a:r>
            <a:endParaRPr/>
          </a:p>
        </p:txBody>
      </p:sp>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846" name="Shape 5846"/>
        <p:cNvGrpSpPr/>
        <p:nvPr/>
      </p:nvGrpSpPr>
      <p:grpSpPr>
        <a:xfrm>
          <a:off x="0" y="0"/>
          <a:ext cx="0" cy="0"/>
          <a:chOff x="0" y="0"/>
          <a:chExt cx="0" cy="0"/>
        </a:xfrm>
      </p:grpSpPr>
      <p:sp>
        <p:nvSpPr>
          <p:cNvPr id="5847" name="Google Shape;5847;p61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exception / signal </a:t>
            </a:r>
            <a:endParaRPr/>
          </a:p>
        </p:txBody>
      </p:sp>
      <p:sp>
        <p:nvSpPr>
          <p:cNvPr id="5848" name="Google Shape;5848;p611"/>
          <p:cNvSpPr/>
          <p:nvPr/>
        </p:nvSpPr>
        <p:spPr>
          <a:xfrm>
            <a:off x="478800" y="767478"/>
            <a:ext cx="10040416" cy="507831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PROCEDURE</a:t>
            </a:r>
            <a:r>
              <a:rPr lang="en-IN" sz="1800">
                <a:solidFill>
                  <a:schemeClr val="dk1"/>
                </a:solidFill>
                <a:latin typeface="Quattrocento Sans"/>
                <a:ea typeface="Quattrocento Sans"/>
                <a:cs typeface="Quattrocento Sans"/>
                <a:sym typeface="Quattrocento Sans"/>
              </a:rPr>
              <a:t> procedurename()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a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101;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myException CONDITION FOR SQLSTATE '45000';</a:t>
            </a:r>
            <a:endParaRPr/>
          </a:p>
          <a:p>
            <a:pPr indent="0" lvl="0" marL="261938"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 declare EXIT HANDLER FOR 1146 SELECT 'table not found';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EXIT HANDLER FOR 1064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 = 10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'ok';</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SIGNAL myException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MESSAGE_TEXT = 'bad';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52" name="Shape 5852"/>
        <p:cNvGrpSpPr/>
        <p:nvPr/>
      </p:nvGrpSpPr>
      <p:grpSpPr>
        <a:xfrm>
          <a:off x="0" y="0"/>
          <a:ext cx="0" cy="0"/>
          <a:chOff x="0" y="0"/>
          <a:chExt cx="0" cy="0"/>
        </a:xfrm>
      </p:grpSpPr>
      <p:sp>
        <p:nvSpPr>
          <p:cNvPr id="5853" name="Google Shape;5853;p612"/>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functions</a:t>
            </a:r>
            <a:endParaRPr/>
          </a:p>
        </p:txBody>
      </p:sp>
      <p:sp>
        <p:nvSpPr>
          <p:cNvPr id="5854" name="Google Shape;5854;p612"/>
          <p:cNvSpPr/>
          <p:nvPr/>
        </p:nvSpPr>
        <p:spPr>
          <a:xfrm>
            <a:off x="498746" y="3103660"/>
            <a:ext cx="11377264"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Arial"/>
                <a:ea typeface="Arial"/>
                <a:cs typeface="Arial"/>
                <a:sym typeface="Arial"/>
              </a:rPr>
              <a:t>The </a:t>
            </a:r>
            <a:r>
              <a:rPr lang="en-IN" sz="2000">
                <a:solidFill>
                  <a:schemeClr val="dk1"/>
                </a:solidFill>
                <a:latin typeface="Arial"/>
                <a:ea typeface="Arial"/>
                <a:cs typeface="Arial"/>
                <a:sym typeface="Arial"/>
              </a:rPr>
              <a:t>RETURNS</a:t>
            </a:r>
            <a:r>
              <a:rPr lang="en-IN" sz="16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clause may be specified </a:t>
            </a:r>
            <a:r>
              <a:rPr i="1" lang="en-IN" sz="1800">
                <a:solidFill>
                  <a:schemeClr val="dk1"/>
                </a:solidFill>
                <a:latin typeface="Arial"/>
                <a:ea typeface="Arial"/>
                <a:cs typeface="Arial"/>
                <a:sym typeface="Arial"/>
              </a:rPr>
              <a:t>only for a FUNCTION</a:t>
            </a:r>
            <a:r>
              <a:rPr lang="en-IN" sz="1800">
                <a:solidFill>
                  <a:schemeClr val="dk1"/>
                </a:solidFill>
                <a:latin typeface="Arial"/>
                <a:ea typeface="Arial"/>
                <a:cs typeface="Arial"/>
                <a:sym typeface="Arial"/>
              </a:rPr>
              <a:t>, for which it is mandatory. It indicates the return type of the function, and the function body must contain a </a:t>
            </a:r>
            <a:r>
              <a:rPr lang="en-IN" sz="2000">
                <a:solidFill>
                  <a:schemeClr val="dk1"/>
                </a:solidFill>
                <a:latin typeface="Arial"/>
                <a:ea typeface="Arial"/>
                <a:cs typeface="Arial"/>
                <a:sym typeface="Arial"/>
              </a:rPr>
              <a:t>RETURN</a:t>
            </a:r>
            <a:r>
              <a:rPr lang="en-IN" sz="1800">
                <a:solidFill>
                  <a:schemeClr val="dk1"/>
                </a:solidFill>
                <a:latin typeface="Arial"/>
                <a:ea typeface="Arial"/>
                <a:cs typeface="Arial"/>
                <a:sym typeface="Arial"/>
              </a:rPr>
              <a:t> value statement.</a:t>
            </a:r>
            <a:endParaRPr/>
          </a:p>
        </p:txBody>
      </p:sp>
      <p:sp>
        <p:nvSpPr>
          <p:cNvPr id="5855" name="Google Shape;5855;p612"/>
          <p:cNvSpPr/>
          <p:nvPr/>
        </p:nvSpPr>
        <p:spPr>
          <a:xfrm>
            <a:off x="299356" y="3894277"/>
            <a:ext cx="11576654"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r>
              <a:rPr lang="en-IN" sz="2200">
                <a:solidFill>
                  <a:srgbClr val="FF0000"/>
                </a:solidFill>
                <a:latin typeface="Palatino Linotype"/>
                <a:ea typeface="Palatino Linotype"/>
                <a:cs typeface="Palatino Linotype"/>
                <a:sym typeface="Palatino Linotype"/>
              </a:rPr>
              <a:t>:  </a:t>
            </a:r>
            <a:endParaRPr/>
          </a:p>
          <a:p>
            <a:pPr indent="0" lvl="0" marL="0" marR="0" rtl="0" algn="l">
              <a:spcBef>
                <a:spcPts val="0"/>
              </a:spcBef>
              <a:spcAft>
                <a:spcPts val="0"/>
              </a:spcAft>
              <a:buNone/>
            </a:pPr>
            <a:r>
              <a:t/>
            </a:r>
            <a:endParaRPr sz="800">
              <a:solidFill>
                <a:srgbClr val="FF0000"/>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ERROR 1415 (0A000): Not allowed to return a result set from a function</a:t>
            </a:r>
            <a:endParaRPr/>
          </a:p>
          <a:p>
            <a:pPr indent="0" lvl="1" marL="457200" marR="0" rtl="0" algn="l">
              <a:spcBef>
                <a:spcPts val="0"/>
              </a:spcBef>
              <a:spcAft>
                <a:spcPts val="0"/>
              </a:spcAft>
              <a:buNone/>
            </a:pPr>
            <a:r>
              <a:rPr b="0" i="0" lang="en-IN" sz="1800" u="none" cap="none" strike="noStrike">
                <a:solidFill>
                  <a:srgbClr val="FF0000"/>
                </a:solidFill>
                <a:latin typeface="Arial"/>
                <a:ea typeface="Arial"/>
                <a:cs typeface="Arial"/>
                <a:sym typeface="Arial"/>
              </a:rPr>
              <a:t>e.g</a:t>
            </a:r>
            <a:r>
              <a:rPr b="0" i="0" lang="en-IN" sz="1800" u="none" cap="none" strike="noStrike">
                <a:solidFill>
                  <a:schemeClr val="dk1"/>
                </a:solidFill>
                <a:latin typeface="Arial"/>
                <a:ea typeface="Arial"/>
                <a:cs typeface="Arial"/>
                <a:sym typeface="Arial"/>
              </a:rPr>
              <a:t>. </a:t>
            </a:r>
            <a:endParaRPr/>
          </a:p>
          <a:p>
            <a:pPr indent="0" lvl="1" marL="457200" marR="0" rtl="0" algn="l">
              <a:spcBef>
                <a:spcPts val="0"/>
              </a:spcBef>
              <a:spcAft>
                <a:spcPts val="0"/>
              </a:spcAft>
              <a:buNone/>
            </a:pPr>
            <a:r>
              <a:rPr b="0" i="0" lang="en-IN" sz="1800" u="none" cap="none" strike="noStrike">
                <a:solidFill>
                  <a:schemeClr val="dk1"/>
                </a:solidFill>
                <a:latin typeface="Arial"/>
                <a:ea typeface="Arial"/>
                <a:cs typeface="Arial"/>
                <a:sym typeface="Arial"/>
              </a:rPr>
              <a:t>   </a:t>
            </a: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0" i="0" lang="en-IN" sz="1800" u="none" cap="none" strike="noStrike">
                <a:solidFill>
                  <a:srgbClr val="669900"/>
                </a:solidFill>
                <a:latin typeface="Arial"/>
                <a:ea typeface="Arial"/>
                <a:cs typeface="Arial"/>
                <a:sym typeface="Arial"/>
              </a:rPr>
              <a:t>"Hello World"</a:t>
            </a:r>
            <a:r>
              <a:rPr b="0" i="0" lang="en-IN" sz="1800" u="none" cap="none" strike="noStrike">
                <a:solidFill>
                  <a:schemeClr val="dk1"/>
                </a:solidFill>
                <a:latin typeface="Arial"/>
                <a:ea typeface="Arial"/>
                <a:cs typeface="Arial"/>
                <a:sym typeface="Arial"/>
              </a:rPr>
              <a:t>;                 </a:t>
            </a:r>
            <a:r>
              <a:rPr b="0" i="0" lang="en-IN" sz="1800" u="none" cap="none" strike="noStrike">
                <a:solidFill>
                  <a:srgbClr val="92D050"/>
                </a:solidFill>
                <a:latin typeface="Arial"/>
                <a:ea typeface="Arial"/>
                <a:cs typeface="Arial"/>
                <a:sym typeface="Arial"/>
              </a:rPr>
              <a:t>// will not work in FUNCTION</a:t>
            </a:r>
            <a:endParaRPr/>
          </a:p>
          <a:p>
            <a:pPr indent="0" lvl="1" marL="457200" marR="0" rtl="0" algn="l">
              <a:spcBef>
                <a:spcPts val="0"/>
              </a:spcBef>
              <a:spcAft>
                <a:spcPts val="0"/>
              </a:spcAft>
              <a:buNone/>
            </a:pPr>
            <a:r>
              <a:t/>
            </a:r>
            <a:endParaRPr b="0" i="0" sz="400" u="none" cap="none" strike="noStrike">
              <a:solidFill>
                <a:srgbClr val="92D050"/>
              </a:solidFill>
              <a:latin typeface="Arial"/>
              <a:ea typeface="Arial"/>
              <a:cs typeface="Arial"/>
              <a:sym typeface="Arial"/>
            </a:endParaRPr>
          </a:p>
          <a:p>
            <a:pPr indent="0" lvl="1" marL="457200" marR="0" rtl="0" algn="l">
              <a:spcBef>
                <a:spcPts val="0"/>
              </a:spcBef>
              <a:spcAft>
                <a:spcPts val="0"/>
              </a:spcAft>
              <a:buNone/>
            </a:pPr>
            <a:r>
              <a:rPr b="0" i="0" lang="en-IN" sz="1800" u="none" cap="none" strike="noStrike">
                <a:solidFill>
                  <a:schemeClr val="dk1"/>
                </a:solidFill>
                <a:latin typeface="Arial"/>
                <a:ea typeface="Arial"/>
                <a:cs typeface="Arial"/>
                <a:sym typeface="Arial"/>
              </a:rPr>
              <a:t>   </a:t>
            </a:r>
            <a:r>
              <a:rPr b="0" i="0" lang="en-IN" sz="1800" u="none" cap="none" strike="noStrike">
                <a:solidFill>
                  <a:srgbClr val="0077AA"/>
                </a:solidFill>
                <a:latin typeface="Arial"/>
                <a:ea typeface="Arial"/>
                <a:cs typeface="Arial"/>
                <a:sym typeface="Arial"/>
              </a:rPr>
              <a:t>SELECT</a:t>
            </a:r>
            <a:r>
              <a:rPr b="0" i="0" lang="en-IN" sz="1800" u="none" cap="none" strike="noStrike">
                <a:solidFill>
                  <a:schemeClr val="dk1"/>
                </a:solidFill>
                <a:latin typeface="Arial"/>
                <a:ea typeface="Arial"/>
                <a:cs typeface="Arial"/>
                <a:sym typeface="Arial"/>
              </a:rPr>
              <a:t> </a:t>
            </a:r>
            <a:r>
              <a:rPr b="0" i="0" lang="en-IN" sz="1800" u="none" cap="none" strike="noStrike">
                <a:solidFill>
                  <a:srgbClr val="669900"/>
                </a:solidFill>
                <a:latin typeface="Quattrocento Sans"/>
                <a:ea typeface="Quattrocento Sans"/>
                <a:cs typeface="Quattrocento Sans"/>
                <a:sym typeface="Quattrocento Sans"/>
              </a:rPr>
              <a:t>"Hello</a:t>
            </a:r>
            <a:r>
              <a:rPr b="0" i="0" lang="en-IN" sz="1800" u="none" cap="none" strike="noStrike">
                <a:solidFill>
                  <a:schemeClr val="dk1"/>
                </a:solidFill>
                <a:latin typeface="Arial"/>
                <a:ea typeface="Arial"/>
                <a:cs typeface="Arial"/>
                <a:sym typeface="Arial"/>
              </a:rPr>
              <a:t> </a:t>
            </a:r>
            <a:r>
              <a:rPr b="0" i="0" lang="en-IN" sz="1800" u="none" cap="none" strike="noStrike">
                <a:solidFill>
                  <a:srgbClr val="669900"/>
                </a:solidFill>
                <a:latin typeface="Quattrocento Sans"/>
                <a:ea typeface="Quattrocento Sans"/>
                <a:cs typeface="Quattrocento Sans"/>
                <a:sym typeface="Quattrocento Sans"/>
              </a:rPr>
              <a:t>World"</a:t>
            </a:r>
            <a:r>
              <a:rPr b="0" i="0" lang="en-IN" sz="1800" u="none" cap="none" strike="noStrike">
                <a:solidFill>
                  <a:schemeClr val="dk1"/>
                </a:solidFill>
                <a:latin typeface="Arial"/>
                <a:ea typeface="Arial"/>
                <a:cs typeface="Arial"/>
                <a:sym typeface="Arial"/>
              </a:rPr>
              <a:t> </a:t>
            </a:r>
            <a:r>
              <a:rPr b="0" i="0" lang="en-IN" sz="1800" u="none" cap="none" strike="noStrike">
                <a:solidFill>
                  <a:srgbClr val="0077AA"/>
                </a:solidFill>
                <a:latin typeface="Arial"/>
                <a:ea typeface="Arial"/>
                <a:cs typeface="Arial"/>
                <a:sym typeface="Arial"/>
              </a:rPr>
              <a:t>INTO</a:t>
            </a:r>
            <a:r>
              <a:rPr b="0" i="0" lang="en-IN" sz="1800" u="none" cap="none" strike="noStrike">
                <a:solidFill>
                  <a:schemeClr val="dk1"/>
                </a:solidFill>
                <a:latin typeface="Arial"/>
                <a:ea typeface="Arial"/>
                <a:cs typeface="Arial"/>
                <a:sym typeface="Arial"/>
              </a:rPr>
              <a:t> x;     </a:t>
            </a:r>
            <a:r>
              <a:rPr b="0" i="0" lang="en-IN" sz="1800" u="none" cap="none" strike="noStrike">
                <a:solidFill>
                  <a:srgbClr val="92D050"/>
                </a:solidFill>
                <a:latin typeface="Arial"/>
                <a:ea typeface="Arial"/>
                <a:cs typeface="Arial"/>
                <a:sym typeface="Arial"/>
              </a:rPr>
              <a:t>// will work in FUNCTION</a:t>
            </a:r>
            <a:endParaRPr/>
          </a:p>
          <a:p>
            <a:pPr indent="-247650" lvl="1" marL="285750" marR="0" rtl="0" algn="l">
              <a:spcBef>
                <a:spcPts val="0"/>
              </a:spcBef>
              <a:spcAft>
                <a:spcPts val="0"/>
              </a:spcAft>
              <a:buClr>
                <a:schemeClr val="dk1"/>
              </a:buClr>
              <a:buSzPts val="600"/>
              <a:buFont typeface="Arial"/>
              <a:buNone/>
            </a:pPr>
            <a:r>
              <a:t/>
            </a:r>
            <a:endParaRPr b="0" i="0" sz="600" u="none" cap="none" strike="noStrike">
              <a:solidFill>
                <a:schemeClr val="dk1"/>
              </a:solidFill>
              <a:latin typeface="Arial"/>
              <a:ea typeface="Arial"/>
              <a:cs typeface="Arial"/>
              <a:sym typeface="Arial"/>
            </a:endParaRPr>
          </a:p>
          <a:p>
            <a:pPr indent="-285750" lvl="1" marL="2857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Arial"/>
                <a:ea typeface="Arial"/>
                <a:cs typeface="Arial"/>
                <a:sym typeface="Arial"/>
              </a:rPr>
              <a:t>ERROR 1336 (0A000) : Dynamic SQL is not allowed in </a:t>
            </a:r>
            <a:r>
              <a:rPr b="1" i="0" lang="en-IN" sz="1800" u="none" cap="none" strike="noStrike">
                <a:solidFill>
                  <a:schemeClr val="dk1"/>
                </a:solidFill>
                <a:latin typeface="Arial"/>
                <a:ea typeface="Arial"/>
                <a:cs typeface="Arial"/>
                <a:sym typeface="Arial"/>
              </a:rPr>
              <a:t>stored function</a:t>
            </a:r>
            <a:r>
              <a:rPr b="0" i="0" lang="en-IN" sz="1800" u="none" cap="none" strike="noStrike">
                <a:solidFill>
                  <a:schemeClr val="dk1"/>
                </a:solidFill>
                <a:latin typeface="Arial"/>
                <a:ea typeface="Arial"/>
                <a:cs typeface="Arial"/>
                <a:sym typeface="Arial"/>
              </a:rPr>
              <a:t> or </a:t>
            </a:r>
            <a:r>
              <a:rPr b="1" i="0" lang="en-IN" sz="1800" u="none" cap="none" strike="noStrike">
                <a:solidFill>
                  <a:schemeClr val="dk1"/>
                </a:solidFill>
                <a:latin typeface="Arial"/>
                <a:ea typeface="Arial"/>
                <a:cs typeface="Arial"/>
                <a:sym typeface="Arial"/>
              </a:rPr>
              <a:t>trigger</a:t>
            </a:r>
            <a:r>
              <a:rPr b="0" i="0" lang="en-IN" sz="1800" u="none" cap="none" strike="noStrike">
                <a:solidFill>
                  <a:schemeClr val="dk1"/>
                </a:solidFill>
                <a:latin typeface="Arial"/>
                <a:ea typeface="Arial"/>
                <a:cs typeface="Arial"/>
                <a:sym typeface="Arial"/>
              </a:rPr>
              <a:t>.</a:t>
            </a:r>
            <a:endParaRPr/>
          </a:p>
          <a:p>
            <a:pPr indent="-247650" lvl="1" marL="285750" marR="0" rtl="0" algn="l">
              <a:spcBef>
                <a:spcPts val="0"/>
              </a:spcBef>
              <a:spcAft>
                <a:spcPts val="0"/>
              </a:spcAft>
              <a:buClr>
                <a:schemeClr val="dk1"/>
              </a:buClr>
              <a:buSzPts val="600"/>
              <a:buFont typeface="Arial"/>
              <a:buNone/>
            </a:pPr>
            <a:r>
              <a:t/>
            </a:r>
            <a:endParaRPr b="0" i="0" sz="600" u="none" cap="none" strike="noStrike">
              <a:solidFill>
                <a:schemeClr val="dk1"/>
              </a:solidFill>
              <a:latin typeface="Arial"/>
              <a:ea typeface="Arial"/>
              <a:cs typeface="Arial"/>
              <a:sym typeface="Arial"/>
            </a:endParaRPr>
          </a:p>
          <a:p>
            <a:pPr indent="-285750" lvl="1" marL="285750" marR="0" rtl="0" algn="l">
              <a:spcBef>
                <a:spcPts val="0"/>
              </a:spcBef>
              <a:spcAft>
                <a:spcPts val="0"/>
              </a:spcAft>
              <a:buClr>
                <a:schemeClr val="dk1"/>
              </a:buClr>
              <a:buSzPts val="1800"/>
              <a:buFont typeface="Arial"/>
              <a:buChar char="•"/>
            </a:pPr>
            <a:r>
              <a:rPr b="0" i="0" lang="en-IN" sz="1800" u="none" cap="none" strike="noStrike">
                <a:solidFill>
                  <a:schemeClr val="dk1"/>
                </a:solidFill>
                <a:latin typeface="Arial"/>
                <a:ea typeface="Arial"/>
                <a:cs typeface="Arial"/>
                <a:sym typeface="Arial"/>
              </a:rPr>
              <a:t>ERROR 1422 (HY000) : Explicit or implicit commit is not allowed in </a:t>
            </a:r>
            <a:r>
              <a:rPr b="1" i="0" lang="en-IN" sz="1800" u="none" cap="none" strike="noStrike">
                <a:solidFill>
                  <a:schemeClr val="dk1"/>
                </a:solidFill>
                <a:latin typeface="Arial"/>
                <a:ea typeface="Arial"/>
                <a:cs typeface="Arial"/>
                <a:sym typeface="Arial"/>
              </a:rPr>
              <a:t>stored function</a:t>
            </a:r>
            <a:r>
              <a:rPr b="0" i="0" lang="en-IN" sz="1800" u="none" cap="none" strike="noStrike">
                <a:solidFill>
                  <a:schemeClr val="dk1"/>
                </a:solidFill>
                <a:latin typeface="Arial"/>
                <a:ea typeface="Arial"/>
                <a:cs typeface="Arial"/>
                <a:sym typeface="Arial"/>
              </a:rPr>
              <a:t> or </a:t>
            </a:r>
            <a:r>
              <a:rPr b="1" i="0" lang="en-IN" sz="1800" u="none" cap="none" strike="noStrike">
                <a:solidFill>
                  <a:schemeClr val="dk1"/>
                </a:solidFill>
                <a:latin typeface="Arial"/>
                <a:ea typeface="Arial"/>
                <a:cs typeface="Arial"/>
                <a:sym typeface="Arial"/>
              </a:rPr>
              <a:t>trigger</a:t>
            </a:r>
            <a:r>
              <a:rPr b="0" i="0" lang="en-IN" sz="1800" u="none" cap="none" strike="noStrike">
                <a:solidFill>
                  <a:schemeClr val="dk1"/>
                </a:solidFill>
                <a:latin typeface="Arial"/>
                <a:ea typeface="Arial"/>
                <a:cs typeface="Arial"/>
                <a:sym typeface="Arial"/>
              </a:rPr>
              <a:t>.</a:t>
            </a:r>
            <a:endParaRPr/>
          </a:p>
        </p:txBody>
      </p:sp>
      <p:sp>
        <p:nvSpPr>
          <p:cNvPr id="5856" name="Google Shape;5856;p612"/>
          <p:cNvSpPr/>
          <p:nvPr/>
        </p:nvSpPr>
        <p:spPr>
          <a:xfrm>
            <a:off x="6384032" y="1158114"/>
            <a:ext cx="592935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3E5D77"/>
                </a:solidFill>
                <a:latin typeface="Gill Sans"/>
                <a:ea typeface="Gill Sans"/>
                <a:cs typeface="Gill Sans"/>
                <a:sym typeface="Gill Sans"/>
              </a:rPr>
              <a:t>SET GLOBAL log_bin_trust_function_creators = 1;</a:t>
            </a:r>
            <a:endParaRPr/>
          </a:p>
        </p:txBody>
      </p:sp>
      <p:sp>
        <p:nvSpPr>
          <p:cNvPr id="5857" name="Google Shape;5857;p612"/>
          <p:cNvSpPr/>
          <p:nvPr/>
        </p:nvSpPr>
        <p:spPr>
          <a:xfrm>
            <a:off x="258024" y="1178328"/>
            <a:ext cx="11617986" cy="110799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Note:</a:t>
            </a:r>
            <a:endParaRPr/>
          </a:p>
          <a:p>
            <a:pPr indent="0" lvl="0" marL="0" marR="0" rtl="0" algn="just">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By default, all parameters are IN parameters. </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specify IN , OUT or INOUT modifiers to the parameters.</a:t>
            </a:r>
            <a:endParaRPr/>
          </a:p>
        </p:txBody>
      </p:sp>
      <p:sp>
        <p:nvSpPr>
          <p:cNvPr id="5858" name="Google Shape;5858;p612"/>
          <p:cNvSpPr txBox="1"/>
          <p:nvPr/>
        </p:nvSpPr>
        <p:spPr>
          <a:xfrm>
            <a:off x="159697" y="147568"/>
            <a:ext cx="11814640"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700">
                <a:solidFill>
                  <a:schemeClr val="dk1"/>
                </a:solidFill>
                <a:latin typeface="Gill Sans"/>
                <a:ea typeface="Gill Sans"/>
                <a:cs typeface="Gill Sans"/>
                <a:sym typeface="Gill Sans"/>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endParaRPr/>
          </a:p>
        </p:txBody>
      </p:sp>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62" name="Shape 5862"/>
        <p:cNvGrpSpPr/>
        <p:nvPr/>
      </p:nvGrpSpPr>
      <p:grpSpPr>
        <a:xfrm>
          <a:off x="0" y="0"/>
          <a:ext cx="0" cy="0"/>
          <a:chOff x="0" y="0"/>
          <a:chExt cx="0" cy="0"/>
        </a:xfrm>
      </p:grpSpPr>
      <p:sp>
        <p:nvSpPr>
          <p:cNvPr id="5863" name="Google Shape;5863;p61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64" name="Google Shape;5864;p613"/>
          <p:cNvSpPr/>
          <p:nvPr/>
        </p:nvSpPr>
        <p:spPr>
          <a:xfrm>
            <a:off x="478800" y="767478"/>
            <a:ext cx="10184432"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834689"/>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1001;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x</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65" name="Google Shape;5865;p613"/>
          <p:cNvSpPr/>
          <p:nvPr/>
        </p:nvSpPr>
        <p:spPr>
          <a:xfrm>
            <a:off x="478800" y="3868013"/>
            <a:ext cx="10184432"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functionname(para1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12</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834689"/>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total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SUM</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sal</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INTO total FROM emp WHERE job=para1;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total</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69" name="Shape 5869"/>
        <p:cNvGrpSpPr/>
        <p:nvPr/>
      </p:nvGrpSpPr>
      <p:grpSpPr>
        <a:xfrm>
          <a:off x="0" y="0"/>
          <a:ext cx="0" cy="0"/>
          <a:chOff x="0" y="0"/>
          <a:chExt cx="0" cy="0"/>
        </a:xfrm>
      </p:grpSpPr>
      <p:sp>
        <p:nvSpPr>
          <p:cNvPr id="5870" name="Google Shape;5870;p61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71" name="Google Shape;5871;p614"/>
          <p:cNvSpPr/>
          <p:nvPr/>
        </p:nvSpPr>
        <p:spPr>
          <a:xfrm>
            <a:off x="479376" y="1070734"/>
            <a:ext cx="11233248"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834689"/>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C00000"/>
                </a:solidFill>
                <a:latin typeface="Quattrocento Sans"/>
                <a:ea typeface="Quattrocento Sans"/>
                <a:cs typeface="Quattrocento Sans"/>
                <a:sym typeface="Quattrocento Sans"/>
              </a:rPr>
              <a:t>return (SELECT MAX(deptno) + 1  FROM dept);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72" name="Google Shape;5872;p614"/>
          <p:cNvSpPr/>
          <p:nvPr/>
        </p:nvSpPr>
        <p:spPr>
          <a:xfrm>
            <a:off x="479376" y="3663022"/>
            <a:ext cx="11233248"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INT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834689"/>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CONCAT(UPPER(LEFT(x,1)), SUBSTR(LOWER(x), 2 ));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6" name="Shape 5876"/>
        <p:cNvGrpSpPr/>
        <p:nvPr/>
      </p:nvGrpSpPr>
      <p:grpSpPr>
        <a:xfrm>
          <a:off x="0" y="0"/>
          <a:ext cx="0" cy="0"/>
          <a:chOff x="0" y="0"/>
          <a:chExt cx="0" cy="0"/>
        </a:xfrm>
      </p:grpSpPr>
      <p:sp>
        <p:nvSpPr>
          <p:cNvPr id="5877" name="Google Shape;5877;p61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78" name="Google Shape;5878;p615"/>
          <p:cNvSpPr/>
          <p:nvPr/>
        </p:nvSpPr>
        <p:spPr>
          <a:xfrm>
            <a:off x="479376" y="1069200"/>
            <a:ext cx="11233248"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 IF EXISTS </a:t>
            </a:r>
            <a:r>
              <a:rPr lang="en-IN" sz="1800">
                <a:solidFill>
                  <a:schemeClr val="dk1"/>
                </a:solidFill>
                <a:latin typeface="Quattrocento Sans"/>
                <a:ea typeface="Quattrocento Sans"/>
                <a:cs typeface="Quattrocento Sans"/>
                <a:sym typeface="Quattrocento Sans"/>
              </a:rPr>
              <a:t>functionname;</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FUNCTION</a:t>
            </a:r>
            <a:r>
              <a:rPr lang="en-IN" sz="1800">
                <a:solidFill>
                  <a:schemeClr val="dk1"/>
                </a:solidFill>
                <a:latin typeface="Quattrocento Sans"/>
                <a:ea typeface="Quattrocento Sans"/>
                <a:cs typeface="Quattrocento Sans"/>
                <a:sym typeface="Quattrocento Sans"/>
              </a:rPr>
              <a:t> functionname()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(40)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deterministic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y, z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(40) default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cnt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CAST(CHAR(FLOOR(65 + RAND() * 27)) as CHAR) INTO y;</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CAST(CHAR(FLOOR( 97 + RAND() * 27)) as CHAR) INTO z;</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CONCAT(x, y, z);</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cnt &gt; 2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cnt := cnt + 1;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loop lbl;</a:t>
            </a:r>
            <a:endParaRPr/>
          </a:p>
          <a:p>
            <a:pPr indent="0" lvl="0" marL="261938" marR="0" rtl="0" algn="l">
              <a:spcBef>
                <a:spcPts val="0"/>
              </a:spcBef>
              <a:spcAft>
                <a:spcPts val="0"/>
              </a:spcAft>
              <a:buNone/>
            </a:pPr>
            <a:r>
              <a:rPr lang="en-IN" sz="1800">
                <a:solidFill>
                  <a:srgbClr val="FD8603"/>
                </a:solidFill>
                <a:latin typeface="Quattrocento Sans"/>
                <a:ea typeface="Quattrocento Sans"/>
                <a:cs typeface="Quattrocento Sans"/>
                <a:sym typeface="Quattrocento Sans"/>
              </a:rPr>
              <a:t>    return</a:t>
            </a:r>
            <a:r>
              <a:rPr lang="en-IN" sz="1800">
                <a:solidFill>
                  <a:schemeClr val="dk1"/>
                </a:solidFill>
                <a:latin typeface="Quattrocento Sans"/>
                <a:ea typeface="Quattrocento Sans"/>
                <a:cs typeface="Quattrocento Sans"/>
                <a:sym typeface="Quattrocento Sans"/>
              </a:rPr>
              <a:t>(x);</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82" name="Shape 5882"/>
        <p:cNvGrpSpPr/>
        <p:nvPr/>
      </p:nvGrpSpPr>
      <p:grpSpPr>
        <a:xfrm>
          <a:off x="0" y="0"/>
          <a:ext cx="0" cy="0"/>
          <a:chOff x="0" y="0"/>
          <a:chExt cx="0" cy="0"/>
        </a:xfrm>
      </p:grpSpPr>
      <p:sp>
        <p:nvSpPr>
          <p:cNvPr id="5883" name="Google Shape;5883;p61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84" name="Google Shape;5884;p616"/>
          <p:cNvSpPr/>
          <p:nvPr/>
        </p:nvSpPr>
        <p:spPr>
          <a:xfrm>
            <a:off x="479376" y="1069200"/>
            <a:ext cx="11233248"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functionname(xx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RETURNS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50</a:t>
            </a:r>
            <a:r>
              <a:rPr lang="en-IN" sz="1800">
                <a:solidFill>
                  <a:srgbClr val="A5A5A5"/>
                </a:solidFill>
                <a:latin typeface="Quattrocento Sans"/>
                <a:ea typeface="Quattrocento Sans"/>
                <a:cs typeface="Quattrocento Sans"/>
                <a:sym typeface="Quattrocento Sans"/>
              </a:rPr>
              <a:t>)</a:t>
            </a:r>
            <a:endParaRPr sz="1800">
              <a:solidFill>
                <a:srgbClr val="0077AA"/>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True INTO x FROM emp WHERE empno = xx;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C00000"/>
                </a:solidFill>
                <a:latin typeface="Quattrocento Sans"/>
                <a:ea typeface="Quattrocento Sans"/>
                <a:cs typeface="Quattrocento Sans"/>
                <a:sym typeface="Quattrocento Sans"/>
              </a:rPr>
              <a:t>return (SELECT CONCAT(ename, " ", job, " ", sal) FROM emp WHERE empno = xx);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"deptno is not valid";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88" name="Shape 5888"/>
        <p:cNvGrpSpPr/>
        <p:nvPr/>
      </p:nvGrpSpPr>
      <p:grpSpPr>
        <a:xfrm>
          <a:off x="0" y="0"/>
          <a:ext cx="0" cy="0"/>
          <a:chOff x="0" y="0"/>
          <a:chExt cx="0" cy="0"/>
        </a:xfrm>
      </p:grpSpPr>
      <p:sp>
        <p:nvSpPr>
          <p:cNvPr id="5889" name="Google Shape;5889;p61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90" name="Google Shape;5890;p617"/>
          <p:cNvSpPr/>
          <p:nvPr/>
        </p:nvSpPr>
        <p:spPr>
          <a:xfrm>
            <a:off x="479376" y="1069200"/>
            <a:ext cx="11305256"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no </a:t>
            </a:r>
            <a:r>
              <a:rPr lang="en-IN" sz="1800">
                <a:solidFill>
                  <a:srgbClr val="834689"/>
                </a:solidFill>
                <a:latin typeface="Quattrocento Sans"/>
                <a:ea typeface="Quattrocento Sans"/>
                <a:cs typeface="Quattrocento Sans"/>
                <a:sym typeface="Quattrocento Sans"/>
              </a:rPr>
              <a:t>INT</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20</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A5A5A5"/>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20</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distinct 'Number present' INTO x FROM t1 WHERE c1 = no;</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is not null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(x);</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no</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4" name="Shape 5894"/>
        <p:cNvGrpSpPr/>
        <p:nvPr/>
      </p:nvGrpSpPr>
      <p:grpSpPr>
        <a:xfrm>
          <a:off x="0" y="0"/>
          <a:ext cx="0" cy="0"/>
          <a:chOff x="0" y="0"/>
          <a:chExt cx="0" cy="0"/>
        </a:xfrm>
      </p:grpSpPr>
      <p:sp>
        <p:nvSpPr>
          <p:cNvPr id="5895" name="Google Shape;5895;p61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896" name="Google Shape;5896;p618"/>
          <p:cNvSpPr/>
          <p:nvPr/>
        </p:nvSpPr>
        <p:spPr>
          <a:xfrm>
            <a:off x="479376" y="1069200"/>
            <a:ext cx="11305256"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x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z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default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y := y+1;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z := TRIM</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CONCAT</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z, SUBSTR</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x, y,1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y &gt;= LENGTH</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x</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loop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SUBSTR</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z, 1, LENGTH</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z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 1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897" name="Google Shape;5897;p618"/>
          <p:cNvSpPr txBox="1"/>
          <p:nvPr/>
        </p:nvSpPr>
        <p:spPr>
          <a:xfrm>
            <a:off x="191344" y="209359"/>
            <a:ext cx="19442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Gill Sans"/>
                <a:ea typeface="Gill Sans"/>
                <a:cs typeface="Gill Sans"/>
                <a:sym typeface="Gill Sans"/>
              </a:rPr>
              <a:t>GITA     | G,I,T,A</a:t>
            </a:r>
            <a:endParaRPr/>
          </a:p>
        </p:txBody>
      </p:sp>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1" name="Shape 5901"/>
        <p:cNvGrpSpPr/>
        <p:nvPr/>
      </p:nvGrpSpPr>
      <p:grpSpPr>
        <a:xfrm>
          <a:off x="0" y="0"/>
          <a:ext cx="0" cy="0"/>
          <a:chOff x="0" y="0"/>
          <a:chExt cx="0" cy="0"/>
        </a:xfrm>
      </p:grpSpPr>
      <p:sp>
        <p:nvSpPr>
          <p:cNvPr id="5902" name="Google Shape;5902;p61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903" name="Google Shape;5903;p619"/>
          <p:cNvSpPr/>
          <p:nvPr/>
        </p:nvSpPr>
        <p:spPr>
          <a:xfrm>
            <a:off x="479376" y="1069200"/>
            <a:ext cx="11305256"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z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1000</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default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y := y+1;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ASCII</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SUBSTR</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x, y, 1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NOT BETWEEN 48 AND 57 then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z  := CONCAT</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z, SUBSTR</a:t>
            </a:r>
            <a:r>
              <a:rPr lang="en-IN" sz="1800">
                <a:solidFill>
                  <a:srgbClr val="7F7F7F"/>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x, y, 1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y &gt; LENGTH</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x</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loop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SUBSTR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TRIM</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z</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 LENGTH</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z</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904" name="Google Shape;5904;p619"/>
          <p:cNvSpPr txBox="1"/>
          <p:nvPr/>
        </p:nvSpPr>
        <p:spPr>
          <a:xfrm>
            <a:off x="191344" y="209359"/>
            <a:ext cx="2160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Gill Sans"/>
                <a:ea typeface="Gill Sans"/>
                <a:cs typeface="Gill Sans"/>
                <a:sym typeface="Gill Sans"/>
              </a:rPr>
              <a:t>6001GITA     | GITA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66" name="Shape 666"/>
        <p:cNvGrpSpPr/>
        <p:nvPr/>
      </p:nvGrpSpPr>
      <p:grpSpPr>
        <a:xfrm>
          <a:off x="0" y="0"/>
          <a:ext cx="0" cy="0"/>
          <a:chOff x="0" y="0"/>
          <a:chExt cx="0" cy="0"/>
        </a:xfrm>
      </p:grpSpPr>
      <p:sp>
        <p:nvSpPr>
          <p:cNvPr descr="One-to-one entity relationship diagram" id="667" name="Google Shape;667;p6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68" name="Google Shape;668;p6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9" name="Google Shape;669;p6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 - binary</a:t>
            </a:r>
            <a:endParaRPr/>
          </a:p>
        </p:txBody>
      </p:sp>
      <p:sp>
        <p:nvSpPr>
          <p:cNvPr id="670" name="Google Shape;670;p62"/>
          <p:cNvSpPr/>
          <p:nvPr/>
        </p:nvSpPr>
        <p:spPr>
          <a:xfrm>
            <a:off x="407368" y="1832437"/>
            <a:ext cx="109398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 </a:t>
            </a:r>
            <a:r>
              <a:rPr b="1" i="1" lang="en-IN" sz="2000">
                <a:solidFill>
                  <a:srgbClr val="93B9C3"/>
                </a:solidFill>
                <a:latin typeface="Arial"/>
                <a:ea typeface="Arial"/>
                <a:cs typeface="Arial"/>
                <a:sym typeface="Arial"/>
              </a:rPr>
              <a:t>binary</a:t>
            </a:r>
            <a:r>
              <a:rPr b="1" lang="en-IN" sz="2000">
                <a:solidFill>
                  <a:srgbClr val="93B9C3"/>
                </a:solidFill>
                <a:latin typeface="Arial"/>
                <a:ea typeface="Arial"/>
                <a:cs typeface="Arial"/>
                <a:sym typeface="Arial"/>
              </a:rPr>
              <a:t> </a:t>
            </a:r>
            <a:r>
              <a:rPr b="1" i="1" lang="en-IN" sz="2000">
                <a:solidFill>
                  <a:srgbClr val="93B9C3"/>
                </a:solidFill>
                <a:latin typeface="Arial"/>
                <a:ea typeface="Arial"/>
                <a:cs typeface="Arial"/>
                <a:sym typeface="Arial"/>
              </a:rPr>
              <a:t>relationship</a:t>
            </a:r>
            <a:r>
              <a:rPr lang="en-IN" sz="1800">
                <a:solidFill>
                  <a:srgbClr val="93B9C3"/>
                </a:solidFill>
                <a:latin typeface="Arial"/>
                <a:ea typeface="Arial"/>
                <a:cs typeface="Arial"/>
                <a:sym typeface="Arial"/>
              </a:rPr>
              <a:t> </a:t>
            </a:r>
            <a:r>
              <a:rPr lang="en-IN" sz="1800">
                <a:solidFill>
                  <a:schemeClr val="dk1"/>
                </a:solidFill>
                <a:latin typeface="Arial"/>
                <a:ea typeface="Arial"/>
                <a:cs typeface="Arial"/>
                <a:sym typeface="Arial"/>
              </a:rPr>
              <a:t>is when two entities participate and is the most common relationship.</a:t>
            </a:r>
            <a:endParaRPr/>
          </a:p>
        </p:txBody>
      </p:sp>
      <p:pic>
        <p:nvPicPr>
          <p:cNvPr descr="Binary Relationship" id="671" name="Google Shape;671;p62"/>
          <p:cNvPicPr preferRelativeResize="0"/>
          <p:nvPr/>
        </p:nvPicPr>
        <p:blipFill rotWithShape="1">
          <a:blip r:embed="rId3">
            <a:alphaModFix/>
          </a:blip>
          <a:srcRect b="0" l="0" r="0" t="0"/>
          <a:stretch/>
        </p:blipFill>
        <p:spPr>
          <a:xfrm>
            <a:off x="407368" y="3258457"/>
            <a:ext cx="6384132" cy="1066800"/>
          </a:xfrm>
          <a:prstGeom prst="rect">
            <a:avLst/>
          </a:prstGeom>
          <a:noFill/>
          <a:ln>
            <a:noFill/>
          </a:ln>
        </p:spPr>
      </p:pic>
      <p:sp>
        <p:nvSpPr>
          <p:cNvPr id="672" name="Google Shape;672;p62"/>
          <p:cNvSpPr/>
          <p:nvPr/>
        </p:nvSpPr>
        <p:spPr>
          <a:xfrm>
            <a:off x="407368" y="997804"/>
            <a:ext cx="112332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Arial"/>
                <a:ea typeface="Arial"/>
                <a:cs typeface="Arial"/>
                <a:sym typeface="Arial"/>
              </a:rPr>
              <a:t>The three most common relationships in ER models are </a:t>
            </a:r>
            <a:r>
              <a:rPr b="1" lang="en-IN" sz="2200">
                <a:solidFill>
                  <a:schemeClr val="dk1"/>
                </a:solidFill>
                <a:latin typeface="Arial"/>
                <a:ea typeface="Arial"/>
                <a:cs typeface="Arial"/>
                <a:sym typeface="Arial"/>
              </a:rPr>
              <a:t>Binary, Unary</a:t>
            </a:r>
            <a:r>
              <a:rPr lang="en-IN" sz="2200">
                <a:solidFill>
                  <a:schemeClr val="dk1"/>
                </a:solidFill>
                <a:latin typeface="Arial"/>
                <a:ea typeface="Arial"/>
                <a:cs typeface="Arial"/>
                <a:sym typeface="Arial"/>
              </a:rPr>
              <a:t>, and</a:t>
            </a:r>
            <a:r>
              <a:rPr b="1" lang="en-IN" sz="2200">
                <a:solidFill>
                  <a:schemeClr val="dk1"/>
                </a:solidFill>
                <a:latin typeface="Arial"/>
                <a:ea typeface="Arial"/>
                <a:cs typeface="Arial"/>
                <a:sym typeface="Arial"/>
              </a:rPr>
              <a:t> Ternary</a:t>
            </a:r>
            <a:endParaRPr b="1" sz="2200">
              <a:solidFill>
                <a:schemeClr val="dk1"/>
              </a:solidFill>
              <a:latin typeface="Gill Sans"/>
              <a:ea typeface="Gill Sans"/>
              <a:cs typeface="Gill Sans"/>
              <a:sym typeface="Gill Sans"/>
            </a:endParaRPr>
          </a:p>
        </p:txBody>
      </p:sp>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8" name="Shape 5908"/>
        <p:cNvGrpSpPr/>
        <p:nvPr/>
      </p:nvGrpSpPr>
      <p:grpSpPr>
        <a:xfrm>
          <a:off x="0" y="0"/>
          <a:ext cx="0" cy="0"/>
          <a:chOff x="0" y="0"/>
          <a:chExt cx="0" cy="0"/>
        </a:xfrm>
      </p:grpSpPr>
      <p:sp>
        <p:nvSpPr>
          <p:cNvPr id="5909" name="Google Shape;5909;p62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910" name="Google Shape;5910;p620"/>
          <p:cNvSpPr/>
          <p:nvPr/>
        </p:nvSpPr>
        <p:spPr>
          <a:xfrm>
            <a:off x="191344" y="1069200"/>
            <a:ext cx="11809312" cy="535531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a:t>
            </a:r>
            <a:r>
              <a:rPr lang="en-IN" sz="1800">
                <a:solidFill>
                  <a:schemeClr val="dk1"/>
                </a:solidFill>
                <a:latin typeface="Quattrocento Sans"/>
                <a:ea typeface="Quattrocento Sans"/>
                <a:cs typeface="Quattrocento Sans"/>
                <a:sym typeface="Quattrocento Sans"/>
              </a:rPr>
              <a:t> 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 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(1000)) RETURNS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(1000)</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y INT default 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z VARCHAR(1000) default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lbl:loop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y := y+1;</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ASCII(SUBSTR( x, y, 1 )) NOT BETWEEN 65 AND 90 and  ASCII(SUBSTR( x, y, 1 )) not between 97 AND  122 then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z  := CONCAT( z, SUBSTR( x, y, 1 ));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y &gt; LENGTH(x)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leave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loop lbl;</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(SUBSTR(TRIM(z),1, LENGTH(z)));</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911" name="Google Shape;5911;p620"/>
          <p:cNvSpPr txBox="1"/>
          <p:nvPr/>
        </p:nvSpPr>
        <p:spPr>
          <a:xfrm>
            <a:off x="191344" y="209359"/>
            <a:ext cx="21602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C00000"/>
                </a:solidFill>
                <a:latin typeface="Gill Sans"/>
                <a:ea typeface="Gill Sans"/>
                <a:cs typeface="Gill Sans"/>
                <a:sym typeface="Gill Sans"/>
              </a:rPr>
              <a:t>GITA6001     | 6001</a:t>
            </a:r>
            <a:endParaRPr/>
          </a:p>
        </p:txBody>
      </p:sp>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5" name="Shape 5915"/>
        <p:cNvGrpSpPr/>
        <p:nvPr/>
      </p:nvGrpSpPr>
      <p:grpSpPr>
        <a:xfrm>
          <a:off x="0" y="0"/>
          <a:ext cx="0" cy="0"/>
          <a:chOff x="0" y="0"/>
          <a:chExt cx="0" cy="0"/>
        </a:xfrm>
      </p:grpSpPr>
      <p:sp>
        <p:nvSpPr>
          <p:cNvPr id="5916" name="Google Shape;5916;p62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user defined function - examples</a:t>
            </a:r>
            <a:endParaRPr/>
          </a:p>
        </p:txBody>
      </p:sp>
      <p:sp>
        <p:nvSpPr>
          <p:cNvPr id="5917" name="Google Shape;5917;p621"/>
          <p:cNvSpPr/>
          <p:nvPr/>
        </p:nvSpPr>
        <p:spPr>
          <a:xfrm>
            <a:off x="478800" y="1069200"/>
            <a:ext cx="11304000"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FUNCTION IF EXISTS </a:t>
            </a:r>
            <a:r>
              <a:rPr lang="en-IN" sz="1800">
                <a:solidFill>
                  <a:schemeClr val="dk1"/>
                </a:solidFill>
                <a:latin typeface="Quattrocento Sans"/>
                <a:ea typeface="Quattrocento Sans"/>
                <a:cs typeface="Quattrocento Sans"/>
                <a:sym typeface="Quattrocento Sans"/>
              </a:rPr>
              <a:t>functionname;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FUNCTION </a:t>
            </a:r>
            <a:r>
              <a:rPr lang="en-IN" sz="1800">
                <a:solidFill>
                  <a:schemeClr val="dk1"/>
                </a:solidFill>
                <a:latin typeface="Quattrocento Sans"/>
                <a:ea typeface="Quattrocento Sans"/>
                <a:cs typeface="Quattrocento Sans"/>
                <a:sym typeface="Quattrocento Sans"/>
              </a:rPr>
              <a:t>functionname() </a:t>
            </a:r>
            <a:r>
              <a:rPr lang="en-IN" sz="1800">
                <a:solidFill>
                  <a:srgbClr val="0077AA"/>
                </a:solidFill>
                <a:latin typeface="Quattrocento Sans"/>
                <a:ea typeface="Quattrocento Sans"/>
                <a:cs typeface="Quattrocento Sans"/>
                <a:sym typeface="Quattrocento Sans"/>
              </a:rPr>
              <a:t>RETURNS</a:t>
            </a:r>
            <a:r>
              <a:rPr lang="en-IN" sz="1800">
                <a:solidFill>
                  <a:schemeClr val="dk1"/>
                </a:solidFill>
                <a:latin typeface="Quattrocento Sans"/>
                <a:ea typeface="Quattrocento Sans"/>
                <a:cs typeface="Quattrocento Sans"/>
                <a:sym typeface="Quattrocento Sans"/>
              </a:rPr>
              <a:t> </a:t>
            </a:r>
            <a:r>
              <a:rPr lang="en-IN" sz="1800">
                <a:solidFill>
                  <a:srgbClr val="834689"/>
                </a:solidFill>
                <a:latin typeface="Quattrocento Sans"/>
                <a:ea typeface="Quattrocento Sans"/>
                <a:cs typeface="Quattrocento Sans"/>
                <a:sym typeface="Quattrocento Sans"/>
              </a:rPr>
              <a:t>VARCHAR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20</a:t>
            </a:r>
            <a:r>
              <a:rPr lang="en-IN" sz="1800">
                <a:solidFill>
                  <a:srgbClr val="A5A5A5"/>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DETERMINISTIC</a:t>
            </a:r>
            <a:endParaRPr sz="1800">
              <a:solidFill>
                <a:srgbClr val="A5A5A5"/>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rgbClr val="41C60C"/>
                </a:solidFill>
                <a:latin typeface="Quattrocento Sans"/>
                <a:ea typeface="Quattrocento Sans"/>
                <a:cs typeface="Quattrocento Sans"/>
                <a:sym typeface="Quattrocento Sans"/>
              </a:rPr>
              <a:t>   </a:t>
            </a:r>
            <a:r>
              <a:rPr lang="en-IN" sz="1800">
                <a:solidFill>
                  <a:srgbClr val="C00000"/>
                </a:solidFill>
                <a:latin typeface="Quattrocento Sans"/>
                <a:ea typeface="Quattrocento Sans"/>
                <a:cs typeface="Quattrocento Sans"/>
                <a:sym typeface="Quattrocento Sans"/>
              </a:rPr>
              <a:t>#CREATE TABLE temp (col1 INT);</a:t>
            </a:r>
            <a:endParaRPr/>
          </a:p>
          <a:p>
            <a:pPr indent="0" lvl="0" marL="261938" marR="0" rtl="0" algn="l">
              <a:spcBef>
                <a:spcPts val="0"/>
              </a:spcBef>
              <a:spcAft>
                <a:spcPts val="0"/>
              </a:spcAft>
              <a:buNone/>
            </a:pPr>
            <a:r>
              <a:rPr lang="en-IN" sz="1800">
                <a:solidFill>
                  <a:srgbClr val="C00000"/>
                </a:solidFill>
                <a:latin typeface="Quattrocento Sans"/>
                <a:ea typeface="Quattrocento Sans"/>
                <a:cs typeface="Quattrocento Sans"/>
                <a:sym typeface="Quattrocento Sans"/>
              </a:rPr>
              <a:t>   #ALTER TABLE temp ADD col2 INT;</a:t>
            </a:r>
            <a:endParaRPr/>
          </a:p>
          <a:p>
            <a:pPr indent="0" lvl="0" marL="261938" marR="0" rtl="0" algn="l">
              <a:spcBef>
                <a:spcPts val="0"/>
              </a:spcBef>
              <a:spcAft>
                <a:spcPts val="0"/>
              </a:spcAft>
              <a:buNone/>
            </a:pPr>
            <a:r>
              <a:rPr lang="en-IN" sz="1800">
                <a:solidFill>
                  <a:srgbClr val="C00000"/>
                </a:solidFill>
                <a:latin typeface="Quattrocento Sans"/>
                <a:ea typeface="Quattrocento Sans"/>
                <a:cs typeface="Quattrocento Sans"/>
                <a:sym typeface="Quattrocento Sans"/>
              </a:rPr>
              <a:t>   #DROP TABLE temp;</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FD8603"/>
                </a:solidFill>
                <a:latin typeface="Quattrocento Sans"/>
                <a:ea typeface="Quattrocento Sans"/>
                <a:cs typeface="Quattrocento Sans"/>
                <a:sym typeface="Quattrocento Sans"/>
              </a:rPr>
              <a:t>return</a:t>
            </a:r>
            <a:r>
              <a:rPr lang="en-IN" sz="1800">
                <a:solidFill>
                  <a:schemeClr val="dk1"/>
                </a:solidFill>
                <a:latin typeface="Quattrocento Sans"/>
                <a:ea typeface="Quattrocento Sans"/>
                <a:cs typeface="Quattrocento Sans"/>
                <a:sym typeface="Quattrocento Sans"/>
              </a:rPr>
              <a:t> "done";</a:t>
            </a:r>
            <a:endParaRPr sz="1800">
              <a:solidFill>
                <a:srgbClr val="41C60C"/>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5918" name="Google Shape;5918;p621"/>
          <p:cNvSpPr txBox="1"/>
          <p:nvPr/>
        </p:nvSpPr>
        <p:spPr>
          <a:xfrm>
            <a:off x="479376" y="4415946"/>
            <a:ext cx="113034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C00000"/>
                </a:solidFill>
                <a:latin typeface="Quattrocento Sans"/>
                <a:ea typeface="Quattrocento Sans"/>
                <a:cs typeface="Quattrocento Sans"/>
                <a:sym typeface="Quattrocento Sans"/>
              </a:rPr>
              <a:t>ERROR 1422 (HY000): </a:t>
            </a:r>
            <a:r>
              <a:rPr b="1" lang="en-IN" sz="2000">
                <a:solidFill>
                  <a:srgbClr val="C00000"/>
                </a:solidFill>
                <a:latin typeface="Quattrocento Sans"/>
                <a:ea typeface="Quattrocento Sans"/>
                <a:cs typeface="Quattrocento Sans"/>
                <a:sym typeface="Quattrocento Sans"/>
              </a:rPr>
              <a:t>Explicit or implicit commit </a:t>
            </a:r>
            <a:r>
              <a:rPr lang="en-IN" sz="2000">
                <a:solidFill>
                  <a:srgbClr val="C00000"/>
                </a:solidFill>
                <a:latin typeface="Quattrocento Sans"/>
                <a:ea typeface="Quattrocento Sans"/>
                <a:cs typeface="Quattrocento Sans"/>
                <a:sym typeface="Quattrocento Sans"/>
              </a:rPr>
              <a:t>is not allowed in stored function or trigger.</a:t>
            </a:r>
            <a:endParaRPr sz="2000">
              <a:solidFill>
                <a:schemeClr val="dk1"/>
              </a:solidFill>
              <a:latin typeface="Gill Sans"/>
              <a:ea typeface="Gill Sans"/>
              <a:cs typeface="Gill Sans"/>
              <a:sym typeface="Gill Sans"/>
            </a:endParaRPr>
          </a:p>
        </p:txBody>
      </p:sp>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22" name="Shape 5922"/>
        <p:cNvGrpSpPr/>
        <p:nvPr/>
      </p:nvGrpSpPr>
      <p:grpSpPr>
        <a:xfrm>
          <a:off x="0" y="0"/>
          <a:ext cx="0" cy="0"/>
          <a:chOff x="0" y="0"/>
          <a:chExt cx="0" cy="0"/>
        </a:xfrm>
      </p:grpSpPr>
      <p:sp>
        <p:nvSpPr>
          <p:cNvPr id="5923" name="Google Shape;5923;p622"/>
          <p:cNvSpPr txBox="1"/>
          <p:nvPr/>
        </p:nvSpPr>
        <p:spPr>
          <a:xfrm>
            <a:off x="1676400" y="198884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triggers</a:t>
            </a:r>
            <a:endParaRPr/>
          </a:p>
        </p:txBody>
      </p:sp>
      <p:sp>
        <p:nvSpPr>
          <p:cNvPr id="5924" name="Google Shape;5924;p622"/>
          <p:cNvSpPr txBox="1"/>
          <p:nvPr/>
        </p:nvSpPr>
        <p:spPr>
          <a:xfrm>
            <a:off x="335360" y="2983632"/>
            <a:ext cx="1162929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171717"/>
                </a:solidFill>
                <a:latin typeface="Palatino Linotype"/>
                <a:ea typeface="Palatino Linotype"/>
                <a:cs typeface="Palatino Linotype"/>
                <a:sym typeface="Palatino Linotype"/>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sz="2000">
              <a:solidFill>
                <a:schemeClr val="dk1"/>
              </a:solidFill>
              <a:latin typeface="Palatino Linotype"/>
              <a:ea typeface="Palatino Linotype"/>
              <a:cs typeface="Palatino Linotype"/>
              <a:sym typeface="Palatino Linotype"/>
            </a:endParaRPr>
          </a:p>
        </p:txBody>
      </p:sp>
      <p:sp>
        <p:nvSpPr>
          <p:cNvPr id="5925" name="Google Shape;5925;p622"/>
          <p:cNvSpPr/>
          <p:nvPr/>
        </p:nvSpPr>
        <p:spPr>
          <a:xfrm>
            <a:off x="406574" y="4320386"/>
            <a:ext cx="11377264" cy="249299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just">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The trigger is always associated with the table named tbl_name, which must refer to a permanent table. </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You cannot associate a trigger with a TEMPORARY table or a VIEW. </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If you drop a table, any triggers for the table are also dropped.</a:t>
            </a:r>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ERROR 1415 (0A000): Not allowed to return a result set from a trigger.</a:t>
            </a:r>
            <a:endParaRPr sz="18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endParaRPr/>
          </a:p>
        </p:txBody>
      </p:sp>
      <p:sp>
        <p:nvSpPr>
          <p:cNvPr id="5926" name="Google Shape;5926;p622"/>
          <p:cNvSpPr txBox="1"/>
          <p:nvPr/>
        </p:nvSpPr>
        <p:spPr>
          <a:xfrm>
            <a:off x="119336" y="71333"/>
            <a:ext cx="11414062" cy="2185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a:solidFill>
                  <a:srgbClr val="3A3A3A"/>
                </a:solidFill>
                <a:latin typeface="Work Sans"/>
                <a:ea typeface="Work Sans"/>
                <a:cs typeface="Work Sans"/>
                <a:sym typeface="Work Sans"/>
              </a:rPr>
              <a:t>Triggers are mainly required for the following purposes:</a:t>
            </a:r>
            <a:endParaRPr/>
          </a:p>
          <a:p>
            <a:pPr indent="0" lvl="0" marL="0" marR="0" rtl="0" algn="l">
              <a:spcBef>
                <a:spcPts val="0"/>
              </a:spcBef>
              <a:spcAft>
                <a:spcPts val="0"/>
              </a:spcAft>
              <a:buNone/>
            </a:pPr>
            <a:r>
              <a:t/>
            </a:r>
            <a:endParaRPr b="0" i="0" sz="800">
              <a:solidFill>
                <a:srgbClr val="3A3A3A"/>
              </a:solidFill>
              <a:latin typeface="Work Sans"/>
              <a:ea typeface="Work Sans"/>
              <a:cs typeface="Work Sans"/>
              <a:sym typeface="Work Sans"/>
            </a:endParaRPr>
          </a:p>
          <a:p>
            <a:pPr indent="-285750" lvl="0" marL="285750" marR="0" rtl="0" algn="l">
              <a:spcBef>
                <a:spcPts val="0"/>
              </a:spcBef>
              <a:spcAft>
                <a:spcPts val="0"/>
              </a:spcAft>
              <a:buClr>
                <a:srgbClr val="3A3A3A"/>
              </a:buClr>
              <a:buSzPts val="1800"/>
              <a:buFont typeface="Arial"/>
              <a:buChar char="•"/>
            </a:pPr>
            <a:r>
              <a:rPr b="0" i="0" lang="en-IN" sz="1800">
                <a:solidFill>
                  <a:srgbClr val="3A3A3A"/>
                </a:solidFill>
                <a:latin typeface="Work Sans"/>
                <a:ea typeface="Work Sans"/>
                <a:cs typeface="Work Sans"/>
                <a:sym typeface="Work Sans"/>
              </a:rPr>
              <a:t>To maintain complex integrity constraints</a:t>
            </a:r>
            <a:endParaRPr/>
          </a:p>
          <a:p>
            <a:pPr indent="-260350" lvl="0" marL="285750" marR="0" rtl="0" algn="l">
              <a:spcBef>
                <a:spcPts val="0"/>
              </a:spcBef>
              <a:spcAft>
                <a:spcPts val="0"/>
              </a:spcAft>
              <a:buClr>
                <a:schemeClr val="dk1"/>
              </a:buClr>
              <a:buSzPts val="400"/>
              <a:buFont typeface="Arial"/>
              <a:buNone/>
            </a:pPr>
            <a:r>
              <a:t/>
            </a:r>
            <a:endParaRPr b="0" i="0" sz="400">
              <a:solidFill>
                <a:srgbClr val="3A3A3A"/>
              </a:solidFill>
              <a:latin typeface="Work Sans"/>
              <a:ea typeface="Work Sans"/>
              <a:cs typeface="Work Sans"/>
              <a:sym typeface="Work Sans"/>
            </a:endParaRPr>
          </a:p>
          <a:p>
            <a:pPr indent="-285750" lvl="0" marL="285750" marR="0" rtl="0" algn="l">
              <a:spcBef>
                <a:spcPts val="0"/>
              </a:spcBef>
              <a:spcAft>
                <a:spcPts val="0"/>
              </a:spcAft>
              <a:buClr>
                <a:srgbClr val="3A3A3A"/>
              </a:buClr>
              <a:buSzPts val="1800"/>
              <a:buFont typeface="Arial"/>
              <a:buChar char="•"/>
            </a:pPr>
            <a:r>
              <a:rPr b="0" i="0" lang="en-IN" sz="1800">
                <a:solidFill>
                  <a:srgbClr val="3A3A3A"/>
                </a:solidFill>
                <a:latin typeface="Work Sans"/>
                <a:ea typeface="Work Sans"/>
                <a:cs typeface="Work Sans"/>
                <a:sym typeface="Work Sans"/>
              </a:rPr>
              <a:t>Auditing table information by recording the changes</a:t>
            </a:r>
            <a:endParaRPr/>
          </a:p>
          <a:p>
            <a:pPr indent="-260350" lvl="0" marL="285750" marR="0" rtl="0" algn="l">
              <a:spcBef>
                <a:spcPts val="0"/>
              </a:spcBef>
              <a:spcAft>
                <a:spcPts val="0"/>
              </a:spcAft>
              <a:buClr>
                <a:schemeClr val="dk1"/>
              </a:buClr>
              <a:buSzPts val="400"/>
              <a:buFont typeface="Arial"/>
              <a:buNone/>
            </a:pPr>
            <a:r>
              <a:t/>
            </a:r>
            <a:endParaRPr b="0" i="0" sz="400">
              <a:solidFill>
                <a:srgbClr val="3A3A3A"/>
              </a:solidFill>
              <a:latin typeface="Work Sans"/>
              <a:ea typeface="Work Sans"/>
              <a:cs typeface="Work Sans"/>
              <a:sym typeface="Work Sans"/>
            </a:endParaRPr>
          </a:p>
          <a:p>
            <a:pPr indent="-285750" lvl="0" marL="285750" marR="0" rtl="0" algn="l">
              <a:spcBef>
                <a:spcPts val="0"/>
              </a:spcBef>
              <a:spcAft>
                <a:spcPts val="0"/>
              </a:spcAft>
              <a:buClr>
                <a:srgbClr val="3A3A3A"/>
              </a:buClr>
              <a:buSzPts val="1800"/>
              <a:buFont typeface="Arial"/>
              <a:buChar char="•"/>
            </a:pPr>
            <a:r>
              <a:rPr b="0" i="0" lang="en-IN" sz="1800">
                <a:solidFill>
                  <a:srgbClr val="3A3A3A"/>
                </a:solidFill>
                <a:latin typeface="Work Sans"/>
                <a:ea typeface="Work Sans"/>
                <a:cs typeface="Work Sans"/>
                <a:sym typeface="Work Sans"/>
              </a:rPr>
              <a:t>Signaling other program actions when changes are made to the table</a:t>
            </a:r>
            <a:endParaRPr/>
          </a:p>
          <a:p>
            <a:pPr indent="-260350" lvl="0" marL="285750" marR="0" rtl="0" algn="l">
              <a:spcBef>
                <a:spcPts val="0"/>
              </a:spcBef>
              <a:spcAft>
                <a:spcPts val="0"/>
              </a:spcAft>
              <a:buClr>
                <a:schemeClr val="dk1"/>
              </a:buClr>
              <a:buSzPts val="400"/>
              <a:buFont typeface="Arial"/>
              <a:buNone/>
            </a:pPr>
            <a:r>
              <a:t/>
            </a:r>
            <a:endParaRPr b="0" i="0" sz="400">
              <a:solidFill>
                <a:srgbClr val="3A3A3A"/>
              </a:solidFill>
              <a:latin typeface="Work Sans"/>
              <a:ea typeface="Work Sans"/>
              <a:cs typeface="Work Sans"/>
              <a:sym typeface="Work Sans"/>
            </a:endParaRPr>
          </a:p>
          <a:p>
            <a:pPr indent="-285750" lvl="0" marL="285750" marR="0" rtl="0" algn="l">
              <a:spcBef>
                <a:spcPts val="0"/>
              </a:spcBef>
              <a:spcAft>
                <a:spcPts val="0"/>
              </a:spcAft>
              <a:buClr>
                <a:srgbClr val="3A3A3A"/>
              </a:buClr>
              <a:buSzPts val="1800"/>
              <a:buFont typeface="Arial"/>
              <a:buChar char="•"/>
            </a:pPr>
            <a:r>
              <a:rPr b="0" i="0" lang="en-IN" sz="1800">
                <a:solidFill>
                  <a:srgbClr val="3A3A3A"/>
                </a:solidFill>
                <a:latin typeface="Work Sans"/>
                <a:ea typeface="Work Sans"/>
                <a:cs typeface="Work Sans"/>
                <a:sym typeface="Work Sans"/>
              </a:rPr>
              <a:t>Enforcing complex business rules</a:t>
            </a:r>
            <a:endParaRPr/>
          </a:p>
          <a:p>
            <a:pPr indent="-260350" lvl="0" marL="285750" marR="0" rtl="0" algn="l">
              <a:spcBef>
                <a:spcPts val="0"/>
              </a:spcBef>
              <a:spcAft>
                <a:spcPts val="0"/>
              </a:spcAft>
              <a:buClr>
                <a:schemeClr val="dk1"/>
              </a:buClr>
              <a:buSzPts val="400"/>
              <a:buFont typeface="Arial"/>
              <a:buNone/>
            </a:pPr>
            <a:r>
              <a:t/>
            </a:r>
            <a:endParaRPr b="0" i="0" sz="400">
              <a:solidFill>
                <a:srgbClr val="3A3A3A"/>
              </a:solidFill>
              <a:latin typeface="Work Sans"/>
              <a:ea typeface="Work Sans"/>
              <a:cs typeface="Work Sans"/>
              <a:sym typeface="Work Sans"/>
            </a:endParaRPr>
          </a:p>
          <a:p>
            <a:pPr indent="-285750" lvl="0" marL="285750" marR="0" rtl="0" algn="l">
              <a:spcBef>
                <a:spcPts val="0"/>
              </a:spcBef>
              <a:spcAft>
                <a:spcPts val="0"/>
              </a:spcAft>
              <a:buClr>
                <a:srgbClr val="3A3A3A"/>
              </a:buClr>
              <a:buSzPts val="1800"/>
              <a:buFont typeface="Arial"/>
              <a:buChar char="•"/>
            </a:pPr>
            <a:r>
              <a:rPr b="0" i="0" lang="en-IN" sz="1800">
                <a:solidFill>
                  <a:srgbClr val="3A3A3A"/>
                </a:solidFill>
                <a:latin typeface="Work Sans"/>
                <a:ea typeface="Work Sans"/>
                <a:cs typeface="Work Sans"/>
                <a:sym typeface="Work Sans"/>
              </a:rPr>
              <a:t>Preventing invalid transactions</a:t>
            </a:r>
            <a:endParaRPr/>
          </a:p>
        </p:txBody>
      </p:sp>
      <p:sp>
        <p:nvSpPr>
          <p:cNvPr id="5927" name="Google Shape;5927;p622"/>
          <p:cNvSpPr txBox="1"/>
          <p:nvPr/>
        </p:nvSpPr>
        <p:spPr>
          <a:xfrm>
            <a:off x="9048328" y="106757"/>
            <a:ext cx="30243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IN" sz="1800">
                <a:solidFill>
                  <a:srgbClr val="C00000"/>
                </a:solidFill>
                <a:latin typeface="Open Sans"/>
                <a:ea typeface="Open Sans"/>
                <a:cs typeface="Open Sans"/>
                <a:sym typeface="Open Sans"/>
              </a:rPr>
              <a:t>Triggers activate only for changes made to tables by SQL statements.</a:t>
            </a:r>
            <a:endParaRPr sz="1800">
              <a:solidFill>
                <a:srgbClr val="C00000"/>
              </a:solidFill>
              <a:latin typeface="Gill Sans"/>
              <a:ea typeface="Gill Sans"/>
              <a:cs typeface="Gill Sans"/>
              <a:sym typeface="Gill Sans"/>
            </a:endParaRPr>
          </a:p>
        </p:txBody>
      </p:sp>
    </p:spTree>
  </p:cSld>
  <p:clrMapOvr>
    <a:masterClrMapping/>
  </p:clrMapOvr>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31" name="Shape 5931"/>
        <p:cNvGrpSpPr/>
        <p:nvPr/>
      </p:nvGrpSpPr>
      <p:grpSpPr>
        <a:xfrm>
          <a:off x="0" y="0"/>
          <a:ext cx="0" cy="0"/>
          <a:chOff x="0" y="0"/>
          <a:chExt cx="0" cy="0"/>
        </a:xfrm>
      </p:grpSpPr>
      <p:sp>
        <p:nvSpPr>
          <p:cNvPr id="5932" name="Google Shape;5932;p62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trigger </a:t>
            </a:r>
            <a:endParaRPr i="1" sz="3200">
              <a:solidFill>
                <a:srgbClr val="FF9900"/>
              </a:solidFill>
              <a:latin typeface="Arial"/>
              <a:ea typeface="Arial"/>
              <a:cs typeface="Arial"/>
              <a:sym typeface="Arial"/>
            </a:endParaRPr>
          </a:p>
        </p:txBody>
      </p:sp>
      <p:sp>
        <p:nvSpPr>
          <p:cNvPr id="5933" name="Google Shape;5933;p623"/>
          <p:cNvSpPr/>
          <p:nvPr/>
        </p:nvSpPr>
        <p:spPr>
          <a:xfrm>
            <a:off x="490690" y="1624732"/>
            <a:ext cx="11005910" cy="215443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 TRIGGER trigger_name</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trigger_time trigger_event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ON tbl_name FOR EACH ROW</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trigger_body</a:t>
            </a:r>
            <a:endParaRPr/>
          </a:p>
          <a:p>
            <a:pPr indent="0" lvl="0" marL="0" marR="0" rtl="0" algn="l">
              <a:spcBef>
                <a:spcPts val="0"/>
              </a:spcBef>
              <a:spcAft>
                <a:spcPts val="0"/>
              </a:spcAft>
              <a:buNone/>
            </a:pPr>
            <a:r>
              <a:t/>
            </a:r>
            <a:endParaRPr sz="1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trigger_time: { BEFORE | AFTER }</a:t>
            </a:r>
            <a:endParaRPr/>
          </a:p>
          <a:p>
            <a:pPr indent="0" lvl="0" marL="0" marR="0" rtl="0" algn="l">
              <a:spcBef>
                <a:spcPts val="0"/>
              </a:spcBef>
              <a:spcAft>
                <a:spcPts val="0"/>
              </a:spcAft>
              <a:buNone/>
            </a:pPr>
            <a:r>
              <a:t/>
            </a:r>
            <a:endParaRPr sz="800">
              <a:solidFill>
                <a:srgbClr val="0077AA"/>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trigger_event: { INSERT | UPDATE | DELETE }</a:t>
            </a:r>
            <a:endParaRPr/>
          </a:p>
        </p:txBody>
      </p:sp>
      <p:sp>
        <p:nvSpPr>
          <p:cNvPr id="5934" name="Google Shape;5934;p623"/>
          <p:cNvSpPr/>
          <p:nvPr/>
        </p:nvSpPr>
        <p:spPr>
          <a:xfrm>
            <a:off x="490690" y="838200"/>
            <a:ext cx="1100591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The trigger is always associated with the table named tbl_name, which must refer to a permanent table. </a:t>
            </a:r>
            <a:endParaRPr/>
          </a:p>
        </p:txBody>
      </p:sp>
      <p:sp>
        <p:nvSpPr>
          <p:cNvPr id="5935" name="Google Shape;5935;p623"/>
          <p:cNvSpPr/>
          <p:nvPr/>
        </p:nvSpPr>
        <p:spPr>
          <a:xfrm>
            <a:off x="490690" y="4283804"/>
            <a:ext cx="10819369" cy="369332"/>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SHOW CREATE TRIGGER </a:t>
            </a:r>
            <a:r>
              <a:rPr lang="en-IN" sz="1800">
                <a:solidFill>
                  <a:schemeClr val="dk1"/>
                </a:solidFill>
                <a:latin typeface="Arial"/>
                <a:ea typeface="Arial"/>
                <a:cs typeface="Arial"/>
                <a:sym typeface="Arial"/>
              </a:rPr>
              <a:t>trigger_name</a:t>
            </a:r>
            <a:endParaRPr/>
          </a:p>
        </p:txBody>
      </p:sp>
      <p:sp>
        <p:nvSpPr>
          <p:cNvPr id="5936" name="Google Shape;5936;p623"/>
          <p:cNvSpPr/>
          <p:nvPr/>
        </p:nvSpPr>
        <p:spPr>
          <a:xfrm>
            <a:off x="490690" y="5117122"/>
            <a:ext cx="6981957" cy="400110"/>
          </a:xfrm>
          <a:prstGeom prst="rect">
            <a:avLst/>
          </a:prstGeom>
          <a:solidFill>
            <a:srgbClr val="DC525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FFC000"/>
                </a:solidFill>
                <a:latin typeface="Arial"/>
                <a:ea typeface="Arial"/>
                <a:cs typeface="Arial"/>
                <a:sym typeface="Arial"/>
              </a:rPr>
              <a:t>DESC INFORMATION_SCHEMA.TRIGGERS</a:t>
            </a:r>
            <a:endParaRPr/>
          </a:p>
        </p:txBody>
      </p:sp>
    </p:spTree>
  </p:cSld>
  <p:clrMapOvr>
    <a:masterClrMapping/>
  </p:clrMapOvr>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40" name="Shape 5940"/>
        <p:cNvGrpSpPr/>
        <p:nvPr/>
      </p:nvGrpSpPr>
      <p:grpSpPr>
        <a:xfrm>
          <a:off x="0" y="0"/>
          <a:ext cx="0" cy="0"/>
          <a:chOff x="0" y="0"/>
          <a:chExt cx="0" cy="0"/>
        </a:xfrm>
      </p:grpSpPr>
      <p:sp>
        <p:nvSpPr>
          <p:cNvPr id="5941" name="Google Shape;5941;p62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trigger</a:t>
            </a:r>
            <a:endParaRPr i="1" sz="3200">
              <a:solidFill>
                <a:srgbClr val="FF9900"/>
              </a:solidFill>
              <a:latin typeface="Arial"/>
              <a:ea typeface="Arial"/>
              <a:cs typeface="Arial"/>
              <a:sym typeface="Arial"/>
            </a:endParaRPr>
          </a:p>
        </p:txBody>
      </p:sp>
      <p:sp>
        <p:nvSpPr>
          <p:cNvPr id="5942" name="Google Shape;5942;p624"/>
          <p:cNvSpPr/>
          <p:nvPr/>
        </p:nvSpPr>
        <p:spPr>
          <a:xfrm>
            <a:off x="407368" y="992917"/>
            <a:ext cx="11377264" cy="452431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You put the trigger name after the CREATE TRIGGER statement. The trigger name should follow the naming convention [trigger time]_[table name]_[trigger event], for example before_employees_update.</a:t>
            </a:r>
            <a:endParaRPr/>
          </a:p>
          <a:p>
            <a:pPr indent="0" lvl="0" marL="0" marR="0" rtl="0" algn="just">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endParaRPr/>
          </a:p>
          <a:p>
            <a:pPr indent="0" lvl="0" marL="0" marR="0" rtl="0" algn="just">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The trigger event can be INSERT, UPDATE or DELETE. This event causes the trigger to be invoked. A trigger only can be invoked by one event. To define a trigger that is invoked by multiple events, you have to define multiple triggers, one for each event.</a:t>
            </a:r>
            <a:endParaRPr/>
          </a:p>
          <a:p>
            <a:pPr indent="0" lvl="0" marL="0" marR="0" rtl="0" algn="just">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A trigger must be associated with a specific table. Without a table trigger would not exist therefore you have to specify the table name after the ON keyword.</a:t>
            </a:r>
            <a:endParaRPr/>
          </a:p>
          <a:p>
            <a:pPr indent="0" lvl="0" marL="0" marR="0" rtl="0" algn="just">
              <a:spcBef>
                <a:spcPts val="0"/>
              </a:spcBef>
              <a:spcAft>
                <a:spcPts val="0"/>
              </a:spcAft>
              <a:buNone/>
            </a:pPr>
            <a:r>
              <a:t/>
            </a:r>
            <a:endParaRPr sz="18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You place the SQL statements between BEGIN and END block. This is where you define the logic for the trigger.</a:t>
            </a:r>
            <a:endParaRPr/>
          </a:p>
        </p:txBody>
      </p:sp>
    </p:spTree>
  </p:cSld>
  <p:clrMapOvr>
    <a:masterClrMapping/>
  </p:clrMapOvr>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46" name="Shape 5946"/>
        <p:cNvGrpSpPr/>
        <p:nvPr/>
      </p:nvGrpSpPr>
      <p:grpSpPr>
        <a:xfrm>
          <a:off x="0" y="0"/>
          <a:ext cx="0" cy="0"/>
          <a:chOff x="0" y="0"/>
          <a:chExt cx="0" cy="0"/>
        </a:xfrm>
      </p:grpSpPr>
      <p:sp>
        <p:nvSpPr>
          <p:cNvPr id="5947" name="Google Shape;5947;p62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what is trigger_time  and  trigger_event ?</a:t>
            </a:r>
            <a:endParaRPr i="1" sz="3200">
              <a:solidFill>
                <a:srgbClr val="FF9900"/>
              </a:solidFill>
              <a:latin typeface="Arial"/>
              <a:ea typeface="Arial"/>
              <a:cs typeface="Arial"/>
              <a:sym typeface="Arial"/>
            </a:endParaRPr>
          </a:p>
        </p:txBody>
      </p:sp>
      <p:sp>
        <p:nvSpPr>
          <p:cNvPr id="5948" name="Google Shape;5948;p625"/>
          <p:cNvSpPr/>
          <p:nvPr/>
        </p:nvSpPr>
        <p:spPr>
          <a:xfrm>
            <a:off x="407368" y="982469"/>
            <a:ext cx="11449272"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chemeClr val="dk1"/>
                </a:solidFill>
                <a:latin typeface="Palatino Linotype"/>
                <a:ea typeface="Palatino Linotype"/>
                <a:cs typeface="Palatino Linotype"/>
                <a:sym typeface="Palatino Linotype"/>
              </a:rPr>
              <a:t>trigger_time</a:t>
            </a:r>
            <a:r>
              <a:rPr lang="en-IN" sz="1800">
                <a:solidFill>
                  <a:schemeClr val="dk1"/>
                </a:solidFill>
                <a:latin typeface="Palatino Linotype"/>
                <a:ea typeface="Palatino Linotype"/>
                <a:cs typeface="Palatino Linotype"/>
                <a:sym typeface="Palatino Linotype"/>
              </a:rPr>
              <a:t> : trigger_time is the trigger action time. It can be </a:t>
            </a:r>
            <a:r>
              <a:rPr b="1" lang="en-IN" sz="1800">
                <a:solidFill>
                  <a:schemeClr val="dk1"/>
                </a:solidFill>
                <a:latin typeface="Palatino Linotype"/>
                <a:ea typeface="Palatino Linotype"/>
                <a:cs typeface="Palatino Linotype"/>
                <a:sym typeface="Palatino Linotype"/>
              </a:rPr>
              <a:t>BEFORE</a:t>
            </a:r>
            <a:r>
              <a:rPr lang="en-IN" sz="1800">
                <a:solidFill>
                  <a:schemeClr val="dk1"/>
                </a:solidFill>
                <a:latin typeface="Palatino Linotype"/>
                <a:ea typeface="Palatino Linotype"/>
                <a:cs typeface="Palatino Linotype"/>
                <a:sym typeface="Palatino Linotype"/>
              </a:rPr>
              <a:t> or </a:t>
            </a:r>
            <a:r>
              <a:rPr b="1" lang="en-IN" sz="1800">
                <a:solidFill>
                  <a:schemeClr val="dk1"/>
                </a:solidFill>
                <a:latin typeface="Palatino Linotype"/>
                <a:ea typeface="Palatino Linotype"/>
                <a:cs typeface="Palatino Linotype"/>
                <a:sym typeface="Palatino Linotype"/>
              </a:rPr>
              <a:t>AFTER</a:t>
            </a:r>
            <a:r>
              <a:rPr lang="en-IN" sz="1800">
                <a:solidFill>
                  <a:schemeClr val="dk1"/>
                </a:solidFill>
                <a:latin typeface="Palatino Linotype"/>
                <a:ea typeface="Palatino Linotype"/>
                <a:cs typeface="Palatino Linotype"/>
                <a:sym typeface="Palatino Linotype"/>
              </a:rPr>
              <a:t> to indicate that the trigger activates before or after each row to be modified.</a:t>
            </a:r>
            <a:endParaRPr/>
          </a:p>
        </p:txBody>
      </p:sp>
      <p:sp>
        <p:nvSpPr>
          <p:cNvPr id="5949" name="Google Shape;5949;p625"/>
          <p:cNvSpPr/>
          <p:nvPr/>
        </p:nvSpPr>
        <p:spPr>
          <a:xfrm>
            <a:off x="407368" y="1916832"/>
            <a:ext cx="11449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Palatino Linotype"/>
                <a:ea typeface="Palatino Linotype"/>
                <a:cs typeface="Palatino Linotype"/>
                <a:sym typeface="Palatino Linotype"/>
              </a:rPr>
              <a:t>trigger_event</a:t>
            </a:r>
            <a:r>
              <a:rPr lang="en-IN" sz="1800">
                <a:solidFill>
                  <a:schemeClr val="dk1"/>
                </a:solidFill>
                <a:latin typeface="Palatino Linotype"/>
                <a:ea typeface="Palatino Linotype"/>
                <a:cs typeface="Palatino Linotype"/>
                <a:sym typeface="Palatino Linotype"/>
              </a:rPr>
              <a:t> : trigger_event indicates the kind of operation that activates the trigger.</a:t>
            </a:r>
            <a:endParaRPr/>
          </a:p>
        </p:txBody>
      </p:sp>
      <p:sp>
        <p:nvSpPr>
          <p:cNvPr id="5950" name="Google Shape;5950;p625"/>
          <p:cNvSpPr/>
          <p:nvPr/>
        </p:nvSpPr>
        <p:spPr>
          <a:xfrm>
            <a:off x="463972" y="4797152"/>
            <a:ext cx="11103842" cy="14157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FF0000"/>
                </a:solidFill>
                <a:latin typeface="Arial"/>
                <a:ea typeface="Arial"/>
                <a:cs typeface="Arial"/>
                <a:sym typeface="Arial"/>
              </a:rPr>
              <a:t>Remember:</a:t>
            </a:r>
            <a:endParaRPr/>
          </a:p>
          <a:p>
            <a:pPr indent="0" lvl="0" marL="0" marR="0" rtl="0" algn="l">
              <a:spcBef>
                <a:spcPts val="0"/>
              </a:spcBef>
              <a:spcAft>
                <a:spcPts val="0"/>
              </a:spcAft>
              <a:buNone/>
            </a:pPr>
            <a:r>
              <a:t/>
            </a:r>
            <a:endParaRPr sz="800">
              <a:solidFill>
                <a:srgbClr val="FF0000"/>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 TABLE and TRUNCATE TABLE statements on the table do not activate this trigger, because they do not use DELETE. </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Dropping a partition does not activate DELETE triggers, either.</a:t>
            </a:r>
            <a:endParaRPr/>
          </a:p>
        </p:txBody>
      </p:sp>
      <p:sp>
        <p:nvSpPr>
          <p:cNvPr id="5951" name="Google Shape;5951;p625"/>
          <p:cNvSpPr/>
          <p:nvPr/>
        </p:nvSpPr>
        <p:spPr>
          <a:xfrm>
            <a:off x="478582" y="2636912"/>
            <a:ext cx="11089232" cy="178510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IN" sz="1800">
                <a:solidFill>
                  <a:schemeClr val="dk1"/>
                </a:solidFill>
                <a:latin typeface="Palatino Linotype"/>
                <a:ea typeface="Palatino Linotype"/>
                <a:cs typeface="Palatino Linotype"/>
                <a:sym typeface="Palatino Linotype"/>
              </a:rPr>
              <a:t>INSERT</a:t>
            </a:r>
            <a:r>
              <a:rPr lang="en-IN" sz="1800">
                <a:solidFill>
                  <a:schemeClr val="dk1"/>
                </a:solidFill>
                <a:latin typeface="Palatino Linotype"/>
                <a:ea typeface="Palatino Linotype"/>
                <a:cs typeface="Palatino Linotype"/>
                <a:sym typeface="Palatino Linotype"/>
              </a:rPr>
              <a:t>: The trigger activates whenever a new row is inserted into the table; for example</a:t>
            </a:r>
            <a:r>
              <a:rPr b="1" lang="en-IN" sz="1800">
                <a:solidFill>
                  <a:schemeClr val="dk1"/>
                </a:solidFill>
                <a:latin typeface="Palatino Linotype"/>
                <a:ea typeface="Palatino Linotype"/>
                <a:cs typeface="Palatino Linotype"/>
                <a:sym typeface="Palatino Linotype"/>
              </a:rPr>
              <a:t>, through INSERT statements.</a:t>
            </a:r>
            <a:endParaRPr/>
          </a:p>
          <a:p>
            <a:pPr indent="0" lvl="0" marL="0" marR="0" rtl="0" algn="just">
              <a:spcBef>
                <a:spcPts val="0"/>
              </a:spcBef>
              <a:spcAft>
                <a:spcPts val="0"/>
              </a:spcAft>
              <a:buNone/>
            </a:pPr>
            <a:r>
              <a:t/>
            </a:r>
            <a:endParaRPr sz="10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b="1" lang="en-IN" sz="1800">
                <a:solidFill>
                  <a:schemeClr val="dk1"/>
                </a:solidFill>
                <a:latin typeface="Palatino Linotype"/>
                <a:ea typeface="Palatino Linotype"/>
                <a:cs typeface="Palatino Linotype"/>
                <a:sym typeface="Palatino Linotype"/>
              </a:rPr>
              <a:t>UPDATE</a:t>
            </a:r>
            <a:r>
              <a:rPr lang="en-IN" sz="1800">
                <a:solidFill>
                  <a:schemeClr val="dk1"/>
                </a:solidFill>
                <a:latin typeface="Palatino Linotype"/>
                <a:ea typeface="Palatino Linotype"/>
                <a:cs typeface="Palatino Linotype"/>
                <a:sym typeface="Palatino Linotype"/>
              </a:rPr>
              <a:t>: The trigger activates whenever a row is modified; for example, </a:t>
            </a:r>
            <a:r>
              <a:rPr b="1" lang="en-IN" sz="1800">
                <a:solidFill>
                  <a:schemeClr val="dk1"/>
                </a:solidFill>
                <a:latin typeface="Palatino Linotype"/>
                <a:ea typeface="Palatino Linotype"/>
                <a:cs typeface="Palatino Linotype"/>
                <a:sym typeface="Palatino Linotype"/>
              </a:rPr>
              <a:t>through UPDATE statements.</a:t>
            </a:r>
            <a:endParaRPr/>
          </a:p>
          <a:p>
            <a:pPr indent="0" lvl="0" marL="0" marR="0" rtl="0" algn="just">
              <a:spcBef>
                <a:spcPts val="0"/>
              </a:spcBef>
              <a:spcAft>
                <a:spcPts val="0"/>
              </a:spcAft>
              <a:buNone/>
            </a:pPr>
            <a:r>
              <a:t/>
            </a:r>
            <a:endParaRPr b="1" sz="1000">
              <a:solidFill>
                <a:schemeClr val="dk1"/>
              </a:solidFill>
              <a:latin typeface="Palatino Linotype"/>
              <a:ea typeface="Palatino Linotype"/>
              <a:cs typeface="Palatino Linotype"/>
              <a:sym typeface="Palatino Linotype"/>
            </a:endParaRPr>
          </a:p>
          <a:p>
            <a:pPr indent="0" lvl="0" marL="0" marR="0" rtl="0" algn="just">
              <a:spcBef>
                <a:spcPts val="0"/>
              </a:spcBef>
              <a:spcAft>
                <a:spcPts val="0"/>
              </a:spcAft>
              <a:buNone/>
            </a:pPr>
            <a:r>
              <a:rPr b="1" lang="en-IN" sz="1800">
                <a:solidFill>
                  <a:schemeClr val="dk1"/>
                </a:solidFill>
                <a:latin typeface="Palatino Linotype"/>
                <a:ea typeface="Palatino Linotype"/>
                <a:cs typeface="Palatino Linotype"/>
                <a:sym typeface="Palatino Linotype"/>
              </a:rPr>
              <a:t>DELETE</a:t>
            </a:r>
            <a:r>
              <a:rPr lang="en-IN" sz="1800">
                <a:solidFill>
                  <a:schemeClr val="dk1"/>
                </a:solidFill>
                <a:latin typeface="Palatino Linotype"/>
                <a:ea typeface="Palatino Linotype"/>
                <a:cs typeface="Palatino Linotype"/>
                <a:sym typeface="Palatino Linotype"/>
              </a:rPr>
              <a:t>: The trigger activates whenever a row is deleted from the table; for example, </a:t>
            </a:r>
            <a:r>
              <a:rPr b="1" lang="en-IN" sz="1800">
                <a:solidFill>
                  <a:schemeClr val="dk1"/>
                </a:solidFill>
                <a:latin typeface="Palatino Linotype"/>
                <a:ea typeface="Palatino Linotype"/>
                <a:cs typeface="Palatino Linotype"/>
                <a:sym typeface="Palatino Linotype"/>
              </a:rPr>
              <a:t>through DELETE and REPLACE statements.</a:t>
            </a:r>
            <a:r>
              <a:rPr lang="en-IN" sz="1800">
                <a:solidFill>
                  <a:schemeClr val="dk1"/>
                </a:solidFill>
                <a:latin typeface="Palatino Linotype"/>
                <a:ea typeface="Palatino Linotype"/>
                <a:cs typeface="Palatino Linotype"/>
                <a:sym typeface="Palatino Linotype"/>
              </a:rPr>
              <a:t> </a:t>
            </a:r>
            <a:endParaRPr/>
          </a:p>
        </p:txBody>
      </p:sp>
    </p:spTree>
  </p:cSld>
  <p:clrMapOvr>
    <a:masterClrMapping/>
  </p:clrMapOvr>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55" name="Shape 5955"/>
        <p:cNvGrpSpPr/>
        <p:nvPr/>
      </p:nvGrpSpPr>
      <p:grpSpPr>
        <a:xfrm>
          <a:off x="0" y="0"/>
          <a:ext cx="0" cy="0"/>
          <a:chOff x="0" y="0"/>
          <a:chExt cx="0" cy="0"/>
        </a:xfrm>
      </p:grpSpPr>
      <p:sp>
        <p:nvSpPr>
          <p:cNvPr id="5956" name="Google Shape;5956;p62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before and after</a:t>
            </a:r>
            <a:endParaRPr i="1" sz="3200">
              <a:solidFill>
                <a:srgbClr val="FF9900"/>
              </a:solidFill>
              <a:latin typeface="Arial"/>
              <a:ea typeface="Arial"/>
              <a:cs typeface="Arial"/>
              <a:sym typeface="Arial"/>
            </a:endParaRPr>
          </a:p>
        </p:txBody>
      </p:sp>
      <p:sp>
        <p:nvSpPr>
          <p:cNvPr id="5957" name="Google Shape;5957;p626"/>
          <p:cNvSpPr/>
          <p:nvPr/>
        </p:nvSpPr>
        <p:spPr>
          <a:xfrm>
            <a:off x="335360" y="990601"/>
            <a:ext cx="11521280" cy="2585323"/>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If a BEFORE trigger fails, the operation on the corresponding row is not performed.</a:t>
            </a:r>
            <a:endParaRPr/>
          </a:p>
          <a:p>
            <a:pPr indent="-171450" lvl="0" marL="285750" marR="0" rtl="0" algn="just">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 BEFORE trigger is activated by the attempt to insert or modify the row or delete the row, regardless of whether the attempt subsequently succeeds.</a:t>
            </a:r>
            <a:endParaRPr/>
          </a:p>
          <a:p>
            <a:pPr indent="-171450" lvl="0" marL="285750" marR="0" rtl="0" algn="just">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An AFTER trigger is executed only if any BEFORE triggers and the row operation execute successfully.</a:t>
            </a:r>
            <a:endParaRPr/>
          </a:p>
          <a:p>
            <a:pPr indent="-171450" lvl="0" marL="285750" marR="0" rtl="0" algn="just">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An error during either a BEFORE or AFTER trigger results in failure of the entire statement that caused trigger invocation.</a:t>
            </a:r>
            <a:endParaRPr/>
          </a:p>
        </p:txBody>
      </p:sp>
    </p:spTree>
  </p:cSld>
  <p:clrMapOvr>
    <a:masterClrMapping/>
  </p:clrMapOvr>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61" name="Shape 5961"/>
        <p:cNvGrpSpPr/>
        <p:nvPr/>
      </p:nvGrpSpPr>
      <p:grpSpPr>
        <a:xfrm>
          <a:off x="0" y="0"/>
          <a:ext cx="0" cy="0"/>
          <a:chOff x="0" y="0"/>
          <a:chExt cx="0" cy="0"/>
        </a:xfrm>
      </p:grpSpPr>
      <p:sp>
        <p:nvSpPr>
          <p:cNvPr id="5962" name="Google Shape;5962;p62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new and old</a:t>
            </a:r>
            <a:endParaRPr i="1" sz="3200">
              <a:solidFill>
                <a:srgbClr val="FF9900"/>
              </a:solidFill>
              <a:latin typeface="Arial"/>
              <a:ea typeface="Arial"/>
              <a:cs typeface="Arial"/>
              <a:sym typeface="Arial"/>
            </a:endParaRPr>
          </a:p>
        </p:txBody>
      </p:sp>
      <p:sp>
        <p:nvSpPr>
          <p:cNvPr id="5963" name="Google Shape;5963;p627"/>
          <p:cNvSpPr/>
          <p:nvPr/>
        </p:nvSpPr>
        <p:spPr>
          <a:xfrm>
            <a:off x="479376" y="838201"/>
            <a:ext cx="1130622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N" sz="1800">
                <a:solidFill>
                  <a:schemeClr val="dk1"/>
                </a:solidFill>
                <a:latin typeface="Palatino Linotype"/>
                <a:ea typeface="Palatino Linotype"/>
                <a:cs typeface="Palatino Linotype"/>
                <a:sym typeface="Palatino Linotype"/>
              </a:rPr>
              <a:t>The </a:t>
            </a:r>
            <a:r>
              <a:rPr b="1" lang="en-IN" sz="1800">
                <a:solidFill>
                  <a:schemeClr val="dk1"/>
                </a:solidFill>
                <a:latin typeface="Palatino Linotype"/>
                <a:ea typeface="Palatino Linotype"/>
                <a:cs typeface="Palatino Linotype"/>
                <a:sym typeface="Palatino Linotype"/>
              </a:rPr>
              <a:t>OLD</a:t>
            </a:r>
            <a:r>
              <a:rPr lang="en-IN" sz="1800">
                <a:solidFill>
                  <a:schemeClr val="dk1"/>
                </a:solidFill>
                <a:latin typeface="Palatino Linotype"/>
                <a:ea typeface="Palatino Linotype"/>
                <a:cs typeface="Palatino Linotype"/>
                <a:sym typeface="Palatino Linotype"/>
              </a:rPr>
              <a:t> and </a:t>
            </a:r>
            <a:r>
              <a:rPr b="1" lang="en-IN" sz="1800">
                <a:solidFill>
                  <a:schemeClr val="dk1"/>
                </a:solidFill>
                <a:latin typeface="Palatino Linotype"/>
                <a:ea typeface="Palatino Linotype"/>
                <a:cs typeface="Palatino Linotype"/>
                <a:sym typeface="Palatino Linotype"/>
              </a:rPr>
              <a:t>NEW</a:t>
            </a:r>
            <a:r>
              <a:rPr lang="en-IN" sz="1800">
                <a:solidFill>
                  <a:schemeClr val="dk1"/>
                </a:solidFill>
                <a:latin typeface="Palatino Linotype"/>
                <a:ea typeface="Palatino Linotype"/>
                <a:cs typeface="Palatino Linotype"/>
                <a:sym typeface="Palatino Linotype"/>
              </a:rPr>
              <a:t> keywords enable you to access columns in the rows affected by a trigger. </a:t>
            </a:r>
            <a:r>
              <a:rPr b="1" lang="en-IN" sz="1800">
                <a:solidFill>
                  <a:schemeClr val="dk1"/>
                </a:solidFill>
                <a:latin typeface="Palatino Linotype"/>
                <a:ea typeface="Palatino Linotype"/>
                <a:cs typeface="Palatino Linotype"/>
                <a:sym typeface="Palatino Linotype"/>
              </a:rPr>
              <a:t>OLD</a:t>
            </a:r>
            <a:r>
              <a:rPr lang="en-IN" sz="1800">
                <a:solidFill>
                  <a:schemeClr val="dk1"/>
                </a:solidFill>
                <a:latin typeface="Palatino Linotype"/>
                <a:ea typeface="Palatino Linotype"/>
                <a:cs typeface="Palatino Linotype"/>
                <a:sym typeface="Palatino Linotype"/>
              </a:rPr>
              <a:t> and </a:t>
            </a:r>
            <a:r>
              <a:rPr b="1" lang="en-IN" sz="1800">
                <a:solidFill>
                  <a:schemeClr val="dk1"/>
                </a:solidFill>
                <a:latin typeface="Palatino Linotype"/>
                <a:ea typeface="Palatino Linotype"/>
                <a:cs typeface="Palatino Linotype"/>
                <a:sym typeface="Palatino Linotype"/>
              </a:rPr>
              <a:t>NEW</a:t>
            </a:r>
            <a:r>
              <a:rPr lang="en-IN" sz="1800">
                <a:solidFill>
                  <a:schemeClr val="dk1"/>
                </a:solidFill>
                <a:latin typeface="Palatino Linotype"/>
                <a:ea typeface="Palatino Linotype"/>
                <a:cs typeface="Palatino Linotype"/>
                <a:sym typeface="Palatino Linotype"/>
              </a:rPr>
              <a:t> are MySQL extensions to triggers; they are not case sensitive.</a:t>
            </a:r>
            <a:endParaRPr sz="1800">
              <a:solidFill>
                <a:schemeClr val="dk1"/>
              </a:solidFill>
              <a:latin typeface="Palatino Linotype"/>
              <a:ea typeface="Palatino Linotype"/>
              <a:cs typeface="Palatino Linotype"/>
              <a:sym typeface="Palatino Linotype"/>
            </a:endParaRPr>
          </a:p>
        </p:txBody>
      </p:sp>
      <p:sp>
        <p:nvSpPr>
          <p:cNvPr id="5964" name="Google Shape;5964;p627"/>
          <p:cNvSpPr/>
          <p:nvPr/>
        </p:nvSpPr>
        <p:spPr>
          <a:xfrm>
            <a:off x="479376" y="1688069"/>
            <a:ext cx="113052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518592"/>
                </a:solidFill>
                <a:latin typeface="Palatino Linotype"/>
                <a:ea typeface="Palatino Linotype"/>
                <a:cs typeface="Palatino Linotype"/>
                <a:sym typeface="Palatino Linotype"/>
              </a:rPr>
              <a:t>A column named with OLD is read only. In a BEFORE trigger, you can also change its value with SET NEW.col_name = value.</a:t>
            </a:r>
            <a:endParaRPr/>
          </a:p>
        </p:txBody>
      </p:sp>
      <p:sp>
        <p:nvSpPr>
          <p:cNvPr id="5965" name="Google Shape;5965;p627"/>
          <p:cNvSpPr/>
          <p:nvPr/>
        </p:nvSpPr>
        <p:spPr>
          <a:xfrm>
            <a:off x="479376" y="2630270"/>
            <a:ext cx="11305256" cy="144655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In an INSERT trigger, only </a:t>
            </a:r>
            <a:r>
              <a:rPr b="1" lang="en-IN" sz="1800">
                <a:solidFill>
                  <a:schemeClr val="dk1"/>
                </a:solidFill>
                <a:latin typeface="Palatino Linotype"/>
                <a:ea typeface="Palatino Linotype"/>
                <a:cs typeface="Palatino Linotype"/>
                <a:sym typeface="Palatino Linotype"/>
              </a:rPr>
              <a:t>NEW.col_name</a:t>
            </a:r>
            <a:r>
              <a:rPr lang="en-IN" sz="1800">
                <a:solidFill>
                  <a:schemeClr val="dk1"/>
                </a:solidFill>
                <a:latin typeface="Palatino Linotype"/>
                <a:ea typeface="Palatino Linotype"/>
                <a:cs typeface="Palatino Linotype"/>
                <a:sym typeface="Palatino Linotype"/>
              </a:rPr>
              <a:t> can be used; there is no </a:t>
            </a:r>
            <a:r>
              <a:rPr b="1" lang="en-IN" sz="1800">
                <a:solidFill>
                  <a:schemeClr val="dk1"/>
                </a:solidFill>
                <a:latin typeface="Palatino Linotype"/>
                <a:ea typeface="Palatino Linotype"/>
                <a:cs typeface="Palatino Linotype"/>
                <a:sym typeface="Palatino Linotype"/>
              </a:rPr>
              <a:t>OLD </a:t>
            </a:r>
            <a:r>
              <a:rPr lang="en-IN" sz="1800">
                <a:solidFill>
                  <a:schemeClr val="dk1"/>
                </a:solidFill>
                <a:latin typeface="Palatino Linotype"/>
                <a:ea typeface="Palatino Linotype"/>
                <a:cs typeface="Palatino Linotype"/>
                <a:sym typeface="Palatino Linotype"/>
              </a:rPr>
              <a:t>row. </a:t>
            </a:r>
            <a:endParaRPr/>
          </a:p>
          <a:p>
            <a:pPr indent="-234950" lvl="0" marL="285750" marR="0" rtl="0" algn="just">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In a DELETE trigger, only </a:t>
            </a:r>
            <a:r>
              <a:rPr b="1" lang="en-IN" sz="1800">
                <a:solidFill>
                  <a:schemeClr val="dk1"/>
                </a:solidFill>
                <a:latin typeface="Palatino Linotype"/>
                <a:ea typeface="Palatino Linotype"/>
                <a:cs typeface="Palatino Linotype"/>
                <a:sym typeface="Palatino Linotype"/>
              </a:rPr>
              <a:t>OLD.col_name</a:t>
            </a:r>
            <a:r>
              <a:rPr lang="en-IN" sz="1800">
                <a:solidFill>
                  <a:schemeClr val="dk1"/>
                </a:solidFill>
                <a:latin typeface="Palatino Linotype"/>
                <a:ea typeface="Palatino Linotype"/>
                <a:cs typeface="Palatino Linotype"/>
                <a:sym typeface="Palatino Linotype"/>
              </a:rPr>
              <a:t> can be used; there is no </a:t>
            </a:r>
            <a:r>
              <a:rPr b="1" lang="en-IN" sz="1800">
                <a:solidFill>
                  <a:schemeClr val="dk1"/>
                </a:solidFill>
                <a:latin typeface="Palatino Linotype"/>
                <a:ea typeface="Palatino Linotype"/>
                <a:cs typeface="Palatino Linotype"/>
                <a:sym typeface="Palatino Linotype"/>
              </a:rPr>
              <a:t>NEW </a:t>
            </a:r>
            <a:r>
              <a:rPr lang="en-IN" sz="1800">
                <a:solidFill>
                  <a:schemeClr val="dk1"/>
                </a:solidFill>
                <a:latin typeface="Palatino Linotype"/>
                <a:ea typeface="Palatino Linotype"/>
                <a:cs typeface="Palatino Linotype"/>
                <a:sym typeface="Palatino Linotype"/>
              </a:rPr>
              <a:t>row. </a:t>
            </a:r>
            <a:endParaRPr/>
          </a:p>
          <a:p>
            <a:pPr indent="-234950" lvl="0" marL="285750" marR="0" rtl="0" algn="just">
              <a:spcBef>
                <a:spcPts val="0"/>
              </a:spcBef>
              <a:spcAft>
                <a:spcPts val="0"/>
              </a:spcAft>
              <a:buClr>
                <a:schemeClr val="dk1"/>
              </a:buClr>
              <a:buSzPts val="800"/>
              <a:buFont typeface="Arial"/>
              <a:buNone/>
            </a:pPr>
            <a:r>
              <a:t/>
            </a:r>
            <a:endParaRPr sz="800">
              <a:solidFill>
                <a:schemeClr val="dk1"/>
              </a:solidFill>
              <a:latin typeface="Palatino Linotype"/>
              <a:ea typeface="Palatino Linotype"/>
              <a:cs typeface="Palatino Linotype"/>
              <a:sym typeface="Palatino Linotype"/>
            </a:endParaRPr>
          </a:p>
          <a:p>
            <a:pPr indent="-285750" lvl="0" marL="285750" marR="0" rtl="0" algn="just">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In an UPDATE trigger, you can use </a:t>
            </a:r>
            <a:r>
              <a:rPr b="1" lang="en-IN" sz="1800">
                <a:solidFill>
                  <a:schemeClr val="dk1"/>
                </a:solidFill>
                <a:latin typeface="Palatino Linotype"/>
                <a:ea typeface="Palatino Linotype"/>
                <a:cs typeface="Palatino Linotype"/>
                <a:sym typeface="Palatino Linotype"/>
              </a:rPr>
              <a:t>OLD.col_name</a:t>
            </a:r>
            <a:r>
              <a:rPr lang="en-IN" sz="1800">
                <a:solidFill>
                  <a:schemeClr val="dk1"/>
                </a:solidFill>
                <a:latin typeface="Palatino Linotype"/>
                <a:ea typeface="Palatino Linotype"/>
                <a:cs typeface="Palatino Linotype"/>
                <a:sym typeface="Palatino Linotype"/>
              </a:rPr>
              <a:t> to refer to the columns of a row before it is updated and </a:t>
            </a:r>
            <a:r>
              <a:rPr b="1" lang="en-IN" sz="1800">
                <a:solidFill>
                  <a:schemeClr val="dk1"/>
                </a:solidFill>
                <a:latin typeface="Palatino Linotype"/>
                <a:ea typeface="Palatino Linotype"/>
                <a:cs typeface="Palatino Linotype"/>
                <a:sym typeface="Palatino Linotype"/>
              </a:rPr>
              <a:t>NEW.col_name</a:t>
            </a:r>
            <a:r>
              <a:rPr lang="en-IN" sz="1800">
                <a:solidFill>
                  <a:schemeClr val="dk1"/>
                </a:solidFill>
                <a:latin typeface="Palatino Linotype"/>
                <a:ea typeface="Palatino Linotype"/>
                <a:cs typeface="Palatino Linotype"/>
                <a:sym typeface="Palatino Linotype"/>
              </a:rPr>
              <a:t> to refer to the columns of the row after it is updated.</a:t>
            </a:r>
            <a:endParaRPr sz="1800">
              <a:solidFill>
                <a:schemeClr val="dk1"/>
              </a:solidFill>
              <a:latin typeface="Palatino Linotype"/>
              <a:ea typeface="Palatino Linotype"/>
              <a:cs typeface="Palatino Linotype"/>
              <a:sym typeface="Palatino Linotype"/>
            </a:endParaRPr>
          </a:p>
        </p:txBody>
      </p:sp>
      <p:sp>
        <p:nvSpPr>
          <p:cNvPr id="5966" name="Google Shape;5966;p627"/>
          <p:cNvSpPr/>
          <p:nvPr/>
        </p:nvSpPr>
        <p:spPr>
          <a:xfrm>
            <a:off x="479376" y="4419601"/>
            <a:ext cx="1130525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endParaRPr/>
          </a:p>
        </p:txBody>
      </p:sp>
      <p:sp>
        <p:nvSpPr>
          <p:cNvPr id="5967" name="Google Shape;5967;p627"/>
          <p:cNvSpPr/>
          <p:nvPr/>
        </p:nvSpPr>
        <p:spPr>
          <a:xfrm>
            <a:off x="6803460" y="6085821"/>
            <a:ext cx="49811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rgbClr val="0070C0"/>
                </a:solidFill>
                <a:latin typeface="Gill Sans"/>
                <a:ea typeface="Gill Sans"/>
                <a:cs typeface="Gill Sans"/>
                <a:sym typeface="Gill Sans"/>
              </a:rPr>
              <a:t>A column named with OLD is read only.</a:t>
            </a:r>
            <a:endParaRPr/>
          </a:p>
        </p:txBody>
      </p:sp>
    </p:spTree>
  </p:cSld>
  <p:clrMapOvr>
    <a:masterClrMapping/>
  </p:clrMapOvr>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1" name="Shape 5971"/>
        <p:cNvGrpSpPr/>
        <p:nvPr/>
      </p:nvGrpSpPr>
      <p:grpSpPr>
        <a:xfrm>
          <a:off x="0" y="0"/>
          <a:ext cx="0" cy="0"/>
          <a:chOff x="0" y="0"/>
          <a:chExt cx="0" cy="0"/>
        </a:xfrm>
      </p:grpSpPr>
      <p:sp>
        <p:nvSpPr>
          <p:cNvPr id="5972" name="Google Shape;5972;p62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NOTE</a:t>
            </a:r>
            <a:endParaRPr i="1" sz="3200">
              <a:solidFill>
                <a:srgbClr val="FF9900"/>
              </a:solidFill>
              <a:latin typeface="Arial"/>
              <a:ea typeface="Arial"/>
              <a:cs typeface="Arial"/>
              <a:sym typeface="Arial"/>
            </a:endParaRPr>
          </a:p>
        </p:txBody>
      </p:sp>
      <p:sp>
        <p:nvSpPr>
          <p:cNvPr id="5973" name="Google Shape;5973;p628"/>
          <p:cNvSpPr/>
          <p:nvPr/>
        </p:nvSpPr>
        <p:spPr>
          <a:xfrm>
            <a:off x="119336" y="838200"/>
            <a:ext cx="12072664"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The trigger cannot use the </a:t>
            </a:r>
            <a:r>
              <a:rPr b="1" i="1" lang="en-IN" sz="1800">
                <a:solidFill>
                  <a:schemeClr val="dk1"/>
                </a:solidFill>
                <a:latin typeface="Palatino Linotype"/>
                <a:ea typeface="Palatino Linotype"/>
                <a:cs typeface="Palatino Linotype"/>
                <a:sym typeface="Palatino Linotype"/>
              </a:rPr>
              <a:t>CALL</a:t>
            </a:r>
            <a:r>
              <a:rPr lang="en-IN" sz="1800">
                <a:solidFill>
                  <a:schemeClr val="dk1"/>
                </a:solidFill>
                <a:latin typeface="Palatino Linotype"/>
                <a:ea typeface="Palatino Linotype"/>
                <a:cs typeface="Palatino Linotype"/>
                <a:sym typeface="Palatino Linotype"/>
              </a:rPr>
              <a:t> statement to invoke stored procedures that return data to the client or that use dynamic SQL. (Stored procedures are permitted to return data to the trigger through OUT or INOUT parameters.)</a:t>
            </a:r>
            <a:endParaRPr sz="18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77" name="Shape 5977"/>
        <p:cNvGrpSpPr/>
        <p:nvPr/>
      </p:nvGrpSpPr>
      <p:grpSpPr>
        <a:xfrm>
          <a:off x="0" y="0"/>
          <a:ext cx="0" cy="0"/>
          <a:chOff x="0" y="0"/>
          <a:chExt cx="0" cy="0"/>
        </a:xfrm>
      </p:grpSpPr>
      <p:sp>
        <p:nvSpPr>
          <p:cNvPr id="5978" name="Google Shape;5978;p62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drop trigger </a:t>
            </a:r>
            <a:endParaRPr i="1" sz="3200">
              <a:solidFill>
                <a:srgbClr val="FF9900"/>
              </a:solidFill>
              <a:latin typeface="Arial"/>
              <a:ea typeface="Arial"/>
              <a:cs typeface="Arial"/>
              <a:sym typeface="Arial"/>
            </a:endParaRPr>
          </a:p>
        </p:txBody>
      </p:sp>
      <p:sp>
        <p:nvSpPr>
          <p:cNvPr id="5979" name="Google Shape;5979;p629"/>
          <p:cNvSpPr/>
          <p:nvPr/>
        </p:nvSpPr>
        <p:spPr>
          <a:xfrm>
            <a:off x="591133" y="1881664"/>
            <a:ext cx="11014038"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DROP TRIGGER [IF EXISTS] [schema_name.]trigger_name</a:t>
            </a:r>
            <a:endParaRPr/>
          </a:p>
        </p:txBody>
      </p:sp>
      <p:sp>
        <p:nvSpPr>
          <p:cNvPr id="5980" name="Google Shape;5980;p629"/>
          <p:cNvSpPr/>
          <p:nvPr/>
        </p:nvSpPr>
        <p:spPr>
          <a:xfrm>
            <a:off x="496221" y="838201"/>
            <a:ext cx="112039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This statement drops a trigger. The schema (database) name is optional. If the schema is omitted, the trigger is dropped from the default schema.</a:t>
            </a:r>
            <a:endParaRPr b="1" sz="1800">
              <a:solidFill>
                <a:schemeClr val="dk1"/>
              </a:solidFill>
              <a:latin typeface="Arial"/>
              <a:ea typeface="Arial"/>
              <a:cs typeface="Arial"/>
              <a:sym typeface="Arial"/>
            </a:endParaRPr>
          </a:p>
        </p:txBody>
      </p:sp>
      <p:sp>
        <p:nvSpPr>
          <p:cNvPr id="5981" name="Google Shape;5981;p629"/>
          <p:cNvSpPr/>
          <p:nvPr/>
        </p:nvSpPr>
        <p:spPr>
          <a:xfrm>
            <a:off x="591133" y="2648129"/>
            <a:ext cx="110140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If you drop a table, any triggers for the table are also dropped. </a:t>
            </a:r>
            <a:endParaRPr/>
          </a:p>
        </p:txBody>
      </p:sp>
      <p:sp>
        <p:nvSpPr>
          <p:cNvPr id="5982" name="Google Shape;5982;p629"/>
          <p:cNvSpPr/>
          <p:nvPr/>
        </p:nvSpPr>
        <p:spPr>
          <a:xfrm>
            <a:off x="695400" y="3886201"/>
            <a:ext cx="1100475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76" name="Shape 676"/>
        <p:cNvGrpSpPr/>
        <p:nvPr/>
      </p:nvGrpSpPr>
      <p:grpSpPr>
        <a:xfrm>
          <a:off x="0" y="0"/>
          <a:ext cx="0" cy="0"/>
          <a:chOff x="0" y="0"/>
          <a:chExt cx="0" cy="0"/>
        </a:xfrm>
      </p:grpSpPr>
      <p:sp>
        <p:nvSpPr>
          <p:cNvPr descr="One-to-one entity relationship diagram" id="677" name="Google Shape;677;p6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78" name="Google Shape;678;p6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9" name="Google Shape;679;p63"/>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 - unary</a:t>
            </a:r>
            <a:endParaRPr/>
          </a:p>
        </p:txBody>
      </p:sp>
      <p:pic>
        <p:nvPicPr>
          <p:cNvPr descr="Unary Relationship" id="680" name="Google Shape;680;p63"/>
          <p:cNvPicPr preferRelativeResize="0"/>
          <p:nvPr/>
        </p:nvPicPr>
        <p:blipFill rotWithShape="1">
          <a:blip r:embed="rId3">
            <a:alphaModFix/>
          </a:blip>
          <a:srcRect b="0" l="0" r="0" t="0"/>
          <a:stretch/>
        </p:blipFill>
        <p:spPr>
          <a:xfrm>
            <a:off x="612371" y="2996952"/>
            <a:ext cx="2439208" cy="2116134"/>
          </a:xfrm>
          <a:prstGeom prst="rect">
            <a:avLst/>
          </a:prstGeom>
          <a:noFill/>
          <a:ln>
            <a:noFill/>
          </a:ln>
        </p:spPr>
      </p:pic>
      <p:sp>
        <p:nvSpPr>
          <p:cNvPr id="681" name="Google Shape;681;p63"/>
          <p:cNvSpPr/>
          <p:nvPr/>
        </p:nvSpPr>
        <p:spPr>
          <a:xfrm>
            <a:off x="407368" y="997804"/>
            <a:ext cx="112332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Arial"/>
                <a:ea typeface="Arial"/>
                <a:cs typeface="Arial"/>
                <a:sym typeface="Arial"/>
              </a:rPr>
              <a:t>The three most common relationships in ER models are </a:t>
            </a:r>
            <a:r>
              <a:rPr b="1" lang="en-IN" sz="2200">
                <a:solidFill>
                  <a:schemeClr val="dk1"/>
                </a:solidFill>
                <a:latin typeface="Arial"/>
                <a:ea typeface="Arial"/>
                <a:cs typeface="Arial"/>
                <a:sym typeface="Arial"/>
              </a:rPr>
              <a:t>Binary, Unary</a:t>
            </a:r>
            <a:r>
              <a:rPr lang="en-IN" sz="2200">
                <a:solidFill>
                  <a:schemeClr val="dk1"/>
                </a:solidFill>
                <a:latin typeface="Arial"/>
                <a:ea typeface="Arial"/>
                <a:cs typeface="Arial"/>
                <a:sym typeface="Arial"/>
              </a:rPr>
              <a:t>, and</a:t>
            </a:r>
            <a:r>
              <a:rPr b="1" lang="en-IN" sz="2200">
                <a:solidFill>
                  <a:schemeClr val="dk1"/>
                </a:solidFill>
                <a:latin typeface="Arial"/>
                <a:ea typeface="Arial"/>
                <a:cs typeface="Arial"/>
                <a:sym typeface="Arial"/>
              </a:rPr>
              <a:t> Ternary</a:t>
            </a:r>
            <a:endParaRPr b="1" sz="2200">
              <a:solidFill>
                <a:schemeClr val="dk1"/>
              </a:solidFill>
              <a:latin typeface="Gill Sans"/>
              <a:ea typeface="Gill Sans"/>
              <a:cs typeface="Gill Sans"/>
              <a:sym typeface="Gill Sans"/>
            </a:endParaRPr>
          </a:p>
        </p:txBody>
      </p:sp>
      <p:sp>
        <p:nvSpPr>
          <p:cNvPr id="682" name="Google Shape;682;p63"/>
          <p:cNvSpPr/>
          <p:nvPr/>
        </p:nvSpPr>
        <p:spPr>
          <a:xfrm>
            <a:off x="407368" y="1832437"/>
            <a:ext cx="109398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 </a:t>
            </a:r>
            <a:r>
              <a:rPr b="1" i="1" lang="en-IN" sz="2000">
                <a:solidFill>
                  <a:srgbClr val="93B9C3"/>
                </a:solidFill>
                <a:latin typeface="Arial"/>
                <a:ea typeface="Arial"/>
                <a:cs typeface="Arial"/>
                <a:sym typeface="Arial"/>
              </a:rPr>
              <a:t>unary</a:t>
            </a:r>
            <a:r>
              <a:rPr b="1" lang="en-IN" sz="2000">
                <a:solidFill>
                  <a:schemeClr val="dk1"/>
                </a:solidFill>
                <a:latin typeface="Arial"/>
                <a:ea typeface="Arial"/>
                <a:cs typeface="Arial"/>
                <a:sym typeface="Arial"/>
              </a:rPr>
              <a:t> </a:t>
            </a:r>
            <a:r>
              <a:rPr b="1" i="1" lang="en-IN" sz="2000">
                <a:solidFill>
                  <a:srgbClr val="93B9C3"/>
                </a:solidFill>
                <a:latin typeface="Arial"/>
                <a:ea typeface="Arial"/>
                <a:cs typeface="Arial"/>
                <a:sym typeface="Arial"/>
              </a:rPr>
              <a:t>relationship</a:t>
            </a:r>
            <a:r>
              <a:rPr b="1" lang="en-IN" sz="20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is when both participants in the relationship are the same entity.</a:t>
            </a:r>
            <a:endParaRPr/>
          </a:p>
        </p:txBody>
      </p:sp>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87" name="Shape 5987"/>
        <p:cNvGrpSpPr/>
        <p:nvPr/>
      </p:nvGrpSpPr>
      <p:grpSpPr>
        <a:xfrm>
          <a:off x="0" y="0"/>
          <a:ext cx="0" cy="0"/>
          <a:chOff x="0" y="0"/>
          <a:chExt cx="0" cy="0"/>
        </a:xfrm>
      </p:grpSpPr>
      <p:sp>
        <p:nvSpPr>
          <p:cNvPr id="5988" name="Google Shape;5988;p63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5989" name="Google Shape;5989;p630"/>
          <p:cNvSpPr/>
          <p:nvPr/>
        </p:nvSpPr>
        <p:spPr>
          <a:xfrm>
            <a:off x="623392" y="788076"/>
            <a:ext cx="110892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dept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'Hello World';  </a:t>
            </a:r>
            <a:r>
              <a:rPr lang="en-IN" sz="1800">
                <a:solidFill>
                  <a:srgbClr val="92D050"/>
                </a:solidFill>
                <a:latin typeface="Quattrocento Sans"/>
                <a:ea typeface="Quattrocento Sans"/>
                <a:cs typeface="Quattrocento Sans"/>
                <a:sym typeface="Quattrocento Sans"/>
              </a:rPr>
              <a:t>#error</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 </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5990" name="Google Shape;5990;p630"/>
          <p:cNvSpPr/>
          <p:nvPr/>
        </p:nvSpPr>
        <p:spPr>
          <a:xfrm>
            <a:off x="623392" y="3429000"/>
            <a:ext cx="8686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0C0"/>
                </a:solidFill>
                <a:latin typeface="Gill Sans"/>
                <a:ea typeface="Gill Sans"/>
                <a:cs typeface="Gill Sans"/>
                <a:sym typeface="Gill Sans"/>
              </a:rPr>
              <a:t>ERROR 1415 (0A000): Not allowed to return a result set from a trigger</a:t>
            </a:r>
            <a:endParaRPr/>
          </a:p>
        </p:txBody>
      </p:sp>
    </p:spTree>
  </p:cSld>
  <p:clrMapOvr>
    <a:masterClrMapping/>
  </p:clrMapOvr>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94" name="Shape 5994"/>
        <p:cNvGrpSpPr/>
        <p:nvPr/>
      </p:nvGrpSpPr>
      <p:grpSpPr>
        <a:xfrm>
          <a:off x="0" y="0"/>
          <a:ext cx="0" cy="0"/>
          <a:chOff x="0" y="0"/>
          <a:chExt cx="0" cy="0"/>
        </a:xfrm>
      </p:grpSpPr>
      <p:sp>
        <p:nvSpPr>
          <p:cNvPr id="5995" name="Google Shape;5995;p63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5996" name="Google Shape;5996;p631"/>
          <p:cNvSpPr/>
          <p:nvPr/>
        </p:nvSpPr>
        <p:spPr>
          <a:xfrm>
            <a:off x="478800" y="2677887"/>
            <a:ext cx="110892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UPDATE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d1 VALUES</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OLD.dname, NEW.dname</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5997" name="Google Shape;5997;p631"/>
          <p:cNvSpPr/>
          <p:nvPr/>
        </p:nvSpPr>
        <p:spPr>
          <a:xfrm>
            <a:off x="478800" y="4761362"/>
            <a:ext cx="110892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DELETE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 VALUES</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OLD.deptno, OLD.dname, OLD.loc, OLD.pwd, now(), user()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5998" name="Google Shape;5998;p631"/>
          <p:cNvSpPr/>
          <p:nvPr/>
        </p:nvSpPr>
        <p:spPr>
          <a:xfrm>
            <a:off x="478800" y="548680"/>
            <a:ext cx="110892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d1 VALUES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NEW.deptno, NEW.dname, NEW.loc, NEW.pwd</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2" name="Shape 6002"/>
        <p:cNvGrpSpPr/>
        <p:nvPr/>
      </p:nvGrpSpPr>
      <p:grpSpPr>
        <a:xfrm>
          <a:off x="0" y="0"/>
          <a:ext cx="0" cy="0"/>
          <a:chOff x="0" y="0"/>
          <a:chExt cx="0" cy="0"/>
        </a:xfrm>
      </p:grpSpPr>
      <p:grpSp>
        <p:nvGrpSpPr>
          <p:cNvPr id="6003" name="Google Shape;6003;p632"/>
          <p:cNvGrpSpPr/>
          <p:nvPr/>
        </p:nvGrpSpPr>
        <p:grpSpPr>
          <a:xfrm>
            <a:off x="133326" y="1474906"/>
            <a:ext cx="11843244" cy="3416320"/>
            <a:chOff x="133326" y="1474906"/>
            <a:chExt cx="11843244" cy="3416320"/>
          </a:xfrm>
        </p:grpSpPr>
        <p:sp>
          <p:nvSpPr>
            <p:cNvPr id="6004" name="Google Shape;6004;p632"/>
            <p:cNvSpPr/>
            <p:nvPr/>
          </p:nvSpPr>
          <p:spPr>
            <a:xfrm>
              <a:off x="133326" y="1474906"/>
              <a:ext cx="5746650"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 INSERT 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COUNT(*) INTO x FROM dept;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&gt; 4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'error’</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05" name="Google Shape;6005;p632"/>
            <p:cNvSpPr/>
            <p:nvPr/>
          </p:nvSpPr>
          <p:spPr>
            <a:xfrm>
              <a:off x="6066606" y="1474906"/>
              <a:ext cx="5909964"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AFTER INSERT 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COUNT(*) INTO x FROM dept;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&gt; 4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'error’</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grpSp>
      <p:sp>
        <p:nvSpPr>
          <p:cNvPr id="6006" name="Google Shape;6006;p632"/>
          <p:cNvSpPr txBox="1"/>
          <p:nvPr/>
        </p:nvSpPr>
        <p:spPr>
          <a:xfrm>
            <a:off x="190224" y="683196"/>
            <a:ext cx="698589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B38806"/>
                </a:solidFill>
                <a:latin typeface="arial"/>
                <a:ea typeface="arial"/>
                <a:cs typeface="arial"/>
                <a:sym typeface="arial"/>
              </a:rPr>
              <a:t>Difference between BEFORE and AFTER trigger.</a:t>
            </a:r>
            <a:endParaRPr sz="2200">
              <a:solidFill>
                <a:srgbClr val="B38806"/>
              </a:solidFill>
              <a:latin typeface="Gill Sans"/>
              <a:ea typeface="Gill Sans"/>
              <a:cs typeface="Gill Sans"/>
              <a:sym typeface="Gill Sans"/>
            </a:endParaRPr>
          </a:p>
        </p:txBody>
      </p:sp>
      <p:sp>
        <p:nvSpPr>
          <p:cNvPr id="6007" name="Google Shape;6007;p63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Tree>
  </p:cSld>
  <p:clrMapOvr>
    <a:masterClrMapping/>
  </p:clrMapOvr>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grpSp>
        <p:nvGrpSpPr>
          <p:cNvPr id="6012" name="Google Shape;6012;p633"/>
          <p:cNvGrpSpPr/>
          <p:nvPr/>
        </p:nvGrpSpPr>
        <p:grpSpPr>
          <a:xfrm>
            <a:off x="109292" y="2924944"/>
            <a:ext cx="11963372" cy="2308324"/>
            <a:chOff x="156192" y="1474906"/>
            <a:chExt cx="11916472" cy="2308324"/>
          </a:xfrm>
        </p:grpSpPr>
        <p:sp>
          <p:nvSpPr>
            <p:cNvPr id="6013" name="Google Shape;6013;p633"/>
            <p:cNvSpPr/>
            <p:nvPr/>
          </p:nvSpPr>
          <p:spPr>
            <a:xfrm>
              <a:off x="156192" y="1474906"/>
              <a:ext cx="610669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 INSERT ON</a:t>
              </a:r>
              <a:r>
                <a:rPr lang="en-IN" sz="1800">
                  <a:solidFill>
                    <a:schemeClr val="dk1"/>
                  </a:solidFill>
                  <a:latin typeface="Quattrocento Sans"/>
                  <a:ea typeface="Quattrocento Sans"/>
                  <a:cs typeface="Quattrocento Sans"/>
                  <a:sym typeface="Quattrocento Sans"/>
                </a:rPr>
                <a:t> temp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temp1 VALUES(NEW.c1);</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14" name="Google Shape;6014;p633"/>
            <p:cNvSpPr/>
            <p:nvPr/>
          </p:nvSpPr>
          <p:spPr>
            <a:xfrm>
              <a:off x="6192094" y="1474906"/>
              <a:ext cx="5880570" cy="230832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AFTER INSERT ON</a:t>
              </a:r>
              <a:r>
                <a:rPr lang="en-IN" sz="1800">
                  <a:solidFill>
                    <a:schemeClr val="dk1"/>
                  </a:solidFill>
                  <a:latin typeface="Quattrocento Sans"/>
                  <a:ea typeface="Quattrocento Sans"/>
                  <a:cs typeface="Quattrocento Sans"/>
                  <a:sym typeface="Quattrocento Sans"/>
                </a:rPr>
                <a:t> temp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temp1 VALUES(NEW.c1);</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grpSp>
      <p:sp>
        <p:nvSpPr>
          <p:cNvPr id="6015" name="Google Shape;6015;p633"/>
          <p:cNvSpPr txBox="1"/>
          <p:nvPr/>
        </p:nvSpPr>
        <p:spPr>
          <a:xfrm>
            <a:off x="190224" y="683196"/>
            <a:ext cx="698589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rgbClr val="B38806"/>
                </a:solidFill>
                <a:latin typeface="arial"/>
                <a:ea typeface="arial"/>
                <a:cs typeface="arial"/>
                <a:sym typeface="arial"/>
              </a:rPr>
              <a:t>Difference between BEFORE and AFTER trigger.</a:t>
            </a:r>
            <a:endParaRPr sz="2200">
              <a:solidFill>
                <a:srgbClr val="B38806"/>
              </a:solidFill>
              <a:latin typeface="Gill Sans"/>
              <a:ea typeface="Gill Sans"/>
              <a:cs typeface="Gill Sans"/>
              <a:sym typeface="Gill Sans"/>
            </a:endParaRPr>
          </a:p>
        </p:txBody>
      </p:sp>
      <p:sp>
        <p:nvSpPr>
          <p:cNvPr id="6016" name="Google Shape;6016;p63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17" name="Google Shape;6017;p633"/>
          <p:cNvSpPr txBox="1"/>
          <p:nvPr/>
        </p:nvSpPr>
        <p:spPr>
          <a:xfrm>
            <a:off x="190224" y="1556792"/>
            <a:ext cx="7345936" cy="76944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TABLE</a:t>
            </a:r>
            <a:r>
              <a:rPr lang="en-IN" sz="1800">
                <a:solidFill>
                  <a:schemeClr val="dk1"/>
                </a:solidFill>
                <a:latin typeface="Quattrocento Sans"/>
                <a:ea typeface="Quattrocento Sans"/>
                <a:cs typeface="Quattrocento Sans"/>
                <a:sym typeface="Quattrocento Sans"/>
              </a:rPr>
              <a:t> temp(c1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a:t>
            </a:r>
            <a:r>
              <a:rPr lang="en-IN" sz="1800">
                <a:solidFill>
                  <a:srgbClr val="C00000"/>
                </a:solidFill>
                <a:latin typeface="Quattrocento Sans"/>
                <a:ea typeface="Quattrocento Sans"/>
                <a:cs typeface="Quattrocento Sans"/>
                <a:sym typeface="Quattrocento Sans"/>
              </a:rPr>
              <a:t>PRIMARY KEY AUTO_INCREMENT</a:t>
            </a:r>
            <a:r>
              <a:rPr lang="en-IN" sz="1800">
                <a:solidFill>
                  <a:schemeClr val="dk1"/>
                </a:solidFill>
                <a:latin typeface="Quattrocento Sans"/>
                <a:ea typeface="Quattrocento Sans"/>
                <a:cs typeface="Quattrocento Sans"/>
                <a:sym typeface="Quattrocento Sans"/>
              </a:rPr>
              <a:t>, c2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Quattrocento Sans"/>
              <a:ea typeface="Quattrocento Sans"/>
              <a:cs typeface="Quattrocento Sans"/>
              <a:sym typeface="Quattrocento Sans"/>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TABLE</a:t>
            </a:r>
            <a:r>
              <a:rPr lang="en-IN" sz="1800">
                <a:solidFill>
                  <a:schemeClr val="dk1"/>
                </a:solidFill>
                <a:latin typeface="Quattrocento Sans"/>
                <a:ea typeface="Quattrocento Sans"/>
                <a:cs typeface="Quattrocento Sans"/>
                <a:sym typeface="Quattrocento Sans"/>
              </a:rPr>
              <a:t> temp1(c1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p:txBody>
      </p:sp>
      <p:sp>
        <p:nvSpPr>
          <p:cNvPr id="6018" name="Google Shape;6018;p633"/>
          <p:cNvSpPr txBox="1"/>
          <p:nvPr/>
        </p:nvSpPr>
        <p:spPr>
          <a:xfrm>
            <a:off x="190224" y="5647313"/>
            <a:ext cx="309746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SELECT </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FROM </a:t>
            </a:r>
            <a:r>
              <a:rPr lang="en-IN" sz="1800">
                <a:solidFill>
                  <a:schemeClr val="dk1"/>
                </a:solidFill>
                <a:latin typeface="Quattrocento Sans"/>
                <a:ea typeface="Quattrocento Sans"/>
                <a:cs typeface="Quattrocento Sans"/>
                <a:sym typeface="Quattrocento Sans"/>
              </a:rPr>
              <a:t>temp1;</a:t>
            </a:r>
            <a:r>
              <a:rPr lang="en-IN" sz="1800">
                <a:solidFill>
                  <a:srgbClr val="0077AA"/>
                </a:solidFill>
                <a:latin typeface="Quattrocento Sans"/>
                <a:ea typeface="Quattrocento Sans"/>
                <a:cs typeface="Quattrocento Sans"/>
                <a:sym typeface="Quattrocento Sans"/>
              </a:rPr>
              <a:t> </a:t>
            </a:r>
            <a:endParaRPr sz="1800">
              <a:solidFill>
                <a:srgbClr val="0077AA"/>
              </a:solidFill>
              <a:latin typeface="Quattrocento Sans"/>
              <a:ea typeface="Quattrocento Sans"/>
              <a:cs typeface="Quattrocento Sans"/>
              <a:sym typeface="Quattrocento Sans"/>
            </a:endParaRPr>
          </a:p>
        </p:txBody>
      </p:sp>
      <p:sp>
        <p:nvSpPr>
          <p:cNvPr id="6019" name="Google Shape;6019;p633"/>
          <p:cNvSpPr txBox="1"/>
          <p:nvPr/>
        </p:nvSpPr>
        <p:spPr>
          <a:xfrm>
            <a:off x="6209567" y="5647313"/>
            <a:ext cx="309746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SELECT </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FROM </a:t>
            </a:r>
            <a:r>
              <a:rPr lang="en-IN" sz="1800">
                <a:solidFill>
                  <a:schemeClr val="dk1"/>
                </a:solidFill>
                <a:latin typeface="Quattrocento Sans"/>
                <a:ea typeface="Quattrocento Sans"/>
                <a:cs typeface="Quattrocento Sans"/>
                <a:sym typeface="Quattrocento Sans"/>
              </a:rPr>
              <a:t>temp1;</a:t>
            </a:r>
            <a:r>
              <a:rPr lang="en-IN" sz="1800">
                <a:solidFill>
                  <a:srgbClr val="0077AA"/>
                </a:solidFill>
                <a:latin typeface="Quattrocento Sans"/>
                <a:ea typeface="Quattrocento Sans"/>
                <a:cs typeface="Quattrocento Sans"/>
                <a:sym typeface="Quattrocento Sans"/>
              </a:rPr>
              <a:t> </a:t>
            </a:r>
            <a:endParaRPr sz="1800">
              <a:solidFill>
                <a:srgbClr val="0077AA"/>
              </a:solidFill>
              <a:latin typeface="Quattrocento Sans"/>
              <a:ea typeface="Quattrocento Sans"/>
              <a:cs typeface="Quattrocento Sans"/>
              <a:sym typeface="Quattrocento Sans"/>
            </a:endParaRPr>
          </a:p>
        </p:txBody>
      </p:sp>
    </p:spTree>
  </p:cSld>
  <p:clrMapOvr>
    <a:masterClrMapping/>
  </p:clrMapOvr>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23" name="Shape 6023"/>
        <p:cNvGrpSpPr/>
        <p:nvPr/>
      </p:nvGrpSpPr>
      <p:grpSpPr>
        <a:xfrm>
          <a:off x="0" y="0"/>
          <a:ext cx="0" cy="0"/>
          <a:chOff x="0" y="0"/>
          <a:chExt cx="0" cy="0"/>
        </a:xfrm>
      </p:grpSpPr>
      <p:sp>
        <p:nvSpPr>
          <p:cNvPr id="6024" name="Google Shape;6024;p63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25" name="Google Shape;6025;p634"/>
          <p:cNvSpPr/>
          <p:nvPr/>
        </p:nvSpPr>
        <p:spPr>
          <a:xfrm>
            <a:off x="478800" y="2422043"/>
            <a:ext cx="11089232"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triggername;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dump </a:t>
            </a:r>
            <a:r>
              <a:rPr lang="en-IN" sz="1800">
                <a:solidFill>
                  <a:srgbClr val="0077AA"/>
                </a:solidFill>
                <a:latin typeface="Quattrocento Sans"/>
                <a:ea typeface="Quattrocento Sans"/>
                <a:cs typeface="Quattrocento Sans"/>
                <a:sym typeface="Quattrocento Sans"/>
              </a:rPr>
              <a:t>FOR EACH ROW</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NEW.id mod 3;</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 0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disk3 VALUES(NEW.id, NEW.name, NEW.salary, NEW.isActive);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elseif x = 2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disk2 VALUES(NEW.id, NEW.name, NEW.salary, NEW.isActive);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elseif x = 1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disk1 VALUES(NEW.id, NEW.name, NEW.salary, NEW.isActive);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26" name="Google Shape;6026;p634"/>
          <p:cNvSpPr txBox="1"/>
          <p:nvPr/>
        </p:nvSpPr>
        <p:spPr>
          <a:xfrm>
            <a:off x="478800" y="727536"/>
            <a:ext cx="1108923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TABLE IF EXISTS </a:t>
            </a:r>
            <a:r>
              <a:rPr lang="en-IN" sz="1800">
                <a:solidFill>
                  <a:schemeClr val="dk1"/>
                </a:solidFill>
                <a:latin typeface="Quattrocento Sans"/>
                <a:ea typeface="Quattrocento Sans"/>
                <a:cs typeface="Quattrocento Sans"/>
                <a:sym typeface="Quattrocento Sans"/>
              </a:rPr>
              <a:t>dump, disk1, disk2, disk3;</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 TABLE </a:t>
            </a:r>
            <a:r>
              <a:rPr lang="en-IN" sz="1800">
                <a:solidFill>
                  <a:schemeClr val="dk1"/>
                </a:solidFill>
                <a:latin typeface="Quattrocento Sans"/>
                <a:ea typeface="Quattrocento Sans"/>
                <a:cs typeface="Quattrocento Sans"/>
                <a:sym typeface="Quattrocento Sans"/>
              </a:rPr>
              <a:t>dump(id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primary key auto_increment, 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salary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isActive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 TABLE </a:t>
            </a:r>
            <a:r>
              <a:rPr lang="en-IN" sz="1800">
                <a:solidFill>
                  <a:schemeClr val="dk1"/>
                </a:solidFill>
                <a:latin typeface="Quattrocento Sans"/>
                <a:ea typeface="Quattrocento Sans"/>
                <a:cs typeface="Quattrocento Sans"/>
                <a:sym typeface="Quattrocento Sans"/>
              </a:rPr>
              <a:t>disk1(id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salary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isActive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 TABLE </a:t>
            </a:r>
            <a:r>
              <a:rPr lang="en-IN" sz="1800">
                <a:solidFill>
                  <a:schemeClr val="dk1"/>
                </a:solidFill>
                <a:latin typeface="Quattrocento Sans"/>
                <a:ea typeface="Quattrocento Sans"/>
                <a:cs typeface="Quattrocento Sans"/>
                <a:sym typeface="Quattrocento Sans"/>
              </a:rPr>
              <a:t>disk2(id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salary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isActive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CREATE TABLE </a:t>
            </a:r>
            <a:r>
              <a:rPr lang="en-IN" sz="1800">
                <a:solidFill>
                  <a:schemeClr val="dk1"/>
                </a:solidFill>
                <a:latin typeface="Quattrocento Sans"/>
                <a:ea typeface="Quattrocento Sans"/>
                <a:cs typeface="Quattrocento Sans"/>
                <a:sym typeface="Quattrocento Sans"/>
              </a:rPr>
              <a:t>disk3(id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name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salary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isActive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30" name="Shape 6030"/>
        <p:cNvGrpSpPr/>
        <p:nvPr/>
      </p:nvGrpSpPr>
      <p:grpSpPr>
        <a:xfrm>
          <a:off x="0" y="0"/>
          <a:ext cx="0" cy="0"/>
          <a:chOff x="0" y="0"/>
          <a:chExt cx="0" cy="0"/>
        </a:xfrm>
      </p:grpSpPr>
      <p:sp>
        <p:nvSpPr>
          <p:cNvPr id="6031" name="Google Shape;6031;p63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32" name="Google Shape;6032;p635"/>
          <p:cNvSpPr/>
          <p:nvPr/>
        </p:nvSpPr>
        <p:spPr>
          <a:xfrm>
            <a:off x="478800" y="2948684"/>
            <a:ext cx="1003203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DATE_FORMAT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now</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'%W'</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 </a:t>
            </a:r>
            <a:r>
              <a:rPr lang="en-IN" sz="1800">
                <a:solidFill>
                  <a:srgbClr val="669900"/>
                </a:solidFill>
                <a:latin typeface="Quattrocento Sans"/>
                <a:ea typeface="Quattrocento Sans"/>
                <a:cs typeface="Quattrocento Sans"/>
                <a:sym typeface="Quattrocento Sans"/>
              </a:rPr>
              <a:t>'Wednesday'</a:t>
            </a:r>
            <a:r>
              <a:rPr lang="en-IN" sz="1800">
                <a:solidFill>
                  <a:schemeClr val="dk1"/>
                </a:solidFill>
                <a:latin typeface="Quattrocento Sans"/>
                <a:ea typeface="Quattrocento Sans"/>
                <a:cs typeface="Quattrocento Sans"/>
                <a:sym typeface="Quattrocento Sans"/>
              </a:rPr>
              <a:t>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a:t>
            </a: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033" name="Google Shape;6033;p635"/>
          <p:cNvSpPr/>
          <p:nvPr/>
        </p:nvSpPr>
        <p:spPr>
          <a:xfrm>
            <a:off x="478800" y="585330"/>
            <a:ext cx="100320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AFTER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d VALUES </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NEW.deptno, NEW.dname, NEW.loc, NEW.pwd,  now</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 user</a:t>
            </a:r>
            <a:r>
              <a:rPr lang="en-IN" sz="1800">
                <a:solidFill>
                  <a:srgbClr val="A5A5A5"/>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37" name="Shape 6037"/>
        <p:cNvGrpSpPr/>
        <p:nvPr/>
      </p:nvGrpSpPr>
      <p:grpSpPr>
        <a:xfrm>
          <a:off x="0" y="0"/>
          <a:ext cx="0" cy="0"/>
          <a:chOff x="0" y="0"/>
          <a:chExt cx="0" cy="0"/>
        </a:xfrm>
      </p:grpSpPr>
      <p:sp>
        <p:nvSpPr>
          <p:cNvPr id="6038" name="Google Shape;6038;p63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39" name="Google Shape;6039;p636"/>
          <p:cNvSpPr/>
          <p:nvPr/>
        </p:nvSpPr>
        <p:spPr>
          <a:xfrm>
            <a:off x="479376" y="455761"/>
            <a:ext cx="10873208" cy="36933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msg </a:t>
            </a:r>
            <a:r>
              <a:rPr lang="en-IN" sz="1800">
                <a:solidFill>
                  <a:srgbClr val="834689"/>
                </a:solidFill>
                <a:latin typeface="Quattrocento Sans"/>
                <a:ea typeface="Quattrocento Sans"/>
                <a:cs typeface="Quattrocento Sans"/>
                <a:sym typeface="Quattrocento Sans"/>
              </a:rPr>
              <a:t>VARCHAR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100</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NEW.dname = </a:t>
            </a:r>
            <a:r>
              <a:rPr lang="en-IN" sz="1800">
                <a:solidFill>
                  <a:srgbClr val="669900"/>
                </a:solidFill>
                <a:latin typeface="Quattrocento Sans"/>
                <a:ea typeface="Quattrocento Sans"/>
                <a:cs typeface="Quattrocento Sans"/>
                <a:sym typeface="Quattrocento Sans"/>
              </a:rPr>
              <a:t>'A'</a:t>
            </a:r>
            <a:r>
              <a:rPr lang="en-IN" sz="1800">
                <a:solidFill>
                  <a:schemeClr val="dk1"/>
                </a:solidFill>
                <a:latin typeface="Quattrocento Sans"/>
                <a:ea typeface="Quattrocento Sans"/>
                <a:cs typeface="Quattrocento Sans"/>
                <a:sym typeface="Quattrocento Sans"/>
              </a:rPr>
              <a:t>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NEW.dname = </a:t>
            </a:r>
            <a:r>
              <a:rPr lang="en-IN" sz="1800">
                <a:solidFill>
                  <a:srgbClr val="669900"/>
                </a:solidFill>
                <a:latin typeface="Quattrocento Sans"/>
                <a:ea typeface="Quattrocento Sans"/>
                <a:cs typeface="Quattrocento Sans"/>
                <a:sym typeface="Quattrocento Sans"/>
              </a:rPr>
              <a:t>'Apple'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msg = </a:t>
            </a:r>
            <a:r>
              <a:rPr lang="en-IN" sz="1800">
                <a:solidFill>
                  <a:srgbClr val="669900"/>
                </a:solidFill>
                <a:latin typeface="Quattrocento Sans"/>
                <a:ea typeface="Quattrocento Sans"/>
                <a:cs typeface="Quattrocento Sans"/>
                <a:sym typeface="Quattrocento Sans"/>
              </a:rPr>
              <a:t>'My error message'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msg;</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a:t>
            </a: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40" name="Google Shape;6040;p636"/>
          <p:cNvSpPr/>
          <p:nvPr/>
        </p:nvSpPr>
        <p:spPr>
          <a:xfrm>
            <a:off x="479376" y="4149080"/>
            <a:ext cx="1116124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NEW.deptno &lt; 50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 department number'</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a:t>
            </a: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44" name="Shape 6044"/>
        <p:cNvGrpSpPr/>
        <p:nvPr/>
      </p:nvGrpSpPr>
      <p:grpSpPr>
        <a:xfrm>
          <a:off x="0" y="0"/>
          <a:ext cx="0" cy="0"/>
          <a:chOff x="0" y="0"/>
          <a:chExt cx="0" cy="0"/>
        </a:xfrm>
      </p:grpSpPr>
      <p:sp>
        <p:nvSpPr>
          <p:cNvPr id="6045" name="Google Shape;6045;p63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46" name="Google Shape;6046;p637"/>
          <p:cNvSpPr/>
          <p:nvPr/>
        </p:nvSpPr>
        <p:spPr>
          <a:xfrm>
            <a:off x="479376" y="3623609"/>
            <a:ext cx="1116124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emp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.sal &lt;= 0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.sal = 25000;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a:t>
            </a: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47" name="Google Shape;6047;p637"/>
          <p:cNvSpPr/>
          <p:nvPr/>
        </p:nvSpPr>
        <p:spPr>
          <a:xfrm>
            <a:off x="5231903" y="4916270"/>
            <a:ext cx="525658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FF0000"/>
                </a:solidFill>
                <a:latin typeface="Gill Sans"/>
                <a:ea typeface="Gill Sans"/>
                <a:cs typeface="Gill Sans"/>
                <a:sym typeface="Gill Sans"/>
              </a:rPr>
              <a:t>ERROR 1362 (HY000): Updating of NEW row is not allowed in after trigger</a:t>
            </a:r>
            <a:endParaRPr/>
          </a:p>
        </p:txBody>
      </p:sp>
      <p:sp>
        <p:nvSpPr>
          <p:cNvPr id="6048" name="Google Shape;6048;p637"/>
          <p:cNvSpPr/>
          <p:nvPr/>
        </p:nvSpPr>
        <p:spPr>
          <a:xfrm>
            <a:off x="479376" y="6265275"/>
            <a:ext cx="95770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633E31"/>
                </a:solidFill>
                <a:latin typeface="Arial"/>
                <a:ea typeface="Arial"/>
                <a:cs typeface="Arial"/>
                <a:sym typeface="Arial"/>
              </a:rPr>
              <a:t>mysql&gt;</a:t>
            </a:r>
            <a:r>
              <a:rPr lang="en-IN" sz="1800">
                <a:solidFill>
                  <a:schemeClr val="dk1"/>
                </a:solidFill>
                <a:latin typeface="Arial"/>
                <a:ea typeface="Arial"/>
                <a:cs typeface="Arial"/>
                <a:sym typeface="Arial"/>
              </a:rPr>
              <a:t> INSERT INTO emp (empno,  ename,  sal,  mgr,  deptno) VALUES(1, ‘ abc',   -10000,  7788, 10);</a:t>
            </a:r>
            <a:endParaRPr/>
          </a:p>
        </p:txBody>
      </p:sp>
      <p:sp>
        <p:nvSpPr>
          <p:cNvPr id="6049" name="Google Shape;6049;p637"/>
          <p:cNvSpPr/>
          <p:nvPr/>
        </p:nvSpPr>
        <p:spPr>
          <a:xfrm>
            <a:off x="479376" y="620688"/>
            <a:ext cx="11161240"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.deptno &lt; 50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 department number'</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a:t>
            </a: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3" name="Shape 6053"/>
        <p:cNvGrpSpPr/>
        <p:nvPr/>
      </p:nvGrpSpPr>
      <p:grpSpPr>
        <a:xfrm>
          <a:off x="0" y="0"/>
          <a:ext cx="0" cy="0"/>
          <a:chOff x="0" y="0"/>
          <a:chExt cx="0" cy="0"/>
        </a:xfrm>
      </p:grpSpPr>
      <p:sp>
        <p:nvSpPr>
          <p:cNvPr id="6054" name="Google Shape;6054;p63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55" name="Google Shape;6055;p638"/>
          <p:cNvSpPr/>
          <p:nvPr/>
        </p:nvSpPr>
        <p:spPr>
          <a:xfrm>
            <a:off x="479376" y="605586"/>
            <a:ext cx="11521280"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city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msg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(100);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.c1 &lt;&gt;  </a:t>
            </a:r>
            <a:r>
              <a:rPr lang="en-IN" sz="1800">
                <a:solidFill>
                  <a:srgbClr val="669900"/>
                </a:solidFill>
                <a:latin typeface="Quattrocento Sans"/>
                <a:ea typeface="Quattrocento Sans"/>
                <a:cs typeface="Quattrocento Sans"/>
                <a:sym typeface="Quattrocento Sans"/>
              </a:rPr>
              <a:t>'Pune'</a:t>
            </a:r>
            <a:r>
              <a:rPr lang="en-IN" sz="1800">
                <a:solidFill>
                  <a:schemeClr val="dk1"/>
                </a:solidFill>
                <a:latin typeface="Quattrocento Sans"/>
                <a:ea typeface="Quattrocento Sans"/>
                <a:cs typeface="Quattrocento Sans"/>
                <a:sym typeface="Quattrocento Sans"/>
              </a:rPr>
              <a:t>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msg = </a:t>
            </a:r>
            <a:r>
              <a:rPr lang="en-IN" sz="1800">
                <a:solidFill>
                  <a:srgbClr val="669900"/>
                </a:solidFill>
                <a:latin typeface="Quattrocento Sans"/>
                <a:ea typeface="Quattrocento Sans"/>
                <a:cs typeface="Quattrocento Sans"/>
                <a:sym typeface="Quattrocento Sans"/>
              </a:rPr>
              <a:t>'Invalid city name'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msg;</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056" name="Google Shape;6056;p638"/>
          <p:cNvSpPr/>
          <p:nvPr/>
        </p:nvSpPr>
        <p:spPr>
          <a:xfrm>
            <a:off x="479376" y="3919118"/>
            <a:ext cx="1152128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NEW.dname = upper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NEW.dname</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sz="1800">
              <a:solidFill>
                <a:schemeClr val="dk1"/>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057" name="Google Shape;6057;p638"/>
          <p:cNvSpPr/>
          <p:nvPr/>
        </p:nvSpPr>
        <p:spPr>
          <a:xfrm>
            <a:off x="767408" y="5965805"/>
            <a:ext cx="4724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633E31"/>
                </a:solidFill>
                <a:latin typeface="Arial"/>
                <a:ea typeface="Arial"/>
                <a:cs typeface="Arial"/>
                <a:sym typeface="Arial"/>
              </a:rPr>
              <a:t>mysql&gt;</a:t>
            </a:r>
            <a:r>
              <a:rPr lang="en-IN" sz="1800">
                <a:solidFill>
                  <a:schemeClr val="dk1"/>
                </a:solidFill>
                <a:latin typeface="Arial"/>
                <a:ea typeface="Arial"/>
                <a:cs typeface="Arial"/>
                <a:sym typeface="Arial"/>
              </a:rPr>
              <a:t> INSERT INTO dept VALUES(2, </a:t>
            </a:r>
            <a:r>
              <a:rPr lang="en-IN" sz="1800">
                <a:solidFill>
                  <a:srgbClr val="669900"/>
                </a:solidFill>
                <a:latin typeface="Quattrocento Sans"/>
                <a:ea typeface="Quattrocento Sans"/>
                <a:cs typeface="Quattrocento Sans"/>
                <a:sym typeface="Quattrocento Sans"/>
              </a:rPr>
              <a:t>'abc'</a:t>
            </a:r>
            <a:r>
              <a:rPr lang="en-IN" sz="1800">
                <a:solidFill>
                  <a:schemeClr val="dk1"/>
                </a:solidFill>
                <a:latin typeface="Arial"/>
                <a:ea typeface="Arial"/>
                <a:cs typeface="Arial"/>
                <a:sym typeface="Arial"/>
              </a:rPr>
              <a:t>, 2, 2);</a:t>
            </a:r>
            <a:endParaRPr/>
          </a:p>
        </p:txBody>
      </p:sp>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61" name="Shape 6061"/>
        <p:cNvGrpSpPr/>
        <p:nvPr/>
      </p:nvGrpSpPr>
      <p:grpSpPr>
        <a:xfrm>
          <a:off x="0" y="0"/>
          <a:ext cx="0" cy="0"/>
          <a:chOff x="0" y="0"/>
          <a:chExt cx="0" cy="0"/>
        </a:xfrm>
      </p:grpSpPr>
      <p:sp>
        <p:nvSpPr>
          <p:cNvPr id="6062" name="Google Shape;6062;p63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63" name="Google Shape;6063;p639"/>
          <p:cNvSpPr/>
          <p:nvPr/>
        </p:nvSpPr>
        <p:spPr>
          <a:xfrm>
            <a:off x="478800" y="3435270"/>
            <a:ext cx="113772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SELECT MAX(deptno) + 1 FROM dept</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.deptno = x;</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064" name="Google Shape;6064;p639"/>
          <p:cNvSpPr txBox="1"/>
          <p:nvPr/>
        </p:nvSpPr>
        <p:spPr>
          <a:xfrm>
            <a:off x="478800" y="605586"/>
            <a:ext cx="10009112"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dept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default 0;</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MAX(id) + 1 INTO x FROM log;</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log VALUES</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x, </a:t>
            </a:r>
            <a:r>
              <a:rPr lang="en-IN" sz="1800">
                <a:solidFill>
                  <a:srgbClr val="669900"/>
                </a:solidFill>
                <a:latin typeface="Quattrocento Sans"/>
                <a:ea typeface="Quattrocento Sans"/>
                <a:cs typeface="Quattrocento Sans"/>
                <a:sym typeface="Quattrocento Sans"/>
              </a:rPr>
              <a:t>'Data inserted'</a:t>
            </a:r>
            <a:r>
              <a:rPr lang="en-IN" sz="1800">
                <a:solidFill>
                  <a:schemeClr val="dk1"/>
                </a:solidFill>
                <a:latin typeface="Quattrocento Sans"/>
                <a:ea typeface="Quattrocento Sans"/>
                <a:cs typeface="Quattrocento Sans"/>
                <a:sym typeface="Quattrocento Sans"/>
              </a:rPr>
              <a:t>, curdate(),curtime(), user()</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86" name="Shape 686"/>
        <p:cNvGrpSpPr/>
        <p:nvPr/>
      </p:nvGrpSpPr>
      <p:grpSpPr>
        <a:xfrm>
          <a:off x="0" y="0"/>
          <a:ext cx="0" cy="0"/>
          <a:chOff x="0" y="0"/>
          <a:chExt cx="0" cy="0"/>
        </a:xfrm>
      </p:grpSpPr>
      <p:sp>
        <p:nvSpPr>
          <p:cNvPr descr="One-to-one entity relationship diagram" id="687" name="Google Shape;687;p64"/>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688" name="Google Shape;688;p64"/>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64"/>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 - ternary</a:t>
            </a:r>
            <a:endParaRPr/>
          </a:p>
        </p:txBody>
      </p:sp>
      <p:pic>
        <p:nvPicPr>
          <p:cNvPr descr="Ternary Relationship" id="690" name="Google Shape;690;p64"/>
          <p:cNvPicPr preferRelativeResize="0"/>
          <p:nvPr/>
        </p:nvPicPr>
        <p:blipFill rotWithShape="1">
          <a:blip r:embed="rId3">
            <a:alphaModFix/>
          </a:blip>
          <a:srcRect b="0" l="0" r="0" t="0"/>
          <a:stretch/>
        </p:blipFill>
        <p:spPr>
          <a:xfrm>
            <a:off x="479376" y="2820775"/>
            <a:ext cx="5669006" cy="2514600"/>
          </a:xfrm>
          <a:prstGeom prst="rect">
            <a:avLst/>
          </a:prstGeom>
          <a:noFill/>
          <a:ln>
            <a:noFill/>
          </a:ln>
        </p:spPr>
      </p:pic>
      <p:sp>
        <p:nvSpPr>
          <p:cNvPr id="691" name="Google Shape;691;p64"/>
          <p:cNvSpPr/>
          <p:nvPr/>
        </p:nvSpPr>
        <p:spPr>
          <a:xfrm>
            <a:off x="407368" y="997804"/>
            <a:ext cx="1123324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200">
                <a:solidFill>
                  <a:schemeClr val="dk1"/>
                </a:solidFill>
                <a:latin typeface="Arial"/>
                <a:ea typeface="Arial"/>
                <a:cs typeface="Arial"/>
                <a:sym typeface="Arial"/>
              </a:rPr>
              <a:t>The three most common relationships in ER models are </a:t>
            </a:r>
            <a:r>
              <a:rPr b="1" lang="en-IN" sz="2200">
                <a:solidFill>
                  <a:schemeClr val="dk1"/>
                </a:solidFill>
                <a:latin typeface="Arial"/>
                <a:ea typeface="Arial"/>
                <a:cs typeface="Arial"/>
                <a:sym typeface="Arial"/>
              </a:rPr>
              <a:t>Binary, Unary</a:t>
            </a:r>
            <a:r>
              <a:rPr lang="en-IN" sz="2200">
                <a:solidFill>
                  <a:schemeClr val="dk1"/>
                </a:solidFill>
                <a:latin typeface="Arial"/>
                <a:ea typeface="Arial"/>
                <a:cs typeface="Arial"/>
                <a:sym typeface="Arial"/>
              </a:rPr>
              <a:t>, and</a:t>
            </a:r>
            <a:r>
              <a:rPr b="1" lang="en-IN" sz="2200">
                <a:solidFill>
                  <a:schemeClr val="dk1"/>
                </a:solidFill>
                <a:latin typeface="Arial"/>
                <a:ea typeface="Arial"/>
                <a:cs typeface="Arial"/>
                <a:sym typeface="Arial"/>
              </a:rPr>
              <a:t> Ternary</a:t>
            </a:r>
            <a:endParaRPr b="1" sz="2200">
              <a:solidFill>
                <a:schemeClr val="dk1"/>
              </a:solidFill>
              <a:latin typeface="Gill Sans"/>
              <a:ea typeface="Gill Sans"/>
              <a:cs typeface="Gill Sans"/>
              <a:sym typeface="Gill Sans"/>
            </a:endParaRPr>
          </a:p>
        </p:txBody>
      </p:sp>
      <p:sp>
        <p:nvSpPr>
          <p:cNvPr id="692" name="Google Shape;692;p64"/>
          <p:cNvSpPr/>
          <p:nvPr/>
        </p:nvSpPr>
        <p:spPr>
          <a:xfrm>
            <a:off x="407368" y="1832437"/>
            <a:ext cx="109398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A </a:t>
            </a:r>
            <a:r>
              <a:rPr b="1" i="1" lang="en-IN" sz="2000">
                <a:solidFill>
                  <a:srgbClr val="93B9C3"/>
                </a:solidFill>
                <a:latin typeface="Arial"/>
                <a:ea typeface="Arial"/>
                <a:cs typeface="Arial"/>
                <a:sym typeface="Arial"/>
              </a:rPr>
              <a:t>ternary</a:t>
            </a:r>
            <a:r>
              <a:rPr b="1" lang="en-IN" sz="2000">
                <a:solidFill>
                  <a:schemeClr val="dk1"/>
                </a:solidFill>
                <a:latin typeface="Arial"/>
                <a:ea typeface="Arial"/>
                <a:cs typeface="Arial"/>
                <a:sym typeface="Arial"/>
              </a:rPr>
              <a:t> </a:t>
            </a:r>
            <a:r>
              <a:rPr b="1" i="1" lang="en-IN" sz="2000">
                <a:solidFill>
                  <a:srgbClr val="93B9C3"/>
                </a:solidFill>
                <a:latin typeface="Arial"/>
                <a:ea typeface="Arial"/>
                <a:cs typeface="Arial"/>
                <a:sym typeface="Arial"/>
              </a:rPr>
              <a:t>relationship</a:t>
            </a:r>
            <a:r>
              <a:rPr b="1" lang="en-IN" sz="2000">
                <a:solidFill>
                  <a:schemeClr val="dk1"/>
                </a:solidFill>
                <a:latin typeface="Arial"/>
                <a:ea typeface="Arial"/>
                <a:cs typeface="Arial"/>
                <a:sym typeface="Arial"/>
              </a:rPr>
              <a:t> </a:t>
            </a:r>
            <a:r>
              <a:rPr lang="en-IN" sz="1800">
                <a:solidFill>
                  <a:schemeClr val="dk1"/>
                </a:solidFill>
                <a:latin typeface="Arial"/>
                <a:ea typeface="Arial"/>
                <a:cs typeface="Arial"/>
                <a:sym typeface="Arial"/>
              </a:rPr>
              <a:t>is when three entities participate in the relationship.</a:t>
            </a:r>
            <a:endParaRPr/>
          </a:p>
        </p:txBody>
      </p:sp>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68" name="Shape 6068"/>
        <p:cNvGrpSpPr/>
        <p:nvPr/>
      </p:nvGrpSpPr>
      <p:grpSpPr>
        <a:xfrm>
          <a:off x="0" y="0"/>
          <a:ext cx="0" cy="0"/>
          <a:chOff x="0" y="0"/>
          <a:chExt cx="0" cy="0"/>
        </a:xfrm>
      </p:grpSpPr>
      <p:sp>
        <p:nvSpPr>
          <p:cNvPr id="6069" name="Google Shape;6069;p640"/>
          <p:cNvSpPr/>
          <p:nvPr/>
        </p:nvSpPr>
        <p:spPr>
          <a:xfrm>
            <a:off x="335594" y="3723997"/>
            <a:ext cx="10585176"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rgbClr val="0C0C0C"/>
                </a:solidFill>
                <a:latin typeface="Quattrocento Sans"/>
                <a:ea typeface="Quattrocento Sans"/>
                <a:cs typeface="Quattrocento Sans"/>
                <a:sym typeface="Quattrocento Sans"/>
              </a:rPr>
              <a:t>triggerName;</a:t>
            </a:r>
            <a:endParaRPr/>
          </a:p>
          <a:p>
            <a:pPr indent="0" lvl="0" marL="261938"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rgbClr val="0C0C0C"/>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Arial"/>
                <a:ea typeface="Arial"/>
                <a:cs typeface="Arial"/>
                <a:sym typeface="Arial"/>
              </a:rPr>
              <a:t>tempCustomer</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FOR</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rgbClr val="0C0C0C"/>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rgbClr val="0C0C0C"/>
                </a:solidFill>
                <a:latin typeface="Quattrocento Sans"/>
                <a:ea typeface="Quattrocento Sans"/>
                <a:cs typeface="Quattrocento Sans"/>
                <a:sym typeface="Quattrocento Sans"/>
              </a:rPr>
              <a:t> default 0;</a:t>
            </a:r>
            <a:endParaRPr/>
          </a:p>
          <a:p>
            <a:pPr indent="0" lvl="0" marL="261938"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SELECT</a:t>
            </a:r>
            <a:r>
              <a:rPr lang="en-IN" sz="1800">
                <a:solidFill>
                  <a:srgbClr val="0C0C0C"/>
                </a:solidFill>
                <a:latin typeface="Quattrocento Sans"/>
                <a:ea typeface="Quattrocento Sans"/>
                <a:cs typeface="Quattrocento Sans"/>
                <a:sym typeface="Quattrocento Sans"/>
              </a:rPr>
              <a:t> MAX(CAST(SUBSTR(customerID, 6) </a:t>
            </a:r>
            <a:r>
              <a:rPr lang="en-IN" sz="1800">
                <a:solidFill>
                  <a:schemeClr val="dk1"/>
                </a:solidFill>
                <a:latin typeface="Quattrocento Sans"/>
                <a:ea typeface="Quattrocento Sans"/>
                <a:cs typeface="Quattrocento Sans"/>
                <a:sym typeface="Quattrocento Sans"/>
              </a:rPr>
              <a:t>AS</a:t>
            </a:r>
            <a:r>
              <a:rPr lang="en-IN" sz="1800">
                <a:solidFill>
                  <a:srgbClr val="0C0C0C"/>
                </a:solidFill>
                <a:latin typeface="Quattrocento Sans"/>
                <a:ea typeface="Quattrocento Sans"/>
                <a:cs typeface="Quattrocento Sans"/>
                <a:sym typeface="Quattrocento Sans"/>
              </a:rPr>
              <a:t> signed)) + 1 </a:t>
            </a:r>
            <a:r>
              <a:rPr lang="en-IN" sz="1800">
                <a:solidFill>
                  <a:schemeClr val="dk1"/>
                </a:solidFill>
                <a:latin typeface="Quattrocento Sans"/>
                <a:ea typeface="Quattrocento Sans"/>
                <a:cs typeface="Quattrocento Sans"/>
                <a:sym typeface="Quattrocento Sans"/>
              </a:rPr>
              <a:t>INTO</a:t>
            </a:r>
            <a:r>
              <a:rPr lang="en-IN" sz="1800">
                <a:solidFill>
                  <a:srgbClr val="0C0C0C"/>
                </a:solidFill>
                <a:latin typeface="Quattrocento Sans"/>
                <a:ea typeface="Quattrocento Sans"/>
                <a:cs typeface="Quattrocento Sans"/>
                <a:sym typeface="Quattrocento Sans"/>
              </a:rPr>
              <a:t> x FR</a:t>
            </a:r>
            <a:r>
              <a:rPr lang="en-IN" sz="1800">
                <a:solidFill>
                  <a:schemeClr val="dk1"/>
                </a:solidFill>
                <a:latin typeface="Quattrocento Sans"/>
                <a:ea typeface="Quattrocento Sans"/>
                <a:cs typeface="Quattrocento Sans"/>
                <a:sym typeface="Quattrocento Sans"/>
              </a:rPr>
              <a:t>O</a:t>
            </a:r>
            <a:r>
              <a:rPr lang="en-IN" sz="1800">
                <a:solidFill>
                  <a:srgbClr val="0C0C0C"/>
                </a:solidFill>
                <a:latin typeface="Quattrocento Sans"/>
                <a:ea typeface="Quattrocento Sans"/>
                <a:cs typeface="Quattrocento Sans"/>
                <a:sym typeface="Quattrocento Sans"/>
              </a:rPr>
              <a:t>M tempCustomer;</a:t>
            </a:r>
            <a:endParaRPr/>
          </a:p>
          <a:p>
            <a:pPr indent="0" lvl="0" marL="261938"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set</a:t>
            </a:r>
            <a:r>
              <a:rPr lang="en-IN" sz="1800">
                <a:solidFill>
                  <a:srgbClr val="0C0C0C"/>
                </a:solidFill>
                <a:latin typeface="Quattrocento Sans"/>
                <a:ea typeface="Quattrocento Sans"/>
                <a:cs typeface="Quattrocento Sans"/>
                <a:sym typeface="Quattrocento Sans"/>
              </a:rPr>
              <a:t> NEW.customerID := concat('Cust-', x);</a:t>
            </a:r>
            <a:endParaRPr sz="1800">
              <a:solidFill>
                <a:srgbClr val="0C0C0C"/>
              </a:solidFill>
              <a:latin typeface="Quattrocento Sans"/>
              <a:ea typeface="Quattrocento Sans"/>
              <a:cs typeface="Quattrocento Sans"/>
              <a:sym typeface="Quattrocento Sans"/>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rgbClr val="0C0C0C"/>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rgbClr val="0C0C0C"/>
                </a:solidFill>
                <a:latin typeface="Quattrocento Sans"/>
                <a:ea typeface="Quattrocento Sans"/>
                <a:cs typeface="Quattrocento Sans"/>
                <a:sym typeface="Quattrocento Sans"/>
              </a:rPr>
              <a:t>delimiter ;</a:t>
            </a:r>
            <a:endParaRPr/>
          </a:p>
        </p:txBody>
      </p:sp>
      <p:sp>
        <p:nvSpPr>
          <p:cNvPr id="6070" name="Google Shape;6070;p640"/>
          <p:cNvSpPr/>
          <p:nvPr/>
        </p:nvSpPr>
        <p:spPr>
          <a:xfrm>
            <a:off x="335594" y="332656"/>
            <a:ext cx="338414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tempCustomer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customerID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071" name="Google Shape;6071;p640"/>
          <p:cNvSpPr txBox="1"/>
          <p:nvPr/>
        </p:nvSpPr>
        <p:spPr>
          <a:xfrm>
            <a:off x="335594" y="1628800"/>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A5A5A5"/>
                </a:solidFill>
                <a:latin typeface="Arial"/>
                <a:ea typeface="Arial"/>
                <a:cs typeface="Arial"/>
                <a:sym typeface="Arial"/>
              </a:rPr>
              <a:t>(</a:t>
            </a:r>
            <a:r>
              <a:rPr lang="en-IN" sz="1800">
                <a:solidFill>
                  <a:srgbClr val="669900"/>
                </a:solidFill>
                <a:latin typeface="Arial"/>
                <a:ea typeface="Arial"/>
                <a:cs typeface="Arial"/>
                <a:sym typeface="Arial"/>
              </a:rPr>
              <a:t>'Cust-1001'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'saleel'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'Cust-2001'</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'sharmin'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'Cust-003'</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'ruhan'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'Cust-0075'</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'sangita'</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'Cust-75'</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'bandish'</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tempCustomer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rgbClr val="669900"/>
                </a:solidFill>
                <a:latin typeface="Arial"/>
                <a:ea typeface="Arial"/>
                <a:cs typeface="Arial"/>
                <a:sym typeface="Arial"/>
              </a:rPr>
              <a:t>'Cust-5'</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'vrushali'</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072" name="Google Shape;6072;p64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76" name="Shape 6076"/>
        <p:cNvGrpSpPr/>
        <p:nvPr/>
      </p:nvGrpSpPr>
      <p:grpSpPr>
        <a:xfrm>
          <a:off x="0" y="0"/>
          <a:ext cx="0" cy="0"/>
          <a:chOff x="0" y="0"/>
          <a:chExt cx="0" cy="0"/>
        </a:xfrm>
      </p:grpSpPr>
      <p:sp>
        <p:nvSpPr>
          <p:cNvPr id="6077" name="Google Shape;6077;p64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78" name="Google Shape;6078;p641"/>
          <p:cNvSpPr/>
          <p:nvPr/>
        </p:nvSpPr>
        <p:spPr>
          <a:xfrm>
            <a:off x="478800" y="584776"/>
            <a:ext cx="11377264"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a:t>
            </a:r>
            <a:r>
              <a:rPr lang="en-IN" sz="1800">
                <a:solidFill>
                  <a:schemeClr val="dk1"/>
                </a:solidFill>
                <a:latin typeface="Quattrocento Sans"/>
                <a:ea typeface="Quattrocento Sans"/>
                <a:cs typeface="Quattrocento Sans"/>
                <a:sym typeface="Quattrocento Sans"/>
              </a:rPr>
              <a:t> triggername;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triggername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emp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x = </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SELECT deptno FROM dept WHERE deptno = </a:t>
            </a:r>
            <a:r>
              <a:rPr lang="en-IN" sz="1800">
                <a:solidFill>
                  <a:srgbClr val="262626"/>
                </a:solidFill>
                <a:latin typeface="Quattrocento Sans"/>
                <a:ea typeface="Quattrocento Sans"/>
                <a:cs typeface="Quattrocento Sans"/>
                <a:sym typeface="Quattrocento Sans"/>
              </a:rPr>
              <a:t>NEW</a:t>
            </a:r>
            <a:r>
              <a:rPr lang="en-IN" sz="1800">
                <a:solidFill>
                  <a:schemeClr val="dk1"/>
                </a:solidFill>
                <a:latin typeface="Quattrocento Sans"/>
                <a:ea typeface="Quattrocento Sans"/>
                <a:cs typeface="Quattrocento Sans"/>
                <a:sym typeface="Quattrocento Sans"/>
              </a:rPr>
              <a:t>.deptno</a:t>
            </a:r>
            <a:r>
              <a:rPr lang="en-IN" sz="1800">
                <a:solidFill>
                  <a:srgbClr val="7F7F7F"/>
                </a:solidFill>
                <a:latin typeface="Quattrocento Sans"/>
                <a:ea typeface="Quattrocento Sans"/>
                <a:cs typeface="Quattrocento Sans"/>
                <a:sym typeface="Quattrocento Sans"/>
              </a:rPr>
              <a: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is null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'error’</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079" name="Google Shape;6079;p641"/>
          <p:cNvSpPr txBox="1"/>
          <p:nvPr/>
        </p:nvSpPr>
        <p:spPr>
          <a:xfrm>
            <a:off x="478800" y="3933056"/>
            <a:ext cx="11377264"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dept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MAX(deptno)  + 1 INTO x FROM dept;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NEW.deptno := x;</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83" name="Shape 6083"/>
        <p:cNvGrpSpPr/>
        <p:nvPr/>
      </p:nvGrpSpPr>
      <p:grpSpPr>
        <a:xfrm>
          <a:off x="0" y="0"/>
          <a:ext cx="0" cy="0"/>
          <a:chOff x="0" y="0"/>
          <a:chExt cx="0" cy="0"/>
        </a:xfrm>
      </p:grpSpPr>
      <p:sp>
        <p:nvSpPr>
          <p:cNvPr id="6084" name="Google Shape;6084;p64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85" name="Google Shape;6085;p642"/>
          <p:cNvSpPr txBox="1"/>
          <p:nvPr/>
        </p:nvSpPr>
        <p:spPr>
          <a:xfrm>
            <a:off x="479376" y="584775"/>
            <a:ext cx="8352928"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triggername;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triggername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dept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NEW.dname = TRIM(NEW.dname);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NEW.loc = TRIM(NEW.loc);</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NEW.pwd = TRIM(NEW.pwd);</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89" name="Shape 6089"/>
        <p:cNvGrpSpPr/>
        <p:nvPr/>
      </p:nvGrpSpPr>
      <p:grpSpPr>
        <a:xfrm>
          <a:off x="0" y="0"/>
          <a:ext cx="0" cy="0"/>
          <a:chOff x="0" y="0"/>
          <a:chExt cx="0" cy="0"/>
        </a:xfrm>
      </p:grpSpPr>
      <p:sp>
        <p:nvSpPr>
          <p:cNvPr id="6090" name="Google Shape;6090;p64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91" name="Google Shape;6091;p643"/>
          <p:cNvSpPr txBox="1"/>
          <p:nvPr/>
        </p:nvSpPr>
        <p:spPr>
          <a:xfrm>
            <a:off x="478800" y="959237"/>
            <a:ext cx="11449848" cy="347787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IF EXISTS </a:t>
            </a:r>
            <a:r>
              <a:rPr lang="en-IN" sz="1800">
                <a:solidFill>
                  <a:schemeClr val="dk1"/>
                </a:solidFill>
                <a:latin typeface="Arial"/>
                <a:ea typeface="Arial"/>
                <a:cs typeface="Arial"/>
                <a:sym typeface="Arial"/>
              </a:rPr>
              <a:t>item;</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IF EXISTS </a:t>
            </a:r>
            <a:r>
              <a:rPr lang="en-IN" sz="1800">
                <a:solidFill>
                  <a:schemeClr val="dk1"/>
                </a:solidFill>
                <a:latin typeface="Arial"/>
                <a:ea typeface="Arial"/>
                <a:cs typeface="Arial"/>
                <a:sym typeface="Arial"/>
              </a:rPr>
              <a:t>warehouse;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IF EXISTS </a:t>
            </a:r>
            <a:r>
              <a:rPr lang="en-IN" sz="1800">
                <a:solidFill>
                  <a:schemeClr val="dk1"/>
                </a:solidFill>
                <a:latin typeface="Arial"/>
                <a:ea typeface="Arial"/>
                <a:cs typeface="Arial"/>
                <a:sym typeface="Arial"/>
              </a:rPr>
              <a:t>item_in_warehouse;</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 IF EXISTS </a:t>
            </a:r>
            <a:r>
              <a:rPr lang="en-IN" sz="1800">
                <a:solidFill>
                  <a:schemeClr val="dk1"/>
                </a:solidFill>
                <a:latin typeface="Arial"/>
                <a:ea typeface="Arial"/>
                <a:cs typeface="Arial"/>
                <a:sym typeface="Arial"/>
              </a:rPr>
              <a:t>item_ordered;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item</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itemname </a:t>
            </a:r>
            <a:r>
              <a:rPr lang="en-IN" sz="1800">
                <a:solidFill>
                  <a:srgbClr val="834689"/>
                </a:solidFill>
                <a:latin typeface="Arial"/>
                <a:ea typeface="Arial"/>
                <a:cs typeface="Arial"/>
                <a:sym typeface="Arial"/>
              </a:rPr>
              <a:t>VARCHAR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warehouse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warehouse_id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warehouse_name </a:t>
            </a:r>
            <a:r>
              <a:rPr lang="en-IN" sz="1800">
                <a:solidFill>
                  <a:srgbClr val="834689"/>
                </a:solidFill>
                <a:latin typeface="Arial"/>
                <a:ea typeface="Arial"/>
                <a:cs typeface="Arial"/>
                <a:sym typeface="Arial"/>
              </a:rPr>
              <a:t>VARCHAR</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channel_id </a:t>
            </a:r>
            <a:r>
              <a:rPr lang="en-IN" sz="1800">
                <a:solidFill>
                  <a:srgbClr val="834689"/>
                </a:solidFill>
                <a:latin typeface="Arial"/>
                <a:ea typeface="Arial"/>
                <a:cs typeface="Arial"/>
                <a:sym typeface="Arial"/>
              </a:rPr>
              <a:t>INT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item_in_warehouse</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C00000"/>
                </a:solidFill>
                <a:latin typeface="Arial"/>
                <a:ea typeface="Arial"/>
                <a:cs typeface="Arial"/>
                <a:sym typeface="Arial"/>
              </a:rPr>
              <a:t>PRIMARY KEY AUTO_INCREMENT</a:t>
            </a:r>
            <a:r>
              <a:rPr lang="en-IN" sz="1800">
                <a:solidFill>
                  <a:schemeClr val="dk1"/>
                </a:solidFill>
                <a:latin typeface="Arial"/>
                <a:ea typeface="Arial"/>
                <a:cs typeface="Arial"/>
                <a:sym typeface="Arial"/>
              </a:rPr>
              <a:t>, item_id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warehouse_id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minimum_stock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rol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stock </a:t>
            </a:r>
            <a:r>
              <a:rPr lang="en-IN" sz="1800">
                <a:solidFill>
                  <a:srgbClr val="834689"/>
                </a:solidFill>
                <a:latin typeface="Arial"/>
                <a:ea typeface="Arial"/>
                <a:cs typeface="Arial"/>
                <a:sym typeface="Arial"/>
              </a:rPr>
              <a:t>INT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34950" lvl="0" marL="285750" marR="0" rtl="0" algn="l">
              <a:spcBef>
                <a:spcPts val="0"/>
              </a:spcBef>
              <a:spcAft>
                <a:spcPts val="0"/>
              </a:spcAft>
              <a:buClr>
                <a:schemeClr val="dk1"/>
              </a:buClr>
              <a:buSzPts val="800"/>
              <a:buFont typeface="Arial"/>
              <a:buNone/>
            </a:pPr>
            <a:r>
              <a:t/>
            </a:r>
            <a:endParaRPr sz="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item_ordered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orderID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itemID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orderDate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orderTime </a:t>
            </a:r>
            <a:r>
              <a:rPr lang="en-IN" sz="1800">
                <a:solidFill>
                  <a:srgbClr val="834689"/>
                </a:solidFill>
                <a:latin typeface="Arial"/>
                <a:ea typeface="Arial"/>
                <a:cs typeface="Arial"/>
                <a:sym typeface="Arial"/>
              </a:rPr>
              <a:t>TIME</a:t>
            </a:r>
            <a:r>
              <a:rPr lang="en-IN" sz="1800">
                <a:solidFill>
                  <a:schemeClr val="dk1"/>
                </a:solidFill>
                <a:latin typeface="Arial"/>
                <a:ea typeface="Arial"/>
                <a:cs typeface="Arial"/>
                <a:sym typeface="Arial"/>
              </a:rPr>
              <a:t>, qty </a:t>
            </a:r>
            <a:r>
              <a:rPr lang="en-IN" sz="1800">
                <a:solidFill>
                  <a:srgbClr val="834689"/>
                </a:solidFill>
                <a:latin typeface="Arial"/>
                <a:ea typeface="Arial"/>
                <a:cs typeface="Arial"/>
                <a:sym typeface="Arial"/>
              </a:rPr>
              <a:t>INT</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092" name="Google Shape;6092;p643"/>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Tree>
  </p:cSld>
  <p:clrMapOvr>
    <a:masterClrMapping/>
  </p:clrMapOvr>
</p:sld>
</file>

<file path=ppt/slides/slide6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96" name="Shape 6096"/>
        <p:cNvGrpSpPr/>
        <p:nvPr/>
      </p:nvGrpSpPr>
      <p:grpSpPr>
        <a:xfrm>
          <a:off x="0" y="0"/>
          <a:ext cx="0" cy="0"/>
          <a:chOff x="0" y="0"/>
          <a:chExt cx="0" cy="0"/>
        </a:xfrm>
      </p:grpSpPr>
      <p:sp>
        <p:nvSpPr>
          <p:cNvPr id="6097" name="Google Shape;6097;p64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098" name="Google Shape;6098;p644"/>
          <p:cNvSpPr txBox="1"/>
          <p:nvPr/>
        </p:nvSpPr>
        <p:spPr>
          <a:xfrm>
            <a:off x="478800" y="936000"/>
            <a:ext cx="8352928"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 </a:t>
            </a:r>
            <a:r>
              <a:rPr lang="en-IN" sz="1800">
                <a:solidFill>
                  <a:srgbClr val="669900"/>
                </a:solidFill>
                <a:latin typeface="Arial"/>
                <a:ea typeface="Arial"/>
                <a:cs typeface="Arial"/>
                <a:sym typeface="Arial"/>
              </a:rPr>
              <a:t>'SPORTS</a:t>
            </a:r>
            <a:r>
              <a:rPr lang="en-IN" sz="1800">
                <a:solidFill>
                  <a:schemeClr val="dk1"/>
                </a:solidFill>
                <a:latin typeface="Arial"/>
                <a:ea typeface="Arial"/>
                <a:cs typeface="Arial"/>
                <a:sym typeface="Arial"/>
              </a:rPr>
              <a:t> </a:t>
            </a:r>
            <a:r>
              <a:rPr lang="en-IN" sz="1800">
                <a:solidFill>
                  <a:srgbClr val="669900"/>
                </a:solidFill>
                <a:latin typeface="Arial"/>
                <a:ea typeface="Arial"/>
                <a:cs typeface="Arial"/>
                <a:sym typeface="Arial"/>
              </a:rPr>
              <a:t>SHOES'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2, </a:t>
            </a:r>
            <a:r>
              <a:rPr lang="en-IN" sz="1800">
                <a:solidFill>
                  <a:srgbClr val="669900"/>
                </a:solidFill>
                <a:latin typeface="Arial"/>
                <a:ea typeface="Arial"/>
                <a:cs typeface="Arial"/>
                <a:sym typeface="Arial"/>
              </a:rPr>
              <a:t>'CASUAL SHOES'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3, </a:t>
            </a:r>
            <a:r>
              <a:rPr lang="en-IN" sz="1800">
                <a:solidFill>
                  <a:srgbClr val="669900"/>
                </a:solidFill>
                <a:latin typeface="Arial"/>
                <a:ea typeface="Arial"/>
                <a:cs typeface="Arial"/>
                <a:sym typeface="Arial"/>
              </a:rPr>
              <a:t>'T-SHIRTS'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4, </a:t>
            </a:r>
            <a:r>
              <a:rPr lang="en-IN" sz="1800">
                <a:solidFill>
                  <a:srgbClr val="669900"/>
                </a:solidFill>
                <a:latin typeface="Arial"/>
                <a:ea typeface="Arial"/>
                <a:cs typeface="Arial"/>
                <a:sym typeface="Arial"/>
              </a:rPr>
              <a:t>'JEANS'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5, </a:t>
            </a:r>
            <a:r>
              <a:rPr lang="en-IN" sz="1800">
                <a:solidFill>
                  <a:srgbClr val="669900"/>
                </a:solidFill>
                <a:latin typeface="Arial"/>
                <a:ea typeface="Arial"/>
                <a:cs typeface="Arial"/>
                <a:sym typeface="Arial"/>
              </a:rPr>
              <a:t>'JACKETS'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6, </a:t>
            </a:r>
            <a:r>
              <a:rPr lang="en-IN" sz="1800">
                <a:solidFill>
                  <a:srgbClr val="669900"/>
                </a:solidFill>
                <a:latin typeface="Arial"/>
                <a:ea typeface="Arial"/>
                <a:cs typeface="Arial"/>
                <a:sym typeface="Arial"/>
              </a:rPr>
              <a:t>'SWEATERS'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7, </a:t>
            </a:r>
            <a:r>
              <a:rPr lang="en-IN" sz="1800">
                <a:solidFill>
                  <a:srgbClr val="669900"/>
                </a:solidFill>
                <a:latin typeface="Arial"/>
                <a:ea typeface="Arial"/>
                <a:cs typeface="Arial"/>
                <a:sym typeface="Arial"/>
              </a:rPr>
              <a:t>'WATCHES’</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143, </a:t>
            </a:r>
            <a:r>
              <a:rPr lang="en-IN" sz="1800">
                <a:solidFill>
                  <a:srgbClr val="669900"/>
                </a:solidFill>
                <a:latin typeface="Arial"/>
                <a:ea typeface="Arial"/>
                <a:cs typeface="Arial"/>
                <a:sym typeface="Arial"/>
              </a:rPr>
              <a:t>'AC Warehouse'</a:t>
            </a:r>
            <a:r>
              <a:rPr lang="en-IN" sz="1800">
                <a:solidFill>
                  <a:schemeClr val="dk1"/>
                </a:solidFill>
                <a:latin typeface="Arial"/>
                <a:ea typeface="Arial"/>
                <a:cs typeface="Arial"/>
                <a:sym typeface="Arial"/>
              </a:rPr>
              <a:t>,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156, </a:t>
            </a:r>
            <a:r>
              <a:rPr lang="en-IN" sz="1800">
                <a:solidFill>
                  <a:srgbClr val="669900"/>
                </a:solidFill>
                <a:latin typeface="Arial"/>
                <a:ea typeface="Arial"/>
                <a:cs typeface="Arial"/>
                <a:sym typeface="Arial"/>
              </a:rPr>
              <a:t>'National'</a:t>
            </a:r>
            <a:r>
              <a:rPr lang="en-IN" sz="1800">
                <a:solidFill>
                  <a:schemeClr val="dk1"/>
                </a:solidFill>
                <a:latin typeface="Arial"/>
                <a:ea typeface="Arial"/>
                <a:cs typeface="Arial"/>
                <a:sym typeface="Arial"/>
              </a:rPr>
              <a:t>, 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231, </a:t>
            </a:r>
            <a:r>
              <a:rPr lang="en-IN" sz="1800">
                <a:solidFill>
                  <a:srgbClr val="669900"/>
                </a:solidFill>
                <a:latin typeface="Arial"/>
                <a:ea typeface="Arial"/>
                <a:cs typeface="Arial"/>
                <a:sym typeface="Arial"/>
              </a:rPr>
              <a:t>'Global'</a:t>
            </a:r>
            <a:r>
              <a:rPr lang="en-IN" sz="1800">
                <a:solidFill>
                  <a:schemeClr val="dk1"/>
                </a:solidFill>
                <a:latin typeface="Arial"/>
                <a:ea typeface="Arial"/>
                <a:cs typeface="Arial"/>
                <a:sym typeface="Arial"/>
              </a:rPr>
              <a:t>, 3);</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254, </a:t>
            </a:r>
            <a:r>
              <a:rPr lang="en-IN" sz="1800">
                <a:solidFill>
                  <a:srgbClr val="669900"/>
                </a:solidFill>
                <a:latin typeface="Arial"/>
                <a:ea typeface="Arial"/>
                <a:cs typeface="Arial"/>
                <a:sym typeface="Arial"/>
              </a:rPr>
              <a:t>'NON-STOP'</a:t>
            </a:r>
            <a:r>
              <a:rPr lang="en-IN" sz="1800">
                <a:solidFill>
                  <a:schemeClr val="dk1"/>
                </a:solidFill>
                <a:latin typeface="Arial"/>
                <a:ea typeface="Arial"/>
                <a:cs typeface="Arial"/>
                <a:sym typeface="Arial"/>
              </a:rPr>
              <a:t>, 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321, </a:t>
            </a:r>
            <a:r>
              <a:rPr lang="en-IN" sz="1800">
                <a:solidFill>
                  <a:srgbClr val="669900"/>
                </a:solidFill>
                <a:latin typeface="Arial"/>
                <a:ea typeface="Arial"/>
                <a:cs typeface="Arial"/>
                <a:sym typeface="Arial"/>
              </a:rPr>
              <a:t>'Migrant System'</a:t>
            </a:r>
            <a:r>
              <a:rPr lang="en-IN" sz="1800">
                <a:solidFill>
                  <a:schemeClr val="dk1"/>
                </a:solidFill>
                <a:latin typeface="Arial"/>
                <a:ea typeface="Arial"/>
                <a:cs typeface="Arial"/>
                <a:sym typeface="Arial"/>
              </a:rPr>
              <a:t>, 2</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warehouse </a:t>
            </a:r>
            <a:r>
              <a:rPr lang="en-IN" sz="1800">
                <a:solidFill>
                  <a:srgbClr val="0077AA"/>
                </a:solidFill>
                <a:latin typeface="Arial"/>
                <a:ea typeface="Arial"/>
                <a:cs typeface="Arial"/>
                <a:sym typeface="Arial"/>
              </a:rPr>
              <a:t>VALUES</a:t>
            </a:r>
            <a:r>
              <a:rPr lang="en-IN" sz="1800">
                <a:solidFill>
                  <a:srgbClr val="7F7F7F"/>
                </a:solidFill>
                <a:latin typeface="Arial"/>
                <a:ea typeface="Arial"/>
                <a:cs typeface="Arial"/>
                <a:sym typeface="Arial"/>
              </a:rPr>
              <a:t>( </a:t>
            </a:r>
            <a:r>
              <a:rPr lang="en-IN" sz="1800">
                <a:solidFill>
                  <a:schemeClr val="dk1"/>
                </a:solidFill>
                <a:latin typeface="Arial"/>
                <a:ea typeface="Arial"/>
                <a:cs typeface="Arial"/>
                <a:sym typeface="Arial"/>
              </a:rPr>
              <a:t>464, </a:t>
            </a:r>
            <a:r>
              <a:rPr lang="en-IN" sz="1800">
                <a:solidFill>
                  <a:srgbClr val="669900"/>
                </a:solidFill>
                <a:latin typeface="Arial"/>
                <a:ea typeface="Arial"/>
                <a:cs typeface="Arial"/>
                <a:sym typeface="Arial"/>
              </a:rPr>
              <a:t>'Blaze'</a:t>
            </a:r>
            <a:r>
              <a:rPr lang="en-IN" sz="1800">
                <a:solidFill>
                  <a:schemeClr val="dk1"/>
                </a:solidFill>
                <a:latin typeface="Arial"/>
                <a:ea typeface="Arial"/>
                <a:cs typeface="Arial"/>
                <a:sym typeface="Arial"/>
              </a:rPr>
              <a:t>,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099" name="Google Shape;6099;p644"/>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Tree>
  </p:cSld>
  <p:clrMapOvr>
    <a:masterClrMapping/>
  </p:clrMapOvr>
</p:sld>
</file>

<file path=ppt/slides/slide6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03" name="Shape 6103"/>
        <p:cNvGrpSpPr/>
        <p:nvPr/>
      </p:nvGrpSpPr>
      <p:grpSpPr>
        <a:xfrm>
          <a:off x="0" y="0"/>
          <a:ext cx="0" cy="0"/>
          <a:chOff x="0" y="0"/>
          <a:chExt cx="0" cy="0"/>
        </a:xfrm>
      </p:grpSpPr>
      <p:sp>
        <p:nvSpPr>
          <p:cNvPr id="6104" name="Google Shape;6104;p64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05" name="Google Shape;6105;p645"/>
          <p:cNvSpPr txBox="1"/>
          <p:nvPr/>
        </p:nvSpPr>
        <p:spPr>
          <a:xfrm>
            <a:off x="478800" y="682818"/>
            <a:ext cx="11582367"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1, 143</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2, 156</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3, 231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5, 254</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INTO</a:t>
            </a:r>
            <a:r>
              <a:rPr lang="en-IN" sz="1800">
                <a:solidFill>
                  <a:schemeClr val="dk1"/>
                </a:solidFill>
                <a:latin typeface="Arial"/>
                <a:ea typeface="Arial"/>
                <a:cs typeface="Arial"/>
                <a:sym typeface="Arial"/>
              </a:rPr>
              <a:t> 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3, 321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1, 464</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6, 156</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1, 156</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7, 464</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6, 321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5, 464</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4, 321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3, 464</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INSERT INTO </a:t>
            </a:r>
            <a:r>
              <a:rPr lang="en-IN" sz="1800">
                <a:solidFill>
                  <a:schemeClr val="dk1"/>
                </a:solidFill>
                <a:latin typeface="Arial"/>
                <a:ea typeface="Arial"/>
                <a:cs typeface="Arial"/>
                <a:sym typeface="Arial"/>
              </a:rPr>
              <a:t>item_in_warehouse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item_id, warehouse_id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VALUES</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6, 231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6106" name="Google Shape;6106;p645"/>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Tree>
  </p:cSld>
  <p:clrMapOvr>
    <a:masterClrMapping/>
  </p:clrMapOvr>
</p:sld>
</file>

<file path=ppt/slides/slide6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10" name="Shape 6110"/>
        <p:cNvGrpSpPr/>
        <p:nvPr/>
      </p:nvGrpSpPr>
      <p:grpSpPr>
        <a:xfrm>
          <a:off x="0" y="0"/>
          <a:ext cx="0" cy="0"/>
          <a:chOff x="0" y="0"/>
          <a:chExt cx="0" cy="0"/>
        </a:xfrm>
      </p:grpSpPr>
      <p:sp>
        <p:nvSpPr>
          <p:cNvPr id="6111" name="Google Shape;6111;p646"/>
          <p:cNvSpPr txBox="1"/>
          <p:nvPr/>
        </p:nvSpPr>
        <p:spPr>
          <a:xfrm>
            <a:off x="479376" y="584776"/>
            <a:ext cx="9793088" cy="36933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insert_in_item_ordered;</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insert_in_item_ordered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item_ordered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NEW.orderDate := current_date();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NEW.orderTime := current_time();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itemID INTO x FROM item WHERE itemID = NEW.itemID;</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is null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"Item not found in item table!"</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end if;</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112" name="Google Shape;6112;p64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13" name="Google Shape;6113;p646"/>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Tree>
  </p:cSld>
  <p:clrMapOvr>
    <a:masterClrMapping/>
  </p:clrMapOvr>
</p:sld>
</file>

<file path=ppt/slides/slide6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17" name="Shape 6117"/>
        <p:cNvGrpSpPr/>
        <p:nvPr/>
      </p:nvGrpSpPr>
      <p:grpSpPr>
        <a:xfrm>
          <a:off x="0" y="0"/>
          <a:ext cx="0" cy="0"/>
          <a:chOff x="0" y="0"/>
          <a:chExt cx="0" cy="0"/>
        </a:xfrm>
      </p:grpSpPr>
      <p:sp>
        <p:nvSpPr>
          <p:cNvPr id="6118" name="Google Shape;6118;p647"/>
          <p:cNvSpPr txBox="1"/>
          <p:nvPr/>
        </p:nvSpPr>
        <p:spPr>
          <a:xfrm>
            <a:off x="479376" y="573629"/>
            <a:ext cx="11665296"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itemid_primarykey;</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itemid_primarykey </a:t>
            </a:r>
            <a:r>
              <a:rPr lang="en-IN" sz="1800">
                <a:solidFill>
                  <a:srgbClr val="0077AA"/>
                </a:solidFill>
                <a:latin typeface="Quattrocento Sans"/>
                <a:ea typeface="Quattrocento Sans"/>
                <a:cs typeface="Quattrocento Sans"/>
                <a:sym typeface="Quattrocento Sans"/>
              </a:rPr>
              <a:t>AFTER INSERT ON </a:t>
            </a:r>
            <a:r>
              <a:rPr lang="en-IN" sz="1800">
                <a:solidFill>
                  <a:schemeClr val="dk1"/>
                </a:solidFill>
                <a:latin typeface="Quattrocento Sans"/>
                <a:ea typeface="Quattrocento Sans"/>
                <a:cs typeface="Quattrocento Sans"/>
                <a:sym typeface="Quattrocento Sans"/>
              </a:rPr>
              <a:t>item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itemid INTO x FROM item WHERE itemid = NEW.itemid;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is null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'itemid already present, cannot insert duplicate itemid.'</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119" name="Google Shape;6119;p64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20" name="Google Shape;6120;p647"/>
          <p:cNvSpPr txBox="1"/>
          <p:nvPr/>
        </p:nvSpPr>
        <p:spPr>
          <a:xfrm>
            <a:off x="479376" y="4005064"/>
            <a:ext cx="11089232"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readOnlyItemName;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readOnlyItemName </a:t>
            </a:r>
            <a:r>
              <a:rPr lang="en-IN" sz="1800">
                <a:solidFill>
                  <a:srgbClr val="0077AA"/>
                </a:solidFill>
                <a:latin typeface="Quattrocento Sans"/>
                <a:ea typeface="Quattrocento Sans"/>
                <a:cs typeface="Quattrocento Sans"/>
                <a:sym typeface="Quattrocento Sans"/>
              </a:rPr>
              <a:t>AFTER UPDATE ON </a:t>
            </a:r>
            <a:r>
              <a:rPr lang="en-IN" sz="1800">
                <a:solidFill>
                  <a:schemeClr val="dk1"/>
                </a:solidFill>
                <a:latin typeface="Quattrocento Sans"/>
                <a:ea typeface="Quattrocento Sans"/>
                <a:cs typeface="Quattrocento Sans"/>
                <a:sym typeface="Quattrocento Sans"/>
              </a:rPr>
              <a:t>item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 </a:t>
            </a:r>
            <a:r>
              <a:rPr lang="en-IN" sz="1800">
                <a:solidFill>
                  <a:schemeClr val="dk1"/>
                </a:solidFill>
                <a:latin typeface="Quattrocento Sans"/>
                <a:ea typeface="Quattrocento Sans"/>
                <a:cs typeface="Quattrocento Sans"/>
                <a:sym typeface="Quattrocento Sans"/>
              </a:rPr>
              <a:t>set message_text = </a:t>
            </a:r>
            <a:r>
              <a:rPr lang="en-IN" sz="1800">
                <a:solidFill>
                  <a:srgbClr val="669900"/>
                </a:solidFill>
                <a:latin typeface="Quattrocento Sans"/>
                <a:ea typeface="Quattrocento Sans"/>
                <a:cs typeface="Quattrocento Sans"/>
                <a:sym typeface="Quattrocento Sans"/>
              </a:rPr>
              <a:t>'Product name is read-only and it can not be changed.'</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121" name="Google Shape;6121;p647"/>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Tree>
  </p:cSld>
  <p:clrMapOvr>
    <a:masterClrMapping/>
  </p:clrMapOvr>
</p:sld>
</file>

<file path=ppt/slides/slide6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25" name="Shape 6125"/>
        <p:cNvGrpSpPr/>
        <p:nvPr/>
      </p:nvGrpSpPr>
      <p:grpSpPr>
        <a:xfrm>
          <a:off x="0" y="0"/>
          <a:ext cx="0" cy="0"/>
          <a:chOff x="0" y="0"/>
          <a:chExt cx="0" cy="0"/>
        </a:xfrm>
      </p:grpSpPr>
      <p:sp>
        <p:nvSpPr>
          <p:cNvPr id="6126" name="Google Shape;6126;p64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27" name="Google Shape;6127;p648"/>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
        <p:nvSpPr>
          <p:cNvPr id="6128" name="Google Shape;6128;p648"/>
          <p:cNvSpPr txBox="1"/>
          <p:nvPr/>
        </p:nvSpPr>
        <p:spPr>
          <a:xfrm>
            <a:off x="478800" y="616034"/>
            <a:ext cx="11233824"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insert_item_in_warehouse;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a:t>
            </a:r>
            <a:r>
              <a:rPr lang="en-IN" sz="1800">
                <a:solidFill>
                  <a:schemeClr val="dk1"/>
                </a:solidFill>
                <a:latin typeface="Quattrocento Sans"/>
                <a:ea typeface="Quattrocento Sans"/>
                <a:cs typeface="Quattrocento Sans"/>
                <a:sym typeface="Quattrocento Sans"/>
              </a:rPr>
              <a:t> insert_item_in_warehouse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item_in_warehouse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itemNotFound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 default True;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warehouseNotFound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 default True;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False INTO warehouseNotFound FROM item WHERE itemid = NEW.item_id;</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False INTO warehouseFound FROM warehouse WHERE warehouse_id = NEW.warehouse_id;</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itemNotFound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'Item not found!’</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warehouseNotFound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'Warehouse not found!’</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2" name="Shape 6132"/>
        <p:cNvGrpSpPr/>
        <p:nvPr/>
      </p:nvGrpSpPr>
      <p:grpSpPr>
        <a:xfrm>
          <a:off x="0" y="0"/>
          <a:ext cx="0" cy="0"/>
          <a:chOff x="0" y="0"/>
          <a:chExt cx="0" cy="0"/>
        </a:xfrm>
      </p:grpSpPr>
      <p:sp>
        <p:nvSpPr>
          <p:cNvPr id="6133" name="Google Shape;6133;p64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34" name="Google Shape;6134;p649"/>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Item, warehouse</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a:t>
            </a:r>
            <a:r>
              <a:rPr lang="en-IN" sz="3200">
                <a:solidFill>
                  <a:schemeClr val="dk1"/>
                </a:solidFill>
                <a:latin typeface="Arial"/>
                <a:ea typeface="Arial"/>
                <a:cs typeface="Arial"/>
                <a:sym typeface="Arial"/>
              </a:rPr>
              <a:t> </a:t>
            </a:r>
            <a:r>
              <a:rPr i="1" lang="en-IN" sz="3200">
                <a:solidFill>
                  <a:srgbClr val="A5A5A5"/>
                </a:solidFill>
                <a:latin typeface="Arial"/>
                <a:ea typeface="Arial"/>
                <a:cs typeface="Arial"/>
                <a:sym typeface="Arial"/>
              </a:rPr>
              <a:t>item_ordered, …</a:t>
            </a:r>
            <a:endParaRPr i="1" sz="3200">
              <a:solidFill>
                <a:srgbClr val="A5A5A5"/>
              </a:solidFill>
              <a:latin typeface="Arial"/>
              <a:ea typeface="Arial"/>
              <a:cs typeface="Arial"/>
              <a:sym typeface="Arial"/>
            </a:endParaRPr>
          </a:p>
        </p:txBody>
      </p:sp>
      <p:sp>
        <p:nvSpPr>
          <p:cNvPr id="6135" name="Google Shape;6135;p649"/>
          <p:cNvSpPr txBox="1"/>
          <p:nvPr/>
        </p:nvSpPr>
        <p:spPr>
          <a:xfrm>
            <a:off x="478800" y="616034"/>
            <a:ext cx="11665296"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calculate_minimum_stock_ROL;</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calculate_minimum_stock_ROL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item_in_warehouse </a:t>
            </a:r>
            <a:r>
              <a:rPr lang="en-IN" sz="1800">
                <a:solidFill>
                  <a:srgbClr val="0077AA"/>
                </a:solidFill>
                <a:latin typeface="Quattrocento Sans"/>
                <a:ea typeface="Quattrocento Sans"/>
                <a:cs typeface="Quattrocento Sans"/>
                <a:sym typeface="Quattrocento Sans"/>
              </a:rPr>
              <a:t>FOR EACH ROW</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_minimum_stock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_ROL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_minimum_stock := NEW.stock / 2;</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_ROL := _minimum_stock * .25;</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NEW.minimum_stock := _minimum_stock;</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NEW.ROL := _ROL;</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6" name="Shape 696"/>
        <p:cNvGrpSpPr/>
        <p:nvPr/>
      </p:nvGrpSpPr>
      <p:grpSpPr>
        <a:xfrm>
          <a:off x="0" y="0"/>
          <a:ext cx="0" cy="0"/>
          <a:chOff x="0" y="0"/>
          <a:chExt cx="0" cy="0"/>
        </a:xfrm>
      </p:grpSpPr>
      <p:sp>
        <p:nvSpPr>
          <p:cNvPr id="697" name="Google Shape;697;p6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900">
                <a:solidFill>
                  <a:srgbClr val="DC525C"/>
                </a:solidFill>
                <a:latin typeface="Quattrocento Sans"/>
                <a:ea typeface="Quattrocento Sans"/>
                <a:cs typeface="Quattrocento Sans"/>
                <a:sym typeface="Quattrocento Sans"/>
              </a:rPr>
              <a:t>Degrees of relationship</a:t>
            </a:r>
            <a:endParaRPr sz="4900">
              <a:solidFill>
                <a:srgbClr val="DC525C"/>
              </a:solidFill>
              <a:latin typeface="Quattrocento Sans"/>
              <a:ea typeface="Quattrocento Sans"/>
              <a:cs typeface="Quattrocento Sans"/>
              <a:sym typeface="Quattrocento Sans"/>
            </a:endParaRPr>
          </a:p>
        </p:txBody>
      </p:sp>
      <p:sp>
        <p:nvSpPr>
          <p:cNvPr id="698" name="Google Shape;698;p65"/>
          <p:cNvSpPr txBox="1"/>
          <p:nvPr/>
        </p:nvSpPr>
        <p:spPr>
          <a:xfrm>
            <a:off x="1581944" y="3276600"/>
            <a:ext cx="902811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000">
                <a:solidFill>
                  <a:srgbClr val="222222"/>
                </a:solidFill>
                <a:latin typeface="Palatino Linotype"/>
                <a:ea typeface="Palatino Linotype"/>
                <a:cs typeface="Palatino Linotype"/>
                <a:sym typeface="Palatino Linotype"/>
              </a:rPr>
              <a:t>The </a:t>
            </a:r>
            <a:r>
              <a:rPr b="1" i="0" lang="en-IN" sz="2000">
                <a:solidFill>
                  <a:srgbClr val="222222"/>
                </a:solidFill>
                <a:latin typeface="Palatino Linotype"/>
                <a:ea typeface="Palatino Linotype"/>
                <a:cs typeface="Palatino Linotype"/>
                <a:sym typeface="Palatino Linotype"/>
              </a:rPr>
              <a:t>degree of relationship</a:t>
            </a:r>
            <a:r>
              <a:rPr b="0" i="0" lang="en-IN" sz="2000">
                <a:solidFill>
                  <a:srgbClr val="222222"/>
                </a:solidFill>
                <a:latin typeface="Palatino Linotype"/>
                <a:ea typeface="Palatino Linotype"/>
                <a:cs typeface="Palatino Linotype"/>
                <a:sym typeface="Palatino Linotype"/>
              </a:rPr>
              <a:t> can be defined as the number of occurrences in one entity that is associated with the number of occurrences in another entity.</a:t>
            </a:r>
            <a:endParaRPr sz="2000">
              <a:solidFill>
                <a:schemeClr val="dk1"/>
              </a:solidFill>
              <a:latin typeface="Palatino Linotype"/>
              <a:ea typeface="Palatino Linotype"/>
              <a:cs typeface="Palatino Linotype"/>
              <a:sym typeface="Palatino Linotype"/>
            </a:endParaRPr>
          </a:p>
        </p:txBody>
      </p:sp>
    </p:spTree>
  </p:cSld>
  <p:clrMapOvr>
    <a:masterClrMapping/>
  </p:clrMapOvr>
</p:sld>
</file>

<file path=ppt/slides/slide6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39" name="Shape 6139"/>
        <p:cNvGrpSpPr/>
        <p:nvPr/>
      </p:nvGrpSpPr>
      <p:grpSpPr>
        <a:xfrm>
          <a:off x="0" y="0"/>
          <a:ext cx="0" cy="0"/>
          <a:chOff x="0" y="0"/>
          <a:chExt cx="0" cy="0"/>
        </a:xfrm>
      </p:grpSpPr>
      <p:sp>
        <p:nvSpPr>
          <p:cNvPr id="6140" name="Google Shape;6140;p650"/>
          <p:cNvSpPr txBox="1"/>
          <p:nvPr/>
        </p:nvSpPr>
        <p:spPr>
          <a:xfrm>
            <a:off x="478800" y="936000"/>
            <a:ext cx="11665296"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DROP TABLE IF EXISTS </a:t>
            </a:r>
            <a:r>
              <a:rPr lang="en-IN" sz="1800">
                <a:solidFill>
                  <a:schemeClr val="dk1"/>
                </a:solidFill>
                <a:latin typeface="Arial"/>
                <a:ea typeface="Arial"/>
                <a:cs typeface="Arial"/>
                <a:sym typeface="Arial"/>
              </a:rPr>
              <a:t>customer_Account;</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customer_Account </a:t>
            </a:r>
            <a:r>
              <a:rPr lang="en-IN" sz="1800">
                <a:solidFill>
                  <a:srgbClr val="A5A5A5"/>
                </a:solidFill>
                <a:latin typeface="Arial"/>
                <a:ea typeface="Arial"/>
                <a:cs typeface="Arial"/>
                <a:sym typeface="Arial"/>
              </a:rPr>
              <a:t>(</a:t>
            </a:r>
            <a:endParaRPr/>
          </a:p>
          <a:p>
            <a:pPr indent="0" lvl="0" marL="266700" marR="0" rtl="0" algn="l">
              <a:spcBef>
                <a:spcPts val="0"/>
              </a:spcBef>
              <a:spcAft>
                <a:spcPts val="0"/>
              </a:spcAft>
              <a:buNone/>
            </a:pPr>
            <a:r>
              <a:rPr lang="en-IN" sz="1800">
                <a:solidFill>
                  <a:schemeClr val="dk1"/>
                </a:solidFill>
                <a:latin typeface="Arial"/>
                <a:ea typeface="Arial"/>
                <a:cs typeface="Arial"/>
                <a:sym typeface="Arial"/>
              </a:rPr>
              <a:t>   accountID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66700" marR="0" rtl="0" algn="l">
              <a:spcBef>
                <a:spcPts val="0"/>
              </a:spcBef>
              <a:spcAft>
                <a:spcPts val="0"/>
              </a:spcAft>
              <a:buNone/>
            </a:pPr>
            <a:r>
              <a:rPr lang="en-IN" sz="1800">
                <a:solidFill>
                  <a:schemeClr val="dk1"/>
                </a:solidFill>
                <a:latin typeface="Arial"/>
                <a:ea typeface="Arial"/>
                <a:cs typeface="Arial"/>
                <a:sym typeface="Arial"/>
              </a:rPr>
              <a:t>   customerName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66700" marR="0" rtl="0" algn="l">
              <a:spcBef>
                <a:spcPts val="0"/>
              </a:spcBef>
              <a:spcAft>
                <a:spcPts val="0"/>
              </a:spcAft>
              <a:buNone/>
            </a:pPr>
            <a:r>
              <a:rPr lang="en-IN" sz="1800">
                <a:solidFill>
                  <a:schemeClr val="dk1"/>
                </a:solidFill>
                <a:latin typeface="Arial"/>
                <a:ea typeface="Arial"/>
                <a:cs typeface="Arial"/>
                <a:sym typeface="Arial"/>
              </a:rPr>
              <a:t>   account_Type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266700" marR="0" rtl="0" algn="l">
              <a:spcBef>
                <a:spcPts val="0"/>
              </a:spcBef>
              <a:spcAft>
                <a:spcPts val="0"/>
              </a:spcAft>
              <a:buNone/>
            </a:pPr>
            <a:r>
              <a:rPr lang="en-IN" sz="1800">
                <a:solidFill>
                  <a:schemeClr val="dk1"/>
                </a:solidFill>
                <a:latin typeface="Arial"/>
                <a:ea typeface="Arial"/>
                <a:cs typeface="Arial"/>
                <a:sym typeface="Arial"/>
              </a:rPr>
              <a:t>   openDate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 </a:t>
            </a:r>
            <a:endParaRPr/>
          </a:p>
          <a:p>
            <a:pPr indent="0" lvl="0" marL="266700" marR="0" rtl="0" algn="l">
              <a:spcBef>
                <a:spcPts val="0"/>
              </a:spcBef>
              <a:spcAft>
                <a:spcPts val="0"/>
              </a:spcAft>
              <a:buNone/>
            </a:pPr>
            <a:r>
              <a:rPr lang="en-IN" sz="1800">
                <a:solidFill>
                  <a:schemeClr val="dk1"/>
                </a:solidFill>
                <a:latin typeface="Arial"/>
                <a:ea typeface="Arial"/>
                <a:cs typeface="Arial"/>
                <a:sym typeface="Arial"/>
              </a:rPr>
              <a:t>   phone_number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12</a:t>
            </a:r>
            <a:r>
              <a:rPr lang="en-IN" sz="1800">
                <a:solidFill>
                  <a:srgbClr val="A5A5A5"/>
                </a:solidFill>
                <a:latin typeface="Arial"/>
                <a:ea typeface="Arial"/>
                <a:cs typeface="Arial"/>
                <a:sym typeface="Arial"/>
              </a:rPr>
              <a:t>)</a:t>
            </a:r>
            <a:endParaRPr/>
          </a:p>
          <a:p>
            <a:pPr indent="0" lvl="0" marL="26670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6141" name="Google Shape;6141;p65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42" name="Google Shape;6142;p650"/>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Tree>
  </p:cSld>
  <p:clrMapOvr>
    <a:masterClrMapping/>
  </p:clrMapOvr>
</p:sld>
</file>

<file path=ppt/slides/slide6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46" name="Shape 6146"/>
        <p:cNvGrpSpPr/>
        <p:nvPr/>
      </p:nvGrpSpPr>
      <p:grpSpPr>
        <a:xfrm>
          <a:off x="0" y="0"/>
          <a:ext cx="0" cy="0"/>
          <a:chOff x="0" y="0"/>
          <a:chExt cx="0" cy="0"/>
        </a:xfrm>
      </p:grpSpPr>
      <p:sp>
        <p:nvSpPr>
          <p:cNvPr id="6147" name="Google Shape;6147;p65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48" name="Google Shape;6148;p651"/>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
        <p:nvSpPr>
          <p:cNvPr id="6149" name="Google Shape;6149;p651"/>
          <p:cNvSpPr txBox="1"/>
          <p:nvPr/>
        </p:nvSpPr>
        <p:spPr>
          <a:xfrm>
            <a:off x="478800" y="572400"/>
            <a:ext cx="11161816"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IF EXISTS </a:t>
            </a:r>
            <a:r>
              <a:rPr lang="en-IN" sz="1800">
                <a:solidFill>
                  <a:schemeClr val="dk1"/>
                </a:solidFill>
                <a:latin typeface="Quattrocento Sans"/>
                <a:ea typeface="Quattrocento Sans"/>
                <a:cs typeface="Quattrocento Sans"/>
                <a:sym typeface="Quattrocento Sans"/>
              </a:rPr>
              <a:t>customer_AccountID;</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delimiter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CREATE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a:t>
            </a:r>
            <a:r>
              <a:rPr lang="en-IN" sz="1800">
                <a:solidFill>
                  <a:schemeClr val="dk1"/>
                </a:solidFill>
                <a:latin typeface="Quattrocento Sans"/>
                <a:ea typeface="Quattrocento Sans"/>
                <a:cs typeface="Quattrocento Sans"/>
                <a:sym typeface="Quattrocento Sans"/>
              </a:rPr>
              <a:t> customer_AccountID </a:t>
            </a:r>
            <a:r>
              <a:rPr lang="en-IN" sz="1800">
                <a:solidFill>
                  <a:srgbClr val="0077AA"/>
                </a:solidFill>
                <a:latin typeface="Quattrocento Sans"/>
                <a:ea typeface="Quattrocento Sans"/>
                <a:cs typeface="Quattrocento Sans"/>
                <a:sym typeface="Quattrocento Sans"/>
              </a:rPr>
              <a:t>BEFORE</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INSERT</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ON</a:t>
            </a:r>
            <a:r>
              <a:rPr lang="en-IN" sz="1800">
                <a:solidFill>
                  <a:schemeClr val="dk1"/>
                </a:solidFill>
                <a:latin typeface="Quattrocento Sans"/>
                <a:ea typeface="Quattrocento Sans"/>
                <a:cs typeface="Quattrocento Sans"/>
                <a:sym typeface="Quattrocento Sans"/>
              </a:rPr>
              <a:t> customer_account </a:t>
            </a:r>
            <a:r>
              <a:rPr lang="en-IN" sz="1800">
                <a:solidFill>
                  <a:srgbClr val="0077AA"/>
                </a:solidFill>
                <a:latin typeface="Quattrocento Sans"/>
                <a:ea typeface="Quattrocento Sans"/>
                <a:cs typeface="Quattrocento Sans"/>
                <a:sym typeface="Quattrocento Sans"/>
              </a:rPr>
              <a:t>FOR</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EACH</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ROW</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begin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int;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ifnull(max(cast(substr(accountID, 5) AS UNSIGNED)),0 ) + 1 INTO x FROM customer_account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WHERE account_Type = NEW.account_Type;</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NEW.account_Type = </a:t>
            </a:r>
            <a:r>
              <a:rPr lang="en-IN" sz="1800">
                <a:solidFill>
                  <a:srgbClr val="669900"/>
                </a:solidFill>
                <a:latin typeface="Quattrocento Sans"/>
                <a:ea typeface="Quattrocento Sans"/>
                <a:cs typeface="Quattrocento Sans"/>
                <a:sym typeface="Quattrocento Sans"/>
              </a:rPr>
              <a:t>'saving'</a:t>
            </a:r>
            <a:r>
              <a:rPr lang="en-IN" sz="1800">
                <a:solidFill>
                  <a:schemeClr val="dk1"/>
                </a:solidFill>
                <a:latin typeface="Quattrocento Sans"/>
                <a:ea typeface="Quattrocento Sans"/>
                <a:cs typeface="Quattrocento Sans"/>
                <a:sym typeface="Quattrocento Sans"/>
              </a:rPr>
              <a:t> 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NEW.accountID = concat('S/A-', 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elseif NEW.account_Type = </a:t>
            </a:r>
            <a:r>
              <a:rPr lang="en-IN" sz="1800">
                <a:solidFill>
                  <a:srgbClr val="669900"/>
                </a:solidFill>
                <a:latin typeface="Quattrocento Sans"/>
                <a:ea typeface="Quattrocento Sans"/>
                <a:cs typeface="Quattrocento Sans"/>
                <a:sym typeface="Quattrocento Sans"/>
              </a:rPr>
              <a:t>'current' </a:t>
            </a:r>
            <a:r>
              <a:rPr lang="en-IN" sz="1800">
                <a:solidFill>
                  <a:schemeClr val="dk1"/>
                </a:solidFill>
                <a:latin typeface="Quattrocento Sans"/>
                <a:ea typeface="Quattrocento Sans"/>
                <a:cs typeface="Quattrocento Sans"/>
                <a:sym typeface="Quattrocento Sans"/>
              </a:rPr>
              <a:t>then</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NEW.accountID = concat('C/A-', x);</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else</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 Account Type!"</a:t>
            </a:r>
            <a:r>
              <a:rPr lang="en-IN" sz="1800">
                <a:solidFill>
                  <a:schemeClr val="dk1"/>
                </a:solidFill>
                <a:latin typeface="Quattrocento Sans"/>
                <a:ea typeface="Quattrocento Sans"/>
                <a:cs typeface="Quattrocento Sans"/>
                <a:sym typeface="Quattrocento Sans"/>
              </a:rPr>
              <a:t>;</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3" name="Shape 6153"/>
        <p:cNvGrpSpPr/>
        <p:nvPr/>
      </p:nvGrpSpPr>
      <p:grpSpPr>
        <a:xfrm>
          <a:off x="0" y="0"/>
          <a:ext cx="0" cy="0"/>
          <a:chOff x="0" y="0"/>
          <a:chExt cx="0" cy="0"/>
        </a:xfrm>
      </p:grpSpPr>
      <p:sp>
        <p:nvSpPr>
          <p:cNvPr id="6154" name="Google Shape;6154;p65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55" name="Google Shape;6155;p652"/>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
        <p:nvSpPr>
          <p:cNvPr id="6156" name="Google Shape;6156;p652"/>
          <p:cNvSpPr txBox="1"/>
          <p:nvPr/>
        </p:nvSpPr>
        <p:spPr>
          <a:xfrm>
            <a:off x="478800" y="572400"/>
            <a:ext cx="1018862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 IF EXISTS </a:t>
            </a:r>
            <a:r>
              <a:rPr lang="en-IN" sz="1800">
                <a:solidFill>
                  <a:schemeClr val="dk1"/>
                </a:solidFill>
                <a:latin typeface="Quattrocento Sans"/>
                <a:ea typeface="Quattrocento Sans"/>
                <a:cs typeface="Quattrocento Sans"/>
                <a:sym typeface="Quattrocento Sans"/>
              </a:rPr>
              <a:t>customer_phone;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customer_phone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customer_account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NEW.phone_number := rpad(left(NEW.phone_number, 4), 10, 'x');</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
        <p:nvSpPr>
          <p:cNvPr id="6157" name="Google Shape;6157;p652"/>
          <p:cNvSpPr txBox="1"/>
          <p:nvPr/>
        </p:nvSpPr>
        <p:spPr>
          <a:xfrm>
            <a:off x="478800" y="3068960"/>
            <a:ext cx="10188623"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a:t>
            </a:r>
            <a:r>
              <a:rPr lang="en-IN" sz="1800">
                <a:solidFill>
                  <a:schemeClr val="dk1"/>
                </a:solidFill>
                <a:latin typeface="Quattrocento Sans"/>
                <a:ea typeface="Quattrocento Sans"/>
                <a:cs typeface="Quattrocento Sans"/>
                <a:sym typeface="Quattrocento Sans"/>
              </a:rPr>
              <a:t> </a:t>
            </a:r>
            <a:r>
              <a:rPr lang="en-IN" sz="1800">
                <a:solidFill>
                  <a:srgbClr val="0077AA"/>
                </a:solidFill>
                <a:latin typeface="Quattrocento Sans"/>
                <a:ea typeface="Quattrocento Sans"/>
                <a:cs typeface="Quattrocento Sans"/>
                <a:sym typeface="Quattrocento Sans"/>
              </a:rPr>
              <a:t>TRIGGER IF EXISTS </a:t>
            </a:r>
            <a:r>
              <a:rPr lang="en-IN" sz="1800">
                <a:solidFill>
                  <a:schemeClr val="dk1"/>
                </a:solidFill>
                <a:latin typeface="Quattrocento Sans"/>
                <a:ea typeface="Quattrocento Sans"/>
                <a:cs typeface="Quattrocento Sans"/>
                <a:sym typeface="Quattrocento Sans"/>
              </a:rPr>
              <a:t>open_date;</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open_date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customer_account </a:t>
            </a:r>
            <a:r>
              <a:rPr lang="en-IN" sz="1800">
                <a:solidFill>
                  <a:srgbClr val="0077AA"/>
                </a:solidFill>
                <a:latin typeface="Quattrocento Sans"/>
                <a:ea typeface="Quattrocento Sans"/>
                <a:cs typeface="Quattrocento Sans"/>
                <a:sym typeface="Quattrocento Sans"/>
              </a:rPr>
              <a:t>FOR EACH ROW</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NEW.opendate &gt; curDate() then</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 Opening Date!'</a:t>
            </a:r>
            <a:r>
              <a:rPr lang="en-IN" sz="1800">
                <a:solidFill>
                  <a:schemeClr val="dk1"/>
                </a:solidFill>
                <a:latin typeface="Quattrocento Sans"/>
                <a:ea typeface="Quattrocento Sans"/>
                <a:cs typeface="Quattrocento Sans"/>
                <a:sym typeface="Quattrocento Sans"/>
              </a:rPr>
              <a:t>;</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73050"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7305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61" name="Shape 6161"/>
        <p:cNvGrpSpPr/>
        <p:nvPr/>
      </p:nvGrpSpPr>
      <p:grpSpPr>
        <a:xfrm>
          <a:off x="0" y="0"/>
          <a:ext cx="0" cy="0"/>
          <a:chOff x="0" y="0"/>
          <a:chExt cx="0" cy="0"/>
        </a:xfrm>
      </p:grpSpPr>
      <p:sp>
        <p:nvSpPr>
          <p:cNvPr id="6162" name="Google Shape;6162;p65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63" name="Google Shape;6163;p653"/>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
        <p:nvSpPr>
          <p:cNvPr id="6164" name="Google Shape;6164;p653"/>
          <p:cNvSpPr txBox="1"/>
          <p:nvPr/>
        </p:nvSpPr>
        <p:spPr>
          <a:xfrm>
            <a:off x="478800" y="572400"/>
            <a:ext cx="10188623"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showCustomerAccount;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showCustomerAccount()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   </a:t>
            </a:r>
            <a:r>
              <a:rPr lang="en-IN" sz="1800">
                <a:solidFill>
                  <a:schemeClr val="dk1"/>
                </a:solidFill>
                <a:latin typeface="Quattrocento Sans"/>
                <a:ea typeface="Quattrocento Sans"/>
                <a:cs typeface="Quattrocento Sans"/>
                <a:sym typeface="Quattrocento Sans"/>
              </a:rPr>
              <a:t>SELECT * FROM customer_Account;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
        <p:nvSpPr>
          <p:cNvPr id="6165" name="Google Shape;6165;p653"/>
          <p:cNvSpPr txBox="1"/>
          <p:nvPr/>
        </p:nvSpPr>
        <p:spPr>
          <a:xfrm>
            <a:off x="478800" y="2870934"/>
            <a:ext cx="10188623"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lock_issue_card;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lock_issue_card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credit_card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@TRIGGER_DISABLED is False or cast(@TRIGGER_DISABLED as char) is null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@TRIGGER_DISABLED := True;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'You cannot insert data in issue_card table'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69" name="Shape 6169"/>
        <p:cNvGrpSpPr/>
        <p:nvPr/>
      </p:nvGrpSpPr>
      <p:grpSpPr>
        <a:xfrm>
          <a:off x="0" y="0"/>
          <a:ext cx="0" cy="0"/>
          <a:chOff x="0" y="0"/>
          <a:chExt cx="0" cy="0"/>
        </a:xfrm>
      </p:grpSpPr>
      <p:sp>
        <p:nvSpPr>
          <p:cNvPr id="6170" name="Google Shape;6170;p65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71" name="Google Shape;6171;p654"/>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
        <p:nvSpPr>
          <p:cNvPr id="6172" name="Google Shape;6172;p654"/>
          <p:cNvSpPr txBox="1"/>
          <p:nvPr/>
        </p:nvSpPr>
        <p:spPr>
          <a:xfrm>
            <a:off x="478800" y="572400"/>
            <a:ext cx="10404648"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TRIGGER IF EXISTS </a:t>
            </a:r>
            <a:r>
              <a:rPr lang="en-IN" sz="1800">
                <a:solidFill>
                  <a:schemeClr val="dk1"/>
                </a:solidFill>
                <a:latin typeface="Quattrocento Sans"/>
                <a:ea typeface="Quattrocento Sans"/>
                <a:cs typeface="Quattrocento Sans"/>
                <a:sym typeface="Quattrocento Sans"/>
              </a:rPr>
              <a:t>issue_card;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TRIGGER </a:t>
            </a:r>
            <a:r>
              <a:rPr lang="en-IN" sz="1800">
                <a:solidFill>
                  <a:schemeClr val="dk1"/>
                </a:solidFill>
                <a:latin typeface="Quattrocento Sans"/>
                <a:ea typeface="Quattrocento Sans"/>
                <a:cs typeface="Quattrocento Sans"/>
                <a:sym typeface="Quattrocento Sans"/>
              </a:rPr>
              <a:t>issue_card </a:t>
            </a:r>
            <a:r>
              <a:rPr lang="en-IN" sz="1800">
                <a:solidFill>
                  <a:srgbClr val="0077AA"/>
                </a:solidFill>
                <a:latin typeface="Quattrocento Sans"/>
                <a:ea typeface="Quattrocento Sans"/>
                <a:cs typeface="Quattrocento Sans"/>
                <a:sym typeface="Quattrocento Sans"/>
              </a:rPr>
              <a:t>BEFORE INSERT ON </a:t>
            </a:r>
            <a:r>
              <a:rPr lang="en-IN" sz="1800">
                <a:solidFill>
                  <a:schemeClr val="dk1"/>
                </a:solidFill>
                <a:latin typeface="Quattrocento Sans"/>
                <a:ea typeface="Quattrocento Sans"/>
                <a:cs typeface="Quattrocento Sans"/>
                <a:sym typeface="Quattrocento Sans"/>
              </a:rPr>
              <a:t>credit_card </a:t>
            </a:r>
            <a:r>
              <a:rPr lang="en-IN" sz="1800">
                <a:solidFill>
                  <a:srgbClr val="0077AA"/>
                </a:solidFill>
                <a:latin typeface="Quattrocento Sans"/>
                <a:ea typeface="Quattrocento Sans"/>
                <a:cs typeface="Quattrocento Sans"/>
                <a:sym typeface="Quattrocento Sans"/>
              </a:rPr>
              <a:t>FOR EACH ROW</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declare x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@TRIGGER_DISABLED is True then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set @TRIGGER_DISABLED := False;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SELECT  accountID INTO x FROM customer_Account WHERE accountID = NEW.accountID;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x is null then</a:t>
            </a:r>
            <a:endParaRPr/>
          </a:p>
          <a:p>
            <a:pPr indent="-550863" lvl="0" marL="812800"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a:t>
            </a:r>
            <a:r>
              <a:rPr lang="en-IN" sz="1800">
                <a:solidFill>
                  <a:srgbClr val="B38806"/>
                </a:solidFill>
                <a:latin typeface="Quattrocento Sans"/>
                <a:ea typeface="Quattrocento Sans"/>
                <a:cs typeface="Quattrocento Sans"/>
                <a:sym typeface="Quattrocento Sans"/>
              </a:rPr>
              <a:t>signal</a:t>
            </a:r>
            <a:r>
              <a:rPr lang="en-IN" sz="1800">
                <a:solidFill>
                  <a:schemeClr val="dk1"/>
                </a:solidFill>
                <a:latin typeface="Quattrocento Sans"/>
                <a:ea typeface="Quattrocento Sans"/>
                <a:cs typeface="Quattrocento Sans"/>
                <a:sym typeface="Quattrocento Sans"/>
              </a:rPr>
              <a:t> sqlstate </a:t>
            </a:r>
            <a:r>
              <a:rPr lang="en-IN" sz="1800">
                <a:solidFill>
                  <a:srgbClr val="669900"/>
                </a:solidFill>
                <a:latin typeface="Quattrocento Sans"/>
                <a:ea typeface="Quattrocento Sans"/>
                <a:cs typeface="Quattrocento Sans"/>
                <a:sym typeface="Quattrocento Sans"/>
              </a:rPr>
              <a:t>'42000'</a:t>
            </a:r>
            <a:r>
              <a:rPr lang="en-IN" sz="1800">
                <a:solidFill>
                  <a:schemeClr val="dk1"/>
                </a:solidFill>
                <a:latin typeface="Quattrocento Sans"/>
                <a:ea typeface="Quattrocento Sans"/>
                <a:cs typeface="Quattrocento Sans"/>
                <a:sym typeface="Quattrocento Sans"/>
              </a:rPr>
              <a:t> set message_text = </a:t>
            </a:r>
            <a:r>
              <a:rPr lang="en-IN" sz="1800">
                <a:solidFill>
                  <a:srgbClr val="669900"/>
                </a:solidFill>
                <a:latin typeface="Quattrocento Sans"/>
                <a:ea typeface="Quattrocento Sans"/>
                <a:cs typeface="Quattrocento Sans"/>
                <a:sym typeface="Quattrocento Sans"/>
              </a:rPr>
              <a:t>'Invalid Account Number, card cannot be issued! "Contact customer care!“'</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76" name="Shape 6176"/>
        <p:cNvGrpSpPr/>
        <p:nvPr/>
      </p:nvGrpSpPr>
      <p:grpSpPr>
        <a:xfrm>
          <a:off x="0" y="0"/>
          <a:ext cx="0" cy="0"/>
          <a:chOff x="0" y="0"/>
          <a:chExt cx="0" cy="0"/>
        </a:xfrm>
      </p:grpSpPr>
      <p:sp>
        <p:nvSpPr>
          <p:cNvPr id="6177" name="Google Shape;6177;p65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example of trigger</a:t>
            </a:r>
            <a:endParaRPr i="1" sz="3200">
              <a:solidFill>
                <a:srgbClr val="FF9900"/>
              </a:solidFill>
              <a:latin typeface="Arial"/>
              <a:ea typeface="Arial"/>
              <a:cs typeface="Arial"/>
              <a:sym typeface="Arial"/>
            </a:endParaRPr>
          </a:p>
        </p:txBody>
      </p:sp>
      <p:sp>
        <p:nvSpPr>
          <p:cNvPr id="6178" name="Google Shape;6178;p655"/>
          <p:cNvSpPr/>
          <p:nvPr/>
        </p:nvSpPr>
        <p:spPr>
          <a:xfrm>
            <a:off x="263352" y="-27384"/>
            <a:ext cx="104046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3200">
                <a:solidFill>
                  <a:srgbClr val="A5A5A5"/>
                </a:solidFill>
                <a:latin typeface="Arial"/>
                <a:ea typeface="Arial"/>
                <a:cs typeface="Arial"/>
                <a:sym typeface="Arial"/>
              </a:rPr>
              <a:t>Bank</a:t>
            </a:r>
            <a:endParaRPr i="1" sz="3200">
              <a:solidFill>
                <a:srgbClr val="A5A5A5"/>
              </a:solidFill>
              <a:latin typeface="Arial"/>
              <a:ea typeface="Arial"/>
              <a:cs typeface="Arial"/>
              <a:sym typeface="Arial"/>
            </a:endParaRPr>
          </a:p>
        </p:txBody>
      </p:sp>
      <p:sp>
        <p:nvSpPr>
          <p:cNvPr id="6179" name="Google Shape;6179;p655"/>
          <p:cNvSpPr txBox="1"/>
          <p:nvPr/>
        </p:nvSpPr>
        <p:spPr>
          <a:xfrm>
            <a:off x="478800" y="572400"/>
            <a:ext cx="10801776"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77AA"/>
              </a:buClr>
              <a:buSzPts val="1800"/>
              <a:buFont typeface="Arial"/>
              <a:buChar char="•"/>
            </a:pPr>
            <a:r>
              <a:rPr lang="en-IN" sz="1800">
                <a:solidFill>
                  <a:srgbClr val="0077AA"/>
                </a:solidFill>
                <a:latin typeface="Quattrocento Sans"/>
                <a:ea typeface="Quattrocento Sans"/>
                <a:cs typeface="Quattrocento Sans"/>
                <a:sym typeface="Quattrocento Sans"/>
              </a:rPr>
              <a:t>DROP PROCEDURE IF EXISTS </a:t>
            </a:r>
            <a:r>
              <a:rPr lang="en-IN" sz="1800">
                <a:solidFill>
                  <a:schemeClr val="dk1"/>
                </a:solidFill>
                <a:latin typeface="Quattrocento Sans"/>
                <a:ea typeface="Quattrocento Sans"/>
                <a:cs typeface="Quattrocento Sans"/>
                <a:sym typeface="Quattrocento Sans"/>
              </a:rPr>
              <a:t>issueCard;</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CREATE PROCEDURE </a:t>
            </a:r>
            <a:r>
              <a:rPr lang="en-IN" sz="1800">
                <a:solidFill>
                  <a:schemeClr val="dk1"/>
                </a:solidFill>
                <a:latin typeface="Quattrocento Sans"/>
                <a:ea typeface="Quattrocento Sans"/>
                <a:cs typeface="Quattrocento Sans"/>
                <a:sym typeface="Quattrocento Sans"/>
              </a:rPr>
              <a:t>issueCard(in _accountID </a:t>
            </a:r>
            <a:r>
              <a:rPr lang="en-IN" sz="1800">
                <a:solidFill>
                  <a:srgbClr val="834689"/>
                </a:solidFill>
                <a:latin typeface="Quattrocento Sans"/>
                <a:ea typeface="Quattrocento Sans"/>
                <a:cs typeface="Quattrocento Sans"/>
                <a:sym typeface="Quattrocento Sans"/>
              </a:rPr>
              <a:t>VARCHAR</a:t>
            </a:r>
            <a:r>
              <a:rPr lang="en-IN" sz="1800">
                <a:solidFill>
                  <a:schemeClr val="dk1"/>
                </a:solidFill>
                <a:latin typeface="Quattrocento Sans"/>
                <a:ea typeface="Quattrocento Sans"/>
                <a:cs typeface="Quattrocento Sans"/>
                <a:sym typeface="Quattrocento Sans"/>
              </a:rPr>
              <a:t>(20), _issueDate </a:t>
            </a:r>
            <a:r>
              <a:rPr lang="en-IN" sz="1800">
                <a:solidFill>
                  <a:srgbClr val="834689"/>
                </a:solidFill>
                <a:latin typeface="Quattrocento Sans"/>
                <a:ea typeface="Quattrocento Sans"/>
                <a:cs typeface="Quattrocento Sans"/>
                <a:sym typeface="Quattrocento Sans"/>
              </a:rPr>
              <a:t>DATE</a:t>
            </a:r>
            <a:r>
              <a:rPr lang="en-IN" sz="1800">
                <a:solidFill>
                  <a:schemeClr val="dk1"/>
                </a:solidFill>
                <a:latin typeface="Quattrocento Sans"/>
                <a:ea typeface="Quattrocento Sans"/>
                <a:cs typeface="Quattrocento Sans"/>
                <a:sym typeface="Quattrocento Sans"/>
              </a:rPr>
              <a:t>, _pin </a:t>
            </a:r>
            <a:r>
              <a:rPr lang="en-IN" sz="1800">
                <a:solidFill>
                  <a:srgbClr val="834689"/>
                </a:solidFill>
                <a:latin typeface="Quattrocento Sans"/>
                <a:ea typeface="Quattrocento Sans"/>
                <a:cs typeface="Quattrocento Sans"/>
                <a:sym typeface="Quattrocento Sans"/>
              </a:rPr>
              <a:t>INT</a:t>
            </a:r>
            <a:r>
              <a:rPr lang="en-IN" sz="1800">
                <a:solidFill>
                  <a:schemeClr val="dk1"/>
                </a:solidFill>
                <a:latin typeface="Quattrocento Sans"/>
                <a:ea typeface="Quattrocento Sans"/>
                <a:cs typeface="Quattrocento Sans"/>
                <a:sym typeface="Quattrocento Sans"/>
              </a:rPr>
              <a:t>, _isactive </a:t>
            </a:r>
            <a:r>
              <a:rPr lang="en-IN" sz="1800">
                <a:solidFill>
                  <a:srgbClr val="834689"/>
                </a:solidFill>
                <a:latin typeface="Quattrocento Sans"/>
                <a:ea typeface="Quattrocento Sans"/>
                <a:cs typeface="Quattrocento Sans"/>
                <a:sym typeface="Quattrocento Sans"/>
              </a:rPr>
              <a:t>BOOL</a:t>
            </a:r>
            <a:r>
              <a:rPr lang="en-IN" sz="1800">
                <a:solidFill>
                  <a:schemeClr val="dk1"/>
                </a:solidFill>
                <a:latin typeface="Quattrocento Sans"/>
                <a:ea typeface="Quattrocento Sans"/>
                <a:cs typeface="Quattrocento Sans"/>
                <a:sym typeface="Quattrocento Sans"/>
              </a:rPr>
              <a:t>)</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begin</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if @TRIGGER_DISABLED is True then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INSERT INTO credit_card VALUES(_accountID, _issueDate, _pin, _isactive);</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   end if;</a:t>
            </a:r>
            <a:endParaRPr/>
          </a:p>
          <a:p>
            <a:pPr indent="0" lvl="0" marL="261938" marR="0" rtl="0" algn="l">
              <a:spcBef>
                <a:spcPts val="0"/>
              </a:spcBef>
              <a:spcAft>
                <a:spcPts val="0"/>
              </a:spcAft>
              <a:buNone/>
            </a:pPr>
            <a:r>
              <a:rPr lang="en-IN" sz="1800">
                <a:solidFill>
                  <a:srgbClr val="0077AA"/>
                </a:solidFill>
                <a:latin typeface="Quattrocento Sans"/>
                <a:ea typeface="Quattrocento Sans"/>
                <a:cs typeface="Quattrocento Sans"/>
                <a:sym typeface="Quattrocento Sans"/>
              </a:rPr>
              <a:t>end</a:t>
            </a:r>
            <a:r>
              <a:rPr lang="en-IN" sz="1800">
                <a:solidFill>
                  <a:schemeClr val="dk1"/>
                </a:solidFill>
                <a:latin typeface="Quattrocento Sans"/>
                <a:ea typeface="Quattrocento Sans"/>
                <a:cs typeface="Quattrocento Sans"/>
                <a:sym typeface="Quattrocento Sans"/>
              </a:rPr>
              <a:t> $$</a:t>
            </a:r>
            <a:endParaRPr/>
          </a:p>
          <a:p>
            <a:pPr indent="0" lvl="0" marL="261938" marR="0" rtl="0" algn="l">
              <a:spcBef>
                <a:spcPts val="0"/>
              </a:spcBef>
              <a:spcAft>
                <a:spcPts val="0"/>
              </a:spcAft>
              <a:buNone/>
            </a:pPr>
            <a:r>
              <a:rPr lang="en-IN" sz="1800">
                <a:solidFill>
                  <a:schemeClr val="dk1"/>
                </a:solidFill>
                <a:latin typeface="Quattrocento Sans"/>
                <a:ea typeface="Quattrocento Sans"/>
                <a:cs typeface="Quattrocento Sans"/>
                <a:sym typeface="Quattrocento Sans"/>
              </a:rPr>
              <a:t>delimiter ;</a:t>
            </a:r>
            <a:endParaRPr/>
          </a:p>
        </p:txBody>
      </p:sp>
    </p:spTree>
  </p:cSld>
  <p:clrMapOvr>
    <a:masterClrMapping/>
  </p:clrMapOvr>
</p:sld>
</file>

<file path=ppt/slides/slide6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83" name="Shape 6183"/>
        <p:cNvGrpSpPr/>
        <p:nvPr/>
      </p:nvGrpSpPr>
      <p:grpSpPr>
        <a:xfrm>
          <a:off x="0" y="0"/>
          <a:ext cx="0" cy="0"/>
          <a:chOff x="0" y="0"/>
          <a:chExt cx="0" cy="0"/>
        </a:xfrm>
      </p:grpSpPr>
      <p:sp>
        <p:nvSpPr>
          <p:cNvPr id="6184" name="Google Shape;6184;p656"/>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SQL Injection</a:t>
            </a:r>
            <a:endParaRPr/>
          </a:p>
        </p:txBody>
      </p:sp>
      <p:sp>
        <p:nvSpPr>
          <p:cNvPr id="6185" name="Google Shape;6185;p656"/>
          <p:cNvSpPr/>
          <p:nvPr/>
        </p:nvSpPr>
        <p:spPr>
          <a:xfrm>
            <a:off x="1676400" y="152400"/>
            <a:ext cx="88392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86" name="Google Shape;6186;p656"/>
          <p:cNvSpPr/>
          <p:nvPr/>
        </p:nvSpPr>
        <p:spPr>
          <a:xfrm>
            <a:off x="1600200" y="3697069"/>
            <a:ext cx="89916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87" name="Google Shape;6187;p656"/>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TODO</a:t>
            </a:r>
            <a:endParaRPr sz="1800">
              <a:solidFill>
                <a:schemeClr val="dk1"/>
              </a:solidFill>
              <a:latin typeface="Arial"/>
              <a:ea typeface="Arial"/>
              <a:cs typeface="Arial"/>
              <a:sym typeface="Arial"/>
            </a:endParaRPr>
          </a:p>
        </p:txBody>
      </p:sp>
    </p:spTree>
  </p:cSld>
  <p:clrMapOvr>
    <a:masterClrMapping/>
  </p:clrMapOvr>
</p:sld>
</file>

<file path=ppt/slides/slide6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91" name="Shape 6191"/>
        <p:cNvGrpSpPr/>
        <p:nvPr/>
      </p:nvGrpSpPr>
      <p:grpSpPr>
        <a:xfrm>
          <a:off x="0" y="0"/>
          <a:ext cx="0" cy="0"/>
          <a:chOff x="0" y="0"/>
          <a:chExt cx="0" cy="0"/>
        </a:xfrm>
      </p:grpSpPr>
      <p:sp>
        <p:nvSpPr>
          <p:cNvPr id="6192" name="Google Shape;6192;p657"/>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Injection in Insert/Update</a:t>
            </a:r>
            <a:endParaRPr/>
          </a:p>
        </p:txBody>
      </p:sp>
      <p:sp>
        <p:nvSpPr>
          <p:cNvPr id="6193" name="Google Shape;6193;p657"/>
          <p:cNvSpPr/>
          <p:nvPr/>
        </p:nvSpPr>
        <p:spPr>
          <a:xfrm>
            <a:off x="1676400" y="152400"/>
            <a:ext cx="88392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4" name="Google Shape;6194;p657"/>
          <p:cNvSpPr/>
          <p:nvPr/>
        </p:nvSpPr>
        <p:spPr>
          <a:xfrm>
            <a:off x="1600200" y="3697069"/>
            <a:ext cx="89916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195" name="Google Shape;6195;p657"/>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TODO</a:t>
            </a:r>
            <a:endParaRPr sz="1800">
              <a:solidFill>
                <a:schemeClr val="dk1"/>
              </a:solidFill>
              <a:latin typeface="Arial"/>
              <a:ea typeface="Arial"/>
              <a:cs typeface="Arial"/>
              <a:sym typeface="Arial"/>
            </a:endParaRPr>
          </a:p>
        </p:txBody>
      </p:sp>
    </p:spTree>
  </p:cSld>
  <p:clrMapOvr>
    <a:masterClrMapping/>
  </p:clrMapOvr>
</p:sld>
</file>

<file path=ppt/slides/slide6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99" name="Shape 6199"/>
        <p:cNvGrpSpPr/>
        <p:nvPr/>
      </p:nvGrpSpPr>
      <p:grpSpPr>
        <a:xfrm>
          <a:off x="0" y="0"/>
          <a:ext cx="0" cy="0"/>
          <a:chOff x="0" y="0"/>
          <a:chExt cx="0" cy="0"/>
        </a:xfrm>
      </p:grpSpPr>
      <p:sp>
        <p:nvSpPr>
          <p:cNvPr id="6200" name="Google Shape;6200;p658"/>
          <p:cNvSpPr txBox="1"/>
          <p:nvPr/>
        </p:nvSpPr>
        <p:spPr>
          <a:xfrm>
            <a:off x="1676400" y="2362200"/>
            <a:ext cx="883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Load- XML</a:t>
            </a:r>
            <a:endParaRPr/>
          </a:p>
        </p:txBody>
      </p:sp>
      <p:sp>
        <p:nvSpPr>
          <p:cNvPr id="6201" name="Google Shape;6201;p658"/>
          <p:cNvSpPr/>
          <p:nvPr/>
        </p:nvSpPr>
        <p:spPr>
          <a:xfrm>
            <a:off x="1676400" y="152400"/>
            <a:ext cx="88392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02" name="Google Shape;6202;p658"/>
          <p:cNvSpPr/>
          <p:nvPr/>
        </p:nvSpPr>
        <p:spPr>
          <a:xfrm>
            <a:off x="1600200" y="3697069"/>
            <a:ext cx="8991600" cy="369332"/>
          </a:xfrm>
          <a:prstGeom prst="rect">
            <a:avLst/>
          </a:prstGeom>
          <a:solidFill>
            <a:srgbClr val="F6C12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203" name="Google Shape;6203;p658"/>
          <p:cNvSpPr/>
          <p:nvPr/>
        </p:nvSpPr>
        <p:spPr>
          <a:xfrm>
            <a:off x="1600200" y="838200"/>
            <a:ext cx="89916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TODO</a:t>
            </a:r>
            <a:endParaRPr sz="1800">
              <a:solidFill>
                <a:schemeClr val="dk1"/>
              </a:solidFill>
              <a:latin typeface="Arial"/>
              <a:ea typeface="Arial"/>
              <a:cs typeface="Arial"/>
              <a:sym typeface="Arial"/>
            </a:endParaRPr>
          </a:p>
        </p:txBody>
      </p:sp>
    </p:spTree>
  </p:cSld>
  <p:clrMapOvr>
    <a:masterClrMapping/>
  </p:clrMapOvr>
</p:sld>
</file>

<file path=ppt/slides/slide6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7" name="Shape 6207"/>
        <p:cNvGrpSpPr/>
        <p:nvPr/>
      </p:nvGrpSpPr>
      <p:grpSpPr>
        <a:xfrm>
          <a:off x="0" y="0"/>
          <a:ext cx="0" cy="0"/>
          <a:chOff x="0" y="0"/>
          <a:chExt cx="0" cy="0"/>
        </a:xfrm>
      </p:grpSpPr>
      <p:sp>
        <p:nvSpPr>
          <p:cNvPr id="6208" name="Google Shape;6208;p65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XML file</a:t>
            </a:r>
            <a:endParaRPr/>
          </a:p>
        </p:txBody>
      </p:sp>
      <p:sp>
        <p:nvSpPr>
          <p:cNvPr id="6209" name="Google Shape;6209;p659"/>
          <p:cNvSpPr/>
          <p:nvPr/>
        </p:nvSpPr>
        <p:spPr>
          <a:xfrm>
            <a:off x="1738282" y="1214422"/>
            <a:ext cx="4929222"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&lt;?xml version="1.0" encoding="utf-16"?&gt;</a:t>
            </a:r>
            <a:endParaRPr/>
          </a:p>
          <a:p>
            <a:pPr indent="0" lvl="0" marL="0" marR="0" rtl="0" algn="l">
              <a:spcBef>
                <a:spcPts val="0"/>
              </a:spcBef>
              <a:spcAft>
                <a:spcPts val="0"/>
              </a:spcAft>
              <a:buNone/>
            </a:pPr>
            <a:r>
              <a:rPr lang="en-IN" sz="2000">
                <a:solidFill>
                  <a:srgbClr val="C74C49"/>
                </a:solidFill>
                <a:latin typeface="Gill Sans"/>
                <a:ea typeface="Gill Sans"/>
                <a:cs typeface="Gill Sans"/>
                <a:sym typeface="Gill Sans"/>
              </a:rPr>
              <a:t>&lt;employees&gt;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r>
              <a:rPr lang="en-IN" sz="2000">
                <a:solidFill>
                  <a:srgbClr val="2658E6"/>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be129</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 </a:t>
            </a:r>
            <a:r>
              <a:rPr lang="en-IN" sz="2000">
                <a:solidFill>
                  <a:schemeClr val="dk1"/>
                </a:solidFill>
                <a:latin typeface="Gill Sans"/>
                <a:ea typeface="Gill Sans"/>
                <a:cs typeface="Gill Sans"/>
                <a:sym typeface="Gill Sans"/>
              </a:rPr>
              <a:t>Jane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&lt;lastname&gt; </a:t>
            </a:r>
            <a:r>
              <a:rPr lang="en-IN" sz="2000">
                <a:solidFill>
                  <a:schemeClr val="dk1"/>
                </a:solidFill>
                <a:latin typeface="Gill Sans"/>
                <a:ea typeface="Gill Sans"/>
                <a:cs typeface="Gill Sans"/>
                <a:sym typeface="Gill Sans"/>
              </a:rPr>
              <a:t>Doe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&lt;/lastname&gt;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&lt;title&gt; </a:t>
            </a:r>
            <a:r>
              <a:rPr lang="en-IN" sz="2000">
                <a:solidFill>
                  <a:schemeClr val="dk1"/>
                </a:solidFill>
                <a:latin typeface="Gill Sans"/>
                <a:ea typeface="Gill Sans"/>
                <a:cs typeface="Gill Sans"/>
                <a:sym typeface="Gill Sans"/>
              </a:rPr>
              <a:t>Engineer</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&lt;/title&gt;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&lt;id&gt;</a:t>
            </a:r>
            <a:r>
              <a:rPr lang="en-IN" sz="2000">
                <a:solidFill>
                  <a:srgbClr val="2658E6"/>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be130</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&lt;firstname&gt; </a:t>
            </a:r>
            <a:r>
              <a:rPr lang="en-IN" sz="2000">
                <a:solidFill>
                  <a:schemeClr val="dk1"/>
                </a:solidFill>
                <a:latin typeface="Gill Sans"/>
                <a:ea typeface="Gill Sans"/>
                <a:cs typeface="Gill Sans"/>
                <a:sym typeface="Gill Sans"/>
              </a:rPr>
              <a:t>William</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&lt;lastname&gt; </a:t>
            </a:r>
            <a:r>
              <a:rPr lang="en-IN" sz="2000">
                <a:solidFill>
                  <a:schemeClr val="dk1"/>
                </a:solidFill>
                <a:latin typeface="Gill Sans"/>
                <a:ea typeface="Gill Sans"/>
                <a:cs typeface="Gill Sans"/>
                <a:sym typeface="Gill Sans"/>
              </a:rPr>
              <a:t>Defoe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&lt;/lastname&gt;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&lt;title&gt; </a:t>
            </a:r>
            <a:r>
              <a:rPr lang="en-IN" sz="2000">
                <a:solidFill>
                  <a:schemeClr val="dk1"/>
                </a:solidFill>
                <a:latin typeface="Gill Sans"/>
                <a:ea typeface="Gill Sans"/>
                <a:cs typeface="Gill Sans"/>
                <a:sym typeface="Gill Sans"/>
              </a:rPr>
              <a:t>Accountant</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&lt;/title&gt;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C74C49"/>
                </a:solidFill>
                <a:latin typeface="Gill Sans"/>
                <a:ea typeface="Gill Sans"/>
                <a:cs typeface="Gill Sans"/>
                <a:sym typeface="Gill Sans"/>
              </a:rPr>
              <a:t>&lt;/employees&gt;</a:t>
            </a:r>
            <a:endParaRPr/>
          </a:p>
        </p:txBody>
      </p:sp>
      <p:sp>
        <p:nvSpPr>
          <p:cNvPr id="6210" name="Google Shape;6210;p659"/>
          <p:cNvSpPr txBox="1"/>
          <p:nvPr/>
        </p:nvSpPr>
        <p:spPr>
          <a:xfrm>
            <a:off x="1809720" y="785794"/>
            <a:ext cx="11176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XML File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2" name="Shape 702"/>
        <p:cNvGrpSpPr/>
        <p:nvPr/>
      </p:nvGrpSpPr>
      <p:grpSpPr>
        <a:xfrm>
          <a:off x="0" y="0"/>
          <a:ext cx="0" cy="0"/>
          <a:chOff x="0" y="0"/>
          <a:chExt cx="0" cy="0"/>
        </a:xfrm>
      </p:grpSpPr>
      <p:sp>
        <p:nvSpPr>
          <p:cNvPr id="703" name="Google Shape;703;p66"/>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id="704" name="Google Shape;704;p66"/>
          <p:cNvSpPr/>
          <p:nvPr/>
        </p:nvSpPr>
        <p:spPr>
          <a:xfrm>
            <a:off x="695400" y="2438967"/>
            <a:ext cx="9614812" cy="2246769"/>
          </a:xfrm>
          <a:prstGeom prst="rect">
            <a:avLst/>
          </a:prstGeom>
          <a:solidFill>
            <a:schemeClr val="lt1"/>
          </a:solidFill>
          <a:ln>
            <a:noFill/>
          </a:ln>
        </p:spPr>
        <p:txBody>
          <a:bodyPr anchorCtr="0" anchor="ctr" bIns="45700" lIns="91425" spcFirstLastPara="1" rIns="91425" wrap="square" tIns="45700">
            <a:spAutoFit/>
          </a:bodyPr>
          <a:lstStyle/>
          <a:p>
            <a:pPr indent="-514350" lvl="0" marL="514350" marR="0" rtl="0" algn="l">
              <a:spcBef>
                <a:spcPts val="0"/>
              </a:spcBef>
              <a:spcAft>
                <a:spcPts val="0"/>
              </a:spcAft>
              <a:buClr>
                <a:schemeClr val="dk1"/>
              </a:buClr>
              <a:buSzPts val="2800"/>
              <a:buFont typeface="Bookman Old Style"/>
              <a:buAutoNum type="arabicPeriod"/>
            </a:pPr>
            <a:r>
              <a:rPr lang="en-IN" sz="2800">
                <a:solidFill>
                  <a:schemeClr val="dk1"/>
                </a:solidFill>
                <a:latin typeface="Arial"/>
                <a:ea typeface="Arial"/>
                <a:cs typeface="Arial"/>
                <a:sym typeface="Arial"/>
              </a:rPr>
              <a:t>one-to-one (1:1)</a:t>
            </a:r>
            <a:endParaRPr/>
          </a:p>
          <a:p>
            <a:pPr indent="-336550" lvl="0" marL="514350" marR="0" rtl="0" algn="l">
              <a:spcBef>
                <a:spcPts val="0"/>
              </a:spcBef>
              <a:spcAft>
                <a:spcPts val="0"/>
              </a:spcAft>
              <a:buClr>
                <a:schemeClr val="dk1"/>
              </a:buClr>
              <a:buSzPts val="2800"/>
              <a:buFont typeface="Bookman Old Style"/>
              <a:buNone/>
            </a:pPr>
            <a:r>
              <a:t/>
            </a:r>
            <a:endParaRPr sz="2800">
              <a:solidFill>
                <a:schemeClr val="dk1"/>
              </a:solidFill>
              <a:latin typeface="Arial"/>
              <a:ea typeface="Arial"/>
              <a:cs typeface="Arial"/>
              <a:sym typeface="Arial"/>
            </a:endParaRPr>
          </a:p>
          <a:p>
            <a:pPr indent="-514350" lvl="0" marL="514350" marR="0" rtl="0" algn="l">
              <a:spcBef>
                <a:spcPts val="0"/>
              </a:spcBef>
              <a:spcAft>
                <a:spcPts val="0"/>
              </a:spcAft>
              <a:buClr>
                <a:schemeClr val="dk1"/>
              </a:buClr>
              <a:buSzPts val="2800"/>
              <a:buFont typeface="Bookman Old Style"/>
              <a:buAutoNum type="arabicPeriod"/>
            </a:pPr>
            <a:r>
              <a:rPr lang="en-IN" sz="2800">
                <a:solidFill>
                  <a:schemeClr val="dk1"/>
                </a:solidFill>
                <a:latin typeface="Arial"/>
                <a:ea typeface="Arial"/>
                <a:cs typeface="Arial"/>
                <a:sym typeface="Arial"/>
              </a:rPr>
              <a:t>one-to-many (1:M)</a:t>
            </a:r>
            <a:endParaRPr/>
          </a:p>
          <a:p>
            <a:pPr indent="-336550" lvl="0" marL="514350" marR="0" rtl="0" algn="l">
              <a:spcBef>
                <a:spcPts val="0"/>
              </a:spcBef>
              <a:spcAft>
                <a:spcPts val="0"/>
              </a:spcAft>
              <a:buClr>
                <a:schemeClr val="dk1"/>
              </a:buClr>
              <a:buSzPts val="2800"/>
              <a:buFont typeface="Bookman Old Style"/>
              <a:buNone/>
            </a:pPr>
            <a:r>
              <a:t/>
            </a:r>
            <a:endParaRPr sz="2800">
              <a:solidFill>
                <a:schemeClr val="dk1"/>
              </a:solidFill>
              <a:latin typeface="Arial"/>
              <a:ea typeface="Arial"/>
              <a:cs typeface="Arial"/>
              <a:sym typeface="Arial"/>
            </a:endParaRPr>
          </a:p>
          <a:p>
            <a:pPr indent="-514350" lvl="0" marL="514350" marR="0" rtl="0" algn="l">
              <a:spcBef>
                <a:spcPts val="0"/>
              </a:spcBef>
              <a:spcAft>
                <a:spcPts val="0"/>
              </a:spcAft>
              <a:buClr>
                <a:schemeClr val="dk1"/>
              </a:buClr>
              <a:buSzPts val="2800"/>
              <a:buFont typeface="Bookman Old Style"/>
              <a:buAutoNum type="arabicPeriod"/>
            </a:pPr>
            <a:r>
              <a:rPr lang="en-IN" sz="2800">
                <a:solidFill>
                  <a:schemeClr val="dk1"/>
                </a:solidFill>
                <a:latin typeface="Arial"/>
                <a:ea typeface="Arial"/>
                <a:cs typeface="Arial"/>
                <a:sym typeface="Arial"/>
              </a:rPr>
              <a:t>many-to-many (M:N)</a:t>
            </a:r>
            <a:endParaRPr/>
          </a:p>
        </p:txBody>
      </p:sp>
      <p:sp>
        <p:nvSpPr>
          <p:cNvPr descr="One-to-one entity relationship diagram" id="705" name="Google Shape;705;p66"/>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06" name="Google Shape;706;p66"/>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one_to_one_entity_relationship_diagram.jpg" id="707" name="Google Shape;707;p66"/>
          <p:cNvPicPr preferRelativeResize="0"/>
          <p:nvPr/>
        </p:nvPicPr>
        <p:blipFill rotWithShape="1">
          <a:blip r:embed="rId3">
            <a:alphaModFix/>
          </a:blip>
          <a:srcRect b="0" l="0" r="0" t="0"/>
          <a:stretch/>
        </p:blipFill>
        <p:spPr>
          <a:xfrm>
            <a:off x="5791201" y="2166090"/>
            <a:ext cx="1857375" cy="790575"/>
          </a:xfrm>
          <a:prstGeom prst="rect">
            <a:avLst/>
          </a:prstGeom>
          <a:noFill/>
          <a:ln>
            <a:noFill/>
          </a:ln>
        </p:spPr>
      </p:pic>
      <p:pic>
        <p:nvPicPr>
          <p:cNvPr descr="many_to_many_entity_relationship_diagram.jpg" id="708" name="Google Shape;708;p66"/>
          <p:cNvPicPr preferRelativeResize="0"/>
          <p:nvPr/>
        </p:nvPicPr>
        <p:blipFill rotWithShape="1">
          <a:blip r:embed="rId4">
            <a:alphaModFix/>
          </a:blip>
          <a:srcRect b="0" l="0" r="0" t="0"/>
          <a:stretch/>
        </p:blipFill>
        <p:spPr>
          <a:xfrm>
            <a:off x="6004913" y="4620422"/>
            <a:ext cx="2314575" cy="1457325"/>
          </a:xfrm>
          <a:prstGeom prst="rect">
            <a:avLst/>
          </a:prstGeom>
          <a:noFill/>
          <a:ln>
            <a:noFill/>
          </a:ln>
        </p:spPr>
      </p:pic>
      <p:pic>
        <p:nvPicPr>
          <p:cNvPr descr="one_to_many_entity_relationship_diagram.jpg" id="709" name="Google Shape;709;p66"/>
          <p:cNvPicPr preferRelativeResize="0"/>
          <p:nvPr/>
        </p:nvPicPr>
        <p:blipFill rotWithShape="1">
          <a:blip r:embed="rId5">
            <a:alphaModFix/>
          </a:blip>
          <a:srcRect b="0" l="0" r="0" t="0"/>
          <a:stretch/>
        </p:blipFill>
        <p:spPr>
          <a:xfrm>
            <a:off x="5929313" y="2995047"/>
            <a:ext cx="2828925" cy="1333500"/>
          </a:xfrm>
          <a:prstGeom prst="rect">
            <a:avLst/>
          </a:prstGeom>
          <a:noFill/>
          <a:ln>
            <a:noFill/>
          </a:ln>
        </p:spPr>
      </p:pic>
      <p:sp>
        <p:nvSpPr>
          <p:cNvPr id="710" name="Google Shape;710;p66"/>
          <p:cNvSpPr/>
          <p:nvPr/>
        </p:nvSpPr>
        <p:spPr>
          <a:xfrm>
            <a:off x="695400" y="1174532"/>
            <a:ext cx="64109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There are three degrees of relationship</a:t>
            </a:r>
            <a:endParaRPr sz="2400">
              <a:solidFill>
                <a:schemeClr val="dk1"/>
              </a:solidFill>
              <a:latin typeface="Gill Sans"/>
              <a:ea typeface="Gill Sans"/>
              <a:cs typeface="Gill Sans"/>
              <a:sym typeface="Gill Sans"/>
            </a:endParaRPr>
          </a:p>
        </p:txBody>
      </p:sp>
      <p:sp>
        <p:nvSpPr>
          <p:cNvPr id="711" name="Google Shape;711;p66"/>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a:t>
            </a:r>
            <a:endParaRPr/>
          </a:p>
        </p:txBody>
      </p:sp>
    </p:spTree>
  </p:cSld>
  <p:clrMapOvr>
    <a:masterClrMapping/>
  </p:clrMapOvr>
</p:sld>
</file>

<file path=ppt/slides/slide6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14" name="Shape 6214"/>
        <p:cNvGrpSpPr/>
        <p:nvPr/>
      </p:nvGrpSpPr>
      <p:grpSpPr>
        <a:xfrm>
          <a:off x="0" y="0"/>
          <a:ext cx="0" cy="0"/>
          <a:chOff x="0" y="0"/>
          <a:chExt cx="0" cy="0"/>
        </a:xfrm>
      </p:grpSpPr>
      <p:sp>
        <p:nvSpPr>
          <p:cNvPr id="6215" name="Google Shape;6215;p660"/>
          <p:cNvSpPr txBox="1"/>
          <p:nvPr/>
        </p:nvSpPr>
        <p:spPr>
          <a:xfrm>
            <a:off x="1809720" y="785794"/>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16" name="Google Shape;6216;p660"/>
          <p:cNvSpPr/>
          <p:nvPr/>
        </p:nvSpPr>
        <p:spPr>
          <a:xfrm>
            <a:off x="1595438" y="3864122"/>
            <a:ext cx="900115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LOAD XML INFILE </a:t>
            </a:r>
            <a:r>
              <a:rPr lang="en-IN" sz="2000">
                <a:solidFill>
                  <a:srgbClr val="FFC000"/>
                </a:solidFill>
                <a:latin typeface="Arial"/>
                <a:ea typeface="Arial"/>
                <a:cs typeface="Arial"/>
                <a:sym typeface="Arial"/>
              </a:rPr>
              <a:t>‘C:\\EMPLOYEE.XML'</a:t>
            </a:r>
            <a:r>
              <a:rPr lang="en-IN" sz="2000">
                <a:solidFill>
                  <a:srgbClr val="0077AA"/>
                </a:solidFill>
                <a:latin typeface="Arial"/>
                <a:ea typeface="Arial"/>
                <a:cs typeface="Arial"/>
                <a:sym typeface="Arial"/>
              </a:rPr>
              <a:t> INTO TABLE </a:t>
            </a:r>
            <a:r>
              <a:rPr lang="en-IN" sz="2000">
                <a:solidFill>
                  <a:schemeClr val="dk1"/>
                </a:solidFill>
                <a:latin typeface="Arial"/>
                <a:ea typeface="Arial"/>
                <a:cs typeface="Arial"/>
                <a:sym typeface="Arial"/>
              </a:rPr>
              <a:t>EMPLOYEE</a:t>
            </a:r>
            <a:r>
              <a:rPr lang="en-IN" sz="2000">
                <a:solidFill>
                  <a:srgbClr val="0077AA"/>
                </a:solidFill>
                <a:latin typeface="Arial"/>
                <a:ea typeface="Arial"/>
                <a:cs typeface="Arial"/>
                <a:sym typeface="Arial"/>
              </a:rPr>
              <a:t> ROWS IDENTIFIED BY </a:t>
            </a:r>
            <a:r>
              <a:rPr lang="en-IN" sz="2000">
                <a:solidFill>
                  <a:srgbClr val="FFC000"/>
                </a:solidFill>
                <a:latin typeface="Arial"/>
                <a:ea typeface="Arial"/>
                <a:cs typeface="Arial"/>
                <a:sym typeface="Arial"/>
              </a:rPr>
              <a:t>'&lt;employee&gt;'</a:t>
            </a:r>
            <a:r>
              <a:rPr lang="en-IN" sz="2000">
                <a:solidFill>
                  <a:srgbClr val="0077AA"/>
                </a:solidFill>
                <a:latin typeface="Arial"/>
                <a:ea typeface="Arial"/>
                <a:cs typeface="Arial"/>
                <a:sym typeface="Arial"/>
              </a:rPr>
              <a:t>;</a:t>
            </a:r>
            <a:endParaRPr/>
          </a:p>
        </p:txBody>
      </p:sp>
      <p:sp>
        <p:nvSpPr>
          <p:cNvPr id="6217" name="Google Shape;6217;p660"/>
          <p:cNvSpPr/>
          <p:nvPr/>
        </p:nvSpPr>
        <p:spPr>
          <a:xfrm>
            <a:off x="1809720" y="1428736"/>
            <a:ext cx="850112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CREATE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TABLE</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`EMPLOYEE` </a:t>
            </a:r>
            <a:r>
              <a:rPr lang="en-IN" sz="20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id</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varchar </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45</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DEFAULT NULL</a:t>
            </a:r>
            <a:r>
              <a:rPr lang="en-IN" sz="20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firstname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varchar</a:t>
            </a:r>
            <a:r>
              <a:rPr lang="en-IN" sz="2000">
                <a:solidFill>
                  <a:schemeClr val="dk1"/>
                </a:solidFill>
                <a:latin typeface="Gill Sans"/>
                <a:ea typeface="Gill Sans"/>
                <a:cs typeface="Gill Sans"/>
                <a:sym typeface="Gill Sans"/>
              </a:rPr>
              <a:t> (</a:t>
            </a:r>
            <a:r>
              <a:rPr lang="en-IN" sz="2000">
                <a:solidFill>
                  <a:srgbClr val="FFC000"/>
                </a:solidFill>
                <a:latin typeface="Gill Sans"/>
                <a:ea typeface="Gill Sans"/>
                <a:cs typeface="Gill Sans"/>
                <a:sym typeface="Gill Sans"/>
              </a:rPr>
              <a:t>45</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DEFAULT NULL</a:t>
            </a:r>
            <a:r>
              <a:rPr lang="en-IN" sz="20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lastname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varchar</a:t>
            </a:r>
            <a:r>
              <a:rPr lang="en-IN" sz="2000">
                <a:solidFill>
                  <a:schemeClr val="dk1"/>
                </a:solidFill>
                <a:latin typeface="Gill Sans"/>
                <a:ea typeface="Gill Sans"/>
                <a:cs typeface="Gill Sans"/>
                <a:sym typeface="Gill Sans"/>
              </a:rPr>
              <a:t> (</a:t>
            </a:r>
            <a:r>
              <a:rPr lang="en-IN" sz="2000">
                <a:solidFill>
                  <a:srgbClr val="FFC000"/>
                </a:solidFill>
                <a:latin typeface="Gill Sans"/>
                <a:ea typeface="Gill Sans"/>
                <a:cs typeface="Gill Sans"/>
                <a:sym typeface="Gill Sans"/>
              </a:rPr>
              <a:t>45</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DEFAULT NULL</a:t>
            </a:r>
            <a:r>
              <a:rPr lang="en-IN" sz="20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title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varchar</a:t>
            </a:r>
            <a:r>
              <a:rPr lang="en-IN" sz="2000">
                <a:solidFill>
                  <a:schemeClr val="dk1"/>
                </a:solidFill>
                <a:latin typeface="Gill Sans"/>
                <a:ea typeface="Gill Sans"/>
                <a:cs typeface="Gill Sans"/>
                <a:sym typeface="Gill Sans"/>
              </a:rPr>
              <a:t> (</a:t>
            </a:r>
            <a:r>
              <a:rPr lang="en-IN" sz="2000">
                <a:solidFill>
                  <a:srgbClr val="FFC000"/>
                </a:solidFill>
                <a:latin typeface="Gill Sans"/>
                <a:ea typeface="Gill Sans"/>
                <a:cs typeface="Gill Sans"/>
                <a:sym typeface="Gill Sans"/>
              </a:rPr>
              <a:t>45</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DEFAULT NULL</a:t>
            </a:r>
            <a:endParaRPr/>
          </a:p>
          <a:p>
            <a:pPr indent="0" lvl="0" marL="0" marR="0" rtl="0" algn="l">
              <a:spcBef>
                <a:spcPts val="0"/>
              </a:spcBef>
              <a:spcAft>
                <a:spcPts val="0"/>
              </a:spcAft>
              <a:buNone/>
            </a:pPr>
            <a:r>
              <a:rPr lang="en-IN" sz="2000">
                <a:solidFill>
                  <a:schemeClr val="dk1"/>
                </a:solidFill>
                <a:latin typeface="Gill Sans"/>
                <a:ea typeface="Gill Sans"/>
                <a:cs typeface="Gill Sans"/>
                <a:sym typeface="Gill Sans"/>
              </a:rPr>
              <a:t>);</a:t>
            </a:r>
            <a:endParaRPr/>
          </a:p>
        </p:txBody>
      </p:sp>
      <p:sp>
        <p:nvSpPr>
          <p:cNvPr id="6218" name="Google Shape;6218;p66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Table structure for XML file and load XML file.</a:t>
            </a:r>
            <a:endParaRPr/>
          </a:p>
        </p:txBody>
      </p:sp>
      <p:sp>
        <p:nvSpPr>
          <p:cNvPr id="6219" name="Google Shape;6219;p660"/>
          <p:cNvSpPr/>
          <p:nvPr/>
        </p:nvSpPr>
        <p:spPr>
          <a:xfrm>
            <a:off x="1595406" y="5000636"/>
            <a:ext cx="45005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77AA"/>
                </a:solidFill>
                <a:latin typeface="Arial"/>
                <a:ea typeface="Arial"/>
                <a:cs typeface="Arial"/>
                <a:sym typeface="Arial"/>
              </a:rPr>
              <a:t>SELECT </a:t>
            </a:r>
            <a:r>
              <a:rPr lang="en-IN" sz="2000">
                <a:solidFill>
                  <a:schemeClr val="dk1"/>
                </a:solidFill>
                <a:latin typeface="Arial"/>
                <a:ea typeface="Arial"/>
                <a:cs typeface="Arial"/>
                <a:sym typeface="Arial"/>
              </a:rPr>
              <a:t>*</a:t>
            </a:r>
            <a:r>
              <a:rPr lang="en-IN" sz="2000">
                <a:solidFill>
                  <a:srgbClr val="0077AA"/>
                </a:solidFill>
                <a:latin typeface="Arial"/>
                <a:ea typeface="Arial"/>
                <a:cs typeface="Arial"/>
                <a:sym typeface="Arial"/>
              </a:rPr>
              <a:t> FROM </a:t>
            </a:r>
            <a:r>
              <a:rPr lang="en-IN" sz="2000">
                <a:solidFill>
                  <a:schemeClr val="dk1"/>
                </a:solidFill>
                <a:latin typeface="Arial"/>
                <a:ea typeface="Arial"/>
                <a:cs typeface="Arial"/>
                <a:sym typeface="Arial"/>
              </a:rPr>
              <a:t>EMPLOYEE</a:t>
            </a:r>
            <a:r>
              <a:rPr lang="en-IN" sz="2000">
                <a:solidFill>
                  <a:srgbClr val="0077AA"/>
                </a:solidFill>
                <a:latin typeface="Arial"/>
                <a:ea typeface="Arial"/>
                <a:cs typeface="Arial"/>
                <a:sym typeface="Arial"/>
              </a:rPr>
              <a:t>;</a:t>
            </a:r>
            <a:endParaRPr/>
          </a:p>
        </p:txBody>
      </p:sp>
    </p:spTree>
  </p:cSld>
  <p:clrMapOvr>
    <a:masterClrMapping/>
  </p:clrMapOvr>
</p:sld>
</file>

<file path=ppt/slides/slide6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23" name="Shape 6223"/>
        <p:cNvGrpSpPr/>
        <p:nvPr/>
      </p:nvGrpSpPr>
      <p:grpSpPr>
        <a:xfrm>
          <a:off x="0" y="0"/>
          <a:ext cx="0" cy="0"/>
          <a:chOff x="0" y="0"/>
          <a:chExt cx="0" cy="0"/>
        </a:xfrm>
      </p:grpSpPr>
      <p:sp>
        <p:nvSpPr>
          <p:cNvPr id="6224" name="Google Shape;6224;p661"/>
          <p:cNvSpPr txBox="1"/>
          <p:nvPr/>
        </p:nvSpPr>
        <p:spPr>
          <a:xfrm>
            <a:off x="1809720" y="785794"/>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25" name="Google Shape;6225;p661"/>
          <p:cNvSpPr/>
          <p:nvPr/>
        </p:nvSpPr>
        <p:spPr>
          <a:xfrm>
            <a:off x="1809720" y="1357299"/>
            <a:ext cx="8501122"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6C86"/>
                </a:solidFill>
                <a:latin typeface="Gill Sans"/>
                <a:ea typeface="Gill Sans"/>
                <a:cs typeface="Gill Sans"/>
                <a:sym typeface="Gill Sans"/>
              </a:rPr>
              <a:t>SELECT</a:t>
            </a:r>
            <a:r>
              <a:rPr lang="en-IN" sz="2000">
                <a:solidFill>
                  <a:schemeClr val="dk1"/>
                </a:solidFill>
                <a:latin typeface="Gill Sans"/>
                <a:ea typeface="Gill Sans"/>
                <a:cs typeface="Gill Sans"/>
                <a:sym typeface="Gill Sans"/>
              </a:rPr>
              <a:t> ExtractValue( </a:t>
            </a:r>
            <a:r>
              <a:rPr lang="en-IN" sz="2000">
                <a:solidFill>
                  <a:srgbClr val="FFC000"/>
                </a:solidFill>
                <a:latin typeface="Gill Sans"/>
                <a:ea typeface="Gill Sans"/>
                <a:cs typeface="Gill Sans"/>
                <a:sym typeface="Gill Sans"/>
              </a:rPr>
              <a:t>'&lt;?xml version="1.0" encoding="UTF-8"?&gt;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&lt;student&gt;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&lt;p1&gt;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&lt;id&gt;1001&lt;/id&gt;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&lt;name&gt; Saleel Bagde &lt;/name&gt;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&lt;email&gt; saleelbagde@gmail.com &lt;/email&gt;	</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&lt;email&gt; saleel.bagde@yahoomail.com &lt;/email&gt;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&lt;/p1&gt;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&lt;p1&gt;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&lt;id&gt;1002&lt;/id&gt;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&lt;name&gt; Sharmin Bagde &lt;/name&gt;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&lt;email&gt; sharminbagde@gmail.com &lt;/email&gt;	</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	  &lt;/p1&gt;</a:t>
            </a:r>
            <a:endParaRPr/>
          </a:p>
          <a:p>
            <a:pPr indent="0" lvl="0" marL="0" marR="0" rtl="0" algn="l">
              <a:spcBef>
                <a:spcPts val="0"/>
              </a:spcBef>
              <a:spcAft>
                <a:spcPts val="0"/>
              </a:spcAft>
              <a:buNone/>
            </a:pPr>
            <a:r>
              <a:rPr lang="en-IN" sz="2000">
                <a:solidFill>
                  <a:srgbClr val="FFC000"/>
                </a:solidFill>
                <a:latin typeface="Gill Sans"/>
                <a:ea typeface="Gill Sans"/>
                <a:cs typeface="Gill Sans"/>
                <a:sym typeface="Gill Sans"/>
              </a:rPr>
              <a:t>&lt;/student&gt;'</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 '//student//p1[$1]//email[$2]'</a:t>
            </a:r>
            <a:r>
              <a:rPr lang="en-IN" sz="2000">
                <a:solidFill>
                  <a:schemeClr val="dk1"/>
                </a:solidFill>
                <a:latin typeface="Gill Sans"/>
                <a:ea typeface="Gill Sans"/>
                <a:cs typeface="Gill Sans"/>
                <a:sym typeface="Gill Sans"/>
              </a:rPr>
              <a:t>);</a:t>
            </a:r>
            <a:endParaRPr/>
          </a:p>
        </p:txBody>
      </p:sp>
      <p:sp>
        <p:nvSpPr>
          <p:cNvPr id="6226" name="Google Shape;6226;p661"/>
          <p:cNvSpPr/>
          <p:nvPr/>
        </p:nvSpPr>
        <p:spPr>
          <a:xfrm>
            <a:off x="1524000" y="0"/>
            <a:ext cx="9144000" cy="1077218"/>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data from XML using MySQL ExtractValue function</a:t>
            </a:r>
            <a:endParaRPr/>
          </a:p>
        </p:txBody>
      </p:sp>
    </p:spTree>
  </p:cSld>
  <p:clrMapOvr>
    <a:masterClrMapping/>
  </p:clrMapOvr>
</p:sld>
</file>

<file path=ppt/slides/slide6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30" name="Shape 6230"/>
        <p:cNvGrpSpPr/>
        <p:nvPr/>
      </p:nvGrpSpPr>
      <p:grpSpPr>
        <a:xfrm>
          <a:off x="0" y="0"/>
          <a:ext cx="0" cy="0"/>
          <a:chOff x="0" y="0"/>
          <a:chExt cx="0" cy="0"/>
        </a:xfrm>
      </p:grpSpPr>
      <p:sp>
        <p:nvSpPr>
          <p:cNvPr id="6231" name="Google Shape;6231;p662"/>
          <p:cNvSpPr txBox="1"/>
          <p:nvPr/>
        </p:nvSpPr>
        <p:spPr>
          <a:xfrm>
            <a:off x="1809720" y="571480"/>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32" name="Google Shape;6232;p662"/>
          <p:cNvSpPr/>
          <p:nvPr/>
        </p:nvSpPr>
        <p:spPr>
          <a:xfrm>
            <a:off x="1809720" y="928670"/>
            <a:ext cx="85011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CREATE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TABLE</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`xmlTable` </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xmlData</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text</a:t>
            </a:r>
            <a:r>
              <a:rPr lang="en-IN" sz="2000">
                <a:solidFill>
                  <a:schemeClr val="dk1"/>
                </a:solidFill>
                <a:latin typeface="Gill Sans"/>
                <a:ea typeface="Gill Sans"/>
                <a:cs typeface="Gill Sans"/>
                <a:sym typeface="Gill Sans"/>
              </a:rPr>
              <a:t>);</a:t>
            </a:r>
            <a:endParaRPr/>
          </a:p>
        </p:txBody>
      </p:sp>
      <p:sp>
        <p:nvSpPr>
          <p:cNvPr id="6233" name="Google Shape;6233;p66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Inserting XML script in table.</a:t>
            </a:r>
            <a:endParaRPr/>
          </a:p>
        </p:txBody>
      </p:sp>
      <p:sp>
        <p:nvSpPr>
          <p:cNvPr id="6234" name="Google Shape;6234;p662"/>
          <p:cNvSpPr/>
          <p:nvPr/>
        </p:nvSpPr>
        <p:spPr>
          <a:xfrm>
            <a:off x="1738282" y="1357299"/>
            <a:ext cx="8643998"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638BAD"/>
                </a:solidFill>
                <a:latin typeface="Gill Sans"/>
                <a:ea typeface="Gill Sans"/>
                <a:cs typeface="Gill Sans"/>
                <a:sym typeface="Gill Sans"/>
              </a:rPr>
              <a:t>INSERT</a:t>
            </a:r>
            <a:r>
              <a:rPr lang="en-IN" sz="1800">
                <a:solidFill>
                  <a:schemeClr val="dk1"/>
                </a:solidFill>
                <a:latin typeface="Gill Sans"/>
                <a:ea typeface="Gill Sans"/>
                <a:cs typeface="Gill Sans"/>
                <a:sym typeface="Gill Sans"/>
              </a:rPr>
              <a:t> </a:t>
            </a:r>
            <a:r>
              <a:rPr lang="en-IN" sz="1800">
                <a:solidFill>
                  <a:srgbClr val="638BAD"/>
                </a:solidFill>
                <a:latin typeface="Gill Sans"/>
                <a:ea typeface="Gill Sans"/>
                <a:cs typeface="Gill Sans"/>
                <a:sym typeface="Gill Sans"/>
              </a:rPr>
              <a:t>INTO</a:t>
            </a:r>
            <a:r>
              <a:rPr lang="en-IN" sz="1800">
                <a:solidFill>
                  <a:schemeClr val="dk1"/>
                </a:solidFill>
                <a:latin typeface="Gill Sans"/>
                <a:ea typeface="Gill Sans"/>
                <a:cs typeface="Gill Sans"/>
                <a:sym typeface="Gill Sans"/>
              </a:rPr>
              <a:t> XMLTABLE </a:t>
            </a:r>
            <a:r>
              <a:rPr lang="en-IN" sz="1800">
                <a:solidFill>
                  <a:srgbClr val="638BAD"/>
                </a:solidFill>
                <a:latin typeface="Gill Sans"/>
                <a:ea typeface="Gill Sans"/>
                <a:cs typeface="Gill Sans"/>
                <a:sym typeface="Gill Sans"/>
              </a:rPr>
              <a:t>VALUES</a:t>
            </a:r>
            <a:r>
              <a:rPr lang="en-IN" sz="1800">
                <a:solidFill>
                  <a:schemeClr val="dk1"/>
                </a:solidFill>
                <a:latin typeface="Gill Sans"/>
                <a:ea typeface="Gill Sans"/>
                <a:cs typeface="Gill Sans"/>
                <a:sym typeface="Gill Sans"/>
              </a:rPr>
              <a:t> (</a:t>
            </a:r>
            <a:r>
              <a:rPr lang="en-IN" sz="1800">
                <a:solidFill>
                  <a:srgbClr val="FFC000"/>
                </a:solidFill>
                <a:latin typeface="Gill Sans"/>
                <a:ea typeface="Gill Sans"/>
                <a:cs typeface="Gill Sans"/>
                <a:sym typeface="Gill Sans"/>
              </a:rPr>
              <a: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&lt;Students&gt;</a:t>
            </a:r>
            <a:r>
              <a:rPr lang="en-IN" sz="18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1800">
                <a:solidFill>
                  <a:schemeClr val="dk1"/>
                </a:solidFill>
                <a:latin typeface="Gill Sans"/>
                <a:ea typeface="Gill Sans"/>
                <a:cs typeface="Gill Sans"/>
                <a:sym typeface="Gill Sans"/>
              </a:rPr>
              <a:t>	</a:t>
            </a:r>
            <a:r>
              <a:rPr lang="en-IN" sz="1800">
                <a:solidFill>
                  <a:srgbClr val="FFC000"/>
                </a:solidFill>
                <a:latin typeface="Gill Sans"/>
                <a:ea typeface="Gill Sans"/>
                <a:cs typeface="Gill Sans"/>
                <a:sym typeface="Gill Sans"/>
              </a:rPr>
              <a:t>&lt;student1&gt;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&lt;RollNumber&gt;1&lt;/RollNumber&gt;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Saleel &lt;/Name&gt;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saleelbagde@gmail.com &lt;/email&gt;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saleelbagde@yahoomail.com &lt;/email&gt;      	&lt;/student1&gt;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&lt;student2&gt;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 2 &lt;/RollNumber&gt;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Vrushali &lt;/Name&gt;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vrushalibagde@gmail.com &lt;/email&gt;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&lt;/student2&gt;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&lt;student3&gt;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 3 &lt;/RollNumber&gt;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Sharmin &lt;/Name&gt;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sharminbagde@gmail.com &lt;/email&gt;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&lt;/student3&gt;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&lt;/Students&gt;"</a:t>
            </a:r>
            <a:r>
              <a:rPr lang="en-IN" sz="1800">
                <a:solidFill>
                  <a:schemeClr val="dk1"/>
                </a:solidFill>
                <a:latin typeface="Gill Sans"/>
                <a:ea typeface="Gill Sans"/>
                <a:cs typeface="Gill Sans"/>
                <a:sym typeface="Gill Sans"/>
              </a:rPr>
              <a:t>);</a:t>
            </a:r>
            <a:endParaRPr/>
          </a:p>
        </p:txBody>
      </p:sp>
    </p:spTree>
  </p:cSld>
  <p:clrMapOvr>
    <a:masterClrMapping/>
  </p:clrMapOvr>
</p:sld>
</file>

<file path=ppt/slides/slide6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38" name="Shape 6238"/>
        <p:cNvGrpSpPr/>
        <p:nvPr/>
      </p:nvGrpSpPr>
      <p:grpSpPr>
        <a:xfrm>
          <a:off x="0" y="0"/>
          <a:ext cx="0" cy="0"/>
          <a:chOff x="0" y="0"/>
          <a:chExt cx="0" cy="0"/>
        </a:xfrm>
      </p:grpSpPr>
      <p:sp>
        <p:nvSpPr>
          <p:cNvPr id="6239" name="Google Shape;6239;p663"/>
          <p:cNvSpPr txBox="1"/>
          <p:nvPr/>
        </p:nvSpPr>
        <p:spPr>
          <a:xfrm>
            <a:off x="1809720" y="720850"/>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40" name="Google Shape;6240;p663"/>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from XML script from table.</a:t>
            </a:r>
            <a:endParaRPr/>
          </a:p>
        </p:txBody>
      </p:sp>
      <p:sp>
        <p:nvSpPr>
          <p:cNvPr id="6241" name="Google Shape;6241;p663"/>
          <p:cNvSpPr/>
          <p:nvPr/>
        </p:nvSpPr>
        <p:spPr>
          <a:xfrm>
            <a:off x="1595406" y="1935296"/>
            <a:ext cx="892971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SELECT</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EXTRACTVALUE</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xmlData</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"//Students//student1//email[$2]"</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FROM</a:t>
            </a:r>
            <a:r>
              <a:rPr lang="en-IN" sz="2000">
                <a:solidFill>
                  <a:schemeClr val="dk1"/>
                </a:solidFill>
                <a:latin typeface="Gill Sans"/>
                <a:ea typeface="Gill Sans"/>
                <a:cs typeface="Gill Sans"/>
                <a:sym typeface="Gill Sans"/>
              </a:rPr>
              <a:t> XMLTABLE;</a:t>
            </a:r>
            <a:endParaRPr/>
          </a:p>
        </p:txBody>
      </p:sp>
    </p:spTree>
  </p:cSld>
  <p:clrMapOvr>
    <a:masterClrMapping/>
  </p:clrMapOvr>
</p:sld>
</file>

<file path=ppt/slides/slide6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45" name="Shape 6245"/>
        <p:cNvGrpSpPr/>
        <p:nvPr/>
      </p:nvGrpSpPr>
      <p:grpSpPr>
        <a:xfrm>
          <a:off x="0" y="0"/>
          <a:ext cx="0" cy="0"/>
          <a:chOff x="0" y="0"/>
          <a:chExt cx="0" cy="0"/>
        </a:xfrm>
      </p:grpSpPr>
      <p:sp>
        <p:nvSpPr>
          <p:cNvPr id="6246" name="Google Shape;6246;p664"/>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Inserting XML script in table.</a:t>
            </a:r>
            <a:endParaRPr/>
          </a:p>
        </p:txBody>
      </p:sp>
      <p:sp>
        <p:nvSpPr>
          <p:cNvPr id="6247" name="Google Shape;6247;p664"/>
          <p:cNvSpPr txBox="1"/>
          <p:nvPr/>
        </p:nvSpPr>
        <p:spPr>
          <a:xfrm>
            <a:off x="1809720" y="571480"/>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48" name="Google Shape;6248;p664"/>
          <p:cNvSpPr/>
          <p:nvPr/>
        </p:nvSpPr>
        <p:spPr>
          <a:xfrm>
            <a:off x="1809720" y="928670"/>
            <a:ext cx="850112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CREATE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TABLE</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`xmlTable` </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xmlData</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text</a:t>
            </a:r>
            <a:r>
              <a:rPr lang="en-IN" sz="2000">
                <a:solidFill>
                  <a:schemeClr val="dk1"/>
                </a:solidFill>
                <a:latin typeface="Gill Sans"/>
                <a:ea typeface="Gill Sans"/>
                <a:cs typeface="Gill Sans"/>
                <a:sym typeface="Gill Sans"/>
              </a:rPr>
              <a:t>);</a:t>
            </a:r>
            <a:endParaRPr/>
          </a:p>
        </p:txBody>
      </p:sp>
      <p:sp>
        <p:nvSpPr>
          <p:cNvPr id="6249" name="Google Shape;6249;p664"/>
          <p:cNvSpPr/>
          <p:nvPr/>
        </p:nvSpPr>
        <p:spPr>
          <a:xfrm>
            <a:off x="1738282" y="1357298"/>
            <a:ext cx="8643998" cy="53860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INSERT</a:t>
            </a:r>
            <a:r>
              <a:rPr lang="en-IN" sz="18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INTO</a:t>
            </a:r>
            <a:r>
              <a:rPr lang="en-IN" sz="1800">
                <a:solidFill>
                  <a:schemeClr val="dk1"/>
                </a:solidFill>
                <a:latin typeface="Gill Sans"/>
                <a:ea typeface="Gill Sans"/>
                <a:cs typeface="Gill Sans"/>
                <a:sym typeface="Gill Sans"/>
              </a:rPr>
              <a:t> XMLTABLE </a:t>
            </a:r>
            <a:r>
              <a:rPr lang="en-IN" sz="2000">
                <a:solidFill>
                  <a:srgbClr val="638BAD"/>
                </a:solidFill>
                <a:latin typeface="Gill Sans"/>
                <a:ea typeface="Gill Sans"/>
                <a:cs typeface="Gill Sans"/>
                <a:sym typeface="Gill Sans"/>
              </a:rPr>
              <a:t>VALUES</a:t>
            </a:r>
            <a:r>
              <a:rPr lang="en-IN" sz="1800">
                <a:solidFill>
                  <a:schemeClr val="dk1"/>
                </a:solidFill>
                <a:latin typeface="Gill Sans"/>
                <a:ea typeface="Gill Sans"/>
                <a:cs typeface="Gill Sans"/>
                <a:sym typeface="Gill Sans"/>
              </a:rPr>
              <a:t> (</a:t>
            </a:r>
            <a:r>
              <a:rPr lang="en-IN" sz="1800">
                <a:solidFill>
                  <a:srgbClr val="FFC000"/>
                </a:solidFill>
                <a:latin typeface="Gill Sans"/>
                <a:ea typeface="Gill Sans"/>
                <a:cs typeface="Gill Sans"/>
                <a:sym typeface="Gill Sans"/>
              </a:rPr>
              <a: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&lt;Students&gt;</a:t>
            </a:r>
            <a:r>
              <a:rPr lang="en-IN" sz="1800">
                <a:solidFill>
                  <a:schemeClr val="dk1"/>
                </a:solidFill>
                <a:latin typeface="Gill Sans"/>
                <a:ea typeface="Gill Sans"/>
                <a:cs typeface="Gill Sans"/>
                <a:sym typeface="Gill Sans"/>
              </a:rPr>
              <a:t>      </a:t>
            </a:r>
            <a:endParaRPr/>
          </a:p>
          <a:p>
            <a:pPr indent="0" lvl="0" marL="0" marR="0" rtl="0" algn="l">
              <a:spcBef>
                <a:spcPts val="0"/>
              </a:spcBef>
              <a:spcAft>
                <a:spcPts val="0"/>
              </a:spcAft>
              <a:buNone/>
            </a:pPr>
            <a:r>
              <a:rPr lang="en-IN" sz="1800">
                <a:solidFill>
                  <a:schemeClr val="dk1"/>
                </a:solidFill>
                <a:latin typeface="Gill Sans"/>
                <a:ea typeface="Gill Sans"/>
                <a:cs typeface="Gill Sans"/>
                <a:sym typeface="Gill Sans"/>
              </a:rPr>
              <a:t>	</a:t>
            </a:r>
            <a:r>
              <a:rPr lang="en-IN" sz="1800">
                <a:solidFill>
                  <a:srgbClr val="FFC000"/>
                </a:solidFill>
                <a:latin typeface="Gill Sans"/>
                <a:ea typeface="Gill Sans"/>
                <a:cs typeface="Gill Sans"/>
                <a:sym typeface="Gill Sans"/>
              </a:rPr>
              <a:t>&lt;student&gt;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&lt;RollNumber&gt;1&lt;/RollNumber&gt;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Saleel &lt;/Name&gt;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saleelbagde@gmail.com &lt;/email&gt;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saleelbagde@yahoomail.com &lt;/email&gt;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 2 &lt;/RollNumber&gt;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Vrushali &lt;/Name&gt;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vrushalibagde@gmail.com &lt;/email&gt;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&lt;RollNumber&gt; 3 &lt;/RollNumber&gt;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&lt;Name&gt; Sharmin &lt;/Name&gt;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&lt;email&gt; sharminbagde@gmail.com &lt;/email&gt; </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              &lt;/student&gt;</a:t>
            </a:r>
            <a:endParaRPr/>
          </a:p>
          <a:p>
            <a:pPr indent="0" lvl="0" marL="0" marR="0" rtl="0" algn="l">
              <a:spcBef>
                <a:spcPts val="0"/>
              </a:spcBef>
              <a:spcAft>
                <a:spcPts val="0"/>
              </a:spcAft>
              <a:buNone/>
            </a:pPr>
            <a:r>
              <a:rPr lang="en-IN" sz="1800">
                <a:solidFill>
                  <a:srgbClr val="FFC000"/>
                </a:solidFill>
                <a:latin typeface="Gill Sans"/>
                <a:ea typeface="Gill Sans"/>
                <a:cs typeface="Gill Sans"/>
                <a:sym typeface="Gill Sans"/>
              </a:rPr>
              <a:t>&lt;/Students&gt;"</a:t>
            </a:r>
            <a:r>
              <a:rPr lang="en-IN" sz="1800">
                <a:solidFill>
                  <a:schemeClr val="dk1"/>
                </a:solidFill>
                <a:latin typeface="Gill Sans"/>
                <a:ea typeface="Gill Sans"/>
                <a:cs typeface="Gill Sans"/>
                <a:sym typeface="Gill Sans"/>
              </a:rPr>
              <a:t>);</a:t>
            </a:r>
            <a:endParaRPr/>
          </a:p>
        </p:txBody>
      </p:sp>
    </p:spTree>
  </p:cSld>
  <p:clrMapOvr>
    <a:masterClrMapping/>
  </p:clrMapOvr>
</p:sld>
</file>

<file path=ppt/slides/slide6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53" name="Shape 6253"/>
        <p:cNvGrpSpPr/>
        <p:nvPr/>
      </p:nvGrpSpPr>
      <p:grpSpPr>
        <a:xfrm>
          <a:off x="0" y="0"/>
          <a:ext cx="0" cy="0"/>
          <a:chOff x="0" y="0"/>
          <a:chExt cx="0" cy="0"/>
        </a:xfrm>
      </p:grpSpPr>
      <p:sp>
        <p:nvSpPr>
          <p:cNvPr id="6254" name="Google Shape;6254;p665"/>
          <p:cNvSpPr txBox="1"/>
          <p:nvPr/>
        </p:nvSpPr>
        <p:spPr>
          <a:xfrm>
            <a:off x="1809720" y="720850"/>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55" name="Google Shape;6255;p665"/>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Select  from XML script from table.</a:t>
            </a:r>
            <a:endParaRPr/>
          </a:p>
        </p:txBody>
      </p:sp>
      <p:sp>
        <p:nvSpPr>
          <p:cNvPr id="6256" name="Google Shape;6256;p665"/>
          <p:cNvSpPr/>
          <p:nvPr/>
        </p:nvSpPr>
        <p:spPr>
          <a:xfrm>
            <a:off x="1595406" y="1935296"/>
            <a:ext cx="892971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SELECT</a:t>
            </a:r>
            <a:r>
              <a:rPr lang="en-IN" sz="2000">
                <a:solidFill>
                  <a:schemeClr val="dk1"/>
                </a:solidFill>
                <a:latin typeface="Gill Sans"/>
                <a:ea typeface="Gill Sans"/>
                <a:cs typeface="Gill Sans"/>
                <a:sym typeface="Gill Sans"/>
              </a:rPr>
              <a:t> </a:t>
            </a:r>
            <a:r>
              <a:rPr lang="en-IN" sz="2000">
                <a:solidFill>
                  <a:srgbClr val="945D4A"/>
                </a:solidFill>
                <a:latin typeface="Gill Sans"/>
                <a:ea typeface="Gill Sans"/>
                <a:cs typeface="Gill Sans"/>
                <a:sym typeface="Gill Sans"/>
              </a:rPr>
              <a:t>EXTRACTVALUE</a:t>
            </a:r>
            <a:r>
              <a:rPr lang="en-IN" sz="2000">
                <a:solidFill>
                  <a:schemeClr val="dk1"/>
                </a:solidFill>
                <a:latin typeface="Gill Sans"/>
                <a:ea typeface="Gill Sans"/>
                <a:cs typeface="Gill Sans"/>
                <a:sym typeface="Gill Sans"/>
              </a:rPr>
              <a:t>(</a:t>
            </a:r>
            <a:r>
              <a:rPr lang="en-IN" sz="2000">
                <a:solidFill>
                  <a:srgbClr val="945D4A"/>
                </a:solidFill>
                <a:latin typeface="Gill Sans"/>
                <a:ea typeface="Gill Sans"/>
                <a:cs typeface="Gill Sans"/>
                <a:sym typeface="Gill Sans"/>
              </a:rPr>
              <a:t>xmlData</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"//Students//student[$1]//email[$2]"</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FROM</a:t>
            </a:r>
            <a:r>
              <a:rPr lang="en-IN" sz="2000">
                <a:solidFill>
                  <a:schemeClr val="dk1"/>
                </a:solidFill>
                <a:latin typeface="Gill Sans"/>
                <a:ea typeface="Gill Sans"/>
                <a:cs typeface="Gill Sans"/>
                <a:sym typeface="Gill Sans"/>
              </a:rPr>
              <a:t> XMLTABLE;</a:t>
            </a:r>
            <a:endParaRPr/>
          </a:p>
        </p:txBody>
      </p:sp>
    </p:spTree>
  </p:cSld>
  <p:clrMapOvr>
    <a:masterClrMapping/>
  </p:clrMapOvr>
</p:sld>
</file>

<file path=ppt/slides/slide6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60" name="Shape 6260"/>
        <p:cNvGrpSpPr/>
        <p:nvPr/>
      </p:nvGrpSpPr>
      <p:grpSpPr>
        <a:xfrm>
          <a:off x="0" y="0"/>
          <a:ext cx="0" cy="0"/>
          <a:chOff x="0" y="0"/>
          <a:chExt cx="0" cy="0"/>
        </a:xfrm>
      </p:grpSpPr>
      <p:sp>
        <p:nvSpPr>
          <p:cNvPr id="6261" name="Google Shape;6261;p666"/>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XML file</a:t>
            </a:r>
            <a:endParaRPr/>
          </a:p>
        </p:txBody>
      </p:sp>
      <p:sp>
        <p:nvSpPr>
          <p:cNvPr id="6262" name="Google Shape;6262;p666"/>
          <p:cNvSpPr/>
          <p:nvPr/>
        </p:nvSpPr>
        <p:spPr>
          <a:xfrm>
            <a:off x="1738282" y="1214422"/>
            <a:ext cx="4929222" cy="50167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&lt;?xml version="1.0" encoding="utf-16"?&gt;</a:t>
            </a:r>
            <a:endParaRPr/>
          </a:p>
          <a:p>
            <a:pPr indent="0" lvl="0" marL="0" marR="0" rtl="0" algn="l">
              <a:spcBef>
                <a:spcPts val="0"/>
              </a:spcBef>
              <a:spcAft>
                <a:spcPts val="0"/>
              </a:spcAft>
              <a:buNone/>
            </a:pPr>
            <a:r>
              <a:rPr lang="en-IN" sz="2000">
                <a:solidFill>
                  <a:srgbClr val="C74C49"/>
                </a:solidFill>
                <a:latin typeface="Gill Sans"/>
                <a:ea typeface="Gill Sans"/>
                <a:cs typeface="Gill Sans"/>
                <a:sym typeface="Gill Sans"/>
              </a:rPr>
              <a:t>&lt;employees&gt;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r>
              <a:rPr lang="en-IN" sz="2000">
                <a:solidFill>
                  <a:srgbClr val="2658E6"/>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be129</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 </a:t>
            </a:r>
            <a:r>
              <a:rPr lang="en-IN" sz="2000">
                <a:solidFill>
                  <a:schemeClr val="dk1"/>
                </a:solidFill>
                <a:latin typeface="Gill Sans"/>
                <a:ea typeface="Gill Sans"/>
                <a:cs typeface="Gill Sans"/>
                <a:sym typeface="Gill Sans"/>
              </a:rPr>
              <a:t>Jane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&lt;lastname&gt; </a:t>
            </a:r>
            <a:r>
              <a:rPr lang="en-IN" sz="2000">
                <a:solidFill>
                  <a:schemeClr val="dk1"/>
                </a:solidFill>
                <a:latin typeface="Gill Sans"/>
                <a:ea typeface="Gill Sans"/>
                <a:cs typeface="Gill Sans"/>
                <a:sym typeface="Gill Sans"/>
              </a:rPr>
              <a:t>Doe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&lt;/lastname&gt;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&lt;title&gt; </a:t>
            </a:r>
            <a:r>
              <a:rPr lang="en-IN" sz="2000">
                <a:solidFill>
                  <a:schemeClr val="dk1"/>
                </a:solidFill>
                <a:latin typeface="Gill Sans"/>
                <a:ea typeface="Gill Sans"/>
                <a:cs typeface="Gill Sans"/>
                <a:sym typeface="Gill Sans"/>
              </a:rPr>
              <a:t>Engineer</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&lt;/title&gt;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&lt;id&gt;</a:t>
            </a:r>
            <a:r>
              <a:rPr lang="en-IN" sz="2000">
                <a:solidFill>
                  <a:srgbClr val="2658E6"/>
                </a:solidFill>
                <a:latin typeface="Gill Sans"/>
                <a:ea typeface="Gill Sans"/>
                <a:cs typeface="Gill Sans"/>
                <a:sym typeface="Gill Sans"/>
              </a:rPr>
              <a:t> </a:t>
            </a:r>
            <a:r>
              <a:rPr lang="en-IN" sz="2000">
                <a:solidFill>
                  <a:schemeClr val="dk1"/>
                </a:solidFill>
                <a:latin typeface="Gill Sans"/>
                <a:ea typeface="Gill Sans"/>
                <a:cs typeface="Gill Sans"/>
                <a:sym typeface="Gill Sans"/>
              </a:rPr>
              <a:t>be130</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&lt;/id&gt;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&lt;firstname&gt; </a:t>
            </a:r>
            <a:r>
              <a:rPr lang="en-IN" sz="2000">
                <a:solidFill>
                  <a:schemeClr val="dk1"/>
                </a:solidFill>
                <a:latin typeface="Gill Sans"/>
                <a:ea typeface="Gill Sans"/>
                <a:cs typeface="Gill Sans"/>
                <a:sym typeface="Gill Sans"/>
              </a:rPr>
              <a:t>William</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&lt;/firstname&gt;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&lt;lastname&gt; </a:t>
            </a:r>
            <a:r>
              <a:rPr lang="en-IN" sz="2000">
                <a:solidFill>
                  <a:schemeClr val="dk1"/>
                </a:solidFill>
                <a:latin typeface="Gill Sans"/>
                <a:ea typeface="Gill Sans"/>
                <a:cs typeface="Gill Sans"/>
                <a:sym typeface="Gill Sans"/>
              </a:rPr>
              <a:t>Defoe</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&lt;/lastname&gt;</a:t>
            </a:r>
            <a:endParaRPr/>
          </a:p>
          <a:p>
            <a:pPr indent="0" lvl="0" marL="0" marR="0" rtl="0" algn="l">
              <a:spcBef>
                <a:spcPts val="0"/>
              </a:spcBef>
              <a:spcAft>
                <a:spcPts val="0"/>
              </a:spcAft>
              <a:buNone/>
            </a:pPr>
            <a:r>
              <a:rPr lang="en-IN" sz="2000">
                <a:solidFill>
                  <a:srgbClr val="638BAD"/>
                </a:solidFill>
                <a:latin typeface="Gill Sans"/>
                <a:ea typeface="Gill Sans"/>
                <a:cs typeface="Gill Sans"/>
                <a:sym typeface="Gill Sans"/>
              </a:rPr>
              <a:t>           &lt;title&gt; </a:t>
            </a:r>
            <a:r>
              <a:rPr lang="en-IN" sz="2000">
                <a:solidFill>
                  <a:schemeClr val="dk1"/>
                </a:solidFill>
                <a:latin typeface="Gill Sans"/>
                <a:ea typeface="Gill Sans"/>
                <a:cs typeface="Gill Sans"/>
                <a:sym typeface="Gill Sans"/>
              </a:rPr>
              <a:t>Accountant</a:t>
            </a:r>
            <a:r>
              <a:rPr lang="en-IN" sz="2000">
                <a:solidFill>
                  <a:srgbClr val="2658E6"/>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&lt;/title&gt;</a:t>
            </a:r>
            <a:endParaRPr/>
          </a:p>
          <a:p>
            <a:pPr indent="0" lvl="0" marL="0" marR="0" rtl="0" algn="l">
              <a:spcBef>
                <a:spcPts val="0"/>
              </a:spcBef>
              <a:spcAft>
                <a:spcPts val="0"/>
              </a:spcAft>
              <a:buNone/>
            </a:pPr>
            <a:r>
              <a:rPr lang="en-IN" sz="2000">
                <a:solidFill>
                  <a:srgbClr val="2658E6"/>
                </a:solidFill>
                <a:latin typeface="Gill Sans"/>
                <a:ea typeface="Gill Sans"/>
                <a:cs typeface="Gill Sans"/>
                <a:sym typeface="Gill Sans"/>
              </a:rPr>
              <a:t>      </a:t>
            </a:r>
            <a:r>
              <a:rPr lang="en-IN" sz="2000">
                <a:solidFill>
                  <a:srgbClr val="B38806"/>
                </a:solidFill>
                <a:latin typeface="Gill Sans"/>
                <a:ea typeface="Gill Sans"/>
                <a:cs typeface="Gill Sans"/>
                <a:sym typeface="Gill Sans"/>
              </a:rPr>
              <a:t>&lt;/employee&gt;</a:t>
            </a:r>
            <a:endParaRPr/>
          </a:p>
          <a:p>
            <a:pPr indent="0" lvl="0" marL="0" marR="0" rtl="0" algn="l">
              <a:spcBef>
                <a:spcPts val="0"/>
              </a:spcBef>
              <a:spcAft>
                <a:spcPts val="0"/>
              </a:spcAft>
              <a:buNone/>
            </a:pPr>
            <a:r>
              <a:rPr lang="en-IN" sz="2000">
                <a:solidFill>
                  <a:srgbClr val="C74C49"/>
                </a:solidFill>
                <a:latin typeface="Gill Sans"/>
                <a:ea typeface="Gill Sans"/>
                <a:cs typeface="Gill Sans"/>
                <a:sym typeface="Gill Sans"/>
              </a:rPr>
              <a:t>&lt;/employees&gt;</a:t>
            </a:r>
            <a:endParaRPr/>
          </a:p>
        </p:txBody>
      </p:sp>
      <p:sp>
        <p:nvSpPr>
          <p:cNvPr id="6263" name="Google Shape;6263;p666"/>
          <p:cNvSpPr txBox="1"/>
          <p:nvPr/>
        </p:nvSpPr>
        <p:spPr>
          <a:xfrm>
            <a:off x="1809721" y="714356"/>
            <a:ext cx="20534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Employee.xml File</a:t>
            </a:r>
            <a:endParaRPr/>
          </a:p>
        </p:txBody>
      </p:sp>
    </p:spTree>
  </p:cSld>
  <p:clrMapOvr>
    <a:masterClrMapping/>
  </p:clrMapOvr>
</p:sld>
</file>

<file path=ppt/slides/slide6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67" name="Shape 6267"/>
        <p:cNvGrpSpPr/>
        <p:nvPr/>
      </p:nvGrpSpPr>
      <p:grpSpPr>
        <a:xfrm>
          <a:off x="0" y="0"/>
          <a:ext cx="0" cy="0"/>
          <a:chOff x="0" y="0"/>
          <a:chExt cx="0" cy="0"/>
        </a:xfrm>
      </p:grpSpPr>
      <p:sp>
        <p:nvSpPr>
          <p:cNvPr id="6268" name="Google Shape;6268;p667"/>
          <p:cNvSpPr txBox="1"/>
          <p:nvPr/>
        </p:nvSpPr>
        <p:spPr>
          <a:xfrm>
            <a:off x="1809720" y="720850"/>
            <a:ext cx="115608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00B050"/>
                </a:solidFill>
                <a:latin typeface="Gill Sans"/>
                <a:ea typeface="Gill Sans"/>
                <a:cs typeface="Gill Sans"/>
                <a:sym typeface="Gill Sans"/>
              </a:rPr>
              <a:t>Example: </a:t>
            </a:r>
            <a:endParaRPr/>
          </a:p>
        </p:txBody>
      </p:sp>
      <p:sp>
        <p:nvSpPr>
          <p:cNvPr id="6269" name="Google Shape;6269;p667"/>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Load and select  data from external XML file</a:t>
            </a:r>
            <a:endParaRPr/>
          </a:p>
        </p:txBody>
      </p:sp>
      <p:sp>
        <p:nvSpPr>
          <p:cNvPr id="6270" name="Google Shape;6270;p667"/>
          <p:cNvSpPr/>
          <p:nvPr/>
        </p:nvSpPr>
        <p:spPr>
          <a:xfrm>
            <a:off x="1809720" y="1500174"/>
            <a:ext cx="857256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000">
                <a:solidFill>
                  <a:srgbClr val="638BAD"/>
                </a:solidFill>
                <a:latin typeface="Gill Sans"/>
                <a:ea typeface="Gill Sans"/>
                <a:cs typeface="Gill Sans"/>
                <a:sym typeface="Gill Sans"/>
              </a:rPr>
              <a:t>SET</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xml</a:t>
            </a:r>
            <a:r>
              <a:rPr lang="en-IN" sz="2000">
                <a:solidFill>
                  <a:schemeClr val="dk1"/>
                </a:solidFill>
                <a:latin typeface="Gill Sans"/>
                <a:ea typeface="Gill Sans"/>
                <a:cs typeface="Gill Sans"/>
                <a:sym typeface="Gill Sans"/>
              </a:rPr>
              <a:t> = </a:t>
            </a:r>
            <a:r>
              <a:rPr lang="en-IN" sz="2000">
                <a:solidFill>
                  <a:srgbClr val="945D4A"/>
                </a:solidFill>
                <a:latin typeface="Gill Sans"/>
                <a:ea typeface="Gill Sans"/>
                <a:cs typeface="Gill Sans"/>
                <a:sym typeface="Gill Sans"/>
              </a:rPr>
              <a:t>LOAD_FILE</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"E:/employee.xml"</a:t>
            </a:r>
            <a:r>
              <a:rPr lang="en-IN" sz="2000">
                <a:solidFill>
                  <a:schemeClr val="dk1"/>
                </a:solidFill>
                <a:latin typeface="Gill Sans"/>
                <a:ea typeface="Gill Sans"/>
                <a:cs typeface="Gill Sans"/>
                <a:sym typeface="Gill Sans"/>
              </a:rPr>
              <a:t>);</a:t>
            </a:r>
            <a:endParaRPr/>
          </a:p>
          <a:p>
            <a:pPr indent="0" lvl="0" marL="0" marR="0" rtl="0" algn="l">
              <a:lnSpc>
                <a:spcPct val="150000"/>
              </a:lnSpc>
              <a:spcBef>
                <a:spcPts val="0"/>
              </a:spcBef>
              <a:spcAft>
                <a:spcPts val="0"/>
              </a:spcAft>
              <a:buNone/>
            </a:pPr>
            <a:r>
              <a:rPr lang="en-IN" sz="2000">
                <a:solidFill>
                  <a:srgbClr val="638BAD"/>
                </a:solidFill>
                <a:latin typeface="Gill Sans"/>
                <a:ea typeface="Gill Sans"/>
                <a:cs typeface="Gill Sans"/>
                <a:sym typeface="Gill Sans"/>
              </a:rPr>
              <a:t>SELECT</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CONVERT(</a:t>
            </a:r>
            <a:r>
              <a:rPr lang="en-IN" sz="2000">
                <a:solidFill>
                  <a:srgbClr val="945D4A"/>
                </a:solidFill>
                <a:latin typeface="Gill Sans"/>
                <a:ea typeface="Gill Sans"/>
                <a:cs typeface="Gill Sans"/>
                <a:sym typeface="Gill Sans"/>
              </a:rPr>
              <a:t>EXTRACTVALUE</a:t>
            </a:r>
            <a:r>
              <a:rPr lang="en-IN" sz="2000">
                <a:solidFill>
                  <a:schemeClr val="dk1"/>
                </a:solidFill>
                <a:latin typeface="Gill Sans"/>
                <a:ea typeface="Gill Sans"/>
                <a:cs typeface="Gill Sans"/>
                <a:sym typeface="Gill Sans"/>
              </a:rPr>
              <a:t>(@</a:t>
            </a:r>
            <a:r>
              <a:rPr lang="en-IN" sz="2000">
                <a:solidFill>
                  <a:srgbClr val="638BAD"/>
                </a:solidFill>
                <a:latin typeface="Gill Sans"/>
                <a:ea typeface="Gill Sans"/>
                <a:cs typeface="Gill Sans"/>
                <a:sym typeface="Gill Sans"/>
              </a:rPr>
              <a:t>xml</a:t>
            </a:r>
            <a:r>
              <a:rPr lang="en-IN" sz="2000">
                <a:solidFill>
                  <a:schemeClr val="dk1"/>
                </a:solidFill>
                <a:latin typeface="Gill Sans"/>
                <a:ea typeface="Gill Sans"/>
                <a:cs typeface="Gill Sans"/>
                <a:sym typeface="Gill Sans"/>
              </a:rPr>
              <a:t>,</a:t>
            </a:r>
            <a:r>
              <a:rPr lang="en-IN" sz="2000">
                <a:solidFill>
                  <a:srgbClr val="FFC000"/>
                </a:solidFill>
                <a:latin typeface="Gill Sans"/>
                <a:ea typeface="Gill Sans"/>
                <a:cs typeface="Gill Sans"/>
                <a:sym typeface="Gill Sans"/>
              </a:rPr>
              <a:t>"//employee[$1]//firstname"</a:t>
            </a:r>
            <a:r>
              <a:rPr lang="en-IN" sz="2000">
                <a:solidFill>
                  <a:schemeClr val="dk1"/>
                </a:solidFill>
                <a:latin typeface="Gill Sans"/>
                <a:ea typeface="Gill Sans"/>
                <a:cs typeface="Gill Sans"/>
                <a:sym typeface="Gill Sans"/>
              </a:rPr>
              <a:t>), </a:t>
            </a:r>
            <a:r>
              <a:rPr lang="en-IN" sz="2000">
                <a:solidFill>
                  <a:srgbClr val="638BAD"/>
                </a:solidFill>
                <a:latin typeface="Gill Sans"/>
                <a:ea typeface="Gill Sans"/>
                <a:cs typeface="Gill Sans"/>
                <a:sym typeface="Gill Sans"/>
              </a:rPr>
              <a:t>CHAR</a:t>
            </a:r>
            <a:r>
              <a:rPr lang="en-IN" sz="2000">
                <a:solidFill>
                  <a:schemeClr val="dk1"/>
                </a:solidFill>
                <a:latin typeface="Gill Sans"/>
                <a:ea typeface="Gill Sans"/>
                <a:cs typeface="Gill Sans"/>
                <a:sym typeface="Gill Sans"/>
              </a:rPr>
              <a:t>);</a:t>
            </a:r>
            <a:endParaRPr/>
          </a:p>
        </p:txBody>
      </p:sp>
    </p:spTree>
  </p:cSld>
  <p:clrMapOvr>
    <a:masterClrMapping/>
  </p:clrMapOvr>
</p:sld>
</file>

<file path=ppt/slides/slide6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74" name="Shape 6274"/>
        <p:cNvGrpSpPr/>
        <p:nvPr/>
      </p:nvGrpSpPr>
      <p:grpSpPr>
        <a:xfrm>
          <a:off x="0" y="0"/>
          <a:ext cx="0" cy="0"/>
          <a:chOff x="0" y="0"/>
          <a:chExt cx="0" cy="0"/>
        </a:xfrm>
      </p:grpSpPr>
      <p:sp>
        <p:nvSpPr>
          <p:cNvPr id="6275" name="Google Shape;6275;p668"/>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IMP SQL statements</a:t>
            </a:r>
            <a:endParaRPr/>
          </a:p>
        </p:txBody>
      </p:sp>
      <p:sp>
        <p:nvSpPr>
          <p:cNvPr id="6276" name="Google Shape;6276;p668"/>
          <p:cNvSpPr/>
          <p:nvPr/>
        </p:nvSpPr>
        <p:spPr>
          <a:xfrm>
            <a:off x="335360" y="685800"/>
            <a:ext cx="11521280" cy="76944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Arial"/>
              <a:buAutoNum type="arabicPeriod"/>
            </a:pPr>
            <a:r>
              <a:rPr b="1" lang="en-IN" sz="1800">
                <a:solidFill>
                  <a:schemeClr val="dk1"/>
                </a:solidFill>
                <a:latin typeface="Arial"/>
                <a:ea typeface="Arial"/>
                <a:cs typeface="Arial"/>
                <a:sym typeface="Arial"/>
              </a:rPr>
              <a:t>Find 2</a:t>
            </a:r>
            <a:r>
              <a:rPr b="1" baseline="30000" lang="en-IN" sz="1800">
                <a:solidFill>
                  <a:schemeClr val="dk1"/>
                </a:solidFill>
                <a:latin typeface="Arial"/>
                <a:ea typeface="Arial"/>
                <a:cs typeface="Arial"/>
                <a:sym typeface="Arial"/>
              </a:rPr>
              <a:t>nd</a:t>
            </a:r>
            <a:r>
              <a:rPr b="1" lang="en-IN" sz="1800">
                <a:solidFill>
                  <a:schemeClr val="dk1"/>
                </a:solidFill>
                <a:latin typeface="Arial"/>
                <a:ea typeface="Arial"/>
                <a:cs typeface="Arial"/>
                <a:sym typeface="Arial"/>
              </a:rPr>
              <a:t> highest salary</a:t>
            </a:r>
            <a:r>
              <a:rPr lang="en-IN" sz="1800">
                <a:solidFill>
                  <a:schemeClr val="dk1"/>
                </a:solidFill>
                <a:latin typeface="Arial"/>
                <a:ea typeface="Arial"/>
                <a:cs typeface="Arial"/>
                <a:sym typeface="Arial"/>
              </a:rPr>
              <a:t>.</a:t>
            </a:r>
            <a:endParaRPr/>
          </a:p>
          <a:p>
            <a:pPr indent="-292100" lvl="0" marL="342900" marR="0" rtl="0" algn="l">
              <a:spcBef>
                <a:spcPts val="0"/>
              </a:spcBef>
              <a:spcAft>
                <a:spcPts val="0"/>
              </a:spcAft>
              <a:buClr>
                <a:schemeClr val="dk1"/>
              </a:buClr>
              <a:buSzPts val="800"/>
              <a:buFont typeface="Gill Sans"/>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&lt;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277" name="Google Shape;6277;p668"/>
          <p:cNvSpPr/>
          <p:nvPr/>
        </p:nvSpPr>
        <p:spPr>
          <a:xfrm>
            <a:off x="335360" y="1600200"/>
            <a:ext cx="115212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2. Find 2</a:t>
            </a:r>
            <a:r>
              <a:rPr b="1" baseline="30000" lang="en-IN" sz="1800">
                <a:solidFill>
                  <a:schemeClr val="dk1"/>
                </a:solidFill>
                <a:latin typeface="Arial"/>
                <a:ea typeface="Arial"/>
                <a:cs typeface="Arial"/>
                <a:sym typeface="Arial"/>
              </a:rPr>
              <a:t>nd</a:t>
            </a:r>
            <a:r>
              <a:rPr b="1" lang="en-IN" sz="1800">
                <a:solidFill>
                  <a:schemeClr val="dk1"/>
                </a:solidFill>
                <a:latin typeface="Arial"/>
                <a:ea typeface="Arial"/>
                <a:cs typeface="Arial"/>
                <a:sym typeface="Arial"/>
              </a:rPr>
              <a:t> lowest salary</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&gt;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278" name="Google Shape;6278;p668"/>
          <p:cNvSpPr/>
          <p:nvPr/>
        </p:nvSpPr>
        <p:spPr>
          <a:xfrm>
            <a:off x="335360" y="2587551"/>
            <a:ext cx="115212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3. Find 2</a:t>
            </a:r>
            <a:r>
              <a:rPr b="1" baseline="30000" lang="en-IN" sz="1800">
                <a:solidFill>
                  <a:schemeClr val="dk1"/>
                </a:solidFill>
                <a:latin typeface="Arial"/>
                <a:ea typeface="Arial"/>
                <a:cs typeface="Arial"/>
                <a:sym typeface="Arial"/>
              </a:rPr>
              <a:t>nd</a:t>
            </a:r>
            <a:r>
              <a:rPr b="1" lang="en-IN" sz="1800">
                <a:solidFill>
                  <a:schemeClr val="dk1"/>
                </a:solidFill>
                <a:latin typeface="Arial"/>
                <a:ea typeface="Arial"/>
                <a:cs typeface="Arial"/>
                <a:sym typeface="Arial"/>
              </a:rPr>
              <a:t> highest salary of each department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MAX</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p:txBody>
      </p:sp>
      <p:sp>
        <p:nvSpPr>
          <p:cNvPr id="6279" name="Google Shape;6279;p668"/>
          <p:cNvSpPr/>
          <p:nvPr/>
        </p:nvSpPr>
        <p:spPr>
          <a:xfrm>
            <a:off x="335360" y="3654310"/>
            <a:ext cx="115212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4. Find 2</a:t>
            </a:r>
            <a:r>
              <a:rPr b="1" baseline="30000" lang="en-IN" sz="1800">
                <a:solidFill>
                  <a:schemeClr val="dk1"/>
                </a:solidFill>
                <a:latin typeface="Arial"/>
                <a:ea typeface="Arial"/>
                <a:cs typeface="Arial"/>
                <a:sym typeface="Arial"/>
              </a:rPr>
              <a:t>nd</a:t>
            </a:r>
            <a:r>
              <a:rPr b="1" lang="en-IN" sz="1800">
                <a:solidFill>
                  <a:schemeClr val="dk1"/>
                </a:solidFill>
                <a:latin typeface="Arial"/>
                <a:ea typeface="Arial"/>
                <a:cs typeface="Arial"/>
                <a:sym typeface="Arial"/>
              </a:rPr>
              <a:t> lowest salary of each department</a:t>
            </a:r>
            <a:r>
              <a:rPr lang="en-IN" sz="1800">
                <a:solidFill>
                  <a:schemeClr val="dk1"/>
                </a:solidFill>
                <a:latin typeface="Arial"/>
                <a:ea typeface="Arial"/>
                <a:cs typeface="Arial"/>
                <a:sym typeface="Arial"/>
              </a:rPr>
              <a:t>.</a:t>
            </a:r>
            <a:endParaRPr sz="1800">
              <a:solidFill>
                <a:srgbClr val="006C86"/>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MIN(sal</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p:txBody>
      </p:sp>
      <p:sp>
        <p:nvSpPr>
          <p:cNvPr id="6280" name="Google Shape;6280;p668"/>
          <p:cNvSpPr/>
          <p:nvPr/>
        </p:nvSpPr>
        <p:spPr>
          <a:xfrm>
            <a:off x="335360" y="5661248"/>
            <a:ext cx="11521280" cy="10464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6. Serial number jobwise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 := </a:t>
            </a:r>
            <a:r>
              <a:rPr lang="en-IN" sz="1800">
                <a:solidFill>
                  <a:srgbClr val="0077AA"/>
                </a:solidFill>
                <a:latin typeface="Arial"/>
                <a:ea typeface="Arial"/>
                <a:cs typeface="Arial"/>
                <a:sym typeface="Arial"/>
              </a:rPr>
              <a:t>CASE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WHEN</a:t>
            </a:r>
            <a:r>
              <a:rPr lang="en-IN" sz="1800">
                <a:solidFill>
                  <a:schemeClr val="dk1"/>
                </a:solidFill>
                <a:latin typeface="Arial"/>
                <a:ea typeface="Arial"/>
                <a:cs typeface="Arial"/>
                <a:sym typeface="Arial"/>
              </a:rPr>
              <a:t> job = @JB </a:t>
            </a:r>
            <a:r>
              <a:rPr lang="en-IN" sz="1800">
                <a:solidFill>
                  <a:srgbClr val="0077AA"/>
                </a:solidFill>
                <a:latin typeface="Arial"/>
                <a:ea typeface="Arial"/>
                <a:cs typeface="Arial"/>
                <a:sym typeface="Arial"/>
              </a:rPr>
              <a:t>THEN</a:t>
            </a:r>
            <a:r>
              <a:rPr lang="en-IN" sz="1800">
                <a:solidFill>
                  <a:schemeClr val="dk1"/>
                </a:solidFill>
                <a:latin typeface="Arial"/>
                <a:ea typeface="Arial"/>
                <a:cs typeface="Arial"/>
                <a:sym typeface="Arial"/>
              </a:rPr>
              <a:t> @CNT + 1 </a:t>
            </a:r>
            <a:r>
              <a:rPr lang="en-IN" sz="1800">
                <a:solidFill>
                  <a:srgbClr val="0077AA"/>
                </a:solidFill>
                <a:latin typeface="Arial"/>
                <a:ea typeface="Arial"/>
                <a:cs typeface="Arial"/>
                <a:sym typeface="Arial"/>
              </a:rPr>
              <a:t>ELSE</a:t>
            </a:r>
            <a:r>
              <a:rPr lang="en-IN" sz="1800">
                <a:solidFill>
                  <a:schemeClr val="dk1"/>
                </a:solidFill>
                <a:latin typeface="Arial"/>
                <a:ea typeface="Arial"/>
                <a:cs typeface="Arial"/>
                <a:sym typeface="Arial"/>
              </a:rPr>
              <a:t> 1 </a:t>
            </a:r>
            <a:r>
              <a:rPr lang="en-IN" sz="1800">
                <a:solidFill>
                  <a:srgbClr val="0077AA"/>
                </a:solidFill>
                <a:latin typeface="Arial"/>
                <a:ea typeface="Arial"/>
                <a:cs typeface="Arial"/>
                <a:sym typeface="Arial"/>
              </a:rPr>
              <a:t>END</a:t>
            </a:r>
            <a:r>
              <a:rPr lang="en-IN" sz="1800">
                <a:solidFill>
                  <a:schemeClr val="dk1"/>
                </a:solidFill>
                <a:latin typeface="Arial"/>
                <a:ea typeface="Arial"/>
                <a:cs typeface="Arial"/>
                <a:sym typeface="Arial"/>
              </a:rPr>
              <a:t> R1, @JB := JOB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 :=0, @JB :=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E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a:p>
        </p:txBody>
      </p:sp>
      <p:sp>
        <p:nvSpPr>
          <p:cNvPr id="6281" name="Google Shape;6281;p668"/>
          <p:cNvSpPr/>
          <p:nvPr/>
        </p:nvSpPr>
        <p:spPr>
          <a:xfrm>
            <a:off x="335360" y="4603775"/>
            <a:ext cx="115212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5. Find top 3 highest paid salary</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sal &gt;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ORD</a:t>
            </a:r>
            <a:r>
              <a:rPr lang="en-IN" sz="1800">
                <a:solidFill>
                  <a:srgbClr val="0077AA"/>
                </a:solidFill>
                <a:latin typeface="Arial"/>
                <a:ea typeface="Arial"/>
                <a:cs typeface="Arial"/>
                <a:sym typeface="Arial"/>
              </a:rPr>
              <a:t>E</a:t>
            </a:r>
            <a:r>
              <a:rPr lang="en-IN" sz="1800">
                <a:solidFill>
                  <a:schemeClr val="dk1"/>
                </a:solidFill>
                <a:latin typeface="Arial"/>
                <a:ea typeface="Arial"/>
                <a:cs typeface="Arial"/>
                <a:sym typeface="Arial"/>
              </a:rPr>
              <a:t>R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 limit 3, 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sal </a:t>
            </a:r>
            <a:r>
              <a:rPr lang="en-IN" sz="1800">
                <a:solidFill>
                  <a:srgbClr val="0077AA"/>
                </a:solidFill>
                <a:latin typeface="Arial"/>
                <a:ea typeface="Arial"/>
                <a:cs typeface="Arial"/>
                <a:sym typeface="Arial"/>
              </a:rPr>
              <a:t>DESC</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6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85" name="Shape 6285"/>
        <p:cNvGrpSpPr/>
        <p:nvPr/>
      </p:nvGrpSpPr>
      <p:grpSpPr>
        <a:xfrm>
          <a:off x="0" y="0"/>
          <a:ext cx="0" cy="0"/>
          <a:chOff x="0" y="0"/>
          <a:chExt cx="0" cy="0"/>
        </a:xfrm>
      </p:grpSpPr>
      <p:sp>
        <p:nvSpPr>
          <p:cNvPr id="6286" name="Google Shape;6286;p669"/>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IMP SQL statements</a:t>
            </a:r>
            <a:endParaRPr/>
          </a:p>
        </p:txBody>
      </p:sp>
      <p:sp>
        <p:nvSpPr>
          <p:cNvPr id="6287" name="Google Shape;6287;p669"/>
          <p:cNvSpPr/>
          <p:nvPr/>
        </p:nvSpPr>
        <p:spPr>
          <a:xfrm>
            <a:off x="335360" y="685801"/>
            <a:ext cx="11449272"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6. Find only the duplicate records</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d1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c1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d1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 dname, loc, walletid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@cnt1 := @cnt1+1 R1, duplicate.</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@cnt1:=0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t2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t2.R1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@cnt := @cnt+1</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R1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@cnt:=0</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t4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 dname, loc, walletid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a:t>
            </a:r>
            <a:endParaRPr/>
          </a:p>
        </p:txBody>
      </p:sp>
      <p:sp>
        <p:nvSpPr>
          <p:cNvPr id="6288" name="Google Shape;6288;p669"/>
          <p:cNvSpPr/>
          <p:nvPr/>
        </p:nvSpPr>
        <p:spPr>
          <a:xfrm>
            <a:off x="335360" y="4772806"/>
            <a:ext cx="11449272"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Calibri"/>
                <a:ea typeface="Calibri"/>
                <a:cs typeface="Calibri"/>
                <a:sym typeface="Calibri"/>
              </a:rPr>
              <a:t>8. </a:t>
            </a:r>
            <a:r>
              <a:rPr b="1" lang="en-IN" sz="2000">
                <a:solidFill>
                  <a:schemeClr val="dk1"/>
                </a:solidFill>
                <a:latin typeface="Arial"/>
                <a:ea typeface="Arial"/>
                <a:cs typeface="Arial"/>
                <a:sym typeface="Arial"/>
              </a:rPr>
              <a:t>Display employee name with highest salary in each job.</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ename, job, sal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(job, sal)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job, MAX(sal)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job;</a:t>
            </a:r>
            <a:endParaRPr sz="1800">
              <a:solidFill>
                <a:schemeClr val="dk1"/>
              </a:solidFill>
              <a:latin typeface="Arial"/>
              <a:ea typeface="Arial"/>
              <a:cs typeface="Arial"/>
              <a:sym typeface="Arial"/>
            </a:endParaRPr>
          </a:p>
        </p:txBody>
      </p:sp>
      <p:sp>
        <p:nvSpPr>
          <p:cNvPr id="6289" name="Google Shape;6289;p669"/>
          <p:cNvSpPr txBox="1"/>
          <p:nvPr/>
        </p:nvSpPr>
        <p:spPr>
          <a:xfrm>
            <a:off x="335360" y="2893628"/>
            <a:ext cx="11449272"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Arial"/>
                <a:ea typeface="Arial"/>
                <a:cs typeface="Arial"/>
                <a:sym typeface="Arial"/>
              </a:rPr>
              <a:t>7. Delete only the duplicate records</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DELETE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 </a:t>
            </a:r>
            <a:r>
              <a:rPr lang="en-IN" sz="1800">
                <a:solidFill>
                  <a:srgbClr val="A67F59"/>
                </a:solidFill>
                <a:latin typeface="Arial"/>
                <a:ea typeface="Arial"/>
                <a:cs typeface="Arial"/>
                <a:sym typeface="Arial"/>
              </a:rPr>
              <a:t>*</a:t>
            </a:r>
            <a:r>
              <a:rPr lang="en-IN" sz="1800">
                <a:solidFill>
                  <a:srgbClr val="0077AA"/>
                </a:solidFill>
                <a:latin typeface="Arial"/>
                <a:ea typeface="Arial"/>
                <a:cs typeface="Arial"/>
                <a:sym typeface="Arial"/>
              </a:rPr>
              <a:t> FROM</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MIN</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 dname, loc, walletid) d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DELETE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id </a:t>
            </a:r>
            <a:r>
              <a:rPr lang="en-IN" sz="1800">
                <a:solidFill>
                  <a:srgbClr val="633E31"/>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633E31"/>
                </a:solidFill>
                <a:latin typeface="Arial"/>
                <a:ea typeface="Arial"/>
                <a:cs typeface="Arial"/>
                <a:sym typeface="Arial"/>
              </a:rPr>
              <a:t>IN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a:t>
            </a:r>
            <a:r>
              <a:rPr lang="en-IN" sz="1800">
                <a:solidFill>
                  <a:srgbClr val="A67F59"/>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a:t>
            </a:r>
            <a:r>
              <a:rPr lang="en-IN" sz="1800">
                <a:solidFill>
                  <a:srgbClr val="7F7F7F"/>
                </a:solidFill>
                <a:latin typeface="Arial"/>
                <a:ea typeface="Arial"/>
                <a:cs typeface="Arial"/>
                <a:sym typeface="Arial"/>
              </a:rPr>
              <a:t>(</a:t>
            </a: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id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duplicate </a:t>
            </a:r>
            <a:r>
              <a:rPr lang="en-IN" sz="1800">
                <a:solidFill>
                  <a:srgbClr val="0077AA"/>
                </a:solidFill>
                <a:latin typeface="Arial"/>
                <a:ea typeface="Arial"/>
                <a:cs typeface="Arial"/>
                <a:sym typeface="Arial"/>
              </a:rPr>
              <a:t>GROUP</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deptno, dname, loc, walletid</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 t1 </a:t>
            </a:r>
            <a:r>
              <a:rPr lang="en-IN" sz="1800">
                <a:solidFill>
                  <a:srgbClr val="7F7F7F"/>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6290" name="Google Shape;6290;p669"/>
          <p:cNvSpPr/>
          <p:nvPr/>
        </p:nvSpPr>
        <p:spPr>
          <a:xfrm>
            <a:off x="335360" y="5696029"/>
            <a:ext cx="11449272"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Arial"/>
                <a:ea typeface="Arial"/>
                <a:cs typeface="Arial"/>
                <a:sym typeface="Arial"/>
              </a:rPr>
              <a:t>9. Display employee having the same salary</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SELECT</a:t>
            </a:r>
            <a:r>
              <a:rPr lang="en-IN" sz="1800">
                <a:solidFill>
                  <a:schemeClr val="dk1"/>
                </a:solidFill>
                <a:latin typeface="Arial"/>
                <a:ea typeface="Arial"/>
                <a:cs typeface="Arial"/>
                <a:sym typeface="Arial"/>
              </a:rPr>
              <a:t> distinct e1.* </a:t>
            </a:r>
            <a:r>
              <a:rPr lang="en-IN" sz="1800">
                <a:solidFill>
                  <a:srgbClr val="0077AA"/>
                </a:solidFill>
                <a:latin typeface="Arial"/>
                <a:ea typeface="Arial"/>
                <a:cs typeface="Arial"/>
                <a:sym typeface="Arial"/>
              </a:rPr>
              <a:t>FROM</a:t>
            </a:r>
            <a:r>
              <a:rPr lang="en-IN" sz="1800">
                <a:solidFill>
                  <a:schemeClr val="dk1"/>
                </a:solidFill>
                <a:latin typeface="Arial"/>
                <a:ea typeface="Arial"/>
                <a:cs typeface="Arial"/>
                <a:sym typeface="Arial"/>
              </a:rPr>
              <a:t> emp e1 , emp e2 </a:t>
            </a:r>
            <a:r>
              <a:rPr lang="en-IN" sz="1800">
                <a:solidFill>
                  <a:srgbClr val="0077AA"/>
                </a:solidFill>
                <a:latin typeface="Arial"/>
                <a:ea typeface="Arial"/>
                <a:cs typeface="Arial"/>
                <a:sym typeface="Arial"/>
              </a:rPr>
              <a:t>WHERE</a:t>
            </a:r>
            <a:r>
              <a:rPr lang="en-IN" sz="1800">
                <a:solidFill>
                  <a:schemeClr val="dk1"/>
                </a:solidFill>
                <a:latin typeface="Arial"/>
                <a:ea typeface="Arial"/>
                <a:cs typeface="Arial"/>
                <a:sym typeface="Arial"/>
              </a:rPr>
              <a:t> e1.sal = e2.sal </a:t>
            </a:r>
            <a:r>
              <a:rPr lang="en-IN" sz="1800">
                <a:solidFill>
                  <a:srgbClr val="633E31"/>
                </a:solidFill>
                <a:latin typeface="Arial"/>
                <a:ea typeface="Arial"/>
                <a:cs typeface="Arial"/>
                <a:sym typeface="Arial"/>
              </a:rPr>
              <a:t>AND</a:t>
            </a:r>
            <a:r>
              <a:rPr lang="en-IN" sz="1800">
                <a:solidFill>
                  <a:schemeClr val="dk1"/>
                </a:solidFill>
                <a:latin typeface="Arial"/>
                <a:ea typeface="Arial"/>
                <a:cs typeface="Arial"/>
                <a:sym typeface="Arial"/>
              </a:rPr>
              <a:t> e1.empno != e2.empno </a:t>
            </a:r>
            <a:r>
              <a:rPr lang="en-IN" sz="1800">
                <a:solidFill>
                  <a:srgbClr val="0077AA"/>
                </a:solidFill>
                <a:latin typeface="Arial"/>
                <a:ea typeface="Arial"/>
                <a:cs typeface="Arial"/>
                <a:sym typeface="Arial"/>
              </a:rPr>
              <a:t>ORDER</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BY</a:t>
            </a:r>
            <a:r>
              <a:rPr lang="en-IN" sz="1800">
                <a:solidFill>
                  <a:schemeClr val="dk1"/>
                </a:solidFill>
                <a:latin typeface="Arial"/>
                <a:ea typeface="Arial"/>
                <a:cs typeface="Arial"/>
                <a:sym typeface="Arial"/>
              </a:rPr>
              <a:t> e1.sal;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15" name="Shape 715"/>
        <p:cNvGrpSpPr/>
        <p:nvPr/>
      </p:nvGrpSpPr>
      <p:grpSpPr>
        <a:xfrm>
          <a:off x="0" y="0"/>
          <a:ext cx="0" cy="0"/>
          <a:chOff x="0" y="0"/>
          <a:chExt cx="0" cy="0"/>
        </a:xfrm>
      </p:grpSpPr>
      <p:sp>
        <p:nvSpPr>
          <p:cNvPr descr="One-to-one entity relationship diagram" id="716" name="Google Shape;716;p6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17" name="Google Shape;717;p6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67"/>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a:t>
            </a:r>
            <a:endParaRPr/>
          </a:p>
        </p:txBody>
      </p:sp>
      <p:pic>
        <p:nvPicPr>
          <p:cNvPr descr="https://d2slcw3kip6qmk.cloudfront.net/marketing/pages/chart/erd-symbols/ERD-Notation.PNG" id="719" name="Google Shape;719;p67"/>
          <p:cNvPicPr preferRelativeResize="0"/>
          <p:nvPr/>
        </p:nvPicPr>
        <p:blipFill rotWithShape="1">
          <a:blip r:embed="rId3">
            <a:alphaModFix/>
          </a:blip>
          <a:srcRect b="0" l="0" r="0" t="0"/>
          <a:stretch/>
        </p:blipFill>
        <p:spPr>
          <a:xfrm>
            <a:off x="839416" y="1143001"/>
            <a:ext cx="10585176" cy="5015051"/>
          </a:xfrm>
          <a:prstGeom prst="rect">
            <a:avLst/>
          </a:prstGeom>
          <a:noFill/>
          <a:ln>
            <a:noFill/>
          </a:ln>
        </p:spPr>
      </p:pic>
    </p:spTree>
  </p:cSld>
  <p:clrMapOvr>
    <a:masterClrMapping/>
  </p:clrMapOvr>
</p:sld>
</file>

<file path=ppt/slides/slide6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94" name="Shape 6294"/>
        <p:cNvGrpSpPr/>
        <p:nvPr/>
      </p:nvGrpSpPr>
      <p:grpSpPr>
        <a:xfrm>
          <a:off x="0" y="0"/>
          <a:ext cx="0" cy="0"/>
          <a:chOff x="0" y="0"/>
          <a:chExt cx="0" cy="0"/>
        </a:xfrm>
      </p:grpSpPr>
      <p:sp>
        <p:nvSpPr>
          <p:cNvPr id="6295" name="Google Shape;6295;p670"/>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Interview questions</a:t>
            </a:r>
            <a:endParaRPr/>
          </a:p>
        </p:txBody>
      </p:sp>
      <p:sp>
        <p:nvSpPr>
          <p:cNvPr id="6296" name="Google Shape;6296;p670"/>
          <p:cNvSpPr/>
          <p:nvPr/>
        </p:nvSpPr>
        <p:spPr>
          <a:xfrm>
            <a:off x="407368" y="4797152"/>
            <a:ext cx="110892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select count(*), e.* from e group by empno, ename, job, mgr, hiredate, sal, comm, deptno, bonusid, `user name`, pwd;</a:t>
            </a:r>
            <a:endParaRPr/>
          </a:p>
        </p:txBody>
      </p:sp>
      <p:sp>
        <p:nvSpPr>
          <p:cNvPr id="6297" name="Google Shape;6297;p670"/>
          <p:cNvSpPr/>
          <p:nvPr/>
        </p:nvSpPr>
        <p:spPr>
          <a:xfrm>
            <a:off x="407368" y="914400"/>
            <a:ext cx="11377264" cy="36933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is the difference between CHAR and VARCHAR?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is the difference between DELETE, DROP, AND TRUNCATE.</a:t>
            </a:r>
            <a:endParaRPr/>
          </a:p>
          <a:p>
            <a:pPr indent="-171450" lvl="0" marL="285750" marR="0" rtl="0" algn="l">
              <a:spcBef>
                <a:spcPts val="0"/>
              </a:spcBef>
              <a:spcAft>
                <a:spcPts val="0"/>
              </a:spcAft>
              <a:buClr>
                <a:schemeClr val="dk1"/>
              </a:buClr>
              <a:buSzPts val="1800"/>
              <a:buFont typeface="Arial"/>
              <a:buNone/>
            </a:pPr>
            <a:r>
              <a:t/>
            </a:r>
            <a:endParaRPr sz="1800">
              <a:solidFill>
                <a:srgbClr val="44444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is the difference between DELETE TABLE and TRUNCATE TABLE commands in MySQL?</a:t>
            </a:r>
            <a:endParaRPr/>
          </a:p>
          <a:p>
            <a:pPr indent="-171450" lvl="0" marL="285750" marR="0" rtl="0" algn="l">
              <a:spcBef>
                <a:spcPts val="0"/>
              </a:spcBef>
              <a:spcAft>
                <a:spcPts val="0"/>
              </a:spcAft>
              <a:buClr>
                <a:schemeClr val="dk1"/>
              </a:buClr>
              <a:buSzPts val="1800"/>
              <a:buFont typeface="Arial"/>
              <a:buNone/>
            </a:pPr>
            <a:r>
              <a:t/>
            </a:r>
            <a:endParaRPr sz="1800">
              <a:solidFill>
                <a:srgbClr val="44444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is the difference between Inner Join and Natural Join.</a:t>
            </a:r>
            <a:endParaRPr/>
          </a:p>
          <a:p>
            <a:pPr indent="-171450" lvl="0" marL="285750" marR="0" rtl="0" algn="l">
              <a:spcBef>
                <a:spcPts val="0"/>
              </a:spcBef>
              <a:spcAft>
                <a:spcPts val="0"/>
              </a:spcAft>
              <a:buClr>
                <a:schemeClr val="dk1"/>
              </a:buClr>
              <a:buSzPts val="1800"/>
              <a:buFont typeface="Arial"/>
              <a:buNone/>
            </a:pPr>
            <a:r>
              <a:t/>
            </a:r>
            <a:endParaRPr sz="1800">
              <a:solidFill>
                <a:srgbClr val="44444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are types of joins in MySQL?</a:t>
            </a:r>
            <a:endParaRPr/>
          </a:p>
          <a:p>
            <a:pPr indent="-171450" lvl="0" marL="285750" marR="0" rtl="0" algn="l">
              <a:spcBef>
                <a:spcPts val="0"/>
              </a:spcBef>
              <a:spcAft>
                <a:spcPts val="0"/>
              </a:spcAft>
              <a:buClr>
                <a:schemeClr val="dk1"/>
              </a:buClr>
              <a:buSzPts val="1800"/>
              <a:buFont typeface="Arial"/>
              <a:buNone/>
            </a:pPr>
            <a:r>
              <a:t/>
            </a:r>
            <a:endParaRPr sz="1800">
              <a:solidFill>
                <a:srgbClr val="44444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is the difference between primary key and unique key?</a:t>
            </a:r>
            <a:endParaRPr/>
          </a:p>
          <a:p>
            <a:pPr indent="-171450" lvl="0" marL="285750" marR="0" rtl="0" algn="l">
              <a:spcBef>
                <a:spcPts val="0"/>
              </a:spcBef>
              <a:spcAft>
                <a:spcPts val="0"/>
              </a:spcAft>
              <a:buClr>
                <a:schemeClr val="dk1"/>
              </a:buClr>
              <a:buSzPts val="1800"/>
              <a:buFont typeface="Arial"/>
              <a:buNone/>
            </a:pPr>
            <a:r>
              <a:t/>
            </a:r>
            <a:endParaRPr sz="1800">
              <a:solidFill>
                <a:srgbClr val="444444"/>
              </a:solidFill>
              <a:latin typeface="Palatino Linotype"/>
              <a:ea typeface="Palatino Linotype"/>
              <a:cs typeface="Palatino Linotype"/>
              <a:sym typeface="Palatino Linotype"/>
            </a:endParaRPr>
          </a:p>
          <a:p>
            <a:pPr indent="-285750" lvl="0" marL="285750" marR="0" rtl="0" algn="l">
              <a:spcBef>
                <a:spcPts val="0"/>
              </a:spcBef>
              <a:spcAft>
                <a:spcPts val="0"/>
              </a:spcAft>
              <a:buClr>
                <a:srgbClr val="444444"/>
              </a:buClr>
              <a:buSzPts val="1800"/>
              <a:buFont typeface="Arial"/>
              <a:buChar char="•"/>
            </a:pPr>
            <a:r>
              <a:rPr lang="en-IN" sz="1800">
                <a:solidFill>
                  <a:srgbClr val="444444"/>
                </a:solidFill>
                <a:latin typeface="Palatino Linotype"/>
                <a:ea typeface="Palatino Linotype"/>
                <a:cs typeface="Palatino Linotype"/>
                <a:sym typeface="Palatino Linotype"/>
              </a:rPr>
              <a:t>What do you mean my Joins and explain different types of MySQL Joins?</a:t>
            </a:r>
            <a:endParaRPr/>
          </a:p>
        </p:txBody>
      </p:sp>
      <p:sp>
        <p:nvSpPr>
          <p:cNvPr id="6298" name="Google Shape;6298;p670"/>
          <p:cNvSpPr txBox="1"/>
          <p:nvPr/>
        </p:nvSpPr>
        <p:spPr>
          <a:xfrm>
            <a:off x="263352" y="5357427"/>
            <a:ext cx="1137726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endParaRPr/>
          </a:p>
        </p:txBody>
      </p:sp>
    </p:spTree>
  </p:cSld>
  <p:clrMapOvr>
    <a:masterClrMapping/>
  </p:clrMapOvr>
</p:sld>
</file>

<file path=ppt/slides/slide6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02" name="Shape 6302"/>
        <p:cNvGrpSpPr/>
        <p:nvPr/>
      </p:nvGrpSpPr>
      <p:grpSpPr>
        <a:xfrm>
          <a:off x="0" y="0"/>
          <a:ext cx="0" cy="0"/>
          <a:chOff x="0" y="0"/>
          <a:chExt cx="0" cy="0"/>
        </a:xfrm>
      </p:grpSpPr>
      <p:sp>
        <p:nvSpPr>
          <p:cNvPr id="6303" name="Google Shape;6303;p671"/>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IMP SQL statements</a:t>
            </a:r>
            <a:endParaRPr/>
          </a:p>
        </p:txBody>
      </p:sp>
      <p:sp>
        <p:nvSpPr>
          <p:cNvPr id="6304" name="Google Shape;6304;p671"/>
          <p:cNvSpPr/>
          <p:nvPr/>
        </p:nvSpPr>
        <p:spPr>
          <a:xfrm>
            <a:off x="1556658" y="688280"/>
            <a:ext cx="126274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5F9378"/>
                </a:solidFill>
                <a:latin typeface="Calibri"/>
                <a:ea typeface="Calibri"/>
                <a:cs typeface="Calibri"/>
                <a:sym typeface="Calibri"/>
              </a:rPr>
              <a:t>TABLET Table</a:t>
            </a:r>
            <a:endParaRPr/>
          </a:p>
        </p:txBody>
      </p:sp>
      <p:graphicFrame>
        <p:nvGraphicFramePr>
          <p:cNvPr id="6305" name="Google Shape;6305;p671"/>
          <p:cNvGraphicFramePr/>
          <p:nvPr/>
        </p:nvGraphicFramePr>
        <p:xfrm>
          <a:off x="2819400" y="726440"/>
          <a:ext cx="3000000" cy="3000000"/>
        </p:xfrm>
        <a:graphic>
          <a:graphicData uri="http://schemas.openxmlformats.org/drawingml/2006/table">
            <a:tbl>
              <a:tblPr bandRow="1" firstRow="1">
                <a:noFill/>
                <a:tableStyleId>{929609C1-8A00-4330-9E14-D2BBF970845E}</a:tableStyleId>
              </a:tblPr>
              <a:tblGrid>
                <a:gridCol w="572025"/>
                <a:gridCol w="1637775"/>
                <a:gridCol w="3886200"/>
                <a:gridCol w="1600200"/>
              </a:tblGrid>
              <a:tr h="370850">
                <a:tc>
                  <a:txBody>
                    <a:bodyPr/>
                    <a:lstStyle/>
                    <a:p>
                      <a:pPr indent="0" lvl="0" marL="0" marR="0" rtl="0" algn="l">
                        <a:spcBef>
                          <a:spcPts val="0"/>
                        </a:spcBef>
                        <a:spcAft>
                          <a:spcPts val="0"/>
                        </a:spcAft>
                        <a:buNone/>
                      </a:pPr>
                      <a:r>
                        <a:rPr lang="en-IN" sz="1600">
                          <a:solidFill>
                            <a:srgbClr val="0089A4"/>
                          </a:solidFill>
                        </a:rPr>
                        <a:t>Id</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Name</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Ingredient</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Unit</a:t>
                      </a:r>
                      <a:endParaRPr/>
                    </a:p>
                  </a:txBody>
                  <a:tcPr marT="45725" marB="45725" marR="91450" marL="91450"/>
                </a:tc>
              </a:tr>
              <a:tr h="370850">
                <a:tc>
                  <a:txBody>
                    <a:bodyPr/>
                    <a:lstStyle/>
                    <a:p>
                      <a:pPr indent="0" lvl="0" marL="0" marR="0" rtl="0" algn="l">
                        <a:spcBef>
                          <a:spcPts val="0"/>
                        </a:spcBef>
                        <a:spcAft>
                          <a:spcPts val="0"/>
                        </a:spcAft>
                        <a:buNone/>
                      </a:pPr>
                      <a:r>
                        <a:rPr lang="en-IN" sz="1600"/>
                        <a:t>1</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CROCIN</a:t>
                      </a:r>
                      <a:endParaRPr sz="1600"/>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PARACETAMOL </a:t>
                      </a:r>
                      <a:endParaRPr sz="1600"/>
                    </a:p>
                  </a:txBody>
                  <a:tcPr marT="45725" marB="45725" marR="91450" marL="91450"/>
                </a:tc>
                <a:tc>
                  <a:txBody>
                    <a:bodyPr/>
                    <a:lstStyle/>
                    <a:p>
                      <a:pPr indent="0" lvl="0" marL="0" marR="0" rtl="0" algn="l">
                        <a:spcBef>
                          <a:spcPts val="0"/>
                        </a:spcBef>
                        <a:spcAft>
                          <a:spcPts val="0"/>
                        </a:spcAft>
                        <a:buNone/>
                      </a:pPr>
                      <a:r>
                        <a:rPr lang="en-IN" sz="1600"/>
                        <a:t>100mg</a:t>
                      </a:r>
                      <a:endParaRPr/>
                    </a:p>
                  </a:txBody>
                  <a:tcPr marT="45725" marB="45725" marR="91450" marL="91450"/>
                </a:tc>
              </a:tr>
              <a:tr h="370850">
                <a:tc>
                  <a:txBody>
                    <a:bodyPr/>
                    <a:lstStyle/>
                    <a:p>
                      <a:pPr indent="0" lvl="0" marL="0" marR="0" rtl="0" algn="l">
                        <a:spcBef>
                          <a:spcPts val="0"/>
                        </a:spcBef>
                        <a:spcAft>
                          <a:spcPts val="0"/>
                        </a:spcAft>
                        <a:buNone/>
                      </a:pPr>
                      <a:r>
                        <a:rPr lang="en-IN" sz="1600"/>
                        <a:t>2</a:t>
                      </a:r>
                      <a:endParaRPr/>
                    </a:p>
                  </a:txBody>
                  <a:tcPr marT="45725" marB="45725" marR="91450" marL="91450"/>
                </a:tc>
                <a:tc>
                  <a:txBody>
                    <a:bodyPr/>
                    <a:lstStyle/>
                    <a:p>
                      <a:pPr indent="0" lvl="0" marL="0" marR="0" rtl="0" algn="l">
                        <a:spcBef>
                          <a:spcPts val="0"/>
                        </a:spcBef>
                        <a:spcAft>
                          <a:spcPts val="0"/>
                        </a:spcAft>
                        <a:buNone/>
                      </a:pPr>
                      <a:r>
                        <a:rPr lang="en-IN" sz="1600"/>
                        <a:t>COMBIFLAM</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PARACETAMOL, IBUPROFEN</a:t>
                      </a:r>
                      <a:endParaRPr b="0" sz="1600"/>
                    </a:p>
                  </a:txBody>
                  <a:tcPr marT="45725" marB="45725" marR="91450" marL="91450"/>
                </a:tc>
                <a:tc>
                  <a:txBody>
                    <a:bodyPr/>
                    <a:lstStyle/>
                    <a:p>
                      <a:pPr indent="0" lvl="0" marL="0" marR="0" rtl="0" algn="l">
                        <a:spcBef>
                          <a:spcPts val="0"/>
                        </a:spcBef>
                        <a:spcAft>
                          <a:spcPts val="0"/>
                        </a:spcAft>
                        <a:buNone/>
                      </a:pPr>
                      <a:r>
                        <a:rPr b="0" lang="en-IN" sz="1600"/>
                        <a:t>25mg</a:t>
                      </a:r>
                      <a:endParaRPr/>
                    </a:p>
                  </a:txBody>
                  <a:tcPr marT="45725" marB="45725" marR="91450" marL="91450"/>
                </a:tc>
              </a:tr>
              <a:tr h="370850">
                <a:tc>
                  <a:txBody>
                    <a:bodyPr/>
                    <a:lstStyle/>
                    <a:p>
                      <a:pPr indent="0" lvl="0" marL="0" marR="0" rtl="0" algn="l">
                        <a:spcBef>
                          <a:spcPts val="0"/>
                        </a:spcBef>
                        <a:spcAft>
                          <a:spcPts val="0"/>
                        </a:spcAft>
                        <a:buNone/>
                      </a:pPr>
                      <a:r>
                        <a:rPr lang="en-IN" sz="1600"/>
                        <a:t>3</a:t>
                      </a:r>
                      <a:endParaRPr/>
                    </a:p>
                  </a:txBody>
                  <a:tcPr marT="45725" marB="45725" marR="91450" marL="91450"/>
                </a:tc>
                <a:tc>
                  <a:txBody>
                    <a:bodyPr/>
                    <a:lstStyle/>
                    <a:p>
                      <a:pPr indent="0" lvl="0" marL="0" marR="0" rtl="0" algn="l">
                        <a:spcBef>
                          <a:spcPts val="0"/>
                        </a:spcBef>
                        <a:spcAft>
                          <a:spcPts val="0"/>
                        </a:spcAft>
                        <a:buNone/>
                      </a:pPr>
                      <a:r>
                        <a:rPr lang="en-IN" sz="1600"/>
                        <a:t>DIVON PLUS</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PARACETAMOL, DICLOFENAC</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30mg</a:t>
                      </a:r>
                      <a:endParaRPr/>
                    </a:p>
                  </a:txBody>
                  <a:tcPr marT="45725" marB="45725" marR="91450" marL="91450"/>
                </a:tc>
              </a:tr>
            </a:tbl>
          </a:graphicData>
        </a:graphic>
      </p:graphicFrame>
      <p:sp>
        <p:nvSpPr>
          <p:cNvPr id="6306" name="Google Shape;6306;p671"/>
          <p:cNvSpPr/>
          <p:nvPr/>
        </p:nvSpPr>
        <p:spPr>
          <a:xfrm>
            <a:off x="1524001" y="2662796"/>
            <a:ext cx="111034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5F9378"/>
                </a:solidFill>
                <a:latin typeface="Calibri"/>
                <a:ea typeface="Calibri"/>
                <a:cs typeface="Calibri"/>
                <a:sym typeface="Calibri"/>
              </a:rPr>
              <a:t>SYRUP Table</a:t>
            </a:r>
            <a:endParaRPr/>
          </a:p>
        </p:txBody>
      </p:sp>
      <p:graphicFrame>
        <p:nvGraphicFramePr>
          <p:cNvPr id="6307" name="Google Shape;6307;p671"/>
          <p:cNvGraphicFramePr/>
          <p:nvPr/>
        </p:nvGraphicFramePr>
        <p:xfrm>
          <a:off x="2819402" y="2547256"/>
          <a:ext cx="3000000" cy="3000000"/>
        </p:xfrm>
        <a:graphic>
          <a:graphicData uri="http://schemas.openxmlformats.org/drawingml/2006/table">
            <a:tbl>
              <a:tblPr bandRow="1" firstRow="1">
                <a:noFill/>
                <a:tableStyleId>{929609C1-8A00-4330-9E14-D2BBF970845E}</a:tableStyleId>
              </a:tblPr>
              <a:tblGrid>
                <a:gridCol w="571750"/>
                <a:gridCol w="1638050"/>
                <a:gridCol w="3888000"/>
                <a:gridCol w="1602000"/>
              </a:tblGrid>
              <a:tr h="370850">
                <a:tc>
                  <a:txBody>
                    <a:bodyPr/>
                    <a:lstStyle/>
                    <a:p>
                      <a:pPr indent="0" lvl="0" marL="0" marR="0" rtl="0" algn="l">
                        <a:spcBef>
                          <a:spcPts val="0"/>
                        </a:spcBef>
                        <a:spcAft>
                          <a:spcPts val="0"/>
                        </a:spcAft>
                        <a:buNone/>
                      </a:pPr>
                      <a:r>
                        <a:rPr lang="en-IN" sz="1600">
                          <a:solidFill>
                            <a:srgbClr val="0089A4"/>
                          </a:solidFill>
                        </a:rPr>
                        <a:t>Id</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Name</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Ingredient</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Unit</a:t>
                      </a:r>
                      <a:endParaRPr/>
                    </a:p>
                  </a:txBody>
                  <a:tcPr marT="45725" marB="45725" marR="91450" marL="91450"/>
                </a:tc>
              </a:tr>
              <a:tr h="370850">
                <a:tc>
                  <a:txBody>
                    <a:bodyPr/>
                    <a:lstStyle/>
                    <a:p>
                      <a:pPr indent="0" lvl="0" marL="0" marR="0" rtl="0" algn="l">
                        <a:spcBef>
                          <a:spcPts val="0"/>
                        </a:spcBef>
                        <a:spcAft>
                          <a:spcPts val="0"/>
                        </a:spcAft>
                        <a:buNone/>
                      </a:pPr>
                      <a:r>
                        <a:rPr lang="en-IN" sz="1600"/>
                        <a:t>11</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BENADRYL</a:t>
                      </a:r>
                      <a:endParaRPr sz="1600"/>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DIPHENHYDRAMINE</a:t>
                      </a:r>
                      <a:endParaRPr sz="1600"/>
                    </a:p>
                  </a:txBody>
                  <a:tcPr marT="45725" marB="45725" marR="91450" marL="91450"/>
                </a:tc>
                <a:tc>
                  <a:txBody>
                    <a:bodyPr/>
                    <a:lstStyle/>
                    <a:p>
                      <a:pPr indent="0" lvl="0" marL="0" marR="0" rtl="0" algn="l">
                        <a:spcBef>
                          <a:spcPts val="0"/>
                        </a:spcBef>
                        <a:spcAft>
                          <a:spcPts val="0"/>
                        </a:spcAft>
                        <a:buNone/>
                      </a:pPr>
                      <a:r>
                        <a:rPr lang="en-IN" sz="1600"/>
                        <a:t>.7mg</a:t>
                      </a:r>
                      <a:endParaRPr/>
                    </a:p>
                  </a:txBody>
                  <a:tcPr marT="45725" marB="45725" marR="91450" marL="91450"/>
                </a:tc>
              </a:tr>
              <a:tr h="370850">
                <a:tc>
                  <a:txBody>
                    <a:bodyPr/>
                    <a:lstStyle/>
                    <a:p>
                      <a:pPr indent="0" lvl="0" marL="0" marR="0" rtl="0" algn="l">
                        <a:spcBef>
                          <a:spcPts val="0"/>
                        </a:spcBef>
                        <a:spcAft>
                          <a:spcPts val="0"/>
                        </a:spcAft>
                        <a:buNone/>
                      </a:pPr>
                      <a:r>
                        <a:rPr lang="en-IN" sz="1600"/>
                        <a:t>12</a:t>
                      </a:r>
                      <a:endParaRPr/>
                    </a:p>
                  </a:txBody>
                  <a:tcPr marT="45725" marB="45725" marR="91450" marL="91450"/>
                </a:tc>
                <a:tc>
                  <a:txBody>
                    <a:bodyPr/>
                    <a:lstStyle/>
                    <a:p>
                      <a:pPr indent="0" lvl="0" marL="0" marR="0" rtl="0" algn="l">
                        <a:spcBef>
                          <a:spcPts val="0"/>
                        </a:spcBef>
                        <a:spcAft>
                          <a:spcPts val="0"/>
                        </a:spcAft>
                        <a:buNone/>
                      </a:pPr>
                      <a:r>
                        <a:rPr lang="en-IN" sz="1600"/>
                        <a:t>COMBIFLAM</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PARACETAMOL, IBUPROFEN</a:t>
                      </a:r>
                      <a:endParaRPr b="0" sz="1600"/>
                    </a:p>
                  </a:txBody>
                  <a:tcPr marT="45725" marB="45725" marR="91450" marL="91450"/>
                </a:tc>
                <a:tc>
                  <a:txBody>
                    <a:bodyPr/>
                    <a:lstStyle/>
                    <a:p>
                      <a:pPr indent="0" lvl="0" marL="0" marR="0" rtl="0" algn="l">
                        <a:spcBef>
                          <a:spcPts val="0"/>
                        </a:spcBef>
                        <a:spcAft>
                          <a:spcPts val="0"/>
                        </a:spcAft>
                        <a:buNone/>
                      </a:pPr>
                      <a:r>
                        <a:rPr b="0" lang="en-IN" sz="1600"/>
                        <a:t>0.12mg</a:t>
                      </a:r>
                      <a:endParaRPr/>
                    </a:p>
                  </a:txBody>
                  <a:tcPr marT="45725" marB="45725" marR="91450" marL="91450"/>
                </a:tc>
              </a:tr>
              <a:tr h="370850">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13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COREX</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CHLORPHENAMINE</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2.3mg</a:t>
                      </a:r>
                      <a:endParaRPr/>
                    </a:p>
                  </a:txBody>
                  <a:tcPr marT="45725" marB="45725" marR="91450" marL="91450"/>
                </a:tc>
              </a:tr>
              <a:tr h="370850">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14</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DICLO</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DICLOFENAC</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0.06mg</a:t>
                      </a:r>
                      <a:endParaRPr/>
                    </a:p>
                  </a:txBody>
                  <a:tcPr marT="45725" marB="45725" marR="91450" marL="91450"/>
                </a:tc>
              </a:tr>
            </a:tbl>
          </a:graphicData>
        </a:graphic>
      </p:graphicFrame>
      <p:sp>
        <p:nvSpPr>
          <p:cNvPr id="6308" name="Google Shape;6308;p671"/>
          <p:cNvSpPr/>
          <p:nvPr/>
        </p:nvSpPr>
        <p:spPr>
          <a:xfrm>
            <a:off x="1524000" y="4724400"/>
            <a:ext cx="1447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5F9378"/>
                </a:solidFill>
                <a:latin typeface="Calibri"/>
                <a:ea typeface="Calibri"/>
                <a:cs typeface="Calibri"/>
                <a:sym typeface="Calibri"/>
              </a:rPr>
              <a:t>INJECTION Table</a:t>
            </a:r>
            <a:endParaRPr/>
          </a:p>
        </p:txBody>
      </p:sp>
      <p:graphicFrame>
        <p:nvGraphicFramePr>
          <p:cNvPr id="6309" name="Google Shape;6309;p671"/>
          <p:cNvGraphicFramePr/>
          <p:nvPr/>
        </p:nvGraphicFramePr>
        <p:xfrm>
          <a:off x="2819400" y="4724400"/>
          <a:ext cx="3000000" cy="3000000"/>
        </p:xfrm>
        <a:graphic>
          <a:graphicData uri="http://schemas.openxmlformats.org/drawingml/2006/table">
            <a:tbl>
              <a:tblPr bandRow="1" firstRow="1">
                <a:noFill/>
                <a:tableStyleId>{929609C1-8A00-4330-9E14-D2BBF970845E}</a:tableStyleId>
              </a:tblPr>
              <a:tblGrid>
                <a:gridCol w="572050"/>
                <a:gridCol w="1637750"/>
                <a:gridCol w="3888000"/>
                <a:gridCol w="1602000"/>
              </a:tblGrid>
              <a:tr h="370850">
                <a:tc>
                  <a:txBody>
                    <a:bodyPr/>
                    <a:lstStyle/>
                    <a:p>
                      <a:pPr indent="0" lvl="0" marL="0" marR="0" rtl="0" algn="l">
                        <a:spcBef>
                          <a:spcPts val="0"/>
                        </a:spcBef>
                        <a:spcAft>
                          <a:spcPts val="0"/>
                        </a:spcAft>
                        <a:buNone/>
                      </a:pPr>
                      <a:r>
                        <a:rPr lang="en-IN" sz="1600">
                          <a:solidFill>
                            <a:srgbClr val="0089A4"/>
                          </a:solidFill>
                        </a:rPr>
                        <a:t>Id</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Name</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Ingredient</a:t>
                      </a:r>
                      <a:endParaRPr/>
                    </a:p>
                  </a:txBody>
                  <a:tcPr marT="45725" marB="45725" marR="91450" marL="91450"/>
                </a:tc>
                <a:tc>
                  <a:txBody>
                    <a:bodyPr/>
                    <a:lstStyle/>
                    <a:p>
                      <a:pPr indent="0" lvl="0" marL="0" marR="0" rtl="0" algn="l">
                        <a:spcBef>
                          <a:spcPts val="0"/>
                        </a:spcBef>
                        <a:spcAft>
                          <a:spcPts val="0"/>
                        </a:spcAft>
                        <a:buNone/>
                      </a:pPr>
                      <a:r>
                        <a:rPr lang="en-IN" sz="1600">
                          <a:solidFill>
                            <a:srgbClr val="0089A4"/>
                          </a:solidFill>
                        </a:rPr>
                        <a:t>Unit</a:t>
                      </a:r>
                      <a:endParaRPr/>
                    </a:p>
                  </a:txBody>
                  <a:tcPr marT="45725" marB="45725" marR="91450" marL="91450"/>
                </a:tc>
              </a:tr>
              <a:tr h="370850">
                <a:tc>
                  <a:txBody>
                    <a:bodyPr/>
                    <a:lstStyle/>
                    <a:p>
                      <a:pPr indent="0" lvl="0" marL="0" marR="0" rtl="0" algn="l">
                        <a:spcBef>
                          <a:spcPts val="0"/>
                        </a:spcBef>
                        <a:spcAft>
                          <a:spcPts val="0"/>
                        </a:spcAft>
                        <a:buNone/>
                      </a:pPr>
                      <a:r>
                        <a:rPr lang="en-IN" sz="1600"/>
                        <a:t>21</a:t>
                      </a:r>
                      <a:endParaRPr/>
                    </a:p>
                  </a:txBody>
                  <a:tcPr marT="45725" marB="45725" marR="91450" marL="91450"/>
                </a:tc>
                <a:tc>
                  <a:txBody>
                    <a:bodyPr/>
                    <a:lstStyle/>
                    <a:p>
                      <a:pPr indent="0" lvl="0" marL="0" marR="0" rtl="0" algn="l">
                        <a:spcBef>
                          <a:spcPts val="0"/>
                        </a:spcBef>
                        <a:spcAft>
                          <a:spcPts val="0"/>
                        </a:spcAft>
                        <a:buNone/>
                      </a:pPr>
                      <a:r>
                        <a:rPr lang="en-IN" sz="1600"/>
                        <a:t>BRUFEN</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IBUPROFEN</a:t>
                      </a:r>
                      <a:endParaRPr sz="1600"/>
                    </a:p>
                  </a:txBody>
                  <a:tcPr marT="45725" marB="45725" marR="91450" marL="91450"/>
                </a:tc>
                <a:tc>
                  <a:txBody>
                    <a:bodyPr/>
                    <a:lstStyle/>
                    <a:p>
                      <a:pPr indent="0" lvl="0" marL="0" marR="0" rtl="0" algn="l">
                        <a:spcBef>
                          <a:spcPts val="0"/>
                        </a:spcBef>
                        <a:spcAft>
                          <a:spcPts val="0"/>
                        </a:spcAft>
                        <a:buNone/>
                      </a:pPr>
                      <a:r>
                        <a:rPr lang="en-IN" sz="1600"/>
                        <a:t>0.10mg</a:t>
                      </a:r>
                      <a:endParaRPr/>
                    </a:p>
                  </a:txBody>
                  <a:tcPr marT="45725" marB="45725" marR="91450" marL="91450"/>
                </a:tc>
              </a:tr>
              <a:tr h="370850">
                <a:tc>
                  <a:txBody>
                    <a:bodyPr/>
                    <a:lstStyle/>
                    <a:p>
                      <a:pPr indent="0" lvl="0" marL="0" marR="0" rtl="0" algn="l">
                        <a:spcBef>
                          <a:spcPts val="0"/>
                        </a:spcBef>
                        <a:spcAft>
                          <a:spcPts val="0"/>
                        </a:spcAft>
                        <a:buNone/>
                      </a:pPr>
                      <a:r>
                        <a:rPr lang="en-IN" sz="1600"/>
                        <a:t>22</a:t>
                      </a:r>
                      <a:endParaRPr/>
                    </a:p>
                  </a:txBody>
                  <a:tcPr marT="45725" marB="45725" marR="91450" marL="91450"/>
                </a:tc>
                <a:tc>
                  <a:txBody>
                    <a:bodyPr/>
                    <a:lstStyle/>
                    <a:p>
                      <a:pPr indent="0" lvl="0" marL="0" marR="0" rtl="0" algn="l">
                        <a:spcBef>
                          <a:spcPts val="0"/>
                        </a:spcBef>
                        <a:spcAft>
                          <a:spcPts val="0"/>
                        </a:spcAft>
                        <a:buNone/>
                      </a:pPr>
                      <a:r>
                        <a:rPr lang="en-IN" sz="1600"/>
                        <a:t>CPM</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CHLORPHENAMINE</a:t>
                      </a:r>
                      <a:endParaRPr b="0" sz="1600"/>
                    </a:p>
                  </a:txBody>
                  <a:tcPr marT="45725" marB="45725" marR="91450" marL="91450"/>
                </a:tc>
                <a:tc>
                  <a:txBody>
                    <a:bodyPr/>
                    <a:lstStyle/>
                    <a:p>
                      <a:pPr indent="0" lvl="0" marL="0" marR="0" rtl="0" algn="l">
                        <a:spcBef>
                          <a:spcPts val="0"/>
                        </a:spcBef>
                        <a:spcAft>
                          <a:spcPts val="0"/>
                        </a:spcAft>
                        <a:buNone/>
                      </a:pPr>
                      <a:r>
                        <a:rPr b="0" lang="en-IN" sz="1600"/>
                        <a:t>0.25mg</a:t>
                      </a:r>
                      <a:endParaRPr/>
                    </a:p>
                  </a:txBody>
                  <a:tcPr marT="45725" marB="45725" marR="91450" marL="91450"/>
                </a:tc>
              </a:tr>
              <a:tr h="370850">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23</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lang="en-IN" sz="1600">
                          <a:solidFill>
                            <a:schemeClr val="dk1"/>
                          </a:solidFill>
                          <a:latin typeface="Gill Sans"/>
                          <a:ea typeface="Gill Sans"/>
                          <a:cs typeface="Gill Sans"/>
                          <a:sym typeface="Gill Sans"/>
                        </a:rPr>
                        <a:t>VOVERAN</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Gill Sans"/>
                        <a:buNone/>
                      </a:pPr>
                      <a:r>
                        <a:rPr b="0" i="0" lang="en-IN" sz="1600">
                          <a:solidFill>
                            <a:schemeClr val="dk1"/>
                          </a:solidFill>
                          <a:latin typeface="Gill Sans"/>
                          <a:ea typeface="Gill Sans"/>
                          <a:cs typeface="Gill Sans"/>
                          <a:sym typeface="Gill Sans"/>
                        </a:rPr>
                        <a:t>DICLOFENAC</a:t>
                      </a:r>
                      <a:endParaRPr/>
                    </a:p>
                  </a:txBody>
                  <a:tcPr marT="45725" marB="45725" marR="91450" marL="91450"/>
                </a:tc>
                <a:tc>
                  <a:txBody>
                    <a:bodyPr/>
                    <a:lstStyle/>
                    <a:p>
                      <a:pPr indent="0" lvl="0" marL="0" marR="0" rtl="0" algn="l">
                        <a:spcBef>
                          <a:spcPts val="0"/>
                        </a:spcBef>
                        <a:spcAft>
                          <a:spcPts val="0"/>
                        </a:spcAft>
                        <a:buNone/>
                      </a:pPr>
                      <a:r>
                        <a:rPr b="0" i="0" lang="en-IN" sz="1600">
                          <a:solidFill>
                            <a:schemeClr val="dk1"/>
                          </a:solidFill>
                          <a:latin typeface="Gill Sans"/>
                          <a:ea typeface="Gill Sans"/>
                          <a:cs typeface="Gill Sans"/>
                          <a:sym typeface="Gill Sans"/>
                        </a:rPr>
                        <a:t>0.09mg</a:t>
                      </a:r>
                      <a:endParaRPr/>
                    </a:p>
                  </a:txBody>
                  <a:tcPr marT="45725" marB="45725" marR="91450" marL="91450"/>
                </a:tc>
              </a:tr>
            </a:tbl>
          </a:graphicData>
        </a:graphic>
      </p:graphicFrame>
    </p:spTree>
  </p:cSld>
  <p:clrMapOvr>
    <a:masterClrMapping/>
  </p:clrMapOvr>
</p:sld>
</file>

<file path=ppt/slides/slide6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13" name="Shape 6313"/>
        <p:cNvGrpSpPr/>
        <p:nvPr/>
      </p:nvGrpSpPr>
      <p:grpSpPr>
        <a:xfrm>
          <a:off x="0" y="0"/>
          <a:ext cx="0" cy="0"/>
          <a:chOff x="0" y="0"/>
          <a:chExt cx="0" cy="0"/>
        </a:xfrm>
      </p:grpSpPr>
      <p:sp>
        <p:nvSpPr>
          <p:cNvPr id="6314" name="Google Shape;6314;p672"/>
          <p:cNvSpPr/>
          <p:nvPr/>
        </p:nvSpPr>
        <p:spPr>
          <a:xfrm>
            <a:off x="1524000" y="1"/>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IMP</a:t>
            </a:r>
            <a:endParaRPr/>
          </a:p>
        </p:txBody>
      </p:sp>
      <p:sp>
        <p:nvSpPr>
          <p:cNvPr id="6315" name="Google Shape;6315;p672"/>
          <p:cNvSpPr/>
          <p:nvPr/>
        </p:nvSpPr>
        <p:spPr>
          <a:xfrm>
            <a:off x="1669976" y="849264"/>
            <a:ext cx="88456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Verdana"/>
                <a:ea typeface="Verdana"/>
                <a:cs typeface="Verdana"/>
                <a:sym typeface="Verdana"/>
              </a:rPr>
              <a:t>1. Think about how multiplication can be done without actually multiplying </a:t>
            </a:r>
            <a:endParaRPr sz="1800">
              <a:solidFill>
                <a:schemeClr val="dk1"/>
              </a:solidFill>
              <a:latin typeface="Gill Sans"/>
              <a:ea typeface="Gill Sans"/>
              <a:cs typeface="Gill Sans"/>
              <a:sym typeface="Gill Sans"/>
            </a:endParaRPr>
          </a:p>
        </p:txBody>
      </p:sp>
      <p:sp>
        <p:nvSpPr>
          <p:cNvPr id="6316" name="Google Shape;6316;p672"/>
          <p:cNvSpPr txBox="1"/>
          <p:nvPr/>
        </p:nvSpPr>
        <p:spPr>
          <a:xfrm>
            <a:off x="2514601" y="25146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6317" name="Google Shape;6317;p672"/>
          <p:cNvPicPr preferRelativeResize="0"/>
          <p:nvPr/>
        </p:nvPicPr>
        <p:blipFill rotWithShape="1">
          <a:blip r:embed="rId3">
            <a:alphaModFix/>
          </a:blip>
          <a:srcRect b="0" l="0" r="0" t="0"/>
          <a:stretch/>
        </p:blipFill>
        <p:spPr>
          <a:xfrm>
            <a:off x="1828800" y="3700362"/>
            <a:ext cx="4648200" cy="2471839"/>
          </a:xfrm>
          <a:prstGeom prst="rect">
            <a:avLst/>
          </a:prstGeom>
          <a:noFill/>
          <a:ln>
            <a:noFill/>
          </a:ln>
        </p:spPr>
      </p:pic>
      <p:sp>
        <p:nvSpPr>
          <p:cNvPr id="6318" name="Google Shape;6318;p672"/>
          <p:cNvSpPr/>
          <p:nvPr/>
        </p:nvSpPr>
        <p:spPr>
          <a:xfrm>
            <a:off x="1669976" y="3243552"/>
            <a:ext cx="13179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222222"/>
                </a:solidFill>
                <a:latin typeface="Verdana"/>
                <a:ea typeface="Verdana"/>
                <a:cs typeface="Verdana"/>
                <a:sym typeface="Verdana"/>
              </a:rPr>
              <a:t>2. Square</a:t>
            </a:r>
            <a:endParaRPr/>
          </a:p>
        </p:txBody>
      </p:sp>
      <p:pic>
        <p:nvPicPr>
          <p:cNvPr id="6319" name="Google Shape;6319;p672"/>
          <p:cNvPicPr preferRelativeResize="0"/>
          <p:nvPr/>
        </p:nvPicPr>
        <p:blipFill rotWithShape="1">
          <a:blip r:embed="rId4">
            <a:alphaModFix/>
          </a:blip>
          <a:srcRect b="0" l="0" r="0" t="0"/>
          <a:stretch/>
        </p:blipFill>
        <p:spPr>
          <a:xfrm>
            <a:off x="2057400" y="1250648"/>
            <a:ext cx="4495800" cy="1883657"/>
          </a:xfrm>
          <a:prstGeom prst="rect">
            <a:avLst/>
          </a:prstGeom>
          <a:noFill/>
          <a:ln>
            <a:noFill/>
          </a:ln>
        </p:spPr>
      </p:pic>
    </p:spTree>
  </p:cSld>
  <p:clrMapOvr>
    <a:masterClrMapping/>
  </p:clrMapOvr>
</p:sld>
</file>

<file path=ppt/slides/slide6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23" name="Shape 6323"/>
        <p:cNvGrpSpPr/>
        <p:nvPr/>
      </p:nvGrpSpPr>
      <p:grpSpPr>
        <a:xfrm>
          <a:off x="0" y="0"/>
          <a:ext cx="0" cy="0"/>
          <a:chOff x="0" y="0"/>
          <a:chExt cx="0" cy="0"/>
        </a:xfrm>
      </p:grpSpPr>
      <p:pic>
        <p:nvPicPr>
          <p:cNvPr descr="http://www.bvctch.vn/vnt_upload/weblink/thks.jpg" id="6324" name="Google Shape;6324;p673"/>
          <p:cNvPicPr preferRelativeResize="0"/>
          <p:nvPr/>
        </p:nvPicPr>
        <p:blipFill rotWithShape="1">
          <a:blip r:embed="rId3">
            <a:alphaModFix/>
          </a:blip>
          <a:srcRect b="0" l="0" r="0" t="0"/>
          <a:stretch/>
        </p:blipFill>
        <p:spPr>
          <a:xfrm>
            <a:off x="4419600" y="1484784"/>
            <a:ext cx="3124200" cy="4881563"/>
          </a:xfrm>
          <a:prstGeom prst="rect">
            <a:avLst/>
          </a:prstGeom>
          <a:noFill/>
          <a:ln>
            <a:noFill/>
          </a:ln>
        </p:spPr>
      </p:pic>
      <p:sp>
        <p:nvSpPr>
          <p:cNvPr id="6325" name="Google Shape;6325;p673"/>
          <p:cNvSpPr/>
          <p:nvPr/>
        </p:nvSpPr>
        <p:spPr>
          <a:xfrm>
            <a:off x="1437928" y="116632"/>
            <a:ext cx="908754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3600">
                <a:solidFill>
                  <a:srgbClr val="FE1212"/>
                </a:solidFill>
                <a:latin typeface="Quattrocento Sans"/>
                <a:ea typeface="Quattrocento Sans"/>
                <a:cs typeface="Quattrocento Sans"/>
                <a:sym typeface="Quattrocento Sans"/>
              </a:rPr>
              <a:t>"Live as if you were to die tomorrow.</a:t>
            </a:r>
            <a:endParaRPr/>
          </a:p>
          <a:p>
            <a:pPr indent="0" lvl="0" marL="0" marR="0" rtl="0" algn="ctr">
              <a:spcBef>
                <a:spcPts val="0"/>
              </a:spcBef>
              <a:spcAft>
                <a:spcPts val="0"/>
              </a:spcAft>
              <a:buNone/>
            </a:pPr>
            <a:r>
              <a:rPr lang="en-IN" sz="3600">
                <a:solidFill>
                  <a:srgbClr val="FE1212"/>
                </a:solidFill>
                <a:latin typeface="Quattrocento Sans"/>
                <a:ea typeface="Quattrocento Sans"/>
                <a:cs typeface="Quattrocento Sans"/>
                <a:sym typeface="Quattrocento Sans"/>
              </a:rPr>
              <a:t>Learn as if you were to live forever"</a:t>
            </a:r>
            <a:endParaRPr sz="3600">
              <a:solidFill>
                <a:srgbClr val="FE1212"/>
              </a:solidFill>
              <a:latin typeface="Quattrocento Sans"/>
              <a:ea typeface="Quattrocento Sans"/>
              <a:cs typeface="Quattrocento Sans"/>
              <a:sym typeface="Quattrocento Sans"/>
            </a:endParaRPr>
          </a:p>
        </p:txBody>
      </p:sp>
    </p:spTree>
  </p:cSld>
  <p:clrMapOvr>
    <a:masterClrMapping/>
  </p:clrMapOvr>
</p:sld>
</file>

<file path=ppt/slides/slide6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9" name="Shape 6329"/>
        <p:cNvGrpSpPr/>
        <p:nvPr/>
      </p:nvGrpSpPr>
      <p:grpSpPr>
        <a:xfrm>
          <a:off x="0" y="0"/>
          <a:ext cx="0" cy="0"/>
          <a:chOff x="0" y="0"/>
          <a:chExt cx="0" cy="0"/>
        </a:xfrm>
      </p:grpSpPr>
      <p:sp>
        <p:nvSpPr>
          <p:cNvPr id="6330" name="Google Shape;6330;p674"/>
          <p:cNvSpPr txBox="1"/>
          <p:nvPr/>
        </p:nvSpPr>
        <p:spPr>
          <a:xfrm>
            <a:off x="191344" y="620688"/>
            <a:ext cx="1137726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Gill Sans"/>
                <a:ea typeface="Gill Sans"/>
                <a:cs typeface="Gill Sans"/>
                <a:sym typeface="Gill Sans"/>
              </a:rPr>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endParaRPr/>
          </a:p>
        </p:txBody>
      </p:sp>
      <p:sp>
        <p:nvSpPr>
          <p:cNvPr id="6331" name="Google Shape;6331;p674"/>
          <p:cNvSpPr txBox="1"/>
          <p:nvPr/>
        </p:nvSpPr>
        <p:spPr>
          <a:xfrm>
            <a:off x="263352" y="3933056"/>
            <a:ext cx="11665296"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2400">
                <a:solidFill>
                  <a:schemeClr val="dk1"/>
                </a:solidFill>
                <a:latin typeface="Arial"/>
                <a:ea typeface="Arial"/>
                <a:cs typeface="Arial"/>
                <a:sym typeface="Arial"/>
              </a:rPr>
              <a:t>Binary Numbers</a:t>
            </a:r>
            <a:endParaRPr/>
          </a:p>
          <a:p>
            <a:pPr indent="0" lvl="0" marL="0" marR="0" rtl="0" algn="l">
              <a:spcBef>
                <a:spcPts val="0"/>
              </a:spcBef>
              <a:spcAft>
                <a:spcPts val="0"/>
              </a:spcAft>
              <a:buNone/>
            </a:pPr>
            <a:r>
              <a:t/>
            </a:r>
            <a:endParaRPr b="0" i="0" sz="800">
              <a:solidFill>
                <a:srgbClr val="2E2E2E"/>
              </a:solidFill>
              <a:latin typeface="Arial"/>
              <a:ea typeface="Arial"/>
              <a:cs typeface="Arial"/>
              <a:sym typeface="Arial"/>
            </a:endParaRPr>
          </a:p>
          <a:p>
            <a:pPr indent="0" lvl="0" marL="0" marR="0" rtl="0" algn="l">
              <a:spcBef>
                <a:spcPts val="0"/>
              </a:spcBef>
              <a:spcAft>
                <a:spcPts val="0"/>
              </a:spcAft>
              <a:buNone/>
            </a:pPr>
            <a:r>
              <a:rPr b="0" i="0" lang="en-IN" sz="2000">
                <a:solidFill>
                  <a:srgbClr val="2E2E2E"/>
                </a:solidFill>
                <a:latin typeface="Arial"/>
                <a:ea typeface="Arial"/>
                <a:cs typeface="Arial"/>
                <a:sym typeface="Arial"/>
              </a:rPr>
              <a:t>1, 2, 4, 8, 16, 32, 64, 128, 256, 512, 1024, 2048, 4096, 8192, 16384, 32768, 65536, and so on.</a:t>
            </a:r>
            <a:endParaRPr sz="2000">
              <a:solidFill>
                <a:schemeClr val="dk1"/>
              </a:solidFill>
              <a:latin typeface="Gill Sans"/>
              <a:ea typeface="Gill Sans"/>
              <a:cs typeface="Gill Sans"/>
              <a:sym typeface="Gill Sans"/>
            </a:endParaRPr>
          </a:p>
        </p:txBody>
      </p:sp>
    </p:spTree>
  </p:cSld>
  <p:clrMapOvr>
    <a:masterClrMapping/>
  </p:clrMapOvr>
</p:sld>
</file>

<file path=ppt/slides/slide6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5" name="Shape 6335"/>
        <p:cNvGrpSpPr/>
        <p:nvPr/>
      </p:nvGrpSpPr>
      <p:grpSpPr>
        <a:xfrm>
          <a:off x="0" y="0"/>
          <a:ext cx="0" cy="0"/>
          <a:chOff x="0" y="0"/>
          <a:chExt cx="0" cy="0"/>
        </a:xfrm>
      </p:grpSpPr>
      <p:pic>
        <p:nvPicPr>
          <p:cNvPr id="6336" name="Google Shape;6336;p675"/>
          <p:cNvPicPr preferRelativeResize="0"/>
          <p:nvPr/>
        </p:nvPicPr>
        <p:blipFill rotWithShape="1">
          <a:blip r:embed="rId3">
            <a:alphaModFix/>
          </a:blip>
          <a:srcRect b="0" l="0" r="0" t="0"/>
          <a:stretch/>
        </p:blipFill>
        <p:spPr>
          <a:xfrm>
            <a:off x="191344" y="122464"/>
            <a:ext cx="6616990" cy="3810592"/>
          </a:xfrm>
          <a:prstGeom prst="rect">
            <a:avLst/>
          </a:prstGeom>
          <a:noFill/>
          <a:ln>
            <a:noFill/>
          </a:ln>
        </p:spPr>
      </p:pic>
      <p:pic>
        <p:nvPicPr>
          <p:cNvPr descr="Databases: Converting weak entity in ER diagram to RDBMS relation" id="6337" name="Google Shape;6337;p675"/>
          <p:cNvPicPr preferRelativeResize="0"/>
          <p:nvPr/>
        </p:nvPicPr>
        <p:blipFill rotWithShape="1">
          <a:blip r:embed="rId4">
            <a:alphaModFix/>
          </a:blip>
          <a:srcRect b="0" l="0" r="0" t="0"/>
          <a:stretch/>
        </p:blipFill>
        <p:spPr>
          <a:xfrm>
            <a:off x="7176120" y="260648"/>
            <a:ext cx="4187180" cy="2921823"/>
          </a:xfrm>
          <a:prstGeom prst="rect">
            <a:avLst/>
          </a:prstGeom>
          <a:noFill/>
          <a:ln>
            <a:noFill/>
          </a:ln>
        </p:spPr>
      </p:pic>
      <p:pic>
        <p:nvPicPr>
          <p:cNvPr descr="Explain Weak entity set with suitable example." id="6338" name="Google Shape;6338;p675"/>
          <p:cNvPicPr preferRelativeResize="0"/>
          <p:nvPr/>
        </p:nvPicPr>
        <p:blipFill rotWithShape="1">
          <a:blip r:embed="rId5">
            <a:alphaModFix/>
          </a:blip>
          <a:srcRect b="0" l="0" r="0" t="0"/>
          <a:stretch/>
        </p:blipFill>
        <p:spPr>
          <a:xfrm>
            <a:off x="5951984" y="3933056"/>
            <a:ext cx="5915025" cy="2667000"/>
          </a:xfrm>
          <a:prstGeom prst="rect">
            <a:avLst/>
          </a:prstGeom>
          <a:noFill/>
          <a:ln>
            <a:noFill/>
          </a:ln>
        </p:spPr>
      </p:pic>
    </p:spTree>
  </p:cSld>
  <p:clrMapOvr>
    <a:masterClrMapping/>
  </p:clrMapOvr>
</p:sld>
</file>

<file path=ppt/slides/slide6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2" name="Shape 6342"/>
        <p:cNvGrpSpPr/>
        <p:nvPr/>
      </p:nvGrpSpPr>
      <p:grpSpPr>
        <a:xfrm>
          <a:off x="0" y="0"/>
          <a:ext cx="0" cy="0"/>
          <a:chOff x="0" y="0"/>
          <a:chExt cx="0" cy="0"/>
        </a:xfrm>
      </p:grpSpPr>
      <p:pic>
        <p:nvPicPr>
          <p:cNvPr id="6343" name="Google Shape;6343;p676"/>
          <p:cNvPicPr preferRelativeResize="0"/>
          <p:nvPr/>
        </p:nvPicPr>
        <p:blipFill rotWithShape="1">
          <a:blip r:embed="rId3">
            <a:alphaModFix/>
          </a:blip>
          <a:srcRect b="0" l="0" r="0" t="0"/>
          <a:stretch/>
        </p:blipFill>
        <p:spPr>
          <a:xfrm>
            <a:off x="1223776" y="1268760"/>
            <a:ext cx="9744447" cy="4896544"/>
          </a:xfrm>
          <a:prstGeom prst="rect">
            <a:avLst/>
          </a:prstGeom>
          <a:noFill/>
          <a:ln>
            <a:noFill/>
          </a:ln>
        </p:spPr>
      </p:pic>
    </p:spTree>
  </p:cSld>
  <p:clrMapOvr>
    <a:masterClrMapping/>
  </p:clrMapOvr>
</p:sld>
</file>

<file path=ppt/slides/slide6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7" name="Shape 6347"/>
        <p:cNvGrpSpPr/>
        <p:nvPr/>
      </p:nvGrpSpPr>
      <p:grpSpPr>
        <a:xfrm>
          <a:off x="0" y="0"/>
          <a:ext cx="0" cy="0"/>
          <a:chOff x="0" y="0"/>
          <a:chExt cx="0" cy="0"/>
        </a:xfrm>
      </p:grpSpPr>
      <p:pic>
        <p:nvPicPr>
          <p:cNvPr id="6348" name="Google Shape;6348;p677"/>
          <p:cNvPicPr preferRelativeResize="0"/>
          <p:nvPr/>
        </p:nvPicPr>
        <p:blipFill rotWithShape="1">
          <a:blip r:embed="rId3">
            <a:alphaModFix/>
          </a:blip>
          <a:srcRect b="0" l="0" r="0" t="0"/>
          <a:stretch/>
        </p:blipFill>
        <p:spPr>
          <a:xfrm>
            <a:off x="1127448" y="332656"/>
            <a:ext cx="3751126" cy="619268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23" name="Shape 723"/>
        <p:cNvGrpSpPr/>
        <p:nvPr/>
      </p:nvGrpSpPr>
      <p:grpSpPr>
        <a:xfrm>
          <a:off x="0" y="0"/>
          <a:ext cx="0" cy="0"/>
          <a:chOff x="0" y="0"/>
          <a:chExt cx="0" cy="0"/>
        </a:xfrm>
      </p:grpSpPr>
      <p:sp>
        <p:nvSpPr>
          <p:cNvPr descr="One-to-one entity relationship diagram" id="724" name="Google Shape;724;p6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25" name="Google Shape;725;p68"/>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6" name="Google Shape;726;p68"/>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relationships</a:t>
            </a:r>
            <a:endParaRPr/>
          </a:p>
        </p:txBody>
      </p:sp>
      <p:pic>
        <p:nvPicPr>
          <p:cNvPr id="727" name="Google Shape;727;p68"/>
          <p:cNvPicPr preferRelativeResize="0"/>
          <p:nvPr/>
        </p:nvPicPr>
        <p:blipFill rotWithShape="1">
          <a:blip r:embed="rId3">
            <a:alphaModFix/>
          </a:blip>
          <a:srcRect b="0" l="0" r="0" t="0"/>
          <a:stretch/>
        </p:blipFill>
        <p:spPr>
          <a:xfrm>
            <a:off x="335360" y="620688"/>
            <a:ext cx="11593287" cy="615011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731" name="Shape 731"/>
        <p:cNvGrpSpPr/>
        <p:nvPr/>
      </p:nvGrpSpPr>
      <p:grpSpPr>
        <a:xfrm>
          <a:off x="0" y="0"/>
          <a:ext cx="0" cy="0"/>
          <a:chOff x="0" y="0"/>
          <a:chExt cx="0" cy="0"/>
        </a:xfrm>
      </p:grpSpPr>
      <p:pic>
        <p:nvPicPr>
          <p:cNvPr descr="MySQL Sample Database Schema" id="732" name="Google Shape;732;p69"/>
          <p:cNvPicPr preferRelativeResize="0"/>
          <p:nvPr/>
        </p:nvPicPr>
        <p:blipFill rotWithShape="1">
          <a:blip r:embed="rId3">
            <a:alphaModFix/>
          </a:blip>
          <a:srcRect b="0" l="0" r="0" t="0"/>
          <a:stretch/>
        </p:blipFill>
        <p:spPr>
          <a:xfrm>
            <a:off x="1199455" y="44624"/>
            <a:ext cx="9577065" cy="67413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sp>
        <p:nvSpPr>
          <p:cNvPr id="150" name="Google Shape;150;p7"/>
          <p:cNvSpPr/>
          <p:nvPr/>
        </p:nvSpPr>
        <p:spPr>
          <a:xfrm>
            <a:off x="335360" y="1382287"/>
            <a:ext cx="1144927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Why do we need databases (Use Case)?</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IN" sz="2000">
                <a:solidFill>
                  <a:srgbClr val="222222"/>
                </a:solidFill>
                <a:latin typeface="Arial"/>
                <a:ea typeface="Arial"/>
                <a:cs typeface="Arial"/>
                <a:sym typeface="Arial"/>
              </a:rPr>
              <a:t>We </a:t>
            </a:r>
            <a:r>
              <a:rPr b="1" lang="en-IN" sz="2000">
                <a:solidFill>
                  <a:srgbClr val="222222"/>
                </a:solidFill>
                <a:latin typeface="Arial"/>
                <a:ea typeface="Arial"/>
                <a:cs typeface="Arial"/>
                <a:sym typeface="Arial"/>
              </a:rPr>
              <a:t>need databases</a:t>
            </a:r>
            <a:r>
              <a:rPr lang="en-IN" sz="2000">
                <a:solidFill>
                  <a:srgbClr val="222222"/>
                </a:solidFill>
                <a:latin typeface="Arial"/>
                <a:ea typeface="Arial"/>
                <a:cs typeface="Arial"/>
                <a:sym typeface="Arial"/>
              </a:rPr>
              <a:t> because they organize data in a manner which allows us to </a:t>
            </a:r>
            <a:r>
              <a:rPr lang="en-IN" sz="2000">
                <a:solidFill>
                  <a:srgbClr val="006C86"/>
                </a:solidFill>
                <a:latin typeface="Arial"/>
                <a:ea typeface="Arial"/>
                <a:cs typeface="Arial"/>
                <a:sym typeface="Arial"/>
              </a:rPr>
              <a:t>store</a:t>
            </a:r>
            <a:r>
              <a:rPr lang="en-IN" sz="2000">
                <a:solidFill>
                  <a:srgbClr val="222222"/>
                </a:solidFill>
                <a:latin typeface="Arial"/>
                <a:ea typeface="Arial"/>
                <a:cs typeface="Arial"/>
                <a:sym typeface="Arial"/>
              </a:rPr>
              <a:t>, </a:t>
            </a:r>
            <a:r>
              <a:rPr lang="en-IN" sz="2000">
                <a:solidFill>
                  <a:srgbClr val="006C86"/>
                </a:solidFill>
                <a:latin typeface="Arial"/>
                <a:ea typeface="Arial"/>
                <a:cs typeface="Arial"/>
                <a:sym typeface="Arial"/>
              </a:rPr>
              <a:t>query</a:t>
            </a:r>
            <a:r>
              <a:rPr lang="en-IN" sz="2000">
                <a:solidFill>
                  <a:srgbClr val="222222"/>
                </a:solidFill>
                <a:latin typeface="Arial"/>
                <a:ea typeface="Arial"/>
                <a:cs typeface="Arial"/>
                <a:sym typeface="Arial"/>
              </a:rPr>
              <a:t>, </a:t>
            </a:r>
            <a:r>
              <a:rPr lang="en-IN" sz="2000">
                <a:solidFill>
                  <a:srgbClr val="006C86"/>
                </a:solidFill>
                <a:latin typeface="Arial"/>
                <a:ea typeface="Arial"/>
                <a:cs typeface="Arial"/>
                <a:sym typeface="Arial"/>
              </a:rPr>
              <a:t>sort</a:t>
            </a:r>
            <a:r>
              <a:rPr lang="en-IN" sz="2000">
                <a:solidFill>
                  <a:srgbClr val="222222"/>
                </a:solidFill>
                <a:latin typeface="Arial"/>
                <a:ea typeface="Arial"/>
                <a:cs typeface="Arial"/>
                <a:sym typeface="Arial"/>
              </a:rPr>
              <a:t>, and </a:t>
            </a:r>
            <a:r>
              <a:rPr lang="en-IN" sz="2000">
                <a:solidFill>
                  <a:srgbClr val="006C86"/>
                </a:solidFill>
                <a:latin typeface="Arial"/>
                <a:ea typeface="Arial"/>
                <a:cs typeface="Arial"/>
                <a:sym typeface="Arial"/>
              </a:rPr>
              <a:t>manipulate</a:t>
            </a:r>
            <a:r>
              <a:rPr lang="en-IN" sz="2000">
                <a:solidFill>
                  <a:srgbClr val="222222"/>
                </a:solidFill>
                <a:latin typeface="Arial"/>
                <a:ea typeface="Arial"/>
                <a:cs typeface="Arial"/>
                <a:sym typeface="Arial"/>
              </a:rPr>
              <a:t> data in various ways.</a:t>
            </a:r>
            <a:r>
              <a:rPr lang="en-IN" sz="2000">
                <a:solidFill>
                  <a:srgbClr val="006C86"/>
                </a:solidFill>
                <a:latin typeface="Arial"/>
                <a:ea typeface="Arial"/>
                <a:cs typeface="Arial"/>
                <a:sym typeface="Arial"/>
              </a:rPr>
              <a:t> </a:t>
            </a:r>
            <a:r>
              <a:rPr lang="en-IN" sz="2000">
                <a:solidFill>
                  <a:srgbClr val="C74C49"/>
                </a:solidFill>
                <a:latin typeface="Arial"/>
                <a:ea typeface="Arial"/>
                <a:cs typeface="Arial"/>
                <a:sym typeface="Arial"/>
              </a:rPr>
              <a:t>Databases  allow us to do all this things.</a:t>
            </a:r>
            <a:endParaRPr/>
          </a:p>
          <a:p>
            <a:pPr indent="0" lvl="0" marL="0" marR="0" rtl="0" algn="l">
              <a:spcBef>
                <a:spcPts val="0"/>
              </a:spcBef>
              <a:spcAft>
                <a:spcPts val="0"/>
              </a:spcAft>
              <a:buNone/>
            </a:pPr>
            <a:r>
              <a:t/>
            </a:r>
            <a:endParaRPr sz="2000">
              <a:solidFill>
                <a:srgbClr val="222222"/>
              </a:solidFill>
              <a:latin typeface="Arial"/>
              <a:ea typeface="Arial"/>
              <a:cs typeface="Arial"/>
              <a:sym typeface="Arial"/>
            </a:endParaRPr>
          </a:p>
          <a:p>
            <a:pPr indent="0" lvl="0" marL="0" marR="0" rtl="0" algn="l">
              <a:spcBef>
                <a:spcPts val="0"/>
              </a:spcBef>
              <a:spcAft>
                <a:spcPts val="0"/>
              </a:spcAft>
              <a:buNone/>
            </a:pPr>
            <a:r>
              <a:rPr lang="en-IN" sz="2000">
                <a:solidFill>
                  <a:srgbClr val="222222"/>
                </a:solidFill>
                <a:latin typeface="Arial"/>
                <a:ea typeface="Arial"/>
                <a:cs typeface="Arial"/>
                <a:sym typeface="Arial"/>
              </a:rPr>
              <a:t>Many companies collects data from different resource (like Weather data, Geographical data, Finance data, Scientific data, Transport data, Cultural data, etc.)</a:t>
            </a:r>
            <a:endParaRPr sz="2000">
              <a:solidFill>
                <a:schemeClr val="dk1"/>
              </a:solidFill>
              <a:latin typeface="Arial"/>
              <a:ea typeface="Arial"/>
              <a:cs typeface="Arial"/>
              <a:sym typeface="Arial"/>
            </a:endParaRPr>
          </a:p>
        </p:txBody>
      </p:sp>
      <p:sp>
        <p:nvSpPr>
          <p:cNvPr id="151" name="Google Shape;151;p7"/>
          <p:cNvSpPr txBox="1"/>
          <p:nvPr/>
        </p:nvSpPr>
        <p:spPr>
          <a:xfrm>
            <a:off x="1936265" y="239284"/>
            <a:ext cx="8272519" cy="6858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dk1"/>
                </a:solidFill>
                <a:latin typeface="Arial"/>
                <a:ea typeface="Arial"/>
                <a:cs typeface="Arial"/>
                <a:sym typeface="Arial"/>
              </a:rPr>
              <a:t>Introduction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6" name="Shape 736"/>
        <p:cNvGrpSpPr/>
        <p:nvPr/>
      </p:nvGrpSpPr>
      <p:grpSpPr>
        <a:xfrm>
          <a:off x="0" y="0"/>
          <a:ext cx="0" cy="0"/>
          <a:chOff x="0" y="0"/>
          <a:chExt cx="0" cy="0"/>
        </a:xfrm>
      </p:grpSpPr>
      <p:sp>
        <p:nvSpPr>
          <p:cNvPr id="737" name="Google Shape;737;p7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5000">
                <a:solidFill>
                  <a:srgbClr val="DC525C"/>
                </a:solidFill>
                <a:latin typeface="Quattrocento Sans"/>
                <a:ea typeface="Quattrocento Sans"/>
                <a:cs typeface="Quattrocento Sans"/>
                <a:sym typeface="Quattrocento Sans"/>
              </a:rPr>
              <a:t>one-to-one relationship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1" name="Shape 741"/>
        <p:cNvGrpSpPr/>
        <p:nvPr/>
      </p:nvGrpSpPr>
      <p:grpSpPr>
        <a:xfrm>
          <a:off x="0" y="0"/>
          <a:ext cx="0" cy="0"/>
          <a:chOff x="0" y="0"/>
          <a:chExt cx="0" cy="0"/>
        </a:xfrm>
      </p:grpSpPr>
      <p:sp>
        <p:nvSpPr>
          <p:cNvPr descr="One-to-one entity relationship diagram" id="742" name="Google Shape;742;p7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43" name="Google Shape;743;p7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4" name="Google Shape;744;p71"/>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one-to-one relationship</a:t>
            </a:r>
            <a:endParaRPr/>
          </a:p>
        </p:txBody>
      </p:sp>
      <p:sp>
        <p:nvSpPr>
          <p:cNvPr id="745" name="Google Shape;745;p71"/>
          <p:cNvSpPr/>
          <p:nvPr/>
        </p:nvSpPr>
        <p:spPr>
          <a:xfrm>
            <a:off x="292514" y="692696"/>
            <a:ext cx="1156412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one-to-one</a:t>
            </a:r>
            <a:r>
              <a:rPr lang="en-IN" sz="2000">
                <a:solidFill>
                  <a:schemeClr val="dk1"/>
                </a:solidFill>
                <a:latin typeface="Palatino Linotype"/>
                <a:ea typeface="Palatino Linotype"/>
                <a:cs typeface="Palatino Linotype"/>
                <a:sym typeface="Palatino Linotype"/>
              </a:rPr>
              <a:t> relationship between two tables means that a row in one table can only relate to zero/one row in the table on the other side of their relationship. This is the least common database relationship.</a:t>
            </a:r>
            <a:endParaRPr/>
          </a:p>
        </p:txBody>
      </p:sp>
      <p:sp>
        <p:nvSpPr>
          <p:cNvPr id="746" name="Google Shape;746;p71"/>
          <p:cNvSpPr/>
          <p:nvPr/>
        </p:nvSpPr>
        <p:spPr>
          <a:xfrm>
            <a:off x="292513" y="1916832"/>
            <a:ext cx="1134810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one-to-one</a:t>
            </a:r>
            <a:r>
              <a:rPr lang="en-IN" sz="2000">
                <a:solidFill>
                  <a:schemeClr val="dk1"/>
                </a:solidFill>
                <a:latin typeface="Palatino Linotype"/>
                <a:ea typeface="Palatino Linotype"/>
                <a:cs typeface="Palatino Linotype"/>
                <a:sym typeface="Palatino Linotype"/>
              </a:rPr>
              <a:t> relationship is a type of cardinality that refers to the relationship between two entities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and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in which one element of entity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may only be linked to zero/one element of entity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and vice versa.</a:t>
            </a:r>
            <a:endParaRPr/>
          </a:p>
        </p:txBody>
      </p:sp>
      <p:grpSp>
        <p:nvGrpSpPr>
          <p:cNvPr id="747" name="Google Shape;747;p71"/>
          <p:cNvGrpSpPr/>
          <p:nvPr/>
        </p:nvGrpSpPr>
        <p:grpSpPr>
          <a:xfrm>
            <a:off x="292512" y="3276600"/>
            <a:ext cx="11492120" cy="2616932"/>
            <a:chOff x="292512" y="3265124"/>
            <a:chExt cx="11492120" cy="2616932"/>
          </a:xfrm>
        </p:grpSpPr>
        <p:sp>
          <p:nvSpPr>
            <p:cNvPr id="748" name="Google Shape;748;p71"/>
            <p:cNvSpPr/>
            <p:nvPr/>
          </p:nvSpPr>
          <p:spPr>
            <a:xfrm>
              <a:off x="292512" y="3265124"/>
              <a:ext cx="1987063" cy="792088"/>
            </a:xfrm>
            <a:prstGeom prst="rect">
              <a:avLst/>
            </a:prstGeom>
            <a:solidFill>
              <a:srgbClr val="F5F7AF"/>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49" name="Google Shape;749;p71"/>
            <p:cNvSpPr/>
            <p:nvPr/>
          </p:nvSpPr>
          <p:spPr>
            <a:xfrm>
              <a:off x="4367808" y="3265124"/>
              <a:ext cx="1944216" cy="792088"/>
            </a:xfrm>
            <a:prstGeom prst="rect">
              <a:avLst/>
            </a:prstGeom>
            <a:solidFill>
              <a:srgbClr val="F5F7AF"/>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sp>
          <p:nvSpPr>
            <p:cNvPr id="750" name="Google Shape;750;p71"/>
            <p:cNvSpPr/>
            <p:nvPr/>
          </p:nvSpPr>
          <p:spPr>
            <a:xfrm>
              <a:off x="7680176" y="3265124"/>
              <a:ext cx="2029780" cy="792088"/>
            </a:xfrm>
            <a:prstGeom prst="rect">
              <a:avLst/>
            </a:prstGeom>
            <a:solidFill>
              <a:srgbClr val="F5F7AF"/>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51" name="Google Shape;751;p71"/>
            <p:cNvSpPr/>
            <p:nvPr/>
          </p:nvSpPr>
          <p:spPr>
            <a:xfrm>
              <a:off x="2294090" y="4258971"/>
              <a:ext cx="204087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2800">
                  <a:solidFill>
                    <a:srgbClr val="AC26AF"/>
                  </a:solidFill>
                  <a:latin typeface="Arial"/>
                  <a:ea typeface="Arial"/>
                  <a:cs typeface="Arial"/>
                  <a:sym typeface="Arial"/>
                </a:rPr>
                <a:t>one-to-one relationship</a:t>
              </a:r>
              <a:endParaRPr/>
            </a:p>
          </p:txBody>
        </p:sp>
        <p:sp>
          <p:nvSpPr>
            <p:cNvPr id="752" name="Google Shape;752;p71"/>
            <p:cNvSpPr/>
            <p:nvPr/>
          </p:nvSpPr>
          <p:spPr>
            <a:xfrm>
              <a:off x="6744072" y="4405122"/>
              <a:ext cx="50405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4000">
                  <a:solidFill>
                    <a:srgbClr val="AC26AF"/>
                  </a:solidFill>
                  <a:latin typeface="Arial"/>
                  <a:ea typeface="Arial"/>
                  <a:cs typeface="Arial"/>
                  <a:sym typeface="Arial"/>
                </a:rPr>
                <a:t>=</a:t>
              </a:r>
              <a:endParaRPr i="1" sz="2800">
                <a:solidFill>
                  <a:srgbClr val="AC26AF"/>
                </a:solidFill>
                <a:latin typeface="Arial"/>
                <a:ea typeface="Arial"/>
                <a:cs typeface="Arial"/>
                <a:sym typeface="Arial"/>
              </a:endParaRPr>
            </a:p>
          </p:txBody>
        </p:sp>
        <p:sp>
          <p:nvSpPr>
            <p:cNvPr id="753" name="Google Shape;753;p71"/>
            <p:cNvSpPr/>
            <p:nvPr/>
          </p:nvSpPr>
          <p:spPr>
            <a:xfrm>
              <a:off x="9840416" y="3265124"/>
              <a:ext cx="1944216" cy="792088"/>
            </a:xfrm>
            <a:prstGeom prst="rect">
              <a:avLst/>
            </a:prstGeom>
            <a:solidFill>
              <a:srgbClr val="F5F7AF"/>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sp>
          <p:nvSpPr>
            <p:cNvPr id="754" name="Google Shape;754;p71"/>
            <p:cNvSpPr/>
            <p:nvPr/>
          </p:nvSpPr>
          <p:spPr>
            <a:xfrm>
              <a:off x="292512" y="4177546"/>
              <a:ext cx="1987063"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55" name="Google Shape;755;p71"/>
            <p:cNvSpPr/>
            <p:nvPr/>
          </p:nvSpPr>
          <p:spPr>
            <a:xfrm>
              <a:off x="4367808" y="4177546"/>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sp>
          <p:nvSpPr>
            <p:cNvPr id="756" name="Google Shape;756;p71"/>
            <p:cNvSpPr/>
            <p:nvPr/>
          </p:nvSpPr>
          <p:spPr>
            <a:xfrm>
              <a:off x="7680176" y="4177546"/>
              <a:ext cx="2029780"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57" name="Google Shape;757;p71"/>
            <p:cNvSpPr/>
            <p:nvPr/>
          </p:nvSpPr>
          <p:spPr>
            <a:xfrm>
              <a:off x="9840416" y="4177546"/>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sp>
          <p:nvSpPr>
            <p:cNvPr id="758" name="Google Shape;758;p71"/>
            <p:cNvSpPr/>
            <p:nvPr/>
          </p:nvSpPr>
          <p:spPr>
            <a:xfrm>
              <a:off x="292512" y="5089968"/>
              <a:ext cx="1987063"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59" name="Google Shape;759;p71"/>
            <p:cNvSpPr/>
            <p:nvPr/>
          </p:nvSpPr>
          <p:spPr>
            <a:xfrm>
              <a:off x="4367808" y="5089968"/>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sp>
          <p:nvSpPr>
            <p:cNvPr id="760" name="Google Shape;760;p71"/>
            <p:cNvSpPr/>
            <p:nvPr/>
          </p:nvSpPr>
          <p:spPr>
            <a:xfrm>
              <a:off x="7666617" y="5089968"/>
              <a:ext cx="2029780"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Country</a:t>
              </a:r>
              <a:endParaRPr sz="2200">
                <a:solidFill>
                  <a:schemeClr val="dk1"/>
                </a:solidFill>
                <a:latin typeface="Arial"/>
                <a:ea typeface="Arial"/>
                <a:cs typeface="Arial"/>
                <a:sym typeface="Arial"/>
              </a:endParaRPr>
            </a:p>
          </p:txBody>
        </p:sp>
        <p:sp>
          <p:nvSpPr>
            <p:cNvPr id="761" name="Google Shape;761;p71"/>
            <p:cNvSpPr/>
            <p:nvPr/>
          </p:nvSpPr>
          <p:spPr>
            <a:xfrm>
              <a:off x="9812420" y="5089968"/>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Capital</a:t>
              </a:r>
              <a:endParaRPr sz="2200">
                <a:solidFill>
                  <a:schemeClr val="dk1"/>
                </a:solidFill>
                <a:latin typeface="Arial"/>
                <a:ea typeface="Arial"/>
                <a:cs typeface="Arial"/>
                <a:sym typeface="Aria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5" name="Shape 765"/>
        <p:cNvGrpSpPr/>
        <p:nvPr/>
      </p:nvGrpSpPr>
      <p:grpSpPr>
        <a:xfrm>
          <a:off x="0" y="0"/>
          <a:ext cx="0" cy="0"/>
          <a:chOff x="0" y="0"/>
          <a:chExt cx="0" cy="0"/>
        </a:xfrm>
      </p:grpSpPr>
      <p:sp>
        <p:nvSpPr>
          <p:cNvPr id="766" name="Google Shape;766;p7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767" name="Google Shape;767;p7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68" name="Google Shape;768;p72"/>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9" name="Google Shape;769;p72"/>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one-to-one relationship</a:t>
            </a:r>
            <a:endParaRPr/>
          </a:p>
        </p:txBody>
      </p:sp>
      <p:sp>
        <p:nvSpPr>
          <p:cNvPr id="770" name="Google Shape;770;p72"/>
          <p:cNvSpPr/>
          <p:nvPr/>
        </p:nvSpPr>
        <p:spPr>
          <a:xfrm>
            <a:off x="292513" y="1916832"/>
            <a:ext cx="1134810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one-to-one</a:t>
            </a:r>
            <a:r>
              <a:rPr lang="en-IN" sz="2000">
                <a:solidFill>
                  <a:schemeClr val="dk1"/>
                </a:solidFill>
                <a:latin typeface="Palatino Linotype"/>
                <a:ea typeface="Palatino Linotype"/>
                <a:cs typeface="Palatino Linotype"/>
                <a:sym typeface="Palatino Linotype"/>
              </a:rPr>
              <a:t> relationship is a type of cardinality that refers to the relationship between two entities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and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in which one element of entity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may only be linked to zero/one element of entity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and vice versa.</a:t>
            </a:r>
            <a:endParaRPr/>
          </a:p>
        </p:txBody>
      </p:sp>
      <p:sp>
        <p:nvSpPr>
          <p:cNvPr id="771" name="Google Shape;771;p72"/>
          <p:cNvSpPr/>
          <p:nvPr/>
        </p:nvSpPr>
        <p:spPr>
          <a:xfrm>
            <a:off x="292514" y="692696"/>
            <a:ext cx="1156412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one-to-one</a:t>
            </a:r>
            <a:r>
              <a:rPr lang="en-IN" sz="2000">
                <a:solidFill>
                  <a:schemeClr val="dk1"/>
                </a:solidFill>
                <a:latin typeface="Palatino Linotype"/>
                <a:ea typeface="Palatino Linotype"/>
                <a:cs typeface="Palatino Linotype"/>
                <a:sym typeface="Palatino Linotype"/>
              </a:rPr>
              <a:t> relationship between two tables means that a row in one table can only relate to zero/one row in the table on the other side of their relationship. This is the least common database relationship.</a:t>
            </a:r>
            <a:endParaRPr/>
          </a:p>
        </p:txBody>
      </p:sp>
      <p:grpSp>
        <p:nvGrpSpPr>
          <p:cNvPr id="772" name="Google Shape;772;p72"/>
          <p:cNvGrpSpPr/>
          <p:nvPr/>
        </p:nvGrpSpPr>
        <p:grpSpPr>
          <a:xfrm>
            <a:off x="292513" y="3276000"/>
            <a:ext cx="11492119" cy="3529354"/>
            <a:chOff x="292513" y="3068960"/>
            <a:chExt cx="11492119" cy="3529354"/>
          </a:xfrm>
        </p:grpSpPr>
        <p:grpSp>
          <p:nvGrpSpPr>
            <p:cNvPr id="773" name="Google Shape;773;p72"/>
            <p:cNvGrpSpPr/>
            <p:nvPr/>
          </p:nvGrpSpPr>
          <p:grpSpPr>
            <a:xfrm>
              <a:off x="292513" y="3068960"/>
              <a:ext cx="11492119" cy="3529354"/>
              <a:chOff x="292513" y="3068960"/>
              <a:chExt cx="11492119" cy="3529354"/>
            </a:xfrm>
          </p:grpSpPr>
          <p:sp>
            <p:nvSpPr>
              <p:cNvPr id="774" name="Google Shape;774;p72"/>
              <p:cNvSpPr/>
              <p:nvPr/>
            </p:nvSpPr>
            <p:spPr>
              <a:xfrm>
                <a:off x="292513" y="3068960"/>
                <a:ext cx="1944216" cy="792088"/>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Person-1</a:t>
                </a:r>
                <a:endParaRPr sz="2200">
                  <a:solidFill>
                    <a:schemeClr val="dk1"/>
                  </a:solidFill>
                  <a:latin typeface="Arial"/>
                  <a:ea typeface="Arial"/>
                  <a:cs typeface="Arial"/>
                  <a:sym typeface="Arial"/>
                </a:endParaRPr>
              </a:p>
            </p:txBody>
          </p:sp>
          <p:sp>
            <p:nvSpPr>
              <p:cNvPr id="775" name="Google Shape;775;p72"/>
              <p:cNvSpPr/>
              <p:nvPr/>
            </p:nvSpPr>
            <p:spPr>
              <a:xfrm>
                <a:off x="4367808" y="3068960"/>
                <a:ext cx="1944216" cy="792088"/>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76" name="Google Shape;776;p72"/>
              <p:cNvSpPr/>
              <p:nvPr/>
            </p:nvSpPr>
            <p:spPr>
              <a:xfrm>
                <a:off x="7765740" y="3068960"/>
                <a:ext cx="1944216" cy="792088"/>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Person-1</a:t>
                </a:r>
                <a:endParaRPr sz="2200">
                  <a:solidFill>
                    <a:schemeClr val="dk1"/>
                  </a:solidFill>
                  <a:latin typeface="Arial"/>
                  <a:ea typeface="Arial"/>
                  <a:cs typeface="Arial"/>
                  <a:sym typeface="Arial"/>
                </a:endParaRPr>
              </a:p>
            </p:txBody>
          </p:sp>
          <p:sp>
            <p:nvSpPr>
              <p:cNvPr id="777" name="Google Shape;777;p72"/>
              <p:cNvSpPr/>
              <p:nvPr/>
            </p:nvSpPr>
            <p:spPr>
              <a:xfrm>
                <a:off x="6744072" y="4208958"/>
                <a:ext cx="50405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4000">
                    <a:solidFill>
                      <a:srgbClr val="AC26AF"/>
                    </a:solidFill>
                    <a:latin typeface="Arial"/>
                    <a:ea typeface="Arial"/>
                    <a:cs typeface="Arial"/>
                    <a:sym typeface="Arial"/>
                  </a:rPr>
                  <a:t>=</a:t>
                </a:r>
                <a:endParaRPr i="1" sz="2800">
                  <a:solidFill>
                    <a:srgbClr val="AC26AF"/>
                  </a:solidFill>
                  <a:latin typeface="Arial"/>
                  <a:ea typeface="Arial"/>
                  <a:cs typeface="Arial"/>
                  <a:sym typeface="Arial"/>
                </a:endParaRPr>
              </a:p>
            </p:txBody>
          </p:sp>
          <p:sp>
            <p:nvSpPr>
              <p:cNvPr id="778" name="Google Shape;778;p72"/>
              <p:cNvSpPr/>
              <p:nvPr/>
            </p:nvSpPr>
            <p:spPr>
              <a:xfrm>
                <a:off x="9840416" y="3068960"/>
                <a:ext cx="1944216" cy="792088"/>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79" name="Google Shape;779;p72"/>
              <p:cNvSpPr/>
              <p:nvPr/>
            </p:nvSpPr>
            <p:spPr>
              <a:xfrm>
                <a:off x="292513" y="3981382"/>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Person-2</a:t>
                </a:r>
                <a:endParaRPr sz="2200">
                  <a:solidFill>
                    <a:schemeClr val="dk1"/>
                  </a:solidFill>
                  <a:latin typeface="Arial"/>
                  <a:ea typeface="Arial"/>
                  <a:cs typeface="Arial"/>
                  <a:sym typeface="Arial"/>
                </a:endParaRPr>
              </a:p>
            </p:txBody>
          </p:sp>
          <p:sp>
            <p:nvSpPr>
              <p:cNvPr id="780" name="Google Shape;780;p72"/>
              <p:cNvSpPr/>
              <p:nvPr/>
            </p:nvSpPr>
            <p:spPr>
              <a:xfrm>
                <a:off x="4367808" y="3981382"/>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81" name="Google Shape;781;p72"/>
              <p:cNvSpPr/>
              <p:nvPr/>
            </p:nvSpPr>
            <p:spPr>
              <a:xfrm>
                <a:off x="7765740" y="3981382"/>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Person-2</a:t>
                </a:r>
                <a:endParaRPr sz="2200">
                  <a:solidFill>
                    <a:schemeClr val="dk1"/>
                  </a:solidFill>
                  <a:latin typeface="Arial"/>
                  <a:ea typeface="Arial"/>
                  <a:cs typeface="Arial"/>
                  <a:sym typeface="Arial"/>
                </a:endParaRPr>
              </a:p>
            </p:txBody>
          </p:sp>
          <p:sp>
            <p:nvSpPr>
              <p:cNvPr id="782" name="Google Shape;782;p72"/>
              <p:cNvSpPr/>
              <p:nvPr/>
            </p:nvSpPr>
            <p:spPr>
              <a:xfrm>
                <a:off x="9840416" y="3981382"/>
                <a:ext cx="1944216" cy="792088"/>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83" name="Google Shape;783;p72"/>
              <p:cNvSpPr/>
              <p:nvPr/>
            </p:nvSpPr>
            <p:spPr>
              <a:xfrm>
                <a:off x="292513" y="4893804"/>
                <a:ext cx="1944216" cy="792088"/>
              </a:xfrm>
              <a:prstGeom prst="rect">
                <a:avLst/>
              </a:prstGeom>
              <a:solidFill>
                <a:srgbClr val="FFFFFF"/>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Person-3</a:t>
                </a:r>
                <a:endParaRPr sz="2200">
                  <a:solidFill>
                    <a:schemeClr val="dk1"/>
                  </a:solidFill>
                  <a:latin typeface="Arial"/>
                  <a:ea typeface="Arial"/>
                  <a:cs typeface="Arial"/>
                  <a:sym typeface="Arial"/>
                </a:endParaRPr>
              </a:p>
            </p:txBody>
          </p:sp>
          <p:sp>
            <p:nvSpPr>
              <p:cNvPr id="784" name="Google Shape;784;p72"/>
              <p:cNvSpPr/>
              <p:nvPr/>
            </p:nvSpPr>
            <p:spPr>
              <a:xfrm>
                <a:off x="4367808" y="4897626"/>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85" name="Google Shape;785;p72"/>
              <p:cNvSpPr/>
              <p:nvPr/>
            </p:nvSpPr>
            <p:spPr>
              <a:xfrm>
                <a:off x="7752181" y="4893804"/>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Person-4</a:t>
                </a:r>
                <a:endParaRPr sz="2200">
                  <a:solidFill>
                    <a:schemeClr val="dk1"/>
                  </a:solidFill>
                  <a:latin typeface="Arial"/>
                  <a:ea typeface="Arial"/>
                  <a:cs typeface="Arial"/>
                  <a:sym typeface="Arial"/>
                </a:endParaRPr>
              </a:p>
            </p:txBody>
          </p:sp>
          <p:sp>
            <p:nvSpPr>
              <p:cNvPr id="786" name="Google Shape;786;p72"/>
              <p:cNvSpPr/>
              <p:nvPr/>
            </p:nvSpPr>
            <p:spPr>
              <a:xfrm>
                <a:off x="9812420" y="4893804"/>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Passport-1</a:t>
                </a:r>
                <a:endParaRPr sz="2200">
                  <a:solidFill>
                    <a:schemeClr val="dk1"/>
                  </a:solidFill>
                  <a:latin typeface="Arial"/>
                  <a:ea typeface="Arial"/>
                  <a:cs typeface="Arial"/>
                  <a:sym typeface="Arial"/>
                </a:endParaRPr>
              </a:p>
            </p:txBody>
          </p:sp>
          <p:sp>
            <p:nvSpPr>
              <p:cNvPr id="787" name="Google Shape;787;p72"/>
              <p:cNvSpPr/>
              <p:nvPr/>
            </p:nvSpPr>
            <p:spPr>
              <a:xfrm>
                <a:off x="292513" y="5806226"/>
                <a:ext cx="1944216" cy="792088"/>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Person-4</a:t>
                </a:r>
                <a:endParaRPr sz="2200">
                  <a:solidFill>
                    <a:schemeClr val="dk1"/>
                  </a:solidFill>
                  <a:latin typeface="Arial"/>
                  <a:ea typeface="Arial"/>
                  <a:cs typeface="Arial"/>
                  <a:sym typeface="Arial"/>
                </a:endParaRPr>
              </a:p>
            </p:txBody>
          </p:sp>
        </p:grpSp>
        <p:sp>
          <p:nvSpPr>
            <p:cNvPr id="788" name="Google Shape;788;p72"/>
            <p:cNvSpPr/>
            <p:nvPr/>
          </p:nvSpPr>
          <p:spPr>
            <a:xfrm>
              <a:off x="2294090" y="4270447"/>
              <a:ext cx="204087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2800">
                  <a:solidFill>
                    <a:srgbClr val="AC26AF"/>
                  </a:solidFill>
                  <a:latin typeface="Arial"/>
                  <a:ea typeface="Arial"/>
                  <a:cs typeface="Arial"/>
                  <a:sym typeface="Arial"/>
                </a:rPr>
                <a:t>one-to-one relationship</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2" name="Shape 792"/>
        <p:cNvGrpSpPr/>
        <p:nvPr/>
      </p:nvGrpSpPr>
      <p:grpSpPr>
        <a:xfrm>
          <a:off x="0" y="0"/>
          <a:ext cx="0" cy="0"/>
          <a:chOff x="0" y="0"/>
          <a:chExt cx="0" cy="0"/>
        </a:xfrm>
      </p:grpSpPr>
      <p:sp>
        <p:nvSpPr>
          <p:cNvPr descr="One-to-one entity relationship diagram" id="793" name="Google Shape;793;p73"/>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794" name="Google Shape;794;p73"/>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73"/>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one-to-one relationship</a:t>
            </a:r>
            <a:endParaRPr i="1" sz="3200">
              <a:solidFill>
                <a:srgbClr val="FF9900"/>
              </a:solidFill>
              <a:latin typeface="Arial"/>
              <a:ea typeface="Arial"/>
              <a:cs typeface="Arial"/>
              <a:sym typeface="Arial"/>
            </a:endParaRPr>
          </a:p>
        </p:txBody>
      </p:sp>
      <p:sp>
        <p:nvSpPr>
          <p:cNvPr id="796" name="Google Shape;796;p73"/>
          <p:cNvSpPr/>
          <p:nvPr/>
        </p:nvSpPr>
        <p:spPr>
          <a:xfrm>
            <a:off x="231412" y="692696"/>
            <a:ext cx="4928483"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C00000"/>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40</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password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128</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userImage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imageID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C00000"/>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imageUrl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description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userID </a:t>
            </a:r>
            <a:r>
              <a:rPr lang="en-IN" sz="1800">
                <a:solidFill>
                  <a:srgbClr val="834689"/>
                </a:solidFill>
                <a:latin typeface="Arial"/>
                <a:ea typeface="Arial"/>
                <a:cs typeface="Arial"/>
                <a:sym typeface="Arial"/>
              </a:rPr>
              <a:t> INT </a:t>
            </a:r>
            <a:r>
              <a:rPr lang="en-IN" sz="1800">
                <a:solidFill>
                  <a:srgbClr val="0077AA"/>
                </a:solidFill>
                <a:latin typeface="Arial"/>
                <a:ea typeface="Arial"/>
                <a:cs typeface="Arial"/>
                <a:sym typeface="Arial"/>
              </a:rPr>
              <a:t>NOT NULL </a:t>
            </a:r>
            <a:r>
              <a:rPr lang="en-IN" sz="1800">
                <a:solidFill>
                  <a:srgbClr val="FE1212"/>
                </a:solidFill>
                <a:latin typeface="Arial"/>
                <a:ea typeface="Arial"/>
                <a:cs typeface="Arial"/>
                <a:sym typeface="Arial"/>
              </a:rPr>
              <a:t>UNIQUE</a:t>
            </a:r>
            <a:r>
              <a:rPr lang="en-IN" sz="1800">
                <a:solidFill>
                  <a:srgbClr val="834689"/>
                </a:solidFill>
                <a:latin typeface="Arial"/>
                <a:ea typeface="Arial"/>
                <a:cs typeface="Arial"/>
                <a:sym typeface="Arial"/>
              </a:rPr>
              <a:t>,</a:t>
            </a:r>
            <a:endParaRPr/>
          </a:p>
          <a:p>
            <a:pPr indent="0" lvl="0" marL="0" marR="0" rtl="0" algn="l">
              <a:spcBef>
                <a:spcPts val="0"/>
              </a:spcBef>
              <a:spcAft>
                <a:spcPts val="0"/>
              </a:spcAft>
              <a:buNone/>
            </a:pPr>
            <a:r>
              <a:rPr lang="en-IN" sz="1800">
                <a:solidFill>
                  <a:srgbClr val="834689"/>
                </a:solidFill>
                <a:latin typeface="Arial"/>
                <a:ea typeface="Arial"/>
                <a:cs typeface="Arial"/>
                <a:sym typeface="Arial"/>
              </a:rPr>
              <a:t>      </a:t>
            </a:r>
            <a:r>
              <a:rPr lang="en-IN" sz="1800">
                <a:solidFill>
                  <a:srgbClr val="FE1212"/>
                </a:solidFill>
                <a:latin typeface="Arial"/>
                <a:ea typeface="Arial"/>
                <a:cs typeface="Arial"/>
                <a:sym typeface="Arial"/>
              </a:rPr>
              <a:t>FOREIGN</a:t>
            </a:r>
            <a:r>
              <a:rPr lang="en-IN" sz="1800">
                <a:solidFill>
                  <a:srgbClr val="C00000"/>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chemeClr val="dk1"/>
                </a:solidFill>
                <a:latin typeface="Arial"/>
                <a:ea typeface="Arial"/>
                <a:cs typeface="Arial"/>
                <a:sym typeface="Arial"/>
              </a:rPr>
              <a:t> user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userID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pic>
        <p:nvPicPr>
          <p:cNvPr id="797" name="Google Shape;797;p73"/>
          <p:cNvPicPr preferRelativeResize="0"/>
          <p:nvPr/>
        </p:nvPicPr>
        <p:blipFill rotWithShape="1">
          <a:blip r:embed="rId3">
            <a:alphaModFix/>
          </a:blip>
          <a:srcRect b="0" l="0" r="0" t="0"/>
          <a:stretch/>
        </p:blipFill>
        <p:spPr>
          <a:xfrm>
            <a:off x="6070782" y="4760935"/>
            <a:ext cx="5773426" cy="1656184"/>
          </a:xfrm>
          <a:prstGeom prst="rect">
            <a:avLst/>
          </a:prstGeom>
          <a:noFill/>
          <a:ln>
            <a:noFill/>
          </a:ln>
        </p:spPr>
      </p:pic>
      <p:pic>
        <p:nvPicPr>
          <p:cNvPr id="798" name="Google Shape;798;p73"/>
          <p:cNvPicPr preferRelativeResize="0"/>
          <p:nvPr/>
        </p:nvPicPr>
        <p:blipFill rotWithShape="1">
          <a:blip r:embed="rId4">
            <a:alphaModFix/>
          </a:blip>
          <a:srcRect b="0" l="0" r="0" t="0"/>
          <a:stretch/>
        </p:blipFill>
        <p:spPr>
          <a:xfrm>
            <a:off x="5895478" y="533986"/>
            <a:ext cx="5773426" cy="4221911"/>
          </a:xfrm>
          <a:prstGeom prst="rect">
            <a:avLst/>
          </a:prstGeom>
          <a:noFill/>
          <a:ln>
            <a:noFill/>
          </a:ln>
        </p:spPr>
      </p:pic>
      <p:pic>
        <p:nvPicPr>
          <p:cNvPr id="799" name="Google Shape;799;p73"/>
          <p:cNvPicPr preferRelativeResize="0"/>
          <p:nvPr/>
        </p:nvPicPr>
        <p:blipFill rotWithShape="1">
          <a:blip r:embed="rId5">
            <a:alphaModFix/>
          </a:blip>
          <a:srcRect b="0" l="0" r="0" t="0"/>
          <a:stretch/>
        </p:blipFill>
        <p:spPr>
          <a:xfrm>
            <a:off x="237073" y="4800727"/>
            <a:ext cx="5627955" cy="165618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03" name="Shape 803"/>
        <p:cNvGrpSpPr/>
        <p:nvPr/>
      </p:nvGrpSpPr>
      <p:grpSpPr>
        <a:xfrm>
          <a:off x="0" y="0"/>
          <a:ext cx="0" cy="0"/>
          <a:chOff x="0" y="0"/>
          <a:chExt cx="0" cy="0"/>
        </a:xfrm>
      </p:grpSpPr>
      <p:sp>
        <p:nvSpPr>
          <p:cNvPr id="804" name="Google Shape;804;p74"/>
          <p:cNvSpPr/>
          <p:nvPr/>
        </p:nvSpPr>
        <p:spPr>
          <a:xfrm>
            <a:off x="407368" y="404664"/>
            <a:ext cx="400052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person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person_ID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emailID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128</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805" name="Google Shape;805;p74"/>
          <p:cNvSpPr/>
          <p:nvPr/>
        </p:nvSpPr>
        <p:spPr>
          <a:xfrm>
            <a:off x="5932987" y="642918"/>
            <a:ext cx="585164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6699"/>
                </a:solidFill>
                <a:latin typeface="Arial"/>
                <a:ea typeface="Arial"/>
                <a:cs typeface="Arial"/>
                <a:sym typeface="Arial"/>
              </a:rPr>
              <a:t>TABLE</a:t>
            </a:r>
            <a:r>
              <a:rPr lang="en-IN" sz="1800">
                <a:solidFill>
                  <a:schemeClr val="dk1"/>
                </a:solidFill>
                <a:latin typeface="Arial"/>
                <a:ea typeface="Arial"/>
                <a:cs typeface="Arial"/>
                <a:sym typeface="Arial"/>
              </a:rPr>
              <a:t> passportDetails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passportID </a:t>
            </a:r>
            <a:r>
              <a:rPr lang="en-IN" sz="1800">
                <a:solidFill>
                  <a:srgbClr val="834689"/>
                </a:solidFill>
                <a:latin typeface="Arial"/>
                <a:ea typeface="Arial"/>
                <a:cs typeface="Arial"/>
                <a:sym typeface="Arial"/>
              </a:rPr>
              <a:t>VARCHAR(20)</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passport_Number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255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person_ID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UNIQUE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FOREIGN</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person_ID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chemeClr val="dk1"/>
                </a:solidFill>
                <a:latin typeface="Arial"/>
                <a:ea typeface="Arial"/>
                <a:cs typeface="Arial"/>
                <a:sym typeface="Arial"/>
              </a:rPr>
              <a:t> person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person_ID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806" name="Google Shape;806;p74"/>
          <p:cNvSpPr/>
          <p:nvPr/>
        </p:nvSpPr>
        <p:spPr>
          <a:xfrm>
            <a:off x="795" y="-184666"/>
            <a:ext cx="184731"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807" name="Google Shape;807;p74"/>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one-to-one relationship</a:t>
            </a:r>
            <a:endParaRPr i="1" sz="3200">
              <a:solidFill>
                <a:srgbClr val="FF9900"/>
              </a:solidFill>
              <a:latin typeface="Arial"/>
              <a:ea typeface="Arial"/>
              <a:cs typeface="Arial"/>
              <a:sym typeface="Arial"/>
            </a:endParaRPr>
          </a:p>
        </p:txBody>
      </p:sp>
      <p:pic>
        <p:nvPicPr>
          <p:cNvPr id="808" name="Google Shape;808;p74"/>
          <p:cNvPicPr preferRelativeResize="0"/>
          <p:nvPr/>
        </p:nvPicPr>
        <p:blipFill rotWithShape="1">
          <a:blip r:embed="rId3">
            <a:alphaModFix/>
          </a:blip>
          <a:srcRect b="0" l="0" r="0" t="0"/>
          <a:stretch/>
        </p:blipFill>
        <p:spPr>
          <a:xfrm>
            <a:off x="165775" y="1952546"/>
            <a:ext cx="4628882" cy="1476454"/>
          </a:xfrm>
          <a:prstGeom prst="rect">
            <a:avLst/>
          </a:prstGeom>
          <a:noFill/>
          <a:ln>
            <a:noFill/>
          </a:ln>
        </p:spPr>
      </p:pic>
      <p:pic>
        <p:nvPicPr>
          <p:cNvPr id="809" name="Google Shape;809;p74"/>
          <p:cNvPicPr preferRelativeResize="0"/>
          <p:nvPr/>
        </p:nvPicPr>
        <p:blipFill rotWithShape="1">
          <a:blip r:embed="rId4">
            <a:alphaModFix/>
          </a:blip>
          <a:srcRect b="0" l="0" r="0" t="0"/>
          <a:stretch/>
        </p:blipFill>
        <p:spPr>
          <a:xfrm>
            <a:off x="6094310" y="2530803"/>
            <a:ext cx="4819264" cy="1618277"/>
          </a:xfrm>
          <a:prstGeom prst="rect">
            <a:avLst/>
          </a:prstGeom>
          <a:noFill/>
          <a:ln>
            <a:noFill/>
          </a:ln>
        </p:spPr>
      </p:pic>
      <p:pic>
        <p:nvPicPr>
          <p:cNvPr id="810" name="Google Shape;810;p74"/>
          <p:cNvPicPr preferRelativeResize="0"/>
          <p:nvPr/>
        </p:nvPicPr>
        <p:blipFill rotWithShape="1">
          <a:blip r:embed="rId5">
            <a:alphaModFix/>
          </a:blip>
          <a:srcRect b="0" l="0" r="0" t="0"/>
          <a:stretch/>
        </p:blipFill>
        <p:spPr>
          <a:xfrm>
            <a:off x="165774" y="3641253"/>
            <a:ext cx="5915671" cy="32167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4" name="Shape 814"/>
        <p:cNvGrpSpPr/>
        <p:nvPr/>
      </p:nvGrpSpPr>
      <p:grpSpPr>
        <a:xfrm>
          <a:off x="0" y="0"/>
          <a:ext cx="0" cy="0"/>
          <a:chOff x="0" y="0"/>
          <a:chExt cx="0" cy="0"/>
        </a:xfrm>
      </p:grpSpPr>
      <p:sp>
        <p:nvSpPr>
          <p:cNvPr id="815" name="Google Shape;815;p75"/>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5000">
                <a:solidFill>
                  <a:srgbClr val="DC525C"/>
                </a:solidFill>
                <a:latin typeface="Quattrocento Sans"/>
                <a:ea typeface="Quattrocento Sans"/>
                <a:cs typeface="Quattrocento Sans"/>
                <a:sym typeface="Quattrocento Sans"/>
              </a:rPr>
              <a:t>one-to-many relationship</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9" name="Shape 819"/>
        <p:cNvGrpSpPr/>
        <p:nvPr/>
      </p:nvGrpSpPr>
      <p:grpSpPr>
        <a:xfrm>
          <a:off x="0" y="0"/>
          <a:ext cx="0" cy="0"/>
          <a:chOff x="0" y="0"/>
          <a:chExt cx="0" cy="0"/>
        </a:xfrm>
      </p:grpSpPr>
      <p:sp>
        <p:nvSpPr>
          <p:cNvPr descr="One-to-one entity relationship diagram" id="820" name="Google Shape;820;p76"/>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821" name="Google Shape;821;p76"/>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2" name="Google Shape;822;p76"/>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one-to-many relationship</a:t>
            </a:r>
            <a:endParaRPr/>
          </a:p>
        </p:txBody>
      </p:sp>
      <p:sp>
        <p:nvSpPr>
          <p:cNvPr id="823" name="Google Shape;823;p76"/>
          <p:cNvSpPr/>
          <p:nvPr/>
        </p:nvSpPr>
        <p:spPr>
          <a:xfrm>
            <a:off x="292514" y="692696"/>
            <a:ext cx="1134810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one-to-many</a:t>
            </a:r>
            <a:r>
              <a:rPr lang="en-IN" sz="2000">
                <a:solidFill>
                  <a:schemeClr val="dk1"/>
                </a:solidFill>
                <a:latin typeface="Palatino Linotype"/>
                <a:ea typeface="Palatino Linotype"/>
                <a:cs typeface="Palatino Linotype"/>
                <a:sym typeface="Palatino Linotype"/>
              </a:rPr>
              <a:t> relationship between two tables means that a row in one table can have zero or more row in the table on the other side of their relationship. </a:t>
            </a:r>
            <a:endParaRPr/>
          </a:p>
        </p:txBody>
      </p:sp>
      <p:sp>
        <p:nvSpPr>
          <p:cNvPr id="824" name="Google Shape;824;p76"/>
          <p:cNvSpPr/>
          <p:nvPr/>
        </p:nvSpPr>
        <p:spPr>
          <a:xfrm>
            <a:off x="205925" y="1508503"/>
            <a:ext cx="117801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one-to-many</a:t>
            </a:r>
            <a:r>
              <a:rPr lang="en-IN" sz="2000">
                <a:solidFill>
                  <a:schemeClr val="dk1"/>
                </a:solidFill>
                <a:latin typeface="Palatino Linotype"/>
                <a:ea typeface="Palatino Linotype"/>
                <a:cs typeface="Palatino Linotype"/>
                <a:sym typeface="Palatino Linotype"/>
              </a:rPr>
              <a:t> relationship is a type of cardinality that refers to the relationship between two entities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and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in which an element of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may be linked to many elements of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but a member of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is linked to only one element of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a:t>
            </a:r>
            <a:endParaRPr/>
          </a:p>
        </p:txBody>
      </p:sp>
      <p:grpSp>
        <p:nvGrpSpPr>
          <p:cNvPr id="825" name="Google Shape;825;p76"/>
          <p:cNvGrpSpPr/>
          <p:nvPr/>
        </p:nvGrpSpPr>
        <p:grpSpPr>
          <a:xfrm>
            <a:off x="429306" y="2705359"/>
            <a:ext cx="11355326" cy="3964001"/>
            <a:chOff x="76488" y="2636912"/>
            <a:chExt cx="11355326" cy="3964001"/>
          </a:xfrm>
        </p:grpSpPr>
        <p:sp>
          <p:nvSpPr>
            <p:cNvPr id="826" name="Google Shape;826;p76"/>
            <p:cNvSpPr/>
            <p:nvPr/>
          </p:nvSpPr>
          <p:spPr>
            <a:xfrm>
              <a:off x="76488" y="2636912"/>
              <a:ext cx="2232000"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Customer-1</a:t>
              </a:r>
              <a:endParaRPr sz="2200">
                <a:solidFill>
                  <a:schemeClr val="dk1"/>
                </a:solidFill>
                <a:latin typeface="Arial"/>
                <a:ea typeface="Arial"/>
                <a:cs typeface="Arial"/>
                <a:sym typeface="Arial"/>
              </a:endParaRPr>
            </a:p>
          </p:txBody>
        </p:sp>
        <p:sp>
          <p:nvSpPr>
            <p:cNvPr id="827" name="Google Shape;827;p76"/>
            <p:cNvSpPr/>
            <p:nvPr/>
          </p:nvSpPr>
          <p:spPr>
            <a:xfrm>
              <a:off x="2308604" y="3630759"/>
              <a:ext cx="223224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2800">
                  <a:solidFill>
                    <a:srgbClr val="AC26AF"/>
                  </a:solidFill>
                  <a:latin typeface="Arial"/>
                  <a:ea typeface="Arial"/>
                  <a:cs typeface="Arial"/>
                  <a:sym typeface="Arial"/>
                </a:rPr>
                <a:t>one-to-many relationship</a:t>
              </a:r>
              <a:endParaRPr/>
            </a:p>
          </p:txBody>
        </p:sp>
        <p:sp>
          <p:nvSpPr>
            <p:cNvPr id="828" name="Google Shape;828;p76"/>
            <p:cNvSpPr/>
            <p:nvPr/>
          </p:nvSpPr>
          <p:spPr>
            <a:xfrm>
              <a:off x="6629216" y="3776910"/>
              <a:ext cx="50405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4000">
                  <a:solidFill>
                    <a:srgbClr val="AC26AF"/>
                  </a:solidFill>
                  <a:latin typeface="Arial"/>
                  <a:ea typeface="Arial"/>
                  <a:cs typeface="Arial"/>
                  <a:sym typeface="Arial"/>
                </a:rPr>
                <a:t>=</a:t>
              </a:r>
              <a:endParaRPr i="1" sz="2800">
                <a:solidFill>
                  <a:srgbClr val="AC26AF"/>
                </a:solidFill>
                <a:latin typeface="Arial"/>
                <a:ea typeface="Arial"/>
                <a:cs typeface="Arial"/>
                <a:sym typeface="Arial"/>
              </a:endParaRPr>
            </a:p>
          </p:txBody>
        </p:sp>
        <p:sp>
          <p:nvSpPr>
            <p:cNvPr id="829" name="Google Shape;829;p76"/>
            <p:cNvSpPr/>
            <p:nvPr/>
          </p:nvSpPr>
          <p:spPr>
            <a:xfrm>
              <a:off x="4655840" y="2636912"/>
              <a:ext cx="1944216"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30" name="Google Shape;830;p76"/>
            <p:cNvSpPr/>
            <p:nvPr/>
          </p:nvSpPr>
          <p:spPr>
            <a:xfrm>
              <a:off x="76488" y="3212976"/>
              <a:ext cx="2232000"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Customer-2</a:t>
              </a:r>
              <a:endParaRPr/>
            </a:p>
          </p:txBody>
        </p:sp>
        <p:sp>
          <p:nvSpPr>
            <p:cNvPr id="831" name="Google Shape;831;p76"/>
            <p:cNvSpPr/>
            <p:nvPr/>
          </p:nvSpPr>
          <p:spPr>
            <a:xfrm>
              <a:off x="4655840" y="3212976"/>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32" name="Google Shape;832;p76"/>
            <p:cNvSpPr/>
            <p:nvPr/>
          </p:nvSpPr>
          <p:spPr>
            <a:xfrm>
              <a:off x="76488" y="3789040"/>
              <a:ext cx="2232000"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Customer-3</a:t>
              </a:r>
              <a:endParaRPr/>
            </a:p>
          </p:txBody>
        </p:sp>
        <p:sp>
          <p:nvSpPr>
            <p:cNvPr id="833" name="Google Shape;833;p76"/>
            <p:cNvSpPr/>
            <p:nvPr/>
          </p:nvSpPr>
          <p:spPr>
            <a:xfrm>
              <a:off x="76488" y="4389310"/>
              <a:ext cx="2232000"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Customer-4</a:t>
              </a:r>
              <a:endParaRPr/>
            </a:p>
          </p:txBody>
        </p:sp>
        <p:sp>
          <p:nvSpPr>
            <p:cNvPr id="834" name="Google Shape;834;p76"/>
            <p:cNvSpPr/>
            <p:nvPr/>
          </p:nvSpPr>
          <p:spPr>
            <a:xfrm>
              <a:off x="4655840" y="3792485"/>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Order-2</a:t>
              </a:r>
              <a:endParaRPr sz="2200">
                <a:solidFill>
                  <a:schemeClr val="dk1"/>
                </a:solidFill>
                <a:latin typeface="Arial"/>
                <a:ea typeface="Arial"/>
                <a:cs typeface="Arial"/>
                <a:sym typeface="Arial"/>
              </a:endParaRPr>
            </a:p>
          </p:txBody>
        </p:sp>
        <p:sp>
          <p:nvSpPr>
            <p:cNvPr id="835" name="Google Shape;835;p76"/>
            <p:cNvSpPr/>
            <p:nvPr/>
          </p:nvSpPr>
          <p:spPr>
            <a:xfrm>
              <a:off x="4655840" y="4368549"/>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36" name="Google Shape;836;p76"/>
            <p:cNvSpPr/>
            <p:nvPr/>
          </p:nvSpPr>
          <p:spPr>
            <a:xfrm>
              <a:off x="4655840" y="4941168"/>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Order-2</a:t>
              </a:r>
              <a:endParaRPr sz="2200">
                <a:solidFill>
                  <a:schemeClr val="dk1"/>
                </a:solidFill>
                <a:latin typeface="Arial"/>
                <a:ea typeface="Arial"/>
                <a:cs typeface="Arial"/>
                <a:sym typeface="Arial"/>
              </a:endParaRPr>
            </a:p>
          </p:txBody>
        </p:sp>
        <p:sp>
          <p:nvSpPr>
            <p:cNvPr id="837" name="Google Shape;837;p76"/>
            <p:cNvSpPr/>
            <p:nvPr/>
          </p:nvSpPr>
          <p:spPr>
            <a:xfrm>
              <a:off x="4655840" y="5517232"/>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Order-3</a:t>
              </a:r>
              <a:endParaRPr sz="2200">
                <a:solidFill>
                  <a:schemeClr val="dk1"/>
                </a:solidFill>
                <a:latin typeface="Arial"/>
                <a:ea typeface="Arial"/>
                <a:cs typeface="Arial"/>
                <a:sym typeface="Arial"/>
              </a:endParaRPr>
            </a:p>
          </p:txBody>
        </p:sp>
        <p:sp>
          <p:nvSpPr>
            <p:cNvPr id="838" name="Google Shape;838;p76"/>
            <p:cNvSpPr/>
            <p:nvPr/>
          </p:nvSpPr>
          <p:spPr>
            <a:xfrm>
              <a:off x="4655840" y="6093296"/>
              <a:ext cx="1944216"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39" name="Google Shape;839;p76"/>
            <p:cNvSpPr/>
            <p:nvPr/>
          </p:nvSpPr>
          <p:spPr>
            <a:xfrm>
              <a:off x="76488" y="4989580"/>
              <a:ext cx="2232000" cy="504056"/>
            </a:xfrm>
            <a:prstGeom prst="rect">
              <a:avLst/>
            </a:prstGeom>
            <a:solidFill>
              <a:schemeClr val="lt2"/>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Customer-5</a:t>
              </a:r>
              <a:endParaRPr/>
            </a:p>
          </p:txBody>
        </p:sp>
        <p:sp>
          <p:nvSpPr>
            <p:cNvPr id="840" name="Google Shape;840;p76"/>
            <p:cNvSpPr/>
            <p:nvPr/>
          </p:nvSpPr>
          <p:spPr>
            <a:xfrm>
              <a:off x="7133272" y="2636912"/>
              <a:ext cx="2232248"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Customer-1</a:t>
              </a:r>
              <a:endParaRPr sz="2200">
                <a:solidFill>
                  <a:schemeClr val="dk1"/>
                </a:solidFill>
                <a:latin typeface="Arial"/>
                <a:ea typeface="Arial"/>
                <a:cs typeface="Arial"/>
                <a:sym typeface="Arial"/>
              </a:endParaRPr>
            </a:p>
          </p:txBody>
        </p:sp>
        <p:sp>
          <p:nvSpPr>
            <p:cNvPr id="841" name="Google Shape;841;p76"/>
            <p:cNvSpPr/>
            <p:nvPr/>
          </p:nvSpPr>
          <p:spPr>
            <a:xfrm>
              <a:off x="9487598" y="2636912"/>
              <a:ext cx="1944216"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42" name="Google Shape;842;p76"/>
            <p:cNvSpPr/>
            <p:nvPr/>
          </p:nvSpPr>
          <p:spPr>
            <a:xfrm>
              <a:off x="7133272" y="3211241"/>
              <a:ext cx="2232248"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Customer-2</a:t>
              </a:r>
              <a:endParaRPr/>
            </a:p>
          </p:txBody>
        </p:sp>
        <p:sp>
          <p:nvSpPr>
            <p:cNvPr id="843" name="Google Shape;843;p76"/>
            <p:cNvSpPr/>
            <p:nvPr/>
          </p:nvSpPr>
          <p:spPr>
            <a:xfrm>
              <a:off x="9487598" y="3218940"/>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44" name="Google Shape;844;p76"/>
            <p:cNvSpPr/>
            <p:nvPr/>
          </p:nvSpPr>
          <p:spPr>
            <a:xfrm>
              <a:off x="9487598" y="3798449"/>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Order-2</a:t>
              </a:r>
              <a:endParaRPr sz="2200">
                <a:solidFill>
                  <a:schemeClr val="dk1"/>
                </a:solidFill>
                <a:latin typeface="Arial"/>
                <a:ea typeface="Arial"/>
                <a:cs typeface="Arial"/>
                <a:sym typeface="Arial"/>
              </a:endParaRPr>
            </a:p>
          </p:txBody>
        </p:sp>
        <p:sp>
          <p:nvSpPr>
            <p:cNvPr id="845" name="Google Shape;845;p76"/>
            <p:cNvSpPr/>
            <p:nvPr/>
          </p:nvSpPr>
          <p:spPr>
            <a:xfrm>
              <a:off x="7133272" y="3798449"/>
              <a:ext cx="2232248"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Customer-2</a:t>
              </a:r>
              <a:endParaRPr/>
            </a:p>
          </p:txBody>
        </p:sp>
        <p:sp>
          <p:nvSpPr>
            <p:cNvPr id="846" name="Google Shape;846;p76"/>
            <p:cNvSpPr/>
            <p:nvPr/>
          </p:nvSpPr>
          <p:spPr>
            <a:xfrm>
              <a:off x="7133272" y="4365104"/>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Customer-3</a:t>
              </a:r>
              <a:endParaRPr/>
            </a:p>
          </p:txBody>
        </p:sp>
        <p:sp>
          <p:nvSpPr>
            <p:cNvPr id="847" name="Google Shape;847;p76"/>
            <p:cNvSpPr/>
            <p:nvPr/>
          </p:nvSpPr>
          <p:spPr>
            <a:xfrm>
              <a:off x="7133272" y="4941168"/>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Customer-3</a:t>
              </a:r>
              <a:endParaRPr/>
            </a:p>
          </p:txBody>
        </p:sp>
        <p:sp>
          <p:nvSpPr>
            <p:cNvPr id="848" name="Google Shape;848;p76"/>
            <p:cNvSpPr/>
            <p:nvPr/>
          </p:nvSpPr>
          <p:spPr>
            <a:xfrm>
              <a:off x="7133272" y="5517232"/>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Customer-3</a:t>
              </a:r>
              <a:endParaRPr/>
            </a:p>
          </p:txBody>
        </p:sp>
        <p:sp>
          <p:nvSpPr>
            <p:cNvPr id="849" name="Google Shape;849;p76"/>
            <p:cNvSpPr/>
            <p:nvPr/>
          </p:nvSpPr>
          <p:spPr>
            <a:xfrm>
              <a:off x="9487598" y="4368549"/>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sp>
          <p:nvSpPr>
            <p:cNvPr id="850" name="Google Shape;850;p76"/>
            <p:cNvSpPr/>
            <p:nvPr/>
          </p:nvSpPr>
          <p:spPr>
            <a:xfrm>
              <a:off x="9487598" y="4941168"/>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Order-2</a:t>
              </a:r>
              <a:endParaRPr sz="2200">
                <a:solidFill>
                  <a:schemeClr val="dk1"/>
                </a:solidFill>
                <a:latin typeface="Arial"/>
                <a:ea typeface="Arial"/>
                <a:cs typeface="Arial"/>
                <a:sym typeface="Arial"/>
              </a:endParaRPr>
            </a:p>
          </p:txBody>
        </p:sp>
        <p:sp>
          <p:nvSpPr>
            <p:cNvPr id="851" name="Google Shape;851;p76"/>
            <p:cNvSpPr/>
            <p:nvPr/>
          </p:nvSpPr>
          <p:spPr>
            <a:xfrm>
              <a:off x="9487598" y="5517232"/>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Order-3</a:t>
              </a:r>
              <a:endParaRPr sz="2200">
                <a:solidFill>
                  <a:schemeClr val="dk1"/>
                </a:solidFill>
                <a:latin typeface="Arial"/>
                <a:ea typeface="Arial"/>
                <a:cs typeface="Arial"/>
                <a:sym typeface="Arial"/>
              </a:endParaRPr>
            </a:p>
          </p:txBody>
        </p:sp>
        <p:sp>
          <p:nvSpPr>
            <p:cNvPr id="852" name="Google Shape;852;p76"/>
            <p:cNvSpPr/>
            <p:nvPr/>
          </p:nvSpPr>
          <p:spPr>
            <a:xfrm>
              <a:off x="7133271" y="6096857"/>
              <a:ext cx="2232248"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Customer-4</a:t>
              </a:r>
              <a:endParaRPr/>
            </a:p>
          </p:txBody>
        </p:sp>
        <p:sp>
          <p:nvSpPr>
            <p:cNvPr id="853" name="Google Shape;853;p76"/>
            <p:cNvSpPr/>
            <p:nvPr/>
          </p:nvSpPr>
          <p:spPr>
            <a:xfrm>
              <a:off x="9470830" y="6093296"/>
              <a:ext cx="1944216"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Order-1</a:t>
              </a:r>
              <a:endParaRPr sz="2200">
                <a:solidFill>
                  <a:schemeClr val="dk1"/>
                </a:solidFill>
                <a:latin typeface="Arial"/>
                <a:ea typeface="Arial"/>
                <a:cs typeface="Arial"/>
                <a:sym typeface="Arial"/>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7" name="Shape 857"/>
        <p:cNvGrpSpPr/>
        <p:nvPr/>
      </p:nvGrpSpPr>
      <p:grpSpPr>
        <a:xfrm>
          <a:off x="0" y="0"/>
          <a:ext cx="0" cy="0"/>
          <a:chOff x="0" y="0"/>
          <a:chExt cx="0" cy="0"/>
        </a:xfrm>
      </p:grpSpPr>
      <p:sp>
        <p:nvSpPr>
          <p:cNvPr descr="One-to-one entity relationship diagram" id="858" name="Google Shape;858;p7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859" name="Google Shape;859;p77"/>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60" name="Google Shape;860;p77"/>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one-to-many relationship</a:t>
            </a:r>
            <a:endParaRPr/>
          </a:p>
        </p:txBody>
      </p:sp>
      <p:grpSp>
        <p:nvGrpSpPr>
          <p:cNvPr id="861" name="Google Shape;861;p77"/>
          <p:cNvGrpSpPr/>
          <p:nvPr/>
        </p:nvGrpSpPr>
        <p:grpSpPr>
          <a:xfrm>
            <a:off x="429306" y="2705359"/>
            <a:ext cx="11355326" cy="3964001"/>
            <a:chOff x="76488" y="2636912"/>
            <a:chExt cx="11355326" cy="3964001"/>
          </a:xfrm>
        </p:grpSpPr>
        <p:sp>
          <p:nvSpPr>
            <p:cNvPr id="862" name="Google Shape;862;p77"/>
            <p:cNvSpPr/>
            <p:nvPr/>
          </p:nvSpPr>
          <p:spPr>
            <a:xfrm>
              <a:off x="76488" y="2636912"/>
              <a:ext cx="2232000"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Invoice-1</a:t>
              </a:r>
              <a:endParaRPr sz="2200">
                <a:solidFill>
                  <a:schemeClr val="dk1"/>
                </a:solidFill>
                <a:latin typeface="Arial"/>
                <a:ea typeface="Arial"/>
                <a:cs typeface="Arial"/>
                <a:sym typeface="Arial"/>
              </a:endParaRPr>
            </a:p>
          </p:txBody>
        </p:sp>
        <p:sp>
          <p:nvSpPr>
            <p:cNvPr id="863" name="Google Shape;863;p77"/>
            <p:cNvSpPr/>
            <p:nvPr/>
          </p:nvSpPr>
          <p:spPr>
            <a:xfrm>
              <a:off x="2308604" y="3630759"/>
              <a:ext cx="2232248"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2800">
                  <a:solidFill>
                    <a:srgbClr val="AC26AF"/>
                  </a:solidFill>
                  <a:latin typeface="Arial"/>
                  <a:ea typeface="Arial"/>
                  <a:cs typeface="Arial"/>
                  <a:sym typeface="Arial"/>
                </a:rPr>
                <a:t>one-to-many relationship</a:t>
              </a:r>
              <a:endParaRPr/>
            </a:p>
          </p:txBody>
        </p:sp>
        <p:sp>
          <p:nvSpPr>
            <p:cNvPr id="864" name="Google Shape;864;p77"/>
            <p:cNvSpPr/>
            <p:nvPr/>
          </p:nvSpPr>
          <p:spPr>
            <a:xfrm>
              <a:off x="6629216" y="3776910"/>
              <a:ext cx="50405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IN" sz="4000">
                  <a:solidFill>
                    <a:srgbClr val="AC26AF"/>
                  </a:solidFill>
                  <a:latin typeface="Arial"/>
                  <a:ea typeface="Arial"/>
                  <a:cs typeface="Arial"/>
                  <a:sym typeface="Arial"/>
                </a:rPr>
                <a:t>=</a:t>
              </a:r>
              <a:endParaRPr i="1" sz="2800">
                <a:solidFill>
                  <a:srgbClr val="AC26AF"/>
                </a:solidFill>
                <a:latin typeface="Arial"/>
                <a:ea typeface="Arial"/>
                <a:cs typeface="Arial"/>
                <a:sym typeface="Arial"/>
              </a:endParaRPr>
            </a:p>
          </p:txBody>
        </p:sp>
        <p:sp>
          <p:nvSpPr>
            <p:cNvPr id="865" name="Google Shape;865;p77"/>
            <p:cNvSpPr/>
            <p:nvPr/>
          </p:nvSpPr>
          <p:spPr>
            <a:xfrm>
              <a:off x="4655840" y="2636912"/>
              <a:ext cx="1944216"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66" name="Google Shape;866;p77"/>
            <p:cNvSpPr/>
            <p:nvPr/>
          </p:nvSpPr>
          <p:spPr>
            <a:xfrm>
              <a:off x="76488" y="3212976"/>
              <a:ext cx="2232000"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Invoice-2</a:t>
              </a:r>
              <a:endParaRPr sz="2200">
                <a:solidFill>
                  <a:schemeClr val="dk1"/>
                </a:solidFill>
                <a:latin typeface="Arial"/>
                <a:ea typeface="Arial"/>
                <a:cs typeface="Arial"/>
                <a:sym typeface="Arial"/>
              </a:endParaRPr>
            </a:p>
          </p:txBody>
        </p:sp>
        <p:sp>
          <p:nvSpPr>
            <p:cNvPr id="867" name="Google Shape;867;p77"/>
            <p:cNvSpPr/>
            <p:nvPr/>
          </p:nvSpPr>
          <p:spPr>
            <a:xfrm>
              <a:off x="4655840" y="3212976"/>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68" name="Google Shape;868;p77"/>
            <p:cNvSpPr/>
            <p:nvPr/>
          </p:nvSpPr>
          <p:spPr>
            <a:xfrm>
              <a:off x="76488" y="3789040"/>
              <a:ext cx="2232000"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Invoice-3</a:t>
              </a:r>
              <a:endParaRPr/>
            </a:p>
          </p:txBody>
        </p:sp>
        <p:sp>
          <p:nvSpPr>
            <p:cNvPr id="869" name="Google Shape;869;p77"/>
            <p:cNvSpPr/>
            <p:nvPr/>
          </p:nvSpPr>
          <p:spPr>
            <a:xfrm>
              <a:off x="76488" y="4389310"/>
              <a:ext cx="2232000"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Invoice-4</a:t>
              </a:r>
              <a:endParaRPr/>
            </a:p>
          </p:txBody>
        </p:sp>
        <p:sp>
          <p:nvSpPr>
            <p:cNvPr id="870" name="Google Shape;870;p77"/>
            <p:cNvSpPr/>
            <p:nvPr/>
          </p:nvSpPr>
          <p:spPr>
            <a:xfrm>
              <a:off x="4655840" y="3792485"/>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Invoice_Item-2</a:t>
              </a:r>
              <a:endParaRPr sz="2200">
                <a:solidFill>
                  <a:schemeClr val="dk1"/>
                </a:solidFill>
                <a:latin typeface="Arial"/>
                <a:ea typeface="Arial"/>
                <a:cs typeface="Arial"/>
                <a:sym typeface="Arial"/>
              </a:endParaRPr>
            </a:p>
          </p:txBody>
        </p:sp>
        <p:sp>
          <p:nvSpPr>
            <p:cNvPr id="871" name="Google Shape;871;p77"/>
            <p:cNvSpPr/>
            <p:nvPr/>
          </p:nvSpPr>
          <p:spPr>
            <a:xfrm>
              <a:off x="4655840" y="4368549"/>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72" name="Google Shape;872;p77"/>
            <p:cNvSpPr/>
            <p:nvPr/>
          </p:nvSpPr>
          <p:spPr>
            <a:xfrm>
              <a:off x="4655840" y="4941168"/>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Invoice_Item-2</a:t>
              </a:r>
              <a:endParaRPr sz="2200">
                <a:solidFill>
                  <a:schemeClr val="dk1"/>
                </a:solidFill>
                <a:latin typeface="Arial"/>
                <a:ea typeface="Arial"/>
                <a:cs typeface="Arial"/>
                <a:sym typeface="Arial"/>
              </a:endParaRPr>
            </a:p>
          </p:txBody>
        </p:sp>
        <p:sp>
          <p:nvSpPr>
            <p:cNvPr id="873" name="Google Shape;873;p77"/>
            <p:cNvSpPr/>
            <p:nvPr/>
          </p:nvSpPr>
          <p:spPr>
            <a:xfrm>
              <a:off x="4655840" y="5517232"/>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Invoice_Item-2</a:t>
              </a:r>
              <a:endParaRPr sz="2200">
                <a:solidFill>
                  <a:schemeClr val="dk1"/>
                </a:solidFill>
                <a:latin typeface="Arial"/>
                <a:ea typeface="Arial"/>
                <a:cs typeface="Arial"/>
                <a:sym typeface="Arial"/>
              </a:endParaRPr>
            </a:p>
          </p:txBody>
        </p:sp>
        <p:sp>
          <p:nvSpPr>
            <p:cNvPr id="874" name="Google Shape;874;p77"/>
            <p:cNvSpPr/>
            <p:nvPr/>
          </p:nvSpPr>
          <p:spPr>
            <a:xfrm>
              <a:off x="4655840" y="6093296"/>
              <a:ext cx="1944216"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75" name="Google Shape;875;p77"/>
            <p:cNvSpPr/>
            <p:nvPr/>
          </p:nvSpPr>
          <p:spPr>
            <a:xfrm>
              <a:off x="7133272" y="2636912"/>
              <a:ext cx="2232248"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Invoice-1</a:t>
              </a:r>
              <a:endParaRPr sz="2200">
                <a:solidFill>
                  <a:schemeClr val="dk1"/>
                </a:solidFill>
                <a:latin typeface="Arial"/>
                <a:ea typeface="Arial"/>
                <a:cs typeface="Arial"/>
                <a:sym typeface="Arial"/>
              </a:endParaRPr>
            </a:p>
          </p:txBody>
        </p:sp>
        <p:sp>
          <p:nvSpPr>
            <p:cNvPr id="876" name="Google Shape;876;p77"/>
            <p:cNvSpPr/>
            <p:nvPr/>
          </p:nvSpPr>
          <p:spPr>
            <a:xfrm>
              <a:off x="9487598" y="2636912"/>
              <a:ext cx="1944216" cy="504056"/>
            </a:xfrm>
            <a:prstGeom prst="rect">
              <a:avLst/>
            </a:prstGeom>
            <a:solidFill>
              <a:srgbClr val="FFFFA7"/>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77" name="Google Shape;877;p77"/>
            <p:cNvSpPr/>
            <p:nvPr/>
          </p:nvSpPr>
          <p:spPr>
            <a:xfrm>
              <a:off x="7133272" y="3211241"/>
              <a:ext cx="2232248"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Invoice-2</a:t>
              </a:r>
              <a:endParaRPr/>
            </a:p>
          </p:txBody>
        </p:sp>
        <p:sp>
          <p:nvSpPr>
            <p:cNvPr id="878" name="Google Shape;878;p77"/>
            <p:cNvSpPr/>
            <p:nvPr/>
          </p:nvSpPr>
          <p:spPr>
            <a:xfrm>
              <a:off x="9487598" y="3218940"/>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79" name="Google Shape;879;p77"/>
            <p:cNvSpPr/>
            <p:nvPr/>
          </p:nvSpPr>
          <p:spPr>
            <a:xfrm>
              <a:off x="9487598" y="3798449"/>
              <a:ext cx="1944216"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Invoice_Item-2</a:t>
              </a:r>
              <a:endParaRPr sz="2200">
                <a:solidFill>
                  <a:schemeClr val="dk1"/>
                </a:solidFill>
                <a:latin typeface="Arial"/>
                <a:ea typeface="Arial"/>
                <a:cs typeface="Arial"/>
                <a:sym typeface="Arial"/>
              </a:endParaRPr>
            </a:p>
          </p:txBody>
        </p:sp>
        <p:sp>
          <p:nvSpPr>
            <p:cNvPr id="880" name="Google Shape;880;p77"/>
            <p:cNvSpPr/>
            <p:nvPr/>
          </p:nvSpPr>
          <p:spPr>
            <a:xfrm>
              <a:off x="7133272" y="3798449"/>
              <a:ext cx="2232248" cy="504056"/>
            </a:xfrm>
            <a:prstGeom prst="rect">
              <a:avLst/>
            </a:prstGeom>
            <a:solidFill>
              <a:srgbClr val="FCCCE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Invoice-2</a:t>
              </a:r>
              <a:endParaRPr/>
            </a:p>
          </p:txBody>
        </p:sp>
        <p:sp>
          <p:nvSpPr>
            <p:cNvPr id="881" name="Google Shape;881;p77"/>
            <p:cNvSpPr/>
            <p:nvPr/>
          </p:nvSpPr>
          <p:spPr>
            <a:xfrm>
              <a:off x="7133272" y="4365104"/>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Invoice-3</a:t>
              </a:r>
              <a:endParaRPr/>
            </a:p>
          </p:txBody>
        </p:sp>
        <p:sp>
          <p:nvSpPr>
            <p:cNvPr id="882" name="Google Shape;882;p77"/>
            <p:cNvSpPr/>
            <p:nvPr/>
          </p:nvSpPr>
          <p:spPr>
            <a:xfrm>
              <a:off x="7133272" y="4941168"/>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Invoice-3</a:t>
              </a:r>
              <a:endParaRPr/>
            </a:p>
          </p:txBody>
        </p:sp>
        <p:sp>
          <p:nvSpPr>
            <p:cNvPr id="883" name="Google Shape;883;p77"/>
            <p:cNvSpPr/>
            <p:nvPr/>
          </p:nvSpPr>
          <p:spPr>
            <a:xfrm>
              <a:off x="7133272" y="5517232"/>
              <a:ext cx="2232248"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Invoice-3</a:t>
              </a:r>
              <a:endParaRPr/>
            </a:p>
          </p:txBody>
        </p:sp>
        <p:sp>
          <p:nvSpPr>
            <p:cNvPr id="884" name="Google Shape;884;p77"/>
            <p:cNvSpPr/>
            <p:nvPr/>
          </p:nvSpPr>
          <p:spPr>
            <a:xfrm>
              <a:off x="9487598" y="4368549"/>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sp>
          <p:nvSpPr>
            <p:cNvPr id="885" name="Google Shape;885;p77"/>
            <p:cNvSpPr/>
            <p:nvPr/>
          </p:nvSpPr>
          <p:spPr>
            <a:xfrm>
              <a:off x="9487598" y="4941168"/>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Invoice_Item-2</a:t>
              </a:r>
              <a:endParaRPr sz="2200">
                <a:solidFill>
                  <a:schemeClr val="dk1"/>
                </a:solidFill>
                <a:latin typeface="Arial"/>
                <a:ea typeface="Arial"/>
                <a:cs typeface="Arial"/>
                <a:sym typeface="Arial"/>
              </a:endParaRPr>
            </a:p>
          </p:txBody>
        </p:sp>
        <p:sp>
          <p:nvSpPr>
            <p:cNvPr id="886" name="Google Shape;886;p77"/>
            <p:cNvSpPr/>
            <p:nvPr/>
          </p:nvSpPr>
          <p:spPr>
            <a:xfrm>
              <a:off x="9487598" y="5517232"/>
              <a:ext cx="1944216" cy="504056"/>
            </a:xfrm>
            <a:prstGeom prst="rect">
              <a:avLst/>
            </a:prstGeom>
            <a:solidFill>
              <a:srgbClr val="D8F6CE"/>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Invoice_Item-3</a:t>
              </a:r>
              <a:endParaRPr sz="2200">
                <a:solidFill>
                  <a:schemeClr val="dk1"/>
                </a:solidFill>
                <a:latin typeface="Arial"/>
                <a:ea typeface="Arial"/>
                <a:cs typeface="Arial"/>
                <a:sym typeface="Arial"/>
              </a:endParaRPr>
            </a:p>
          </p:txBody>
        </p:sp>
        <p:sp>
          <p:nvSpPr>
            <p:cNvPr id="887" name="Google Shape;887;p77"/>
            <p:cNvSpPr/>
            <p:nvPr/>
          </p:nvSpPr>
          <p:spPr>
            <a:xfrm>
              <a:off x="7133271" y="6096857"/>
              <a:ext cx="2232248"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Invoice-4</a:t>
              </a:r>
              <a:endParaRPr/>
            </a:p>
          </p:txBody>
        </p:sp>
        <p:sp>
          <p:nvSpPr>
            <p:cNvPr id="888" name="Google Shape;888;p77"/>
            <p:cNvSpPr/>
            <p:nvPr/>
          </p:nvSpPr>
          <p:spPr>
            <a:xfrm>
              <a:off x="9470830" y="6093296"/>
              <a:ext cx="1944216" cy="504056"/>
            </a:xfrm>
            <a:prstGeom prst="rect">
              <a:avLst/>
            </a:prstGeom>
            <a:solidFill>
              <a:srgbClr val="E2CDC5"/>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2200">
                  <a:solidFill>
                    <a:schemeClr val="dk1"/>
                  </a:solidFill>
                  <a:latin typeface="Arial"/>
                  <a:ea typeface="Arial"/>
                  <a:cs typeface="Arial"/>
                  <a:sym typeface="Arial"/>
                </a:rPr>
                <a:t>Invoice_Item-1</a:t>
              </a:r>
              <a:endParaRPr sz="2200">
                <a:solidFill>
                  <a:schemeClr val="dk1"/>
                </a:solidFill>
                <a:latin typeface="Arial"/>
                <a:ea typeface="Arial"/>
                <a:cs typeface="Arial"/>
                <a:sym typeface="Arial"/>
              </a:endParaRPr>
            </a:p>
          </p:txBody>
        </p:sp>
      </p:grpSp>
      <p:sp>
        <p:nvSpPr>
          <p:cNvPr id="889" name="Google Shape;889;p77"/>
          <p:cNvSpPr/>
          <p:nvPr/>
        </p:nvSpPr>
        <p:spPr>
          <a:xfrm>
            <a:off x="292514" y="692696"/>
            <a:ext cx="1134810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one-to-many</a:t>
            </a:r>
            <a:r>
              <a:rPr lang="en-IN" sz="2000">
                <a:solidFill>
                  <a:schemeClr val="dk1"/>
                </a:solidFill>
                <a:latin typeface="Palatino Linotype"/>
                <a:ea typeface="Palatino Linotype"/>
                <a:cs typeface="Palatino Linotype"/>
                <a:sym typeface="Palatino Linotype"/>
              </a:rPr>
              <a:t> relationship between two tables means that a row in one table can have one or more row in the table on the other side of their relationship. </a:t>
            </a:r>
            <a:endParaRPr/>
          </a:p>
        </p:txBody>
      </p:sp>
      <p:sp>
        <p:nvSpPr>
          <p:cNvPr id="890" name="Google Shape;890;p77"/>
          <p:cNvSpPr/>
          <p:nvPr/>
        </p:nvSpPr>
        <p:spPr>
          <a:xfrm>
            <a:off x="205925" y="1508503"/>
            <a:ext cx="1178015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one-to-many</a:t>
            </a:r>
            <a:r>
              <a:rPr lang="en-IN" sz="2000">
                <a:solidFill>
                  <a:schemeClr val="dk1"/>
                </a:solidFill>
                <a:latin typeface="Palatino Linotype"/>
                <a:ea typeface="Palatino Linotype"/>
                <a:cs typeface="Palatino Linotype"/>
                <a:sym typeface="Palatino Linotype"/>
              </a:rPr>
              <a:t> relationship is a type of cardinality that refers to the relationship between two entities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and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in which an element of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may be linked to many elements of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but a member of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is linked to only one element of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4" name="Shape 894"/>
        <p:cNvGrpSpPr/>
        <p:nvPr/>
      </p:nvGrpSpPr>
      <p:grpSpPr>
        <a:xfrm>
          <a:off x="0" y="0"/>
          <a:ext cx="0" cy="0"/>
          <a:chOff x="0" y="0"/>
          <a:chExt cx="0" cy="0"/>
        </a:xfrm>
      </p:grpSpPr>
      <p:sp>
        <p:nvSpPr>
          <p:cNvPr id="895" name="Google Shape;895;p78"/>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896" name="Google Shape;896;p78"/>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897" name="Google Shape;897;p78"/>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8" name="Google Shape;898;p78"/>
          <p:cNvSpPr/>
          <p:nvPr/>
        </p:nvSpPr>
        <p:spPr>
          <a:xfrm>
            <a:off x="216500" y="427724"/>
            <a:ext cx="5256584"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customer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custID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address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240</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phone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repID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NOT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NULL</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creditLimit </a:t>
            </a:r>
            <a:r>
              <a:rPr lang="en-IN" sz="1800">
                <a:solidFill>
                  <a:srgbClr val="834689"/>
                </a:solidFill>
                <a:latin typeface="Arial"/>
                <a:ea typeface="Arial"/>
                <a:cs typeface="Arial"/>
                <a:sym typeface="Arial"/>
              </a:rPr>
              <a:t>FLOAT</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9,2</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comments </a:t>
            </a:r>
            <a:r>
              <a:rPr lang="en-IN" sz="1800">
                <a:solidFill>
                  <a:srgbClr val="834689"/>
                </a:solidFill>
                <a:latin typeface="Arial"/>
                <a:ea typeface="Arial"/>
                <a:cs typeface="Arial"/>
                <a:sym typeface="Arial"/>
              </a:rPr>
              <a:t>TEXT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C0C0C"/>
                </a:solidFill>
                <a:latin typeface="Arial"/>
                <a:ea typeface="Arial"/>
                <a:cs typeface="Arial"/>
                <a:sym typeface="Arial"/>
              </a:rPr>
              <a:t> custid_zero </a:t>
            </a:r>
            <a:r>
              <a:rPr lang="en-IN" sz="1800">
                <a:solidFill>
                  <a:srgbClr val="FE1212"/>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custID &gt; 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899" name="Google Shape;899;p78"/>
          <p:cNvSpPr/>
          <p:nvPr/>
        </p:nvSpPr>
        <p:spPr>
          <a:xfrm>
            <a:off x="5340353" y="704723"/>
            <a:ext cx="6600056"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orders </a:t>
            </a: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ordID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orderdate </a:t>
            </a:r>
            <a:r>
              <a:rPr lang="en-IN" sz="1800">
                <a:solidFill>
                  <a:srgbClr val="834689"/>
                </a:solidFill>
                <a:latin typeface="Arial"/>
                <a:ea typeface="Arial"/>
                <a:cs typeface="Arial"/>
                <a:sym typeface="Arial"/>
              </a:rPr>
              <a:t>DATETIME</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custID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NOT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NULL</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shipDate </a:t>
            </a:r>
            <a:r>
              <a:rPr lang="en-IN" sz="1800">
                <a:solidFill>
                  <a:srgbClr val="834689"/>
                </a:solidFill>
                <a:latin typeface="Arial"/>
                <a:ea typeface="Arial"/>
                <a:cs typeface="Arial"/>
                <a:sym typeface="Arial"/>
              </a:rPr>
              <a:t>DATETIME</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total </a:t>
            </a:r>
            <a:r>
              <a:rPr lang="en-IN" sz="1800">
                <a:solidFill>
                  <a:srgbClr val="834689"/>
                </a:solidFill>
                <a:latin typeface="Arial"/>
                <a:ea typeface="Arial"/>
                <a:cs typeface="Arial"/>
                <a:sym typeface="Arial"/>
              </a:rPr>
              <a:t>FLOAT</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8,2</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FOREIGN</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custID</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rgbClr val="0C0C0C"/>
                </a:solidFill>
                <a:latin typeface="Arial"/>
                <a:ea typeface="Arial"/>
                <a:cs typeface="Arial"/>
                <a:sym typeface="Arial"/>
              </a:rPr>
              <a:t> customer</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custID</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C0C0C"/>
                </a:solidFill>
                <a:latin typeface="Arial"/>
                <a:ea typeface="Arial"/>
                <a:cs typeface="Arial"/>
                <a:sym typeface="Arial"/>
              </a:rPr>
              <a:t> total_greater_zero </a:t>
            </a:r>
            <a:r>
              <a:rPr lang="en-IN" sz="1800">
                <a:solidFill>
                  <a:srgbClr val="FE1212"/>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total &gt;= 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sz="1800">
              <a:solidFill>
                <a:srgbClr val="0C0C0C"/>
              </a:solidFill>
              <a:latin typeface="Arial"/>
              <a:ea typeface="Arial"/>
              <a:cs typeface="Arial"/>
              <a:sym typeface="Arial"/>
            </a:endParaRPr>
          </a:p>
        </p:txBody>
      </p:sp>
      <p:sp>
        <p:nvSpPr>
          <p:cNvPr id="900" name="Google Shape;900;p78"/>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one-to-many relationship</a:t>
            </a:r>
            <a:endParaRPr i="1" sz="3200">
              <a:solidFill>
                <a:srgbClr val="FF9900"/>
              </a:solidFill>
              <a:latin typeface="Arial"/>
              <a:ea typeface="Arial"/>
              <a:cs typeface="Arial"/>
              <a:sym typeface="Arial"/>
            </a:endParaRPr>
          </a:p>
        </p:txBody>
      </p:sp>
      <p:pic>
        <p:nvPicPr>
          <p:cNvPr id="901" name="Google Shape;901;p78"/>
          <p:cNvPicPr preferRelativeResize="0"/>
          <p:nvPr/>
        </p:nvPicPr>
        <p:blipFill rotWithShape="1">
          <a:blip r:embed="rId3">
            <a:alphaModFix/>
          </a:blip>
          <a:srcRect b="0" l="0" r="0" t="0"/>
          <a:stretch/>
        </p:blipFill>
        <p:spPr>
          <a:xfrm>
            <a:off x="216500" y="3273892"/>
            <a:ext cx="4910179" cy="331649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5" name="Shape 905"/>
        <p:cNvGrpSpPr/>
        <p:nvPr/>
      </p:nvGrpSpPr>
      <p:grpSpPr>
        <a:xfrm>
          <a:off x="0" y="0"/>
          <a:ext cx="0" cy="0"/>
          <a:chOff x="0" y="0"/>
          <a:chExt cx="0" cy="0"/>
        </a:xfrm>
      </p:grpSpPr>
      <p:sp>
        <p:nvSpPr>
          <p:cNvPr id="906" name="Google Shape;906;p79"/>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one-to-many relationship</a:t>
            </a:r>
            <a:endParaRPr i="1" sz="3200">
              <a:solidFill>
                <a:srgbClr val="FF9900"/>
              </a:solidFill>
              <a:latin typeface="Arial"/>
              <a:ea typeface="Arial"/>
              <a:cs typeface="Arial"/>
              <a:sym typeface="Arial"/>
            </a:endParaRPr>
          </a:p>
        </p:txBody>
      </p:sp>
      <p:sp>
        <p:nvSpPr>
          <p:cNvPr id="907" name="Google Shape;907;p79"/>
          <p:cNvSpPr/>
          <p:nvPr/>
        </p:nvSpPr>
        <p:spPr>
          <a:xfrm>
            <a:off x="191344" y="260648"/>
            <a:ext cx="4500594"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invoice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invoiceID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customerID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invoiceDate </a:t>
            </a:r>
            <a:r>
              <a:rPr lang="en-IN" sz="1800">
                <a:solidFill>
                  <a:srgbClr val="834689"/>
                </a:solidFill>
                <a:latin typeface="Arial"/>
                <a:ea typeface="Arial"/>
                <a:cs typeface="Arial"/>
                <a:sym typeface="Arial"/>
              </a:rPr>
              <a:t>DATE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invoiceAmount </a:t>
            </a:r>
            <a:r>
              <a:rPr lang="en-IN" sz="1800">
                <a:solidFill>
                  <a:srgbClr val="834689"/>
                </a:solidFill>
                <a:latin typeface="Arial"/>
                <a:ea typeface="Arial"/>
                <a:cs typeface="Arial"/>
                <a:sym typeface="Arial"/>
              </a:rPr>
              <a:t>INT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908" name="Google Shape;908;p79"/>
          <p:cNvSpPr/>
          <p:nvPr/>
        </p:nvSpPr>
        <p:spPr>
          <a:xfrm>
            <a:off x="5354642" y="629363"/>
            <a:ext cx="6092825"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invoice_items </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invoiceID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NOT</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NULL</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itemNumber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itenName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itemQuantity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itemRate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FOREIGN</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invoiceID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chemeClr val="dk1"/>
                </a:solidFill>
                <a:latin typeface="Arial"/>
                <a:ea typeface="Arial"/>
                <a:cs typeface="Arial"/>
                <a:sym typeface="Arial"/>
              </a:rPr>
              <a:t> invoice</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invoiceID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909" name="Google Shape;909;p79"/>
          <p:cNvPicPr preferRelativeResize="0"/>
          <p:nvPr/>
        </p:nvPicPr>
        <p:blipFill rotWithShape="1">
          <a:blip r:embed="rId3">
            <a:alphaModFix/>
          </a:blip>
          <a:srcRect b="0" l="0" r="0" t="0"/>
          <a:stretch/>
        </p:blipFill>
        <p:spPr>
          <a:xfrm>
            <a:off x="191343" y="2060755"/>
            <a:ext cx="4386919" cy="1512261"/>
          </a:xfrm>
          <a:prstGeom prst="rect">
            <a:avLst/>
          </a:prstGeom>
          <a:noFill/>
          <a:ln>
            <a:noFill/>
          </a:ln>
        </p:spPr>
      </p:pic>
      <p:pic>
        <p:nvPicPr>
          <p:cNvPr id="910" name="Google Shape;910;p79"/>
          <p:cNvPicPr preferRelativeResize="0"/>
          <p:nvPr/>
        </p:nvPicPr>
        <p:blipFill rotWithShape="1">
          <a:blip r:embed="rId4">
            <a:alphaModFix/>
          </a:blip>
          <a:srcRect b="0" l="0" r="0" t="0"/>
          <a:stretch/>
        </p:blipFill>
        <p:spPr>
          <a:xfrm>
            <a:off x="5951984" y="3214686"/>
            <a:ext cx="5136102" cy="2258875"/>
          </a:xfrm>
          <a:prstGeom prst="rect">
            <a:avLst/>
          </a:prstGeom>
          <a:noFill/>
          <a:ln>
            <a:noFill/>
          </a:ln>
        </p:spPr>
      </p:pic>
      <p:pic>
        <p:nvPicPr>
          <p:cNvPr id="911" name="Google Shape;911;p79"/>
          <p:cNvPicPr preferRelativeResize="0"/>
          <p:nvPr/>
        </p:nvPicPr>
        <p:blipFill rotWithShape="1">
          <a:blip r:embed="rId5">
            <a:alphaModFix/>
          </a:blip>
          <a:srcRect b="0" l="0" r="0" t="0"/>
          <a:stretch/>
        </p:blipFill>
        <p:spPr>
          <a:xfrm>
            <a:off x="1103914" y="3573016"/>
            <a:ext cx="3839958" cy="32738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55" name="Shape 155"/>
        <p:cNvGrpSpPr/>
        <p:nvPr/>
      </p:nvGrpSpPr>
      <p:grpSpPr>
        <a:xfrm>
          <a:off x="0" y="0"/>
          <a:ext cx="0" cy="0"/>
          <a:chOff x="0" y="0"/>
          <a:chExt cx="0" cy="0"/>
        </a:xfrm>
      </p:grpSpPr>
      <p:sp>
        <p:nvSpPr>
          <p:cNvPr id="156" name="Google Shape;156;p8"/>
          <p:cNvSpPr/>
          <p:nvPr/>
        </p:nvSpPr>
        <p:spPr>
          <a:xfrm>
            <a:off x="407368" y="1382286"/>
            <a:ext cx="11233248" cy="2482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4 Important Roles of Database in Industry.</a:t>
            </a:r>
            <a:endParaRPr/>
          </a:p>
          <a:p>
            <a:pPr indent="0" lvl="0" marL="0" marR="0" rtl="0" algn="l">
              <a:spcBef>
                <a:spcPts val="0"/>
              </a:spcBef>
              <a:spcAft>
                <a:spcPts val="0"/>
              </a:spcAft>
              <a:buNone/>
            </a:pPr>
            <a:r>
              <a:t/>
            </a:r>
            <a:endParaRPr sz="1500">
              <a:solidFill>
                <a:schemeClr val="dk1"/>
              </a:solidFill>
              <a:latin typeface="Arial"/>
              <a:ea typeface="Arial"/>
              <a:cs typeface="Arial"/>
              <a:sym typeface="Arial"/>
            </a:endParaRPr>
          </a:p>
          <a:p>
            <a:pPr indent="-257209" lvl="0" marL="257209" marR="0" rtl="0" algn="l">
              <a:lnSpc>
                <a:spcPct val="150000"/>
              </a:lnSpc>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It is needed for data access within the company.</a:t>
            </a:r>
            <a:endParaRPr/>
          </a:p>
          <a:p>
            <a:pPr indent="-257209" lvl="0" marL="257209" marR="0" rtl="0" algn="l">
              <a:lnSpc>
                <a:spcPct val="150000"/>
              </a:lnSpc>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It is needed to maintain strong relationships between data.</a:t>
            </a:r>
            <a:endParaRPr/>
          </a:p>
          <a:p>
            <a:pPr indent="-257209" lvl="0" marL="257209" marR="0" rtl="0" algn="l">
              <a:lnSpc>
                <a:spcPct val="150000"/>
              </a:lnSpc>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This system allows newer(latest) and better updates.</a:t>
            </a:r>
            <a:endParaRPr/>
          </a:p>
          <a:p>
            <a:pPr indent="-257209" lvl="0" marL="257209" marR="0" rtl="0" algn="l">
              <a:lnSpc>
                <a:spcPct val="150000"/>
              </a:lnSpc>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It helps to search data in a better manner.</a:t>
            </a:r>
            <a:endParaRPr/>
          </a:p>
        </p:txBody>
      </p:sp>
      <p:sp>
        <p:nvSpPr>
          <p:cNvPr id="157" name="Google Shape;157;p8"/>
          <p:cNvSpPr txBox="1"/>
          <p:nvPr/>
        </p:nvSpPr>
        <p:spPr>
          <a:xfrm>
            <a:off x="1936265" y="239284"/>
            <a:ext cx="8272519" cy="685800"/>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b="1" lang="en-IN" sz="3600">
                <a:solidFill>
                  <a:schemeClr val="dk1"/>
                </a:solidFill>
                <a:latin typeface="Arial"/>
                <a:ea typeface="Arial"/>
                <a:cs typeface="Arial"/>
                <a:sym typeface="Arial"/>
              </a:rPr>
              <a:t>Introduction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5" name="Shape 915"/>
        <p:cNvGrpSpPr/>
        <p:nvPr/>
      </p:nvGrpSpPr>
      <p:grpSpPr>
        <a:xfrm>
          <a:off x="0" y="0"/>
          <a:ext cx="0" cy="0"/>
          <a:chOff x="0" y="0"/>
          <a:chExt cx="0" cy="0"/>
        </a:xfrm>
      </p:grpSpPr>
      <p:sp>
        <p:nvSpPr>
          <p:cNvPr id="916" name="Google Shape;916;p80"/>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5000">
                <a:solidFill>
                  <a:srgbClr val="DC525C"/>
                </a:solidFill>
                <a:latin typeface="Quattrocento Sans"/>
                <a:ea typeface="Quattrocento Sans"/>
                <a:cs typeface="Quattrocento Sans"/>
                <a:sym typeface="Quattrocento Sans"/>
              </a:rPr>
              <a:t>many-to-one relationship</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sp>
        <p:nvSpPr>
          <p:cNvPr id="921" name="Google Shape;921;p81"/>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922" name="Google Shape;922;p8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923" name="Google Shape;923;p81"/>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4" name="Google Shape;924;p81"/>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many-to-one relationship</a:t>
            </a:r>
            <a:endParaRPr/>
          </a:p>
        </p:txBody>
      </p:sp>
      <p:sp>
        <p:nvSpPr>
          <p:cNvPr id="925" name="Google Shape;925;p81"/>
          <p:cNvSpPr txBox="1"/>
          <p:nvPr/>
        </p:nvSpPr>
        <p:spPr>
          <a:xfrm>
            <a:off x="191344" y="781746"/>
            <a:ext cx="8839199"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users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userName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chemeClr val="dk1"/>
                </a:solidFill>
                <a:latin typeface="Arial"/>
                <a:ea typeface="Arial"/>
                <a:cs typeface="Arial"/>
                <a:sym typeface="Arial"/>
              </a:rPr>
              <a:t> fk_users_login_loginID </a:t>
            </a:r>
            <a:r>
              <a:rPr lang="en-IN" sz="1800">
                <a:solidFill>
                  <a:srgbClr val="FE1212"/>
                </a:solidFill>
                <a:latin typeface="Arial"/>
                <a:ea typeface="Arial"/>
                <a:cs typeface="Arial"/>
                <a:sym typeface="Arial"/>
              </a:rPr>
              <a:t>FOREIGN</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loginID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chemeClr val="dk1"/>
                </a:solidFill>
                <a:latin typeface="Arial"/>
                <a:ea typeface="Arial"/>
                <a:cs typeface="Arial"/>
                <a:sym typeface="Arial"/>
              </a:rPr>
              <a:t> login</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loginID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login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loginName </a:t>
            </a:r>
            <a:r>
              <a:rPr lang="en-IN" sz="1800">
                <a:solidFill>
                  <a:srgbClr val="834689"/>
                </a:solidFill>
                <a:latin typeface="Arial"/>
                <a:ea typeface="Arial"/>
                <a:cs typeface="Arial"/>
                <a:sym typeface="Arial"/>
              </a:rPr>
              <a:t>VARCHAR</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45</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createdON </a:t>
            </a:r>
            <a:r>
              <a:rPr lang="en-IN" sz="1800">
                <a:solidFill>
                  <a:srgbClr val="834689"/>
                </a:solidFill>
                <a:latin typeface="Arial"/>
                <a:ea typeface="Arial"/>
                <a:cs typeface="Arial"/>
                <a:sym typeface="Arial"/>
              </a:rPr>
              <a:t>DATETIME</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isActive </a:t>
            </a:r>
            <a:r>
              <a:rPr lang="en-IN" sz="1800">
                <a:solidFill>
                  <a:srgbClr val="834689"/>
                </a:solidFill>
                <a:latin typeface="Arial"/>
                <a:ea typeface="Arial"/>
                <a:cs typeface="Arial"/>
                <a:sym typeface="Arial"/>
              </a:rPr>
              <a:t>TINYINT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loginID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pic>
        <p:nvPicPr>
          <p:cNvPr id="926" name="Google Shape;926;p81"/>
          <p:cNvPicPr preferRelativeResize="0"/>
          <p:nvPr/>
        </p:nvPicPr>
        <p:blipFill rotWithShape="1">
          <a:blip r:embed="rId3">
            <a:alphaModFix/>
          </a:blip>
          <a:srcRect b="0" l="0" r="0" t="0"/>
          <a:stretch/>
        </p:blipFill>
        <p:spPr>
          <a:xfrm>
            <a:off x="5375920" y="2176590"/>
            <a:ext cx="5760640" cy="428917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0" name="Shape 930"/>
        <p:cNvGrpSpPr/>
        <p:nvPr/>
      </p:nvGrpSpPr>
      <p:grpSpPr>
        <a:xfrm>
          <a:off x="0" y="0"/>
          <a:ext cx="0" cy="0"/>
          <a:chOff x="0" y="0"/>
          <a:chExt cx="0" cy="0"/>
        </a:xfrm>
      </p:grpSpPr>
      <p:sp>
        <p:nvSpPr>
          <p:cNvPr id="931" name="Google Shape;931;p82"/>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5000">
                <a:solidFill>
                  <a:srgbClr val="DC525C"/>
                </a:solidFill>
                <a:latin typeface="Quattrocento Sans"/>
                <a:ea typeface="Quattrocento Sans"/>
                <a:cs typeface="Quattrocento Sans"/>
                <a:sym typeface="Quattrocento Sans"/>
              </a:rPr>
              <a:t>many-to-many relationship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35" name="Shape 935"/>
        <p:cNvGrpSpPr/>
        <p:nvPr/>
      </p:nvGrpSpPr>
      <p:grpSpPr>
        <a:xfrm>
          <a:off x="0" y="0"/>
          <a:ext cx="0" cy="0"/>
          <a:chOff x="0" y="0"/>
          <a:chExt cx="0" cy="0"/>
        </a:xfrm>
      </p:grpSpPr>
      <p:sp>
        <p:nvSpPr>
          <p:cNvPr id="936" name="Google Shape;936;p83"/>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937" name="Google Shape;937;p8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938" name="Google Shape;938;p83"/>
          <p:cNvSpPr/>
          <p:nvPr/>
        </p:nvSpPr>
        <p:spPr>
          <a:xfrm>
            <a:off x="1679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9" name="Google Shape;939;p83"/>
          <p:cNvSpPr/>
          <p:nvPr/>
        </p:nvSpPr>
        <p:spPr>
          <a:xfrm>
            <a:off x="1524000" y="0"/>
            <a:ext cx="914400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many-to-many relationship</a:t>
            </a:r>
            <a:endParaRPr/>
          </a:p>
        </p:txBody>
      </p:sp>
      <p:sp>
        <p:nvSpPr>
          <p:cNvPr id="940" name="Google Shape;940;p83"/>
          <p:cNvSpPr/>
          <p:nvPr/>
        </p:nvSpPr>
        <p:spPr>
          <a:xfrm>
            <a:off x="292514" y="692696"/>
            <a:ext cx="1134810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Palatino Linotype"/>
                <a:ea typeface="Palatino Linotype"/>
                <a:cs typeface="Palatino Linotype"/>
                <a:sym typeface="Palatino Linotype"/>
              </a:rPr>
              <a:t>A </a:t>
            </a:r>
            <a:r>
              <a:rPr i="1" lang="en-IN" sz="2000">
                <a:solidFill>
                  <a:schemeClr val="dk1"/>
                </a:solidFill>
                <a:latin typeface="Palatino Linotype"/>
                <a:ea typeface="Palatino Linotype"/>
                <a:cs typeface="Palatino Linotype"/>
                <a:sym typeface="Palatino Linotype"/>
              </a:rPr>
              <a:t>many-to-many </a:t>
            </a:r>
            <a:r>
              <a:rPr lang="en-IN" sz="2000">
                <a:solidFill>
                  <a:schemeClr val="dk1"/>
                </a:solidFill>
                <a:latin typeface="Palatino Linotype"/>
                <a:ea typeface="Palatino Linotype"/>
                <a:cs typeface="Palatino Linotype"/>
                <a:sym typeface="Palatino Linotype"/>
              </a:rPr>
              <a:t>relationship is a type of cardinality that refers to the relationship between two entities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and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in which </a:t>
            </a:r>
            <a:r>
              <a:rPr b="1" i="1" lang="en-IN" sz="2000">
                <a:solidFill>
                  <a:schemeClr val="dk1"/>
                </a:solidFill>
                <a:latin typeface="Palatino Linotype"/>
                <a:ea typeface="Palatino Linotype"/>
                <a:cs typeface="Palatino Linotype"/>
                <a:sym typeface="Palatino Linotype"/>
              </a:rPr>
              <a:t>R</a:t>
            </a:r>
            <a:r>
              <a:rPr lang="en-IN" sz="2000">
                <a:solidFill>
                  <a:schemeClr val="dk1"/>
                </a:solidFill>
                <a:latin typeface="Palatino Linotype"/>
                <a:ea typeface="Palatino Linotype"/>
                <a:cs typeface="Palatino Linotype"/>
                <a:sym typeface="Palatino Linotype"/>
              </a:rPr>
              <a:t> may contain a parent instance for which there are many children in </a:t>
            </a:r>
            <a:r>
              <a:rPr b="1" i="1" lang="en-IN" sz="2000">
                <a:solidFill>
                  <a:schemeClr val="dk1"/>
                </a:solidFill>
                <a:latin typeface="Palatino Linotype"/>
                <a:ea typeface="Palatino Linotype"/>
                <a:cs typeface="Palatino Linotype"/>
                <a:sym typeface="Palatino Linotype"/>
              </a:rPr>
              <a:t>S</a:t>
            </a:r>
            <a:r>
              <a:rPr lang="en-IN" sz="2000">
                <a:solidFill>
                  <a:schemeClr val="dk1"/>
                </a:solidFill>
                <a:latin typeface="Palatino Linotype"/>
                <a:ea typeface="Palatino Linotype"/>
                <a:cs typeface="Palatino Linotype"/>
                <a:sym typeface="Palatino Linotype"/>
              </a:rPr>
              <a:t> and vice versa.</a:t>
            </a:r>
            <a:endParaRPr/>
          </a:p>
        </p:txBody>
      </p:sp>
      <p:sp>
        <p:nvSpPr>
          <p:cNvPr id="941" name="Google Shape;941;p83"/>
          <p:cNvSpPr txBox="1"/>
          <p:nvPr/>
        </p:nvSpPr>
        <p:spPr>
          <a:xfrm>
            <a:off x="899994" y="4509120"/>
            <a:ext cx="48702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dk1"/>
                </a:solidFill>
                <a:latin typeface="Palatino Linotype"/>
                <a:ea typeface="Palatino Linotype"/>
                <a:cs typeface="Palatino Linotype"/>
                <a:sym typeface="Palatino Linotype"/>
              </a:rPr>
              <a:t>=</a:t>
            </a:r>
            <a:endParaRPr b="1" sz="1800">
              <a:solidFill>
                <a:schemeClr val="dk1"/>
              </a:solidFill>
              <a:latin typeface="Gill Sans"/>
              <a:ea typeface="Gill Sans"/>
              <a:cs typeface="Gill Sans"/>
              <a:sym typeface="Gill Sans"/>
            </a:endParaRPr>
          </a:p>
        </p:txBody>
      </p:sp>
      <p:sp>
        <p:nvSpPr>
          <p:cNvPr id="942" name="Google Shape;942;p83"/>
          <p:cNvSpPr txBox="1"/>
          <p:nvPr/>
        </p:nvSpPr>
        <p:spPr>
          <a:xfrm>
            <a:off x="5491470" y="3708321"/>
            <a:ext cx="44274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chemeClr val="dk1"/>
                </a:solidFill>
                <a:latin typeface="Palatino Linotype"/>
                <a:ea typeface="Palatino Linotype"/>
                <a:cs typeface="Palatino Linotype"/>
                <a:sym typeface="Palatino Linotype"/>
              </a:rPr>
              <a:t>=</a:t>
            </a:r>
            <a:endParaRPr b="1" sz="1800">
              <a:solidFill>
                <a:schemeClr val="dk1"/>
              </a:solidFill>
              <a:latin typeface="Gill Sans"/>
              <a:ea typeface="Gill Sans"/>
              <a:cs typeface="Gill Sans"/>
              <a:sym typeface="Gill Sans"/>
            </a:endParaRPr>
          </a:p>
        </p:txBody>
      </p:sp>
      <p:grpSp>
        <p:nvGrpSpPr>
          <p:cNvPr id="943" name="Google Shape;943;p83"/>
          <p:cNvGrpSpPr/>
          <p:nvPr/>
        </p:nvGrpSpPr>
        <p:grpSpPr>
          <a:xfrm>
            <a:off x="292514" y="2031826"/>
            <a:ext cx="11636134" cy="4421510"/>
            <a:chOff x="292514" y="2031826"/>
            <a:chExt cx="11636134" cy="4421510"/>
          </a:xfrm>
        </p:grpSpPr>
        <p:pic>
          <p:nvPicPr>
            <p:cNvPr id="944" name="Google Shape;944;p83"/>
            <p:cNvPicPr preferRelativeResize="0"/>
            <p:nvPr/>
          </p:nvPicPr>
          <p:blipFill rotWithShape="1">
            <a:blip r:embed="rId3">
              <a:alphaModFix/>
            </a:blip>
            <a:srcRect b="0" l="0" r="0" t="0"/>
            <a:stretch/>
          </p:blipFill>
          <p:spPr>
            <a:xfrm>
              <a:off x="292514" y="2031826"/>
              <a:ext cx="11636134" cy="4421510"/>
            </a:xfrm>
            <a:prstGeom prst="rect">
              <a:avLst/>
            </a:prstGeom>
            <a:noFill/>
            <a:ln>
              <a:noFill/>
            </a:ln>
          </p:spPr>
        </p:pic>
        <p:grpSp>
          <p:nvGrpSpPr>
            <p:cNvPr id="945" name="Google Shape;945;p83"/>
            <p:cNvGrpSpPr/>
            <p:nvPr/>
          </p:nvGrpSpPr>
          <p:grpSpPr>
            <a:xfrm>
              <a:off x="2847256" y="5171144"/>
              <a:ext cx="296416" cy="446562"/>
              <a:chOff x="751786" y="5985284"/>
              <a:chExt cx="296416" cy="446562"/>
            </a:xfrm>
          </p:grpSpPr>
          <p:cxnSp>
            <p:nvCxnSpPr>
              <p:cNvPr id="946" name="Google Shape;946;p83"/>
              <p:cNvCxnSpPr/>
              <p:nvPr/>
            </p:nvCxnSpPr>
            <p:spPr>
              <a:xfrm flipH="1" rot="10800000">
                <a:off x="751786" y="5985284"/>
                <a:ext cx="296416" cy="216138"/>
              </a:xfrm>
              <a:prstGeom prst="straightConnector1">
                <a:avLst/>
              </a:prstGeom>
              <a:noFill/>
              <a:ln cap="flat" cmpd="sng" w="28575">
                <a:solidFill>
                  <a:srgbClr val="0C0C0C"/>
                </a:solidFill>
                <a:prstDash val="solid"/>
                <a:round/>
                <a:headEnd len="sm" w="sm" type="none"/>
                <a:tailEnd len="sm" w="sm" type="none"/>
              </a:ln>
            </p:spPr>
          </p:cxnSp>
          <p:cxnSp>
            <p:nvCxnSpPr>
              <p:cNvPr id="947" name="Google Shape;947;p83"/>
              <p:cNvCxnSpPr/>
              <p:nvPr/>
            </p:nvCxnSpPr>
            <p:spPr>
              <a:xfrm>
                <a:off x="751786" y="6201422"/>
                <a:ext cx="296416" cy="230424"/>
              </a:xfrm>
              <a:prstGeom prst="straightConnector1">
                <a:avLst/>
              </a:prstGeom>
              <a:noFill/>
              <a:ln cap="flat" cmpd="sng" w="28575">
                <a:solidFill>
                  <a:srgbClr val="0C0C0C"/>
                </a:solidFill>
                <a:prstDash val="solid"/>
                <a:round/>
                <a:headEnd len="sm" w="sm" type="none"/>
                <a:tailEnd len="sm" w="sm" type="none"/>
              </a:ln>
            </p:spPr>
          </p:cxnSp>
        </p:grpSp>
        <p:grpSp>
          <p:nvGrpSpPr>
            <p:cNvPr id="948" name="Google Shape;948;p83"/>
            <p:cNvGrpSpPr/>
            <p:nvPr/>
          </p:nvGrpSpPr>
          <p:grpSpPr>
            <a:xfrm rot="10800000">
              <a:off x="4799857" y="4782638"/>
              <a:ext cx="296416" cy="446562"/>
              <a:chOff x="751786" y="5985284"/>
              <a:chExt cx="296416" cy="446562"/>
            </a:xfrm>
          </p:grpSpPr>
          <p:cxnSp>
            <p:nvCxnSpPr>
              <p:cNvPr id="949" name="Google Shape;949;p83"/>
              <p:cNvCxnSpPr/>
              <p:nvPr/>
            </p:nvCxnSpPr>
            <p:spPr>
              <a:xfrm flipH="1" rot="10800000">
                <a:off x="751786" y="5985284"/>
                <a:ext cx="296416" cy="216138"/>
              </a:xfrm>
              <a:prstGeom prst="straightConnector1">
                <a:avLst/>
              </a:prstGeom>
              <a:noFill/>
              <a:ln cap="flat" cmpd="sng" w="28575">
                <a:solidFill>
                  <a:srgbClr val="0C0C0C"/>
                </a:solidFill>
                <a:prstDash val="solid"/>
                <a:round/>
                <a:headEnd len="sm" w="sm" type="none"/>
                <a:tailEnd len="sm" w="sm" type="none"/>
              </a:ln>
            </p:spPr>
          </p:cxnSp>
          <p:cxnSp>
            <p:nvCxnSpPr>
              <p:cNvPr id="950" name="Google Shape;950;p83"/>
              <p:cNvCxnSpPr/>
              <p:nvPr/>
            </p:nvCxnSpPr>
            <p:spPr>
              <a:xfrm>
                <a:off x="751786" y="6201422"/>
                <a:ext cx="296416" cy="230424"/>
              </a:xfrm>
              <a:prstGeom prst="straightConnector1">
                <a:avLst/>
              </a:prstGeom>
              <a:noFill/>
              <a:ln cap="flat" cmpd="sng" w="28575">
                <a:solidFill>
                  <a:srgbClr val="0C0C0C"/>
                </a:solidFill>
                <a:prstDash val="solid"/>
                <a:round/>
                <a:headEnd len="sm" w="sm" type="none"/>
                <a:tailEnd len="sm" w="sm" type="none"/>
              </a:ln>
            </p:spPr>
          </p:cxn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4" name="Shape 954"/>
        <p:cNvGrpSpPr/>
        <p:nvPr/>
      </p:nvGrpSpPr>
      <p:grpSpPr>
        <a:xfrm>
          <a:off x="0" y="0"/>
          <a:ext cx="0" cy="0"/>
          <a:chOff x="0" y="0"/>
          <a:chExt cx="0" cy="0"/>
        </a:xfrm>
      </p:grpSpPr>
      <p:sp>
        <p:nvSpPr>
          <p:cNvPr id="955" name="Google Shape;955;p84"/>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956" name="Google Shape;956;p84"/>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957" name="Google Shape;957;p84"/>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8" name="Google Shape;958;p84"/>
          <p:cNvSpPr/>
          <p:nvPr/>
        </p:nvSpPr>
        <p:spPr>
          <a:xfrm>
            <a:off x="119336" y="332656"/>
            <a:ext cx="6984776" cy="64325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item </a:t>
            </a: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item_ID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name </a:t>
            </a:r>
            <a:r>
              <a:rPr lang="en-IN" sz="1800">
                <a:solidFill>
                  <a:srgbClr val="834689"/>
                </a:solidFill>
                <a:latin typeface="Arial"/>
                <a:ea typeface="Arial"/>
                <a:cs typeface="Arial"/>
                <a:sym typeface="Arial"/>
              </a:rPr>
              <a:t>VARCHAR(45)</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description </a:t>
            </a:r>
            <a:r>
              <a:rPr lang="en-IN" sz="1800">
                <a:solidFill>
                  <a:srgbClr val="834689"/>
                </a:solidFill>
                <a:latin typeface="Arial"/>
                <a:ea typeface="Arial"/>
                <a:cs typeface="Arial"/>
                <a:sym typeface="Arial"/>
              </a:rPr>
              <a:t>TEXT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rgbClr val="0C0C0C"/>
                </a:solidFill>
                <a:latin typeface="Arial"/>
                <a:ea typeface="Arial"/>
                <a:cs typeface="Arial"/>
                <a:sym typeface="Arial"/>
              </a:rPr>
              <a:t> orders </a:t>
            </a:r>
            <a:r>
              <a:rPr lang="en-IN" sz="1800">
                <a:solidFill>
                  <a:srgbClr val="A5A5A5"/>
                </a:solidFill>
                <a:latin typeface="Arial"/>
                <a:ea typeface="Arial"/>
                <a:cs typeface="Arial"/>
                <a:sym typeface="Arial"/>
              </a:rPr>
              <a:t>( </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orders_ID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C0C0C"/>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orderdate </a:t>
            </a:r>
            <a:r>
              <a:rPr lang="en-IN" sz="1800">
                <a:solidFill>
                  <a:srgbClr val="834689"/>
                </a:solidFill>
                <a:latin typeface="Arial"/>
                <a:ea typeface="Arial"/>
                <a:cs typeface="Arial"/>
                <a:sym typeface="Arial"/>
              </a:rPr>
              <a:t>DATETIME</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custID </a:t>
            </a:r>
            <a:r>
              <a:rPr lang="en-IN" sz="1800">
                <a:solidFill>
                  <a:srgbClr val="834689"/>
                </a:solidFill>
                <a:latin typeface="Arial"/>
                <a:ea typeface="Arial"/>
                <a:cs typeface="Arial"/>
                <a:sym typeface="Arial"/>
              </a:rPr>
              <a:t>INT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NOT</a:t>
            </a:r>
            <a:r>
              <a:rPr lang="en-IN" sz="1800">
                <a:solidFill>
                  <a:srgbClr val="0C0C0C"/>
                </a:solidFill>
                <a:latin typeface="Arial"/>
                <a:ea typeface="Arial"/>
                <a:cs typeface="Arial"/>
                <a:sym typeface="Arial"/>
              </a:rPr>
              <a:t> </a:t>
            </a:r>
            <a:r>
              <a:rPr lang="en-IN" sz="1800">
                <a:solidFill>
                  <a:srgbClr val="0077AA"/>
                </a:solidFill>
                <a:latin typeface="Arial"/>
                <a:ea typeface="Arial"/>
                <a:cs typeface="Arial"/>
                <a:sym typeface="Arial"/>
              </a:rPr>
              <a:t>NULL</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shipDate </a:t>
            </a:r>
            <a:r>
              <a:rPr lang="en-IN" sz="1800">
                <a:solidFill>
                  <a:srgbClr val="834689"/>
                </a:solidFill>
                <a:latin typeface="Arial"/>
                <a:ea typeface="Arial"/>
                <a:cs typeface="Arial"/>
                <a:sym typeface="Arial"/>
              </a:rPr>
              <a:t>DATETIME</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total </a:t>
            </a:r>
            <a:r>
              <a:rPr lang="en-IN" sz="1800">
                <a:solidFill>
                  <a:srgbClr val="834689"/>
                </a:solidFill>
                <a:latin typeface="Arial"/>
                <a:ea typeface="Arial"/>
                <a:cs typeface="Arial"/>
                <a:sym typeface="Arial"/>
              </a:rPr>
              <a:t>FLOAT</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8,2</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C0C0C"/>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C0C0C"/>
                </a:solidFill>
                <a:latin typeface="Arial"/>
                <a:ea typeface="Arial"/>
                <a:cs typeface="Arial"/>
                <a:sym typeface="Arial"/>
              </a:rPr>
              <a:t> total_greater_zero </a:t>
            </a:r>
            <a:r>
              <a:rPr lang="en-IN" sz="1800">
                <a:solidFill>
                  <a:srgbClr val="FE1212"/>
                </a:solidFill>
                <a:latin typeface="Arial"/>
                <a:ea typeface="Arial"/>
                <a:cs typeface="Arial"/>
                <a:sym typeface="Arial"/>
              </a:rPr>
              <a:t>CHECK</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total &gt;= 0</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a:t>
            </a:r>
            <a:endParaRPr/>
          </a:p>
          <a:p>
            <a:pPr indent="0" lvl="0" marL="0" marR="0" rtl="0" algn="l">
              <a:spcBef>
                <a:spcPts val="0"/>
              </a:spcBef>
              <a:spcAft>
                <a:spcPts val="0"/>
              </a:spcAft>
              <a:buNone/>
            </a:pPr>
            <a:r>
              <a:t/>
            </a:r>
            <a:endParaRPr sz="800">
              <a:solidFill>
                <a:srgbClr val="0C0C0C"/>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 TABLE </a:t>
            </a:r>
            <a:r>
              <a:rPr lang="en-IN" sz="1800">
                <a:solidFill>
                  <a:srgbClr val="0C0C0C"/>
                </a:solidFill>
                <a:latin typeface="Arial"/>
                <a:ea typeface="Arial"/>
                <a:cs typeface="Arial"/>
                <a:sym typeface="Arial"/>
              </a:rPr>
              <a:t>orders_has_item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266700" lvl="0" marL="266700" marR="0" rtl="0" algn="l">
              <a:spcBef>
                <a:spcPts val="0"/>
              </a:spcBef>
              <a:spcAft>
                <a:spcPts val="0"/>
              </a:spcAft>
              <a:buNone/>
            </a:pPr>
            <a:r>
              <a:rPr lang="en-IN" sz="1800">
                <a:solidFill>
                  <a:srgbClr val="0C0C0C"/>
                </a:solidFill>
                <a:latin typeface="Arial"/>
                <a:ea typeface="Arial"/>
                <a:cs typeface="Arial"/>
                <a:sym typeface="Arial"/>
              </a:rPr>
              <a:t>    orders_ID </a:t>
            </a:r>
            <a:r>
              <a:rPr lang="en-IN" sz="1800">
                <a:solidFill>
                  <a:srgbClr val="834689"/>
                </a:solidFill>
                <a:latin typeface="Arial"/>
                <a:ea typeface="Arial"/>
                <a:cs typeface="Arial"/>
                <a:sym typeface="Arial"/>
              </a:rPr>
              <a:t>INT</a:t>
            </a:r>
            <a:r>
              <a:rPr lang="en-IN" sz="1800">
                <a:solidFill>
                  <a:srgbClr val="0077AA"/>
                </a:solidFill>
                <a:latin typeface="Arial"/>
                <a:ea typeface="Arial"/>
                <a:cs typeface="Arial"/>
                <a:sym typeface="Arial"/>
              </a:rPr>
              <a:t> NOT NULL</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266700" lvl="0" marL="266700" marR="0" rtl="0" algn="l">
              <a:spcBef>
                <a:spcPts val="0"/>
              </a:spcBef>
              <a:spcAft>
                <a:spcPts val="0"/>
              </a:spcAft>
              <a:buNone/>
            </a:pPr>
            <a:r>
              <a:rPr lang="en-IN" sz="1800">
                <a:solidFill>
                  <a:srgbClr val="0C0C0C"/>
                </a:solidFill>
                <a:latin typeface="Arial"/>
                <a:ea typeface="Arial"/>
                <a:cs typeface="Arial"/>
                <a:sym typeface="Arial"/>
              </a:rPr>
              <a:t>    item_ID </a:t>
            </a:r>
            <a:r>
              <a:rPr lang="en-IN" sz="1800">
                <a:solidFill>
                  <a:srgbClr val="834689"/>
                </a:solidFill>
                <a:latin typeface="Arial"/>
                <a:ea typeface="Arial"/>
                <a:cs typeface="Arial"/>
                <a:sym typeface="Arial"/>
              </a:rPr>
              <a:t>INT</a:t>
            </a:r>
            <a:r>
              <a:rPr lang="en-IN" sz="1800">
                <a:solidFill>
                  <a:srgbClr val="0077AA"/>
                </a:solidFill>
                <a:latin typeface="Arial"/>
                <a:ea typeface="Arial"/>
                <a:cs typeface="Arial"/>
                <a:sym typeface="Arial"/>
              </a:rPr>
              <a:t> NOT NULL</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266700" lvl="0" marL="26670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orders_ID, item_ID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266700" lvl="0" marL="26670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077AA"/>
                </a:solidFill>
                <a:latin typeface="Arial"/>
                <a:ea typeface="Arial"/>
                <a:cs typeface="Arial"/>
                <a:sym typeface="Arial"/>
              </a:rPr>
              <a:t> </a:t>
            </a:r>
            <a:r>
              <a:rPr lang="en-IN" sz="1800">
                <a:solidFill>
                  <a:srgbClr val="0C0C0C"/>
                </a:solidFill>
                <a:latin typeface="Arial"/>
                <a:ea typeface="Arial"/>
                <a:cs typeface="Arial"/>
                <a:sym typeface="Arial"/>
              </a:rPr>
              <a:t>fk_orders_has_item_orders </a:t>
            </a:r>
            <a:r>
              <a:rPr lang="en-IN" sz="1800">
                <a:solidFill>
                  <a:srgbClr val="FE1212"/>
                </a:solidFill>
                <a:latin typeface="Arial"/>
                <a:ea typeface="Arial"/>
                <a:cs typeface="Arial"/>
                <a:sym typeface="Arial"/>
              </a:rPr>
              <a:t>FOREIGN</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orders_ID</a:t>
            </a:r>
            <a:r>
              <a:rPr lang="en-IN" sz="1800">
                <a:solidFill>
                  <a:srgbClr val="A5A5A5"/>
                </a:solidFill>
                <a:latin typeface="Arial"/>
                <a:ea typeface="Arial"/>
                <a:cs typeface="Arial"/>
                <a:sym typeface="Arial"/>
              </a:rPr>
              <a:t>)</a:t>
            </a:r>
            <a:endParaRPr/>
          </a:p>
          <a:p>
            <a:pPr indent="-266700" lvl="0" marL="266700" marR="0" rtl="0" algn="l">
              <a:spcBef>
                <a:spcPts val="0"/>
              </a:spcBef>
              <a:spcAft>
                <a:spcPts val="0"/>
              </a:spcAft>
              <a:buNone/>
            </a:pPr>
            <a:r>
              <a:rPr lang="en-IN" sz="1800">
                <a:solidFill>
                  <a:srgbClr val="A5A5A5"/>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rgbClr val="0077AA"/>
                </a:solidFill>
                <a:latin typeface="Arial"/>
                <a:ea typeface="Arial"/>
                <a:cs typeface="Arial"/>
                <a:sym typeface="Arial"/>
              </a:rPr>
              <a:t> </a:t>
            </a:r>
            <a:r>
              <a:rPr lang="en-IN" sz="1800">
                <a:solidFill>
                  <a:srgbClr val="0C0C0C"/>
                </a:solidFill>
                <a:latin typeface="Arial"/>
                <a:ea typeface="Arial"/>
                <a:cs typeface="Arial"/>
                <a:sym typeface="Arial"/>
              </a:rPr>
              <a:t>orders</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266700" lvl="0" marL="26670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077AA"/>
                </a:solidFill>
                <a:latin typeface="Arial"/>
                <a:ea typeface="Arial"/>
                <a:cs typeface="Arial"/>
                <a:sym typeface="Arial"/>
              </a:rPr>
              <a:t> </a:t>
            </a:r>
            <a:r>
              <a:rPr lang="en-IN" sz="1800">
                <a:solidFill>
                  <a:srgbClr val="0C0C0C"/>
                </a:solidFill>
                <a:latin typeface="Arial"/>
                <a:ea typeface="Arial"/>
                <a:cs typeface="Arial"/>
                <a:sym typeface="Arial"/>
              </a:rPr>
              <a:t>fk_orders_has_item_item1 </a:t>
            </a:r>
            <a:r>
              <a:rPr lang="en-IN" sz="1800">
                <a:solidFill>
                  <a:srgbClr val="FE1212"/>
                </a:solidFill>
                <a:latin typeface="Arial"/>
                <a:ea typeface="Arial"/>
                <a:cs typeface="Arial"/>
                <a:sym typeface="Arial"/>
              </a:rPr>
              <a:t>FOREIGN</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rgbClr val="0C0C0C"/>
                </a:solidFill>
                <a:latin typeface="Arial"/>
                <a:ea typeface="Arial"/>
                <a:cs typeface="Arial"/>
                <a:sym typeface="Arial"/>
              </a:rPr>
              <a:t>item_ID</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266700" lvl="0" marL="26670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rgbClr val="0077AA"/>
                </a:solidFill>
                <a:latin typeface="Arial"/>
                <a:ea typeface="Arial"/>
                <a:cs typeface="Arial"/>
                <a:sym typeface="Arial"/>
              </a:rPr>
              <a:t> </a:t>
            </a:r>
            <a:r>
              <a:rPr lang="en-IN" sz="1800">
                <a:solidFill>
                  <a:srgbClr val="0C0C0C"/>
                </a:solidFill>
                <a:latin typeface="Arial"/>
                <a:ea typeface="Arial"/>
                <a:cs typeface="Arial"/>
                <a:sym typeface="Arial"/>
              </a:rPr>
              <a:t>item</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959" name="Google Shape;959;p84"/>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many-to-many relationship</a:t>
            </a:r>
            <a:endParaRPr i="1" sz="3200">
              <a:solidFill>
                <a:srgbClr val="FF9900"/>
              </a:solidFill>
              <a:latin typeface="Arial"/>
              <a:ea typeface="Arial"/>
              <a:cs typeface="Arial"/>
              <a:sym typeface="Arial"/>
            </a:endParaRPr>
          </a:p>
        </p:txBody>
      </p:sp>
      <p:pic>
        <p:nvPicPr>
          <p:cNvPr id="960" name="Google Shape;960;p84"/>
          <p:cNvPicPr preferRelativeResize="0"/>
          <p:nvPr/>
        </p:nvPicPr>
        <p:blipFill rotWithShape="1">
          <a:blip r:embed="rId3">
            <a:alphaModFix/>
          </a:blip>
          <a:srcRect b="0" l="0" r="0" t="0"/>
          <a:stretch/>
        </p:blipFill>
        <p:spPr>
          <a:xfrm>
            <a:off x="6888088" y="584777"/>
            <a:ext cx="5184576" cy="62153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4" name="Shape 964"/>
        <p:cNvGrpSpPr/>
        <p:nvPr/>
      </p:nvGrpSpPr>
      <p:grpSpPr>
        <a:xfrm>
          <a:off x="0" y="0"/>
          <a:ext cx="0" cy="0"/>
          <a:chOff x="0" y="0"/>
          <a:chExt cx="0" cy="0"/>
        </a:xfrm>
      </p:grpSpPr>
      <p:sp>
        <p:nvSpPr>
          <p:cNvPr id="965" name="Google Shape;965;p85"/>
          <p:cNvSpPr txBox="1"/>
          <p:nvPr/>
        </p:nvSpPr>
        <p:spPr>
          <a:xfrm>
            <a:off x="1676977" y="2362200"/>
            <a:ext cx="8838049" cy="9144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t/>
            </a:r>
            <a:endParaRPr b="1" i="1" sz="3600">
              <a:solidFill>
                <a:srgbClr val="FF9900"/>
              </a:solidFill>
              <a:latin typeface="Arial"/>
              <a:ea typeface="Arial"/>
              <a:cs typeface="Arial"/>
              <a:sym typeface="Arial"/>
            </a:endParaRPr>
          </a:p>
        </p:txBody>
      </p:sp>
      <p:sp>
        <p:nvSpPr>
          <p:cNvPr descr="One-to-one entity relationship diagram" id="966" name="Google Shape;966;p85"/>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One-to-one entity relationship diagram" id="967" name="Google Shape;967;p85"/>
          <p:cNvSpPr/>
          <p:nvPr/>
        </p:nvSpPr>
        <p:spPr>
          <a:xfrm>
            <a:off x="1680151" y="-144463"/>
            <a:ext cx="30476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8" name="Google Shape;968;p85"/>
          <p:cNvSpPr/>
          <p:nvPr/>
        </p:nvSpPr>
        <p:spPr>
          <a:xfrm>
            <a:off x="119336" y="620688"/>
            <a:ext cx="10009112" cy="55399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blog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blog </a:t>
            </a:r>
            <a:r>
              <a:rPr lang="en-IN" sz="1800">
                <a:solidFill>
                  <a:srgbClr val="834689"/>
                </a:solidFill>
                <a:latin typeface="Arial"/>
                <a:ea typeface="Arial"/>
                <a:cs typeface="Arial"/>
                <a:sym typeface="Arial"/>
              </a:rPr>
              <a:t>TEXT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blogDate </a:t>
            </a:r>
            <a:r>
              <a:rPr lang="en-IN" sz="1800">
                <a:solidFill>
                  <a:srgbClr val="834689"/>
                </a:solidFill>
                <a:latin typeface="Arial"/>
                <a:ea typeface="Arial"/>
                <a:cs typeface="Arial"/>
                <a:sym typeface="Arial"/>
              </a:rPr>
              <a:t>DATETIME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a:t>
            </a:r>
            <a:r>
              <a:rPr lang="en-IN" sz="1800">
                <a:solidFill>
                  <a:schemeClr val="dk1"/>
                </a:solidFill>
                <a:latin typeface="Arial"/>
                <a:ea typeface="Arial"/>
                <a:cs typeface="Arial"/>
                <a:sym typeface="Arial"/>
              </a:rPr>
              <a:t> </a:t>
            </a:r>
            <a:r>
              <a:rPr lang="en-IN" sz="1800">
                <a:solidFill>
                  <a:srgbClr val="0077AA"/>
                </a:solidFill>
                <a:latin typeface="Arial"/>
                <a:ea typeface="Arial"/>
                <a:cs typeface="Arial"/>
                <a:sym typeface="Arial"/>
              </a:rPr>
              <a:t>TABLE</a:t>
            </a:r>
            <a:r>
              <a:rPr lang="en-IN" sz="1800">
                <a:solidFill>
                  <a:schemeClr val="dk1"/>
                </a:solidFill>
                <a:latin typeface="Arial"/>
                <a:ea typeface="Arial"/>
                <a:cs typeface="Arial"/>
                <a:sym typeface="Arial"/>
              </a:rPr>
              <a:t> comments </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chemeClr val="dk1"/>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comment </a:t>
            </a:r>
            <a:r>
              <a:rPr lang="en-IN" sz="1800">
                <a:solidFill>
                  <a:srgbClr val="834689"/>
                </a:solidFill>
                <a:latin typeface="Arial"/>
                <a:ea typeface="Arial"/>
                <a:cs typeface="Arial"/>
                <a:sym typeface="Arial"/>
              </a:rPr>
              <a:t>TEXT</a:t>
            </a:r>
            <a:r>
              <a:rPr lang="en-IN" sz="1800">
                <a:solidFill>
                  <a:schemeClr val="dk1"/>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commentDate </a:t>
            </a:r>
            <a:r>
              <a:rPr lang="en-IN" sz="1800">
                <a:solidFill>
                  <a:srgbClr val="834689"/>
                </a:solidFill>
                <a:latin typeface="Arial"/>
                <a:ea typeface="Arial"/>
                <a:cs typeface="Arial"/>
                <a:sym typeface="Arial"/>
              </a:rPr>
              <a:t>DATETIME</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IN" sz="1800">
                <a:solidFill>
                  <a:srgbClr val="0077AA"/>
                </a:solidFill>
                <a:latin typeface="Arial"/>
                <a:ea typeface="Arial"/>
                <a:cs typeface="Arial"/>
                <a:sym typeface="Arial"/>
              </a:rPr>
              <a:t>CREATE TABLE </a:t>
            </a:r>
            <a:r>
              <a:rPr lang="en-IN" sz="1800">
                <a:solidFill>
                  <a:schemeClr val="dk1"/>
                </a:solidFill>
                <a:latin typeface="Arial"/>
                <a:ea typeface="Arial"/>
                <a:cs typeface="Arial"/>
                <a:sym typeface="Arial"/>
              </a:rPr>
              <a:t>blog_has_comments </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blog_ID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1800">
                <a:solidFill>
                  <a:schemeClr val="dk1"/>
                </a:solidFill>
                <a:latin typeface="Arial"/>
                <a:ea typeface="Arial"/>
                <a:cs typeface="Arial"/>
                <a:sym typeface="Arial"/>
              </a:rPr>
              <a:t>    comments_ID </a:t>
            </a:r>
            <a:r>
              <a:rPr lang="en-IN" sz="1800">
                <a:solidFill>
                  <a:srgbClr val="834689"/>
                </a:solidFill>
                <a:latin typeface="Arial"/>
                <a:ea typeface="Arial"/>
                <a:cs typeface="Arial"/>
                <a:sym typeface="Arial"/>
              </a:rPr>
              <a:t>INT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PRIMARY</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blog_ID, comments_ID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fk_blog_has_comments_blog</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FOREIGN</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blog_ID</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blog</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r>
              <a:rPr lang="en-IN" sz="1800">
                <a:solidFill>
                  <a:srgbClr val="0077AA"/>
                </a:solidFill>
                <a:latin typeface="Arial"/>
                <a:ea typeface="Arial"/>
                <a:cs typeface="Arial"/>
                <a:sym typeface="Arial"/>
              </a:rPr>
              <a:t> </a:t>
            </a:r>
            <a:endParaRPr/>
          </a:p>
          <a:p>
            <a:pPr indent="0" lvl="0" marL="0" marR="0" rtl="0" algn="l">
              <a:spcBef>
                <a:spcPts val="0"/>
              </a:spcBef>
              <a:spcAft>
                <a:spcPts val="0"/>
              </a:spcAft>
              <a:buNone/>
            </a:pPr>
            <a:r>
              <a:rPr lang="en-IN" sz="1800">
                <a:solidFill>
                  <a:srgbClr val="0077AA"/>
                </a:solidFill>
                <a:latin typeface="Arial"/>
                <a:ea typeface="Arial"/>
                <a:cs typeface="Arial"/>
                <a:sym typeface="Arial"/>
              </a:rPr>
              <a:t>    </a:t>
            </a:r>
            <a:r>
              <a:rPr lang="en-IN" sz="1800">
                <a:solidFill>
                  <a:srgbClr val="B38806"/>
                </a:solidFill>
                <a:latin typeface="Arial"/>
                <a:ea typeface="Arial"/>
                <a:cs typeface="Arial"/>
                <a:sym typeface="Arial"/>
              </a:rPr>
              <a:t>constraint</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fk_blog_has_comments_comments </a:t>
            </a:r>
            <a:r>
              <a:rPr lang="en-IN" sz="1800">
                <a:solidFill>
                  <a:srgbClr val="FE1212"/>
                </a:solidFill>
                <a:latin typeface="Arial"/>
                <a:ea typeface="Arial"/>
                <a:cs typeface="Arial"/>
                <a:sym typeface="Arial"/>
              </a:rPr>
              <a:t>FOREIGN</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KEY</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comments_ID</a:t>
            </a:r>
            <a:r>
              <a:rPr lang="en-IN" sz="1800">
                <a:solidFill>
                  <a:srgbClr val="A5A5A5"/>
                </a:solidFill>
                <a:latin typeface="Arial"/>
                <a:ea typeface="Arial"/>
                <a:cs typeface="Arial"/>
                <a:sym typeface="Arial"/>
              </a:rPr>
              <a:t>)</a:t>
            </a:r>
            <a:r>
              <a:rPr lang="en-IN" sz="1800">
                <a:solidFill>
                  <a:srgbClr val="0077AA"/>
                </a:solidFill>
                <a:latin typeface="Arial"/>
                <a:ea typeface="Arial"/>
                <a:cs typeface="Arial"/>
                <a:sym typeface="Arial"/>
              </a:rPr>
              <a:t> </a:t>
            </a:r>
            <a:r>
              <a:rPr lang="en-IN" sz="1800">
                <a:solidFill>
                  <a:srgbClr val="FE1212"/>
                </a:solidFill>
                <a:latin typeface="Arial"/>
                <a:ea typeface="Arial"/>
                <a:cs typeface="Arial"/>
                <a:sym typeface="Arial"/>
              </a:rPr>
              <a:t>REFERENCES</a:t>
            </a:r>
            <a:r>
              <a:rPr lang="en-IN" sz="1800">
                <a:solidFill>
                  <a:srgbClr val="0077AA"/>
                </a:solidFill>
                <a:latin typeface="Arial"/>
                <a:ea typeface="Arial"/>
                <a:cs typeface="Arial"/>
                <a:sym typeface="Arial"/>
              </a:rPr>
              <a:t> </a:t>
            </a:r>
            <a:r>
              <a:rPr lang="en-IN" sz="1800">
                <a:solidFill>
                  <a:schemeClr val="dk1"/>
                </a:solidFill>
                <a:latin typeface="Arial"/>
                <a:ea typeface="Arial"/>
                <a:cs typeface="Arial"/>
                <a:sym typeface="Arial"/>
              </a:rPr>
              <a:t>comments</a:t>
            </a: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ID</a:t>
            </a:r>
            <a:r>
              <a:rPr lang="en-IN" sz="1800">
                <a:solidFill>
                  <a:srgbClr val="A5A5A5"/>
                </a:solidFill>
                <a:latin typeface="Arial"/>
                <a:ea typeface="Arial"/>
                <a:cs typeface="Arial"/>
                <a:sym typeface="Arial"/>
              </a:rPr>
              <a:t>)</a:t>
            </a:r>
            <a:endParaRPr/>
          </a:p>
          <a:p>
            <a:pPr indent="0" lvl="0" marL="0" marR="0" rtl="0" algn="l">
              <a:spcBef>
                <a:spcPts val="0"/>
              </a:spcBef>
              <a:spcAft>
                <a:spcPts val="0"/>
              </a:spcAft>
              <a:buNone/>
            </a:pPr>
            <a:r>
              <a:rPr lang="en-IN" sz="1800">
                <a:solidFill>
                  <a:srgbClr val="A5A5A5"/>
                </a:solidFill>
                <a:latin typeface="Arial"/>
                <a:ea typeface="Arial"/>
                <a:cs typeface="Arial"/>
                <a:sym typeface="Arial"/>
              </a:rPr>
              <a:t>)</a:t>
            </a:r>
            <a:r>
              <a:rPr lang="en-IN" sz="1800">
                <a:solidFill>
                  <a:schemeClr val="dk1"/>
                </a:solidFill>
                <a:latin typeface="Arial"/>
                <a:ea typeface="Arial"/>
                <a:cs typeface="Arial"/>
                <a:sym typeface="Arial"/>
              </a:rPr>
              <a:t>;</a:t>
            </a:r>
            <a:endParaRPr/>
          </a:p>
        </p:txBody>
      </p:sp>
      <p:sp>
        <p:nvSpPr>
          <p:cNvPr id="969" name="Google Shape;969;p85"/>
          <p:cNvSpPr/>
          <p:nvPr/>
        </p:nvSpPr>
        <p:spPr>
          <a:xfrm>
            <a:off x="1524596" y="3"/>
            <a:ext cx="9142810" cy="58477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IN" sz="3200">
                <a:solidFill>
                  <a:srgbClr val="FF9900"/>
                </a:solidFill>
                <a:latin typeface="Arial"/>
                <a:ea typeface="Arial"/>
                <a:cs typeface="Arial"/>
                <a:sym typeface="Arial"/>
              </a:rPr>
              <a:t>how to create many-to-many relationship</a:t>
            </a:r>
            <a:endParaRPr i="1" sz="3200">
              <a:solidFill>
                <a:srgbClr val="FF9900"/>
              </a:solidFill>
              <a:latin typeface="Arial"/>
              <a:ea typeface="Arial"/>
              <a:cs typeface="Arial"/>
              <a:sym typeface="Arial"/>
            </a:endParaRPr>
          </a:p>
        </p:txBody>
      </p:sp>
      <p:pic>
        <p:nvPicPr>
          <p:cNvPr id="970" name="Google Shape;970;p85"/>
          <p:cNvPicPr preferRelativeResize="0"/>
          <p:nvPr/>
        </p:nvPicPr>
        <p:blipFill rotWithShape="1">
          <a:blip r:embed="rId3">
            <a:alphaModFix/>
          </a:blip>
          <a:srcRect b="0" l="0" r="0" t="0"/>
          <a:stretch/>
        </p:blipFill>
        <p:spPr>
          <a:xfrm>
            <a:off x="6456040" y="620688"/>
            <a:ext cx="5464287" cy="419940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974" name="Shape 974"/>
        <p:cNvGrpSpPr/>
        <p:nvPr/>
      </p:nvGrpSpPr>
      <p:grpSpPr>
        <a:xfrm>
          <a:off x="0" y="0"/>
          <a:ext cx="0" cy="0"/>
          <a:chOff x="0" y="0"/>
          <a:chExt cx="0" cy="0"/>
        </a:xfrm>
      </p:grpSpPr>
      <p:sp>
        <p:nvSpPr>
          <p:cNvPr id="975" name="Google Shape;975;p86"/>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Relational Algebra</a:t>
            </a:r>
            <a:endParaRPr/>
          </a:p>
        </p:txBody>
      </p:sp>
      <p:sp>
        <p:nvSpPr>
          <p:cNvPr id="976" name="Google Shape;976;p86"/>
          <p:cNvSpPr/>
          <p:nvPr/>
        </p:nvSpPr>
        <p:spPr>
          <a:xfrm>
            <a:off x="3982234" y="3072826"/>
            <a:ext cx="42275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a:solidFill>
                  <a:srgbClr val="FF0000"/>
                </a:solidFill>
                <a:latin typeface="Verdana"/>
                <a:ea typeface="Verdana"/>
                <a:cs typeface="Verdana"/>
                <a:sym typeface="Verdana"/>
              </a:rPr>
              <a:t>∧</a:t>
            </a:r>
            <a:r>
              <a:rPr lang="en-IN" sz="2400">
                <a:solidFill>
                  <a:srgbClr val="FF0000"/>
                </a:solidFill>
                <a:latin typeface="Verdana"/>
                <a:ea typeface="Verdana"/>
                <a:cs typeface="Verdana"/>
                <a:sym typeface="Verdana"/>
              </a:rPr>
              <a:t> (and), </a:t>
            </a:r>
            <a:r>
              <a:rPr b="1" lang="en-IN" sz="3200">
                <a:solidFill>
                  <a:srgbClr val="FF0000"/>
                </a:solidFill>
                <a:latin typeface="Verdana"/>
                <a:ea typeface="Verdana"/>
                <a:cs typeface="Verdana"/>
                <a:sym typeface="Verdana"/>
              </a:rPr>
              <a:t>∨</a:t>
            </a:r>
            <a:r>
              <a:rPr lang="en-IN" sz="2400">
                <a:solidFill>
                  <a:srgbClr val="FF0000"/>
                </a:solidFill>
                <a:latin typeface="Verdana"/>
                <a:ea typeface="Verdana"/>
                <a:cs typeface="Verdana"/>
                <a:sym typeface="Verdana"/>
              </a:rPr>
              <a:t> (or),</a:t>
            </a:r>
            <a:r>
              <a:rPr b="1" lang="en-IN" sz="3200">
                <a:solidFill>
                  <a:srgbClr val="FF0000"/>
                </a:solidFill>
                <a:latin typeface="Verdana"/>
                <a:ea typeface="Verdana"/>
                <a:cs typeface="Verdana"/>
                <a:sym typeface="Verdana"/>
              </a:rPr>
              <a:t> ¬</a:t>
            </a:r>
            <a:r>
              <a:rPr lang="en-IN" sz="2400">
                <a:solidFill>
                  <a:srgbClr val="FF0000"/>
                </a:solidFill>
                <a:latin typeface="Verdana"/>
                <a:ea typeface="Verdana"/>
                <a:cs typeface="Verdana"/>
                <a:sym typeface="Verdana"/>
              </a:rPr>
              <a:t> (not)</a:t>
            </a:r>
            <a:endParaRPr sz="2400">
              <a:solidFill>
                <a:srgbClr val="FF0000"/>
              </a:solidFill>
              <a:latin typeface="Verdana"/>
              <a:ea typeface="Verdana"/>
              <a:cs typeface="Verdana"/>
              <a:sym typeface="Verdana"/>
            </a:endParaRPr>
          </a:p>
        </p:txBody>
      </p:sp>
      <p:sp>
        <p:nvSpPr>
          <p:cNvPr id="977" name="Google Shape;977;p86"/>
          <p:cNvSpPr txBox="1"/>
          <p:nvPr/>
        </p:nvSpPr>
        <p:spPr>
          <a:xfrm>
            <a:off x="407368" y="76200"/>
            <a:ext cx="10108232" cy="22860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Branch { branch-ID, branch-name, branch-city, assets }</a:t>
            </a:r>
            <a:endParaRPr/>
          </a:p>
          <a:p>
            <a:pPr indent="-274320" lvl="0" marL="274320" marR="0" rtl="0" algn="l">
              <a:spcBef>
                <a:spcPts val="60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Customer { customer-id, customer-name, customer-street, customer-only }</a:t>
            </a:r>
            <a:endParaRPr/>
          </a:p>
          <a:p>
            <a:pPr indent="-274320" lvl="0" marL="274320" marR="0" rtl="0" algn="l">
              <a:spcBef>
                <a:spcPts val="60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Account { account-number, branch-ID, balance }</a:t>
            </a:r>
            <a:endParaRPr/>
          </a:p>
          <a:p>
            <a:pPr indent="-274320" lvl="0" marL="274320" marR="0" rtl="0" algn="l">
              <a:spcBef>
                <a:spcPts val="60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Loan { loan-number, branch-ID, amount }</a:t>
            </a:r>
            <a:endParaRPr/>
          </a:p>
          <a:p>
            <a:pPr indent="-274320" lvl="0" marL="274320" marR="0" rtl="0" algn="l">
              <a:spcBef>
                <a:spcPts val="60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Depositor { customer-id, account-number }</a:t>
            </a:r>
            <a:endParaRPr/>
          </a:p>
          <a:p>
            <a:pPr indent="-274320" lvl="0" marL="274320" marR="0" rtl="0" algn="l">
              <a:spcBef>
                <a:spcPts val="600"/>
              </a:spcBef>
              <a:spcAft>
                <a:spcPts val="0"/>
              </a:spcAft>
              <a:buClr>
                <a:schemeClr val="accent1"/>
              </a:buClr>
              <a:buSzPts val="1520"/>
              <a:buFont typeface="Noto Sans Symbols"/>
              <a:buChar char="🞂"/>
            </a:pPr>
            <a:r>
              <a:rPr lang="en-IN" sz="2000">
                <a:solidFill>
                  <a:srgbClr val="006C86"/>
                </a:solidFill>
                <a:latin typeface="Palatino Linotype"/>
                <a:ea typeface="Palatino Linotype"/>
                <a:cs typeface="Palatino Linotype"/>
                <a:sym typeface="Palatino Linotype"/>
              </a:rPr>
              <a:t>Borrower { customer-id, loan-number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981" name="Shape 981"/>
        <p:cNvGrpSpPr/>
        <p:nvPr/>
      </p:nvGrpSpPr>
      <p:grpSpPr>
        <a:xfrm>
          <a:off x="0" y="0"/>
          <a:ext cx="0" cy="0"/>
          <a:chOff x="0" y="0"/>
          <a:chExt cx="0" cy="0"/>
        </a:xfrm>
      </p:grpSpPr>
      <p:sp>
        <p:nvSpPr>
          <p:cNvPr id="982" name="Google Shape;982;p87"/>
          <p:cNvSpPr txBox="1"/>
          <p:nvPr>
            <p:ph type="title"/>
          </p:nvPr>
        </p:nvSpPr>
        <p:spPr>
          <a:xfrm>
            <a:off x="609600" y="228600"/>
            <a:ext cx="10972800"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2160"/>
              <a:buFont typeface="Bookman Old Style"/>
              <a:buNone/>
            </a:pPr>
            <a:r>
              <a:rPr i="1" lang="en-IN" sz="3600">
                <a:solidFill>
                  <a:srgbClr val="FDE139"/>
                </a:solidFill>
              </a:rPr>
              <a:t>Relational Algebra</a:t>
            </a:r>
            <a:endParaRPr b="1" i="1" sz="3600">
              <a:solidFill>
                <a:srgbClr val="FDE139"/>
              </a:solidFill>
              <a:latin typeface="Arial"/>
              <a:ea typeface="Arial"/>
              <a:cs typeface="Arial"/>
              <a:sym typeface="Arial"/>
            </a:endParaRPr>
          </a:p>
        </p:txBody>
      </p:sp>
      <p:grpSp>
        <p:nvGrpSpPr>
          <p:cNvPr id="983" name="Google Shape;983;p87"/>
          <p:cNvGrpSpPr/>
          <p:nvPr/>
        </p:nvGrpSpPr>
        <p:grpSpPr>
          <a:xfrm>
            <a:off x="407368" y="1295400"/>
            <a:ext cx="5904656" cy="4577792"/>
            <a:chOff x="457200" y="1295400"/>
            <a:chExt cx="5181600" cy="4490425"/>
          </a:xfrm>
        </p:grpSpPr>
        <p:sp>
          <p:nvSpPr>
            <p:cNvPr id="984" name="Google Shape;984;p87"/>
            <p:cNvSpPr/>
            <p:nvPr/>
          </p:nvSpPr>
          <p:spPr>
            <a:xfrm>
              <a:off x="457200" y="1295400"/>
              <a:ext cx="5181600" cy="4490425"/>
            </a:xfrm>
            <a:prstGeom prst="rect">
              <a:avLst/>
            </a:prstGeom>
            <a:noFill/>
            <a:ln>
              <a:noFill/>
            </a:ln>
          </p:spPr>
          <p:txBody>
            <a:bodyPr anchorCtr="0" anchor="t" bIns="45700" lIns="91425" spcFirstLastPara="1" rIns="91425" wrap="square" tIns="45700">
              <a:spAutoFit/>
            </a:bodyPr>
            <a:lstStyle/>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Select (sigma)</a:t>
              </a:r>
              <a:endParaRPr/>
            </a:p>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Project (pi)</a:t>
              </a:r>
              <a:endParaRPr/>
            </a:p>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Union</a:t>
              </a:r>
              <a:endParaRPr/>
            </a:p>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Set different</a:t>
              </a:r>
              <a:endParaRPr/>
            </a:p>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Cartesian product</a:t>
              </a:r>
              <a:endParaRPr/>
            </a:p>
            <a:p>
              <a:pPr indent="-342900" lvl="0" marL="342900" marR="0" rtl="0" algn="l">
                <a:lnSpc>
                  <a:spcPct val="250000"/>
                </a:lnSpc>
                <a:spcBef>
                  <a:spcPts val="0"/>
                </a:spcBef>
                <a:spcAft>
                  <a:spcPts val="0"/>
                </a:spcAft>
                <a:buClr>
                  <a:srgbClr val="284249"/>
                </a:buClr>
                <a:buSzPts val="2000"/>
                <a:buFont typeface="Arial"/>
                <a:buChar char="•"/>
              </a:pPr>
              <a:r>
                <a:rPr lang="en-IN" sz="2000">
                  <a:solidFill>
                    <a:srgbClr val="284249"/>
                  </a:solidFill>
                  <a:latin typeface="Palatino Linotype"/>
                  <a:ea typeface="Palatino Linotype"/>
                  <a:cs typeface="Palatino Linotype"/>
                  <a:sym typeface="Palatino Linotype"/>
                </a:rPr>
                <a:t>Rename</a:t>
              </a:r>
              <a:endParaRPr/>
            </a:p>
          </p:txBody>
        </p:sp>
        <p:sp>
          <p:nvSpPr>
            <p:cNvPr id="985" name="Google Shape;985;p87"/>
            <p:cNvSpPr/>
            <p:nvPr/>
          </p:nvSpPr>
          <p:spPr>
            <a:xfrm>
              <a:off x="3006322" y="1583215"/>
              <a:ext cx="612514" cy="4528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(σ)</a:t>
              </a:r>
              <a:endParaRPr/>
            </a:p>
          </p:txBody>
        </p:sp>
        <p:sp>
          <p:nvSpPr>
            <p:cNvPr id="986" name="Google Shape;986;p87"/>
            <p:cNvSpPr/>
            <p:nvPr/>
          </p:nvSpPr>
          <p:spPr>
            <a:xfrm>
              <a:off x="3006322" y="2337851"/>
              <a:ext cx="666270" cy="4528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a:t>
              </a:r>
              <a:endParaRPr/>
            </a:p>
          </p:txBody>
        </p:sp>
        <p:sp>
          <p:nvSpPr>
            <p:cNvPr id="987" name="Google Shape;987;p87"/>
            <p:cNvSpPr/>
            <p:nvPr/>
          </p:nvSpPr>
          <p:spPr>
            <a:xfrm>
              <a:off x="3005803" y="3097519"/>
              <a:ext cx="627446" cy="4528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a:t>
              </a:r>
              <a:endParaRPr/>
            </a:p>
          </p:txBody>
        </p:sp>
        <p:sp>
          <p:nvSpPr>
            <p:cNvPr id="988" name="Google Shape;988;p87"/>
            <p:cNvSpPr/>
            <p:nvPr/>
          </p:nvSpPr>
          <p:spPr>
            <a:xfrm>
              <a:off x="3006321" y="3798072"/>
              <a:ext cx="7082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a:t>
              </a:r>
              <a:endParaRPr/>
            </a:p>
          </p:txBody>
        </p:sp>
        <p:sp>
          <p:nvSpPr>
            <p:cNvPr id="989" name="Google Shape;989;p87"/>
            <p:cNvSpPr/>
            <p:nvPr/>
          </p:nvSpPr>
          <p:spPr>
            <a:xfrm>
              <a:off x="3005803" y="4596809"/>
              <a:ext cx="628939" cy="4528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(Χ)</a:t>
              </a:r>
              <a:endParaRPr/>
            </a:p>
          </p:txBody>
        </p:sp>
        <p:sp>
          <p:nvSpPr>
            <p:cNvPr id="990" name="Google Shape;990;p87"/>
            <p:cNvSpPr/>
            <p:nvPr/>
          </p:nvSpPr>
          <p:spPr>
            <a:xfrm>
              <a:off x="3005803" y="5297363"/>
              <a:ext cx="611021" cy="4528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(ρ)</a:t>
              </a:r>
              <a:endParaRPr/>
            </a:p>
          </p:txBody>
        </p:sp>
      </p:grpSp>
      <p:sp>
        <p:nvSpPr>
          <p:cNvPr id="991" name="Google Shape;991;p87"/>
          <p:cNvSpPr/>
          <p:nvPr/>
        </p:nvSpPr>
        <p:spPr>
          <a:xfrm>
            <a:off x="6096000" y="1588815"/>
            <a:ext cx="4227532" cy="156966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473935"/>
              </a:buClr>
              <a:buSzPts val="2000"/>
              <a:buFont typeface="Arial"/>
              <a:buChar char="•"/>
            </a:pPr>
            <a:r>
              <a:rPr lang="en-IN" sz="2000">
                <a:solidFill>
                  <a:srgbClr val="473935"/>
                </a:solidFill>
                <a:latin typeface="Palatino Linotype"/>
                <a:ea typeface="Palatino Linotype"/>
                <a:cs typeface="Palatino Linotype"/>
                <a:sym typeface="Palatino Linotype"/>
              </a:rPr>
              <a:t>and</a:t>
            </a:r>
            <a:r>
              <a:rPr lang="en-IN" sz="3200">
                <a:solidFill>
                  <a:srgbClr val="473935"/>
                </a:solidFill>
                <a:latin typeface="Verdana"/>
                <a:ea typeface="Verdana"/>
                <a:cs typeface="Verdana"/>
                <a:sym typeface="Verdana"/>
              </a:rPr>
              <a:t>    </a:t>
            </a:r>
            <a:r>
              <a:rPr b="1" lang="en-IN" sz="3200">
                <a:solidFill>
                  <a:srgbClr val="473935"/>
                </a:solidFill>
                <a:latin typeface="Verdana"/>
                <a:ea typeface="Verdana"/>
                <a:cs typeface="Verdana"/>
                <a:sym typeface="Verdana"/>
              </a:rPr>
              <a:t>∧</a:t>
            </a:r>
            <a:r>
              <a:rPr lang="en-IN" sz="2400">
                <a:solidFill>
                  <a:srgbClr val="473935"/>
                </a:solidFill>
                <a:latin typeface="Verdana"/>
                <a:ea typeface="Verdana"/>
                <a:cs typeface="Verdana"/>
                <a:sym typeface="Verdana"/>
              </a:rPr>
              <a:t>  </a:t>
            </a:r>
            <a:endParaRPr/>
          </a:p>
          <a:p>
            <a:pPr indent="-457200" lvl="0" marL="457200" marR="0" rtl="0" algn="l">
              <a:spcBef>
                <a:spcPts val="0"/>
              </a:spcBef>
              <a:spcAft>
                <a:spcPts val="0"/>
              </a:spcAft>
              <a:buClr>
                <a:srgbClr val="473935"/>
              </a:buClr>
              <a:buSzPts val="2000"/>
              <a:buFont typeface="Arial"/>
              <a:buChar char="•"/>
            </a:pPr>
            <a:r>
              <a:rPr lang="en-IN" sz="2000">
                <a:solidFill>
                  <a:srgbClr val="473935"/>
                </a:solidFill>
                <a:latin typeface="Palatino Linotype"/>
                <a:ea typeface="Palatino Linotype"/>
                <a:cs typeface="Palatino Linotype"/>
                <a:sym typeface="Palatino Linotype"/>
              </a:rPr>
              <a:t>or</a:t>
            </a:r>
            <a:r>
              <a:rPr b="1" lang="en-IN" sz="3200">
                <a:solidFill>
                  <a:srgbClr val="473935"/>
                </a:solidFill>
                <a:latin typeface="Verdana"/>
                <a:ea typeface="Verdana"/>
                <a:cs typeface="Verdana"/>
                <a:sym typeface="Verdana"/>
              </a:rPr>
              <a:t> 	    ∨</a:t>
            </a:r>
            <a:endParaRPr/>
          </a:p>
          <a:p>
            <a:pPr indent="-457200" lvl="0" marL="457200" marR="0" rtl="0" algn="l">
              <a:spcBef>
                <a:spcPts val="0"/>
              </a:spcBef>
              <a:spcAft>
                <a:spcPts val="0"/>
              </a:spcAft>
              <a:buClr>
                <a:srgbClr val="473935"/>
              </a:buClr>
              <a:buSzPts val="2000"/>
              <a:buFont typeface="Arial"/>
              <a:buChar char="•"/>
            </a:pPr>
            <a:r>
              <a:rPr lang="en-IN" sz="2000">
                <a:solidFill>
                  <a:srgbClr val="473935"/>
                </a:solidFill>
                <a:latin typeface="Palatino Linotype"/>
                <a:ea typeface="Palatino Linotype"/>
                <a:cs typeface="Palatino Linotype"/>
                <a:sym typeface="Palatino Linotype"/>
              </a:rPr>
              <a:t>not</a:t>
            </a:r>
            <a:r>
              <a:rPr lang="en-IN" sz="3200">
                <a:solidFill>
                  <a:srgbClr val="473935"/>
                </a:solidFill>
                <a:latin typeface="Verdana"/>
                <a:ea typeface="Verdana"/>
                <a:cs typeface="Verdana"/>
                <a:sym typeface="Verdana"/>
              </a:rPr>
              <a:t>    </a:t>
            </a:r>
            <a:r>
              <a:rPr b="1" lang="en-IN" sz="3200">
                <a:solidFill>
                  <a:srgbClr val="473935"/>
                </a:solidFill>
                <a:latin typeface="Verdana"/>
                <a:ea typeface="Verdana"/>
                <a:cs typeface="Verdana"/>
                <a:sym typeface="Verdana"/>
              </a:rPr>
              <a:t>¬</a:t>
            </a:r>
            <a:r>
              <a:rPr lang="en-IN" sz="2400">
                <a:solidFill>
                  <a:srgbClr val="473935"/>
                </a:solidFill>
                <a:latin typeface="Verdana"/>
                <a:ea typeface="Verdana"/>
                <a:cs typeface="Verdana"/>
                <a:sym typeface="Verdana"/>
              </a:rPr>
              <a:t> </a:t>
            </a:r>
            <a:endParaRPr sz="2400">
              <a:solidFill>
                <a:srgbClr val="473935"/>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996" name="Shape 996"/>
        <p:cNvGrpSpPr/>
        <p:nvPr/>
      </p:nvGrpSpPr>
      <p:grpSpPr>
        <a:xfrm>
          <a:off x="0" y="0"/>
          <a:ext cx="0" cy="0"/>
          <a:chOff x="0" y="0"/>
          <a:chExt cx="0" cy="0"/>
        </a:xfrm>
      </p:grpSpPr>
      <p:sp>
        <p:nvSpPr>
          <p:cNvPr id="997" name="Google Shape;997;p88"/>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SELECT</a:t>
            </a:r>
            <a:endParaRPr b="1">
              <a:latin typeface="Arial"/>
              <a:ea typeface="Arial"/>
              <a:cs typeface="Arial"/>
              <a:sym typeface="Arial"/>
            </a:endParaRPr>
          </a:p>
        </p:txBody>
      </p:sp>
      <p:sp>
        <p:nvSpPr>
          <p:cNvPr id="998" name="Google Shape;998;p88"/>
          <p:cNvSpPr/>
          <p:nvPr/>
        </p:nvSpPr>
        <p:spPr>
          <a:xfrm>
            <a:off x="394402" y="2181682"/>
            <a:ext cx="11030190" cy="15491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006C86"/>
                </a:solidFill>
                <a:latin typeface="Palatino Linotype"/>
                <a:ea typeface="Palatino Linotype"/>
                <a:cs typeface="Palatino Linotype"/>
                <a:sym typeface="Palatino Linotype"/>
              </a:rPr>
              <a:t>σ </a:t>
            </a:r>
            <a:r>
              <a:rPr lang="en-IN" sz="1800">
                <a:solidFill>
                  <a:srgbClr val="006C86"/>
                </a:solidFill>
                <a:latin typeface="Palatino Linotype"/>
                <a:ea typeface="Palatino Linotype"/>
                <a:cs typeface="Palatino Linotype"/>
                <a:sym typeface="Palatino Linotype"/>
              </a:rPr>
              <a:t>would represent the SELECT command</a:t>
            </a:r>
            <a:endParaRPr sz="28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baseline="-25000" i="1" lang="en-IN" sz="4000">
                <a:solidFill>
                  <a:srgbClr val="006C86"/>
                </a:solidFill>
                <a:latin typeface="Palatino Linotype"/>
                <a:ea typeface="Palatino Linotype"/>
                <a:cs typeface="Palatino Linotype"/>
                <a:sym typeface="Palatino Linotype"/>
              </a:rPr>
              <a:t>p </a:t>
            </a:r>
            <a:r>
              <a:rPr lang="en-IN" sz="1800">
                <a:solidFill>
                  <a:srgbClr val="006C86"/>
                </a:solidFill>
                <a:latin typeface="Palatino Linotype"/>
                <a:ea typeface="Palatino Linotype"/>
                <a:cs typeface="Palatino Linotype"/>
                <a:sym typeface="Palatino Linotype"/>
              </a:rPr>
              <a:t>would represent the condition for selection</a:t>
            </a:r>
            <a:r>
              <a:rPr baseline="-25000" lang="en-IN" sz="1800">
                <a:solidFill>
                  <a:srgbClr val="006C86"/>
                </a:solidFill>
                <a:latin typeface="Palatino Linotype"/>
                <a:ea typeface="Palatino Linotype"/>
                <a:cs typeface="Palatino Linotype"/>
                <a:sym typeface="Palatino Linotype"/>
              </a:rPr>
              <a:t>.</a:t>
            </a:r>
            <a:endParaRPr/>
          </a:p>
          <a:p>
            <a:pPr indent="0" lvl="0" marL="0" marR="0" rtl="0" algn="l">
              <a:spcBef>
                <a:spcPts val="0"/>
              </a:spcBef>
              <a:spcAft>
                <a:spcPts val="0"/>
              </a:spcAft>
              <a:buNone/>
            </a:pPr>
            <a:r>
              <a:t/>
            </a:r>
            <a:endParaRPr baseline="-25000" sz="1800">
              <a:solidFill>
                <a:srgbClr val="006C86"/>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2800">
                <a:solidFill>
                  <a:srgbClr val="006C86"/>
                </a:solidFill>
                <a:latin typeface="Palatino Linotype"/>
                <a:ea typeface="Palatino Linotype"/>
                <a:cs typeface="Palatino Linotype"/>
                <a:sym typeface="Palatino Linotype"/>
              </a:rPr>
              <a:t>(r)</a:t>
            </a:r>
            <a:r>
              <a:rPr lang="en-IN" sz="1800">
                <a:solidFill>
                  <a:srgbClr val="006C86"/>
                </a:solidFill>
                <a:latin typeface="Palatino Linotype"/>
                <a:ea typeface="Palatino Linotype"/>
                <a:cs typeface="Palatino Linotype"/>
                <a:sym typeface="Palatino Linotype"/>
              </a:rPr>
              <a:t> would represent the Relation or the Table from which we are making  a selection of the tuples.</a:t>
            </a:r>
            <a:endParaRPr/>
          </a:p>
        </p:txBody>
      </p:sp>
      <p:sp>
        <p:nvSpPr>
          <p:cNvPr id="999" name="Google Shape;999;p88"/>
          <p:cNvSpPr/>
          <p:nvPr/>
        </p:nvSpPr>
        <p:spPr>
          <a:xfrm>
            <a:off x="407368" y="4114801"/>
            <a:ext cx="10657184"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Select the EMPLOYEE whose employee number is 7, or those whose date of birth is ‘01-Jan-1980’</a:t>
            </a:r>
            <a:endParaRPr sz="1800">
              <a:solidFill>
                <a:schemeClr val="dk1"/>
              </a:solidFill>
              <a:latin typeface="Palatino Linotype"/>
              <a:ea typeface="Palatino Linotype"/>
              <a:cs typeface="Palatino Linotype"/>
              <a:sym typeface="Palatino Linotype"/>
            </a:endParaRPr>
          </a:p>
        </p:txBody>
      </p:sp>
      <p:sp>
        <p:nvSpPr>
          <p:cNvPr id="1000" name="Google Shape;1000;p88"/>
          <p:cNvSpPr/>
          <p:nvPr/>
        </p:nvSpPr>
        <p:spPr>
          <a:xfrm>
            <a:off x="394401" y="4653136"/>
            <a:ext cx="10036783"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473935"/>
                </a:solidFill>
                <a:latin typeface="verdana"/>
                <a:ea typeface="verdana"/>
                <a:cs typeface="verdana"/>
                <a:sym typeface="verdana"/>
              </a:rPr>
              <a:t>(r)=σ</a:t>
            </a:r>
            <a:r>
              <a:rPr baseline="-25000" lang="en-IN" sz="2800">
                <a:solidFill>
                  <a:srgbClr val="473935"/>
                </a:solidFill>
                <a:latin typeface="verdana"/>
                <a:ea typeface="verdana"/>
                <a:cs typeface="verdana"/>
                <a:sym typeface="verdana"/>
              </a:rPr>
              <a:t>empno=7 </a:t>
            </a:r>
            <a:r>
              <a:rPr lang="en-IN" sz="2800">
                <a:solidFill>
                  <a:srgbClr val="473935"/>
                </a:solidFill>
                <a:latin typeface="verdana"/>
                <a:ea typeface="verdana"/>
                <a:cs typeface="verdana"/>
                <a:sym typeface="verdana"/>
              </a:rPr>
              <a:t>(EMPLOYEE)</a:t>
            </a:r>
            <a:endParaRPr/>
          </a:p>
          <a:p>
            <a:pPr indent="0" lvl="0" marL="0" marR="0" rtl="0" algn="l">
              <a:spcBef>
                <a:spcPts val="0"/>
              </a:spcBef>
              <a:spcAft>
                <a:spcPts val="0"/>
              </a:spcAft>
              <a:buNone/>
            </a:pPr>
            <a:r>
              <a:rPr lang="en-IN" sz="2800">
                <a:solidFill>
                  <a:srgbClr val="473935"/>
                </a:solidFill>
                <a:latin typeface="verdana"/>
                <a:ea typeface="verdana"/>
                <a:cs typeface="verdana"/>
                <a:sym typeface="verdana"/>
              </a:rPr>
              <a:t>(r)=σ</a:t>
            </a:r>
            <a:r>
              <a:rPr baseline="-25000" lang="en-IN" sz="2800">
                <a:solidFill>
                  <a:srgbClr val="473935"/>
                </a:solidFill>
                <a:latin typeface="verdana"/>
                <a:ea typeface="verdana"/>
                <a:cs typeface="verdana"/>
                <a:sym typeface="verdana"/>
              </a:rPr>
              <a:t>dob&lt;='01-Jan-1980' </a:t>
            </a:r>
            <a:r>
              <a:rPr lang="en-IN" sz="2800">
                <a:solidFill>
                  <a:srgbClr val="473935"/>
                </a:solidFill>
                <a:latin typeface="verdana"/>
                <a:ea typeface="verdana"/>
                <a:cs typeface="verdana"/>
                <a:sym typeface="verdana"/>
              </a:rPr>
              <a:t>(EMPLOYEE)</a:t>
            </a:r>
            <a:endParaRPr/>
          </a:p>
          <a:p>
            <a:pPr indent="0" lvl="0" marL="0" marR="0" rtl="0" algn="l">
              <a:spcBef>
                <a:spcPts val="0"/>
              </a:spcBef>
              <a:spcAft>
                <a:spcPts val="0"/>
              </a:spcAft>
              <a:buNone/>
            </a:pPr>
            <a:r>
              <a:rPr lang="en-IN" sz="2800">
                <a:solidFill>
                  <a:srgbClr val="473935"/>
                </a:solidFill>
                <a:latin typeface="verdana"/>
                <a:ea typeface="verdana"/>
                <a:cs typeface="verdana"/>
                <a:sym typeface="verdana"/>
              </a:rPr>
              <a:t>(r)=σ</a:t>
            </a:r>
            <a:r>
              <a:rPr baseline="-25000" lang="en-IN" sz="2800">
                <a:solidFill>
                  <a:srgbClr val="473935"/>
                </a:solidFill>
                <a:latin typeface="verdana"/>
                <a:ea typeface="verdana"/>
                <a:cs typeface="verdana"/>
                <a:sym typeface="verdana"/>
              </a:rPr>
              <a:t>empno=7 </a:t>
            </a:r>
            <a:r>
              <a:rPr b="1" baseline="-25000" lang="en-IN" sz="3200">
                <a:solidFill>
                  <a:srgbClr val="473935"/>
                </a:solidFill>
                <a:latin typeface="verdana"/>
                <a:ea typeface="verdana"/>
                <a:cs typeface="verdana"/>
                <a:sym typeface="verdana"/>
              </a:rPr>
              <a:t>∨</a:t>
            </a:r>
            <a:r>
              <a:rPr b="1" baseline="-25000" lang="en-IN" sz="2800">
                <a:solidFill>
                  <a:srgbClr val="473935"/>
                </a:solidFill>
                <a:latin typeface="verdana"/>
                <a:ea typeface="verdana"/>
                <a:cs typeface="verdana"/>
                <a:sym typeface="verdana"/>
              </a:rPr>
              <a:t> </a:t>
            </a:r>
            <a:r>
              <a:rPr baseline="-25000" lang="en-IN" sz="2800">
                <a:solidFill>
                  <a:srgbClr val="473935"/>
                </a:solidFill>
                <a:latin typeface="verdana"/>
                <a:ea typeface="verdana"/>
                <a:cs typeface="verdana"/>
                <a:sym typeface="verdana"/>
              </a:rPr>
              <a:t>dob='01-Jan-1980' </a:t>
            </a:r>
            <a:r>
              <a:rPr lang="en-IN" sz="2800">
                <a:solidFill>
                  <a:srgbClr val="473935"/>
                </a:solidFill>
                <a:latin typeface="verdana"/>
                <a:ea typeface="verdana"/>
                <a:cs typeface="verdana"/>
                <a:sym typeface="verdana"/>
              </a:rPr>
              <a:t>(EMPLOYEE)</a:t>
            </a:r>
            <a:endParaRPr/>
          </a:p>
        </p:txBody>
      </p:sp>
      <p:sp>
        <p:nvSpPr>
          <p:cNvPr id="1001" name="Google Shape;1001;p88"/>
          <p:cNvSpPr txBox="1"/>
          <p:nvPr/>
        </p:nvSpPr>
        <p:spPr>
          <a:xfrm>
            <a:off x="407368" y="6247965"/>
            <a:ext cx="48253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6C86"/>
                </a:solidFill>
                <a:latin typeface="Palatino Linotype"/>
                <a:ea typeface="Palatino Linotype"/>
                <a:cs typeface="Palatino Linotype"/>
                <a:sym typeface="Palatino Linotype"/>
              </a:rPr>
              <a:t>Returns the result to new relation.</a:t>
            </a:r>
            <a:endParaRPr/>
          </a:p>
        </p:txBody>
      </p:sp>
      <p:grpSp>
        <p:nvGrpSpPr>
          <p:cNvPr id="1002" name="Google Shape;1002;p88"/>
          <p:cNvGrpSpPr/>
          <p:nvPr/>
        </p:nvGrpSpPr>
        <p:grpSpPr>
          <a:xfrm>
            <a:off x="407368" y="920478"/>
            <a:ext cx="9816399" cy="487065"/>
            <a:chOff x="446314" y="1167368"/>
            <a:chExt cx="8240485" cy="487065"/>
          </a:xfrm>
        </p:grpSpPr>
        <p:sp>
          <p:nvSpPr>
            <p:cNvPr id="1003" name="Google Shape;1003;p88"/>
            <p:cNvSpPr/>
            <p:nvPr/>
          </p:nvSpPr>
          <p:spPr>
            <a:xfrm>
              <a:off x="446314" y="1192768"/>
              <a:ext cx="82404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Select</a:t>
              </a:r>
              <a:endParaRPr/>
            </a:p>
          </p:txBody>
        </p:sp>
        <p:sp>
          <p:nvSpPr>
            <p:cNvPr id="1004" name="Google Shape;1004;p88"/>
            <p:cNvSpPr/>
            <p:nvPr/>
          </p:nvSpPr>
          <p:spPr>
            <a:xfrm>
              <a:off x="1303470" y="1167368"/>
              <a:ext cx="657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(σ)</a:t>
              </a:r>
              <a:endParaRPr/>
            </a:p>
          </p:txBody>
        </p:sp>
        <p:sp>
          <p:nvSpPr>
            <p:cNvPr id="1005" name="Google Shape;1005;p88"/>
            <p:cNvSpPr/>
            <p:nvPr/>
          </p:nvSpPr>
          <p:spPr>
            <a:xfrm>
              <a:off x="1778370" y="1168970"/>
              <a:ext cx="27013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σ</a:t>
              </a:r>
              <a:r>
                <a:rPr baseline="-25000" i="1" lang="en-IN" sz="2400">
                  <a:solidFill>
                    <a:srgbClr val="000000"/>
                  </a:solidFill>
                  <a:latin typeface="Verdana"/>
                  <a:ea typeface="Verdana"/>
                  <a:cs typeface="Verdana"/>
                  <a:sym typeface="Verdana"/>
                </a:rPr>
                <a:t>p</a:t>
              </a:r>
              <a:r>
                <a:rPr lang="en-IN" sz="2400">
                  <a:solidFill>
                    <a:srgbClr val="000000"/>
                  </a:solidFill>
                  <a:latin typeface="Verdana"/>
                  <a:ea typeface="Verdana"/>
                  <a:cs typeface="Verdana"/>
                  <a:sym typeface="Verdana"/>
                </a:rPr>
                <a:t>(r)</a:t>
              </a:r>
              <a:endParaRPr sz="2400">
                <a:solidFill>
                  <a:schemeClr val="dk1"/>
                </a:solidFill>
                <a:latin typeface="Verdana"/>
                <a:ea typeface="Verdana"/>
                <a:cs typeface="Verdana"/>
                <a:sym typeface="Verdana"/>
              </a:endParaRPr>
            </a:p>
          </p:txBody>
        </p:sp>
      </p:grpSp>
      <p:sp>
        <p:nvSpPr>
          <p:cNvPr id="1006" name="Google Shape;1006;p88"/>
          <p:cNvSpPr/>
          <p:nvPr/>
        </p:nvSpPr>
        <p:spPr>
          <a:xfrm>
            <a:off x="407368" y="1427278"/>
            <a:ext cx="73525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σ</a:t>
            </a:r>
            <a:r>
              <a:rPr baseline="-25000" i="1" lang="en-IN" sz="3200">
                <a:solidFill>
                  <a:srgbClr val="2658E6"/>
                </a:solidFill>
                <a:latin typeface="Verdana"/>
                <a:ea typeface="Verdana"/>
                <a:cs typeface="Verdana"/>
                <a:sym typeface="Verdana"/>
              </a:rPr>
              <a:t>condition</a:t>
            </a:r>
            <a:r>
              <a:rPr lang="en-IN" sz="3200">
                <a:solidFill>
                  <a:srgbClr val="2658E6"/>
                </a:solidFill>
                <a:latin typeface="Verdana"/>
                <a:ea typeface="Verdana"/>
                <a:cs typeface="Verdana"/>
                <a:sym typeface="Verdana"/>
              </a:rPr>
              <a:t>(r)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10" name="Shape 1010"/>
        <p:cNvGrpSpPr/>
        <p:nvPr/>
      </p:nvGrpSpPr>
      <p:grpSpPr>
        <a:xfrm>
          <a:off x="0" y="0"/>
          <a:ext cx="0" cy="0"/>
          <a:chOff x="0" y="0"/>
          <a:chExt cx="0" cy="0"/>
        </a:xfrm>
      </p:grpSpPr>
      <p:sp>
        <p:nvSpPr>
          <p:cNvPr id="1011" name="Google Shape;1011;p89"/>
          <p:cNvSpPr/>
          <p:nvPr/>
        </p:nvSpPr>
        <p:spPr>
          <a:xfrm>
            <a:off x="394402" y="3211264"/>
            <a:ext cx="10036782" cy="12978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800">
                <a:solidFill>
                  <a:srgbClr val="473935"/>
                </a:solidFill>
                <a:latin typeface="verdana"/>
                <a:ea typeface="verdana"/>
                <a:cs typeface="verdana"/>
                <a:sym typeface="verdana"/>
              </a:rPr>
              <a:t>(r)=σ</a:t>
            </a:r>
            <a:r>
              <a:rPr baseline="-25000" lang="en-IN" sz="2800">
                <a:solidFill>
                  <a:srgbClr val="473935"/>
                </a:solidFill>
                <a:latin typeface="verdana"/>
                <a:ea typeface="verdana"/>
                <a:cs typeface="verdana"/>
                <a:sym typeface="verdana"/>
              </a:rPr>
              <a:t>deptno=10 </a:t>
            </a:r>
            <a:r>
              <a:rPr lang="en-IN" sz="2800">
                <a:solidFill>
                  <a:srgbClr val="473935"/>
                </a:solidFill>
                <a:latin typeface="verdana"/>
                <a:ea typeface="verdana"/>
                <a:cs typeface="verdana"/>
                <a:sym typeface="verdana"/>
              </a:rPr>
              <a:t>[σ</a:t>
            </a:r>
            <a:r>
              <a:rPr baseline="-25000" lang="en-IN" sz="2800">
                <a:solidFill>
                  <a:srgbClr val="473935"/>
                </a:solidFill>
                <a:latin typeface="verdana"/>
                <a:ea typeface="verdana"/>
                <a:cs typeface="verdana"/>
                <a:sym typeface="verdana"/>
              </a:rPr>
              <a:t>empno&gt;7 </a:t>
            </a:r>
            <a:r>
              <a:rPr lang="en-IN" sz="2800">
                <a:solidFill>
                  <a:srgbClr val="473935"/>
                </a:solidFill>
                <a:latin typeface="verdana"/>
                <a:ea typeface="verdana"/>
                <a:cs typeface="verdana"/>
                <a:sym typeface="verdana"/>
              </a:rPr>
              <a:t>(EMPLOYEE)]</a:t>
            </a:r>
            <a:endParaRPr sz="1800">
              <a:solidFill>
                <a:srgbClr val="473935"/>
              </a:solidFill>
              <a:latin typeface="verdana"/>
              <a:ea typeface="verdana"/>
              <a:cs typeface="verdana"/>
              <a:sym typeface="verdana"/>
            </a:endParaRPr>
          </a:p>
          <a:p>
            <a:pPr indent="0" lvl="0" marL="0" marR="0" rtl="0" algn="l">
              <a:lnSpc>
                <a:spcPct val="150000"/>
              </a:lnSpc>
              <a:spcBef>
                <a:spcPts val="0"/>
              </a:spcBef>
              <a:spcAft>
                <a:spcPts val="0"/>
              </a:spcAft>
              <a:buNone/>
            </a:pPr>
            <a:r>
              <a:rPr lang="en-IN" sz="2800">
                <a:solidFill>
                  <a:srgbClr val="473935"/>
                </a:solidFill>
                <a:latin typeface="verdana"/>
                <a:ea typeface="verdana"/>
                <a:cs typeface="verdana"/>
                <a:sym typeface="verdana"/>
              </a:rPr>
              <a:t>(r)=σ</a:t>
            </a:r>
            <a:r>
              <a:rPr baseline="-25000" lang="en-IN" sz="2800">
                <a:solidFill>
                  <a:srgbClr val="473935"/>
                </a:solidFill>
                <a:latin typeface="verdana"/>
                <a:ea typeface="verdana"/>
                <a:cs typeface="verdana"/>
                <a:sym typeface="verdana"/>
              </a:rPr>
              <a:t>empno&gt;7 </a:t>
            </a:r>
            <a:r>
              <a:rPr b="1" baseline="-25000" lang="en-IN" sz="2800">
                <a:solidFill>
                  <a:srgbClr val="473935"/>
                </a:solidFill>
                <a:latin typeface="verdana"/>
                <a:ea typeface="verdana"/>
                <a:cs typeface="verdana"/>
                <a:sym typeface="verdana"/>
              </a:rPr>
              <a:t>^ </a:t>
            </a:r>
            <a:r>
              <a:rPr baseline="-25000" lang="en-IN" sz="2800">
                <a:solidFill>
                  <a:srgbClr val="473935"/>
                </a:solidFill>
                <a:latin typeface="verdana"/>
                <a:ea typeface="verdana"/>
                <a:cs typeface="verdana"/>
                <a:sym typeface="verdana"/>
              </a:rPr>
              <a:t>deptno=10 </a:t>
            </a:r>
            <a:r>
              <a:rPr lang="en-IN" sz="2800">
                <a:solidFill>
                  <a:srgbClr val="473935"/>
                </a:solidFill>
                <a:latin typeface="verdana"/>
                <a:ea typeface="verdana"/>
                <a:cs typeface="verdana"/>
                <a:sym typeface="verdana"/>
              </a:rPr>
              <a:t>(EMPLOYEE)</a:t>
            </a:r>
            <a:endParaRPr/>
          </a:p>
        </p:txBody>
      </p:sp>
      <p:sp>
        <p:nvSpPr>
          <p:cNvPr id="1012" name="Google Shape;1012;p89"/>
          <p:cNvSpPr/>
          <p:nvPr/>
        </p:nvSpPr>
        <p:spPr>
          <a:xfrm>
            <a:off x="407368" y="2483604"/>
            <a:ext cx="1002381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333333"/>
              </a:buClr>
              <a:buSzPts val="1800"/>
              <a:buFont typeface="Arial"/>
              <a:buChar char="•"/>
            </a:pPr>
            <a:r>
              <a:rPr lang="en-IN" sz="1800">
                <a:solidFill>
                  <a:srgbClr val="333333"/>
                </a:solidFill>
                <a:latin typeface="Palatino Linotype"/>
                <a:ea typeface="Palatino Linotype"/>
                <a:cs typeface="Palatino Linotype"/>
                <a:sym typeface="Palatino Linotype"/>
              </a:rPr>
              <a:t>Select the EMPLOYEE tuples whose employee number is &gt; 7 and department ID is 10</a:t>
            </a:r>
            <a:endParaRPr sz="1800">
              <a:solidFill>
                <a:schemeClr val="dk1"/>
              </a:solidFill>
              <a:latin typeface="Palatino Linotype"/>
              <a:ea typeface="Palatino Linotype"/>
              <a:cs typeface="Palatino Linotype"/>
              <a:sym typeface="Palatino Linotype"/>
            </a:endParaRPr>
          </a:p>
        </p:txBody>
      </p:sp>
      <p:sp>
        <p:nvSpPr>
          <p:cNvPr id="1013" name="Google Shape;1013;p89"/>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SELECT</a:t>
            </a:r>
            <a:endParaRPr b="1">
              <a:latin typeface="Arial"/>
              <a:ea typeface="Arial"/>
              <a:cs typeface="Arial"/>
              <a:sym typeface="Arial"/>
            </a:endParaRPr>
          </a:p>
        </p:txBody>
      </p:sp>
      <p:grpSp>
        <p:nvGrpSpPr>
          <p:cNvPr id="1014" name="Google Shape;1014;p89"/>
          <p:cNvGrpSpPr/>
          <p:nvPr/>
        </p:nvGrpSpPr>
        <p:grpSpPr>
          <a:xfrm>
            <a:off x="407368" y="920478"/>
            <a:ext cx="9816399" cy="487065"/>
            <a:chOff x="446314" y="1167368"/>
            <a:chExt cx="8240485" cy="487065"/>
          </a:xfrm>
        </p:grpSpPr>
        <p:sp>
          <p:nvSpPr>
            <p:cNvPr id="1015" name="Google Shape;1015;p89"/>
            <p:cNvSpPr/>
            <p:nvPr/>
          </p:nvSpPr>
          <p:spPr>
            <a:xfrm>
              <a:off x="446314" y="1192768"/>
              <a:ext cx="82404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Select</a:t>
              </a:r>
              <a:endParaRPr/>
            </a:p>
          </p:txBody>
        </p:sp>
        <p:sp>
          <p:nvSpPr>
            <p:cNvPr id="1016" name="Google Shape;1016;p89"/>
            <p:cNvSpPr/>
            <p:nvPr/>
          </p:nvSpPr>
          <p:spPr>
            <a:xfrm>
              <a:off x="1303470" y="1167368"/>
              <a:ext cx="65755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(σ)</a:t>
              </a:r>
              <a:endParaRPr/>
            </a:p>
          </p:txBody>
        </p:sp>
        <p:sp>
          <p:nvSpPr>
            <p:cNvPr id="1017" name="Google Shape;1017;p89"/>
            <p:cNvSpPr/>
            <p:nvPr/>
          </p:nvSpPr>
          <p:spPr>
            <a:xfrm>
              <a:off x="1778370" y="1168970"/>
              <a:ext cx="270138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σ</a:t>
              </a:r>
              <a:r>
                <a:rPr baseline="-25000" i="1" lang="en-IN" sz="2400">
                  <a:solidFill>
                    <a:srgbClr val="000000"/>
                  </a:solidFill>
                  <a:latin typeface="Verdana"/>
                  <a:ea typeface="Verdana"/>
                  <a:cs typeface="Verdana"/>
                  <a:sym typeface="Verdana"/>
                </a:rPr>
                <a:t>p</a:t>
              </a:r>
              <a:r>
                <a:rPr lang="en-IN" sz="2400">
                  <a:solidFill>
                    <a:srgbClr val="000000"/>
                  </a:solidFill>
                  <a:latin typeface="Verdana"/>
                  <a:ea typeface="Verdana"/>
                  <a:cs typeface="Verdana"/>
                  <a:sym typeface="Verdana"/>
                </a:rPr>
                <a:t>(r)</a:t>
              </a:r>
              <a:endParaRPr sz="2400">
                <a:solidFill>
                  <a:schemeClr val="dk1"/>
                </a:solidFill>
                <a:latin typeface="Verdana"/>
                <a:ea typeface="Verdana"/>
                <a:cs typeface="Verdana"/>
                <a:sym typeface="Verdana"/>
              </a:endParaRPr>
            </a:p>
          </p:txBody>
        </p:sp>
      </p:grpSp>
      <p:sp>
        <p:nvSpPr>
          <p:cNvPr id="1018" name="Google Shape;1018;p89"/>
          <p:cNvSpPr/>
          <p:nvPr/>
        </p:nvSpPr>
        <p:spPr>
          <a:xfrm>
            <a:off x="407368" y="1427278"/>
            <a:ext cx="73525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σ</a:t>
            </a:r>
            <a:r>
              <a:rPr baseline="-25000" i="1" lang="en-IN" sz="3200">
                <a:solidFill>
                  <a:srgbClr val="2658E6"/>
                </a:solidFill>
                <a:latin typeface="Verdana"/>
                <a:ea typeface="Verdana"/>
                <a:cs typeface="Verdana"/>
                <a:sym typeface="Verdana"/>
              </a:rPr>
              <a:t>condition</a:t>
            </a:r>
            <a:r>
              <a:rPr lang="en-IN" sz="3200">
                <a:solidFill>
                  <a:srgbClr val="2658E6"/>
                </a:solidFill>
                <a:latin typeface="Verdana"/>
                <a:ea typeface="Verdana"/>
                <a:cs typeface="Verdana"/>
                <a:sym typeface="Verdana"/>
              </a:rPr>
              <a:t>(r)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1" name="Shape 161"/>
        <p:cNvGrpSpPr/>
        <p:nvPr/>
      </p:nvGrpSpPr>
      <p:grpSpPr>
        <a:xfrm>
          <a:off x="0" y="0"/>
          <a:ext cx="0" cy="0"/>
          <a:chOff x="0" y="0"/>
          <a:chExt cx="0" cy="0"/>
        </a:xfrm>
      </p:grpSpPr>
      <p:sp>
        <p:nvSpPr>
          <p:cNvPr id="162" name="Google Shape;162;p9"/>
          <p:cNvSpPr txBox="1"/>
          <p:nvPr/>
        </p:nvSpPr>
        <p:spPr>
          <a:xfrm>
            <a:off x="1676400" y="2057400"/>
            <a:ext cx="8839200" cy="1676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Relation and Relationship?</a:t>
            </a:r>
            <a:endParaRPr sz="4800">
              <a:solidFill>
                <a:srgbClr val="DC525C"/>
              </a:solidFill>
              <a:latin typeface="Quattrocento Sans"/>
              <a:ea typeface="Quattrocento Sans"/>
              <a:cs typeface="Quattrocento Sans"/>
              <a:sym typeface="Quattrocen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22" name="Shape 1022"/>
        <p:cNvGrpSpPr/>
        <p:nvPr/>
      </p:nvGrpSpPr>
      <p:grpSpPr>
        <a:xfrm>
          <a:off x="0" y="0"/>
          <a:ext cx="0" cy="0"/>
          <a:chOff x="0" y="0"/>
          <a:chExt cx="0" cy="0"/>
        </a:xfrm>
      </p:grpSpPr>
      <p:grpSp>
        <p:nvGrpSpPr>
          <p:cNvPr id="1023" name="Google Shape;1023;p90"/>
          <p:cNvGrpSpPr/>
          <p:nvPr/>
        </p:nvGrpSpPr>
        <p:grpSpPr>
          <a:xfrm>
            <a:off x="408286" y="944072"/>
            <a:ext cx="7817697" cy="478482"/>
            <a:chOff x="457200" y="1252836"/>
            <a:chExt cx="7381177" cy="478482"/>
          </a:xfrm>
        </p:grpSpPr>
        <p:sp>
          <p:nvSpPr>
            <p:cNvPr id="1024" name="Google Shape;1024;p90"/>
            <p:cNvSpPr/>
            <p:nvPr/>
          </p:nvSpPr>
          <p:spPr>
            <a:xfrm>
              <a:off x="457200" y="1252837"/>
              <a:ext cx="12230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Project</a:t>
              </a:r>
              <a:endParaRPr/>
            </a:p>
          </p:txBody>
        </p:sp>
        <p:sp>
          <p:nvSpPr>
            <p:cNvPr id="1025" name="Google Shape;1025;p90"/>
            <p:cNvSpPr/>
            <p:nvPr/>
          </p:nvSpPr>
          <p:spPr>
            <a:xfrm>
              <a:off x="1536378" y="1252836"/>
              <a:ext cx="8198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a:t>
              </a:r>
              <a:endParaRPr/>
            </a:p>
          </p:txBody>
        </p:sp>
        <p:sp>
          <p:nvSpPr>
            <p:cNvPr id="1026" name="Google Shape;1026;p90"/>
            <p:cNvSpPr/>
            <p:nvPr/>
          </p:nvSpPr>
          <p:spPr>
            <a:xfrm>
              <a:off x="2255830" y="1269653"/>
              <a:ext cx="5582547" cy="461665"/>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lang="en-IN" sz="2400">
                  <a:solidFill>
                    <a:srgbClr val="000000"/>
                  </a:solidFill>
                  <a:latin typeface="Verdana"/>
                  <a:ea typeface="Verdana"/>
                  <a:cs typeface="Verdana"/>
                  <a:sym typeface="Verdana"/>
                </a:rPr>
                <a:t>Notation − ∏</a:t>
              </a:r>
              <a:r>
                <a:rPr baseline="-25000" lang="en-IN" sz="2400">
                  <a:solidFill>
                    <a:srgbClr val="000000"/>
                  </a:solidFill>
                  <a:latin typeface="Verdana"/>
                  <a:ea typeface="Verdana"/>
                  <a:cs typeface="Verdana"/>
                  <a:sym typeface="Verdana"/>
                </a:rPr>
                <a:t>A1, A2, An</a:t>
              </a:r>
              <a:r>
                <a:rPr lang="en-IN" sz="2400">
                  <a:solidFill>
                    <a:srgbClr val="000000"/>
                  </a:solidFill>
                  <a:latin typeface="Verdana"/>
                  <a:ea typeface="Verdana"/>
                  <a:cs typeface="Verdana"/>
                  <a:sym typeface="Verdana"/>
                </a:rPr>
                <a:t> (r)</a:t>
              </a:r>
              <a:r>
                <a:rPr lang="en-IN" sz="2400">
                  <a:solidFill>
                    <a:schemeClr val="dk1"/>
                  </a:solidFill>
                  <a:latin typeface="Verdana"/>
                  <a:ea typeface="Verdana"/>
                  <a:cs typeface="Verdana"/>
                  <a:sym typeface="Verdana"/>
                </a:rPr>
                <a:t> </a:t>
              </a:r>
              <a:endParaRPr/>
            </a:p>
          </p:txBody>
        </p:sp>
      </p:grpSp>
      <p:sp>
        <p:nvSpPr>
          <p:cNvPr id="1027" name="Google Shape;1027;p90"/>
          <p:cNvSpPr/>
          <p:nvPr/>
        </p:nvSpPr>
        <p:spPr>
          <a:xfrm>
            <a:off x="379561" y="1519587"/>
            <a:ext cx="6019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(r)</a:t>
            </a:r>
            <a:endParaRPr/>
          </a:p>
        </p:txBody>
      </p:sp>
      <p:sp>
        <p:nvSpPr>
          <p:cNvPr id="1028" name="Google Shape;1028;p90"/>
          <p:cNvSpPr/>
          <p:nvPr/>
        </p:nvSpPr>
        <p:spPr>
          <a:xfrm>
            <a:off x="407368" y="2404045"/>
            <a:ext cx="1152128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006C86"/>
                </a:solidFill>
                <a:latin typeface="Palatino Linotype"/>
                <a:ea typeface="Palatino Linotype"/>
                <a:cs typeface="Palatino Linotype"/>
                <a:sym typeface="Palatino Linotype"/>
              </a:rPr>
              <a:t>∏ </a:t>
            </a:r>
            <a:r>
              <a:rPr lang="en-IN" sz="1800">
                <a:solidFill>
                  <a:srgbClr val="006C86"/>
                </a:solidFill>
                <a:latin typeface="Palatino Linotype"/>
                <a:ea typeface="Palatino Linotype"/>
                <a:cs typeface="Palatino Linotype"/>
                <a:sym typeface="Palatino Linotype"/>
              </a:rPr>
              <a:t>would represent the ROJECT.</a:t>
            </a:r>
            <a:endParaRPr/>
          </a:p>
          <a:p>
            <a:pPr indent="0" lvl="0" marL="0" marR="0" rtl="0" algn="l">
              <a:spcBef>
                <a:spcPts val="0"/>
              </a:spcBef>
              <a:spcAft>
                <a:spcPts val="0"/>
              </a:spcAft>
              <a:buNone/>
            </a:pPr>
            <a:r>
              <a:rPr lang="en-IN" sz="2800">
                <a:solidFill>
                  <a:srgbClr val="006C86"/>
                </a:solidFill>
                <a:latin typeface="Palatino Linotype"/>
                <a:ea typeface="Palatino Linotype"/>
                <a:cs typeface="Palatino Linotype"/>
                <a:sym typeface="Palatino Linotype"/>
              </a:rPr>
              <a:t>&lt;attribute list&gt; </a:t>
            </a:r>
            <a:r>
              <a:rPr lang="en-IN" sz="1800">
                <a:solidFill>
                  <a:srgbClr val="006C86"/>
                </a:solidFill>
                <a:latin typeface="Palatino Linotype"/>
                <a:ea typeface="Palatino Linotype"/>
                <a:cs typeface="Palatino Linotype"/>
                <a:sym typeface="Palatino Linotype"/>
              </a:rPr>
              <a:t>would represent the attributes(columns) we want from a relational.</a:t>
            </a:r>
            <a:endParaRPr/>
          </a:p>
          <a:p>
            <a:pPr indent="0" lvl="0" marL="0" marR="0" rtl="0" algn="l">
              <a:spcBef>
                <a:spcPts val="0"/>
              </a:spcBef>
              <a:spcAft>
                <a:spcPts val="0"/>
              </a:spcAft>
              <a:buNone/>
            </a:pPr>
            <a:r>
              <a:rPr lang="en-IN" sz="2800">
                <a:solidFill>
                  <a:srgbClr val="006C86"/>
                </a:solidFill>
                <a:latin typeface="Palatino Linotype"/>
                <a:ea typeface="Palatino Linotype"/>
                <a:cs typeface="Palatino Linotype"/>
                <a:sym typeface="Palatino Linotype"/>
              </a:rPr>
              <a:t>(r)</a:t>
            </a:r>
            <a:r>
              <a:rPr lang="en-IN" sz="1800">
                <a:solidFill>
                  <a:srgbClr val="006C86"/>
                </a:solidFill>
                <a:latin typeface="Palatino Linotype"/>
                <a:ea typeface="Palatino Linotype"/>
                <a:cs typeface="Palatino Linotype"/>
                <a:sym typeface="Palatino Linotype"/>
              </a:rPr>
              <a:t> would represent the Relation or the Table from which we are making a selection of the tuples.</a:t>
            </a:r>
            <a:endParaRPr/>
          </a:p>
        </p:txBody>
      </p:sp>
      <p:sp>
        <p:nvSpPr>
          <p:cNvPr id="1029" name="Google Shape;1029;p90"/>
          <p:cNvSpPr/>
          <p:nvPr/>
        </p:nvSpPr>
        <p:spPr>
          <a:xfrm>
            <a:off x="263352" y="4114800"/>
            <a:ext cx="116652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333333"/>
                </a:solidFill>
                <a:latin typeface="Palatino Linotype"/>
                <a:ea typeface="Palatino Linotype"/>
                <a:cs typeface="Palatino Linotype"/>
                <a:sym typeface="Palatino Linotype"/>
              </a:rPr>
              <a:t>Select Date of Birth (dob) and Employee Number (empno) from the relation EMPLOYE or Select Date of Birth (dob) and Employee Number (empno) from the relation EMPLOYE whose date of birth is before 1980</a:t>
            </a:r>
            <a:endParaRPr/>
          </a:p>
        </p:txBody>
      </p:sp>
      <p:sp>
        <p:nvSpPr>
          <p:cNvPr id="1030" name="Google Shape;1030;p90"/>
          <p:cNvSpPr/>
          <p:nvPr/>
        </p:nvSpPr>
        <p:spPr>
          <a:xfrm>
            <a:off x="263352" y="5157192"/>
            <a:ext cx="84582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473935"/>
                </a:solidFill>
                <a:latin typeface="verdana"/>
                <a:ea typeface="verdana"/>
                <a:cs typeface="verdana"/>
                <a:sym typeface="verdana"/>
              </a:rPr>
              <a:t>(r)=∏</a:t>
            </a:r>
            <a:r>
              <a:rPr baseline="-25000" lang="en-IN" sz="2800">
                <a:solidFill>
                  <a:srgbClr val="473935"/>
                </a:solidFill>
                <a:latin typeface="verdana"/>
                <a:ea typeface="verdana"/>
                <a:cs typeface="verdana"/>
                <a:sym typeface="verdana"/>
              </a:rPr>
              <a:t>dob, empno</a:t>
            </a:r>
            <a:r>
              <a:rPr lang="en-IN" sz="2800">
                <a:solidFill>
                  <a:srgbClr val="473935"/>
                </a:solidFill>
                <a:latin typeface="verdana"/>
                <a:ea typeface="verdana"/>
                <a:cs typeface="verdana"/>
                <a:sym typeface="verdana"/>
              </a:rPr>
              <a:t>(EMPLOYEE)</a:t>
            </a:r>
            <a:endParaRPr/>
          </a:p>
          <a:p>
            <a:pPr indent="0" lvl="0" marL="0" marR="0" rtl="0" algn="l">
              <a:spcBef>
                <a:spcPts val="0"/>
              </a:spcBef>
              <a:spcAft>
                <a:spcPts val="0"/>
              </a:spcAft>
              <a:buNone/>
            </a:pPr>
            <a:r>
              <a:rPr lang="en-IN" sz="2800">
                <a:solidFill>
                  <a:srgbClr val="473935"/>
                </a:solidFill>
                <a:latin typeface="verdana"/>
                <a:ea typeface="verdana"/>
                <a:cs typeface="verdana"/>
                <a:sym typeface="verdana"/>
              </a:rPr>
              <a:t>(r)=∏</a:t>
            </a:r>
            <a:r>
              <a:rPr baseline="-25000" lang="en-IN" sz="2800">
                <a:solidFill>
                  <a:srgbClr val="473935"/>
                </a:solidFill>
                <a:latin typeface="verdana"/>
                <a:ea typeface="verdana"/>
                <a:cs typeface="verdana"/>
                <a:sym typeface="verdana"/>
              </a:rPr>
              <a:t>dob, empno </a:t>
            </a:r>
            <a:r>
              <a:rPr lang="en-IN" sz="2800">
                <a:solidFill>
                  <a:srgbClr val="473935"/>
                </a:solidFill>
                <a:latin typeface="verdana"/>
                <a:ea typeface="verdana"/>
                <a:cs typeface="verdana"/>
                <a:sym typeface="verdana"/>
              </a:rPr>
              <a:t>[σ</a:t>
            </a:r>
            <a:r>
              <a:rPr baseline="-25000" lang="en-IN" sz="2800">
                <a:solidFill>
                  <a:srgbClr val="473935"/>
                </a:solidFill>
                <a:latin typeface="verdana"/>
                <a:ea typeface="verdana"/>
                <a:cs typeface="verdana"/>
                <a:sym typeface="verdana"/>
              </a:rPr>
              <a:t>dob&lt;’01-Jan-1980′</a:t>
            </a:r>
            <a:r>
              <a:rPr lang="en-IN" sz="2800">
                <a:solidFill>
                  <a:srgbClr val="473935"/>
                </a:solidFill>
                <a:latin typeface="verdana"/>
                <a:ea typeface="verdana"/>
                <a:cs typeface="verdana"/>
                <a:sym typeface="verdana"/>
              </a:rPr>
              <a:t>(EMPLOYEE)]</a:t>
            </a:r>
            <a:endParaRPr/>
          </a:p>
        </p:txBody>
      </p:sp>
      <p:sp>
        <p:nvSpPr>
          <p:cNvPr id="1031" name="Google Shape;1031;p90"/>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PROJECT</a:t>
            </a:r>
            <a:endParaRPr b="1">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35" name="Shape 1035"/>
        <p:cNvGrpSpPr/>
        <p:nvPr/>
      </p:nvGrpSpPr>
      <p:grpSpPr>
        <a:xfrm>
          <a:off x="0" y="0"/>
          <a:ext cx="0" cy="0"/>
          <a:chOff x="0" y="0"/>
          <a:chExt cx="0" cy="0"/>
        </a:xfrm>
      </p:grpSpPr>
      <p:grpSp>
        <p:nvGrpSpPr>
          <p:cNvPr id="1036" name="Google Shape;1036;p91"/>
          <p:cNvGrpSpPr/>
          <p:nvPr/>
        </p:nvGrpSpPr>
        <p:grpSpPr>
          <a:xfrm>
            <a:off x="442778" y="965050"/>
            <a:ext cx="4685787" cy="507831"/>
            <a:chOff x="457200" y="1295400"/>
            <a:chExt cx="4685787" cy="507831"/>
          </a:xfrm>
        </p:grpSpPr>
        <p:sp>
          <p:nvSpPr>
            <p:cNvPr id="1037" name="Google Shape;1037;p91"/>
            <p:cNvSpPr/>
            <p:nvPr/>
          </p:nvSpPr>
          <p:spPr>
            <a:xfrm>
              <a:off x="457200" y="1295400"/>
              <a:ext cx="1143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Union</a:t>
              </a:r>
              <a:endParaRPr/>
            </a:p>
          </p:txBody>
        </p:sp>
        <p:sp>
          <p:nvSpPr>
            <p:cNvPr id="1038" name="Google Shape;1038;p91"/>
            <p:cNvSpPr/>
            <p:nvPr/>
          </p:nvSpPr>
          <p:spPr>
            <a:xfrm>
              <a:off x="1524000" y="1295400"/>
              <a:ext cx="6735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121214"/>
                  </a:solidFill>
                  <a:latin typeface="Verdana"/>
                  <a:ea typeface="Verdana"/>
                  <a:cs typeface="Verdana"/>
                  <a:sym typeface="Verdana"/>
                </a:rPr>
                <a:t>(∪)</a:t>
              </a:r>
              <a:endParaRPr/>
            </a:p>
          </p:txBody>
        </p:sp>
        <p:sp>
          <p:nvSpPr>
            <p:cNvPr id="1039" name="Google Shape;1039;p91"/>
            <p:cNvSpPr/>
            <p:nvPr/>
          </p:nvSpPr>
          <p:spPr>
            <a:xfrm>
              <a:off x="2438400" y="1341566"/>
              <a:ext cx="27045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r U s</a:t>
              </a:r>
              <a:endParaRPr sz="2400">
                <a:solidFill>
                  <a:schemeClr val="dk1"/>
                </a:solidFill>
                <a:latin typeface="Gill Sans"/>
                <a:ea typeface="Gill Sans"/>
                <a:cs typeface="Gill Sans"/>
                <a:sym typeface="Gill Sans"/>
              </a:endParaRPr>
            </a:p>
          </p:txBody>
        </p:sp>
      </p:grpSp>
      <p:sp>
        <p:nvSpPr>
          <p:cNvPr id="1040" name="Google Shape;1040;p91"/>
          <p:cNvSpPr/>
          <p:nvPr/>
        </p:nvSpPr>
        <p:spPr>
          <a:xfrm>
            <a:off x="400869" y="2633513"/>
            <a:ext cx="11377775" cy="113877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2800"/>
              <a:buFont typeface="Arial"/>
              <a:buChar char="•"/>
            </a:pPr>
            <a:r>
              <a:rPr b="1" i="1" lang="en-IN" sz="2800">
                <a:solidFill>
                  <a:srgbClr val="006C86"/>
                </a:solidFill>
                <a:latin typeface="Palatino Linotype"/>
                <a:ea typeface="Palatino Linotype"/>
                <a:cs typeface="Palatino Linotype"/>
                <a:sym typeface="Palatino Linotype"/>
              </a:rPr>
              <a:t>r</a:t>
            </a:r>
            <a:r>
              <a:rPr lang="en-IN" sz="2000">
                <a:solidFill>
                  <a:srgbClr val="006C86"/>
                </a:solidFill>
                <a:latin typeface="Palatino Linotype"/>
                <a:ea typeface="Palatino Linotype"/>
                <a:cs typeface="Palatino Linotype"/>
                <a:sym typeface="Palatino Linotype"/>
              </a:rPr>
              <a:t>, and </a:t>
            </a:r>
            <a:r>
              <a:rPr b="1" i="1" lang="en-IN" sz="2800">
                <a:solidFill>
                  <a:srgbClr val="006C86"/>
                </a:solidFill>
                <a:latin typeface="Palatino Linotype"/>
                <a:ea typeface="Palatino Linotype"/>
                <a:cs typeface="Palatino Linotype"/>
                <a:sym typeface="Palatino Linotype"/>
              </a:rPr>
              <a:t>s</a:t>
            </a:r>
            <a:r>
              <a:rPr lang="en-IN" sz="2000">
                <a:solidFill>
                  <a:srgbClr val="006C86"/>
                </a:solidFill>
                <a:latin typeface="Palatino Linotype"/>
                <a:ea typeface="Palatino Linotype"/>
                <a:cs typeface="Palatino Linotype"/>
                <a:sym typeface="Palatino Linotype"/>
              </a:rPr>
              <a:t> must have the same number of attributes.</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Attribute domains must be compatible.</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Duplicate tuples are automatically eliminated.</a:t>
            </a:r>
            <a:endParaRPr/>
          </a:p>
        </p:txBody>
      </p:sp>
      <p:sp>
        <p:nvSpPr>
          <p:cNvPr id="1041" name="Google Shape;1041;p91"/>
          <p:cNvSpPr/>
          <p:nvPr/>
        </p:nvSpPr>
        <p:spPr>
          <a:xfrm>
            <a:off x="400869" y="1564820"/>
            <a:ext cx="8229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(r) </a:t>
            </a:r>
            <a:r>
              <a:rPr lang="en-IN" sz="3200">
                <a:solidFill>
                  <a:srgbClr val="473935"/>
                </a:solidFill>
                <a:latin typeface="Verdana"/>
                <a:ea typeface="Verdana"/>
                <a:cs typeface="Verdana"/>
                <a:sym typeface="Verdana"/>
              </a:rPr>
              <a:t>U</a:t>
            </a:r>
            <a:r>
              <a:rPr lang="en-IN" sz="3200">
                <a:solidFill>
                  <a:srgbClr val="2658E6"/>
                </a:solidFill>
                <a:latin typeface="Verdana"/>
                <a:ea typeface="Verdana"/>
                <a:cs typeface="Verdana"/>
                <a:sym typeface="Verdana"/>
              </a:rPr>
              <a:t> ∏</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(S) </a:t>
            </a:r>
            <a:endParaRPr/>
          </a:p>
        </p:txBody>
      </p:sp>
      <p:sp>
        <p:nvSpPr>
          <p:cNvPr id="1042" name="Google Shape;1042;p91"/>
          <p:cNvSpPr/>
          <p:nvPr/>
        </p:nvSpPr>
        <p:spPr>
          <a:xfrm>
            <a:off x="406857" y="4657502"/>
            <a:ext cx="87629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473935"/>
                </a:solidFill>
                <a:latin typeface="verdana"/>
                <a:ea typeface="verdana"/>
                <a:cs typeface="verdana"/>
                <a:sym typeface="verdana"/>
              </a:rPr>
              <a:t>(r)=∏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(BOOK) </a:t>
            </a:r>
            <a:r>
              <a:rPr lang="en-IN" sz="3600">
                <a:solidFill>
                  <a:srgbClr val="7030A0"/>
                </a:solidFill>
                <a:latin typeface="verdana"/>
                <a:ea typeface="verdana"/>
                <a:cs typeface="verdana"/>
                <a:sym typeface="verdana"/>
              </a:rPr>
              <a:t>∪</a:t>
            </a:r>
            <a:r>
              <a:rPr lang="en-IN" sz="2800">
                <a:solidFill>
                  <a:srgbClr val="473935"/>
                </a:solidFill>
                <a:latin typeface="verdana"/>
                <a:ea typeface="verdana"/>
                <a:cs typeface="verdana"/>
                <a:sym typeface="verdana"/>
              </a:rPr>
              <a:t> ∏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(COMPUTER)</a:t>
            </a:r>
            <a:endParaRPr/>
          </a:p>
        </p:txBody>
      </p:sp>
      <p:sp>
        <p:nvSpPr>
          <p:cNvPr id="1043" name="Google Shape;1043;p91"/>
          <p:cNvSpPr/>
          <p:nvPr/>
        </p:nvSpPr>
        <p:spPr>
          <a:xfrm>
            <a:off x="406857" y="3995772"/>
            <a:ext cx="10096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Selects the customer name who have either purchased a book or a computer or both.</a:t>
            </a:r>
            <a:endParaRPr/>
          </a:p>
        </p:txBody>
      </p:sp>
      <p:sp>
        <p:nvSpPr>
          <p:cNvPr id="1044" name="Google Shape;1044;p91"/>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UNION</a:t>
            </a:r>
            <a:endParaRPr b="1">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48" name="Shape 1048"/>
        <p:cNvGrpSpPr/>
        <p:nvPr/>
      </p:nvGrpSpPr>
      <p:grpSpPr>
        <a:xfrm>
          <a:off x="0" y="0"/>
          <a:ext cx="0" cy="0"/>
          <a:chOff x="0" y="0"/>
          <a:chExt cx="0" cy="0"/>
        </a:xfrm>
      </p:grpSpPr>
      <p:grpSp>
        <p:nvGrpSpPr>
          <p:cNvPr id="1049" name="Google Shape;1049;p92"/>
          <p:cNvGrpSpPr/>
          <p:nvPr/>
        </p:nvGrpSpPr>
        <p:grpSpPr>
          <a:xfrm>
            <a:off x="407368" y="1011216"/>
            <a:ext cx="5658106" cy="461666"/>
            <a:chOff x="457200" y="1168567"/>
            <a:chExt cx="5658106" cy="461666"/>
          </a:xfrm>
        </p:grpSpPr>
        <p:sp>
          <p:nvSpPr>
            <p:cNvPr id="1050" name="Google Shape;1050;p92"/>
            <p:cNvSpPr/>
            <p:nvPr/>
          </p:nvSpPr>
          <p:spPr>
            <a:xfrm>
              <a:off x="457200" y="1168567"/>
              <a:ext cx="2590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Intersection</a:t>
              </a:r>
              <a:endParaRPr/>
            </a:p>
          </p:txBody>
        </p:sp>
        <p:sp>
          <p:nvSpPr>
            <p:cNvPr id="1051" name="Google Shape;1051;p92"/>
            <p:cNvSpPr/>
            <p:nvPr/>
          </p:nvSpPr>
          <p:spPr>
            <a:xfrm>
              <a:off x="3410719" y="1168567"/>
              <a:ext cx="27045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r </a:t>
              </a:r>
              <a:r>
                <a:rPr lang="en-IN" sz="2400">
                  <a:solidFill>
                    <a:srgbClr val="333333"/>
                  </a:solidFill>
                  <a:latin typeface="verdana"/>
                  <a:ea typeface="verdana"/>
                  <a:cs typeface="verdana"/>
                  <a:sym typeface="verdana"/>
                </a:rPr>
                <a:t>∩</a:t>
              </a:r>
              <a:r>
                <a:rPr lang="en-IN" sz="2400">
                  <a:solidFill>
                    <a:srgbClr val="000000"/>
                  </a:solidFill>
                  <a:latin typeface="Verdana"/>
                  <a:ea typeface="Verdana"/>
                  <a:cs typeface="Verdana"/>
                  <a:sym typeface="Verdana"/>
                </a:rPr>
                <a:t> s</a:t>
              </a:r>
              <a:endParaRPr sz="2400">
                <a:solidFill>
                  <a:schemeClr val="dk1"/>
                </a:solidFill>
                <a:latin typeface="Gill Sans"/>
                <a:ea typeface="Gill Sans"/>
                <a:cs typeface="Gill Sans"/>
                <a:sym typeface="Gill Sans"/>
              </a:endParaRPr>
            </a:p>
          </p:txBody>
        </p:sp>
        <p:sp>
          <p:nvSpPr>
            <p:cNvPr id="1052" name="Google Shape;1052;p92"/>
            <p:cNvSpPr/>
            <p:nvPr/>
          </p:nvSpPr>
          <p:spPr>
            <a:xfrm>
              <a:off x="2514600" y="1168568"/>
              <a:ext cx="6848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333333"/>
                  </a:solidFill>
                  <a:latin typeface="verdana"/>
                  <a:ea typeface="verdana"/>
                  <a:cs typeface="verdana"/>
                  <a:sym typeface="verdana"/>
                </a:rPr>
                <a:t>(∩)</a:t>
              </a:r>
              <a:endParaRPr sz="2400">
                <a:solidFill>
                  <a:schemeClr val="dk1"/>
                </a:solidFill>
                <a:latin typeface="Gill Sans"/>
                <a:ea typeface="Gill Sans"/>
                <a:cs typeface="Gill Sans"/>
                <a:sym typeface="Gill Sans"/>
              </a:endParaRPr>
            </a:p>
          </p:txBody>
        </p:sp>
      </p:grpSp>
      <p:sp>
        <p:nvSpPr>
          <p:cNvPr id="1053" name="Google Shape;1053;p92"/>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INTERSECTION</a:t>
            </a:r>
            <a:endParaRPr b="1">
              <a:latin typeface="Arial"/>
              <a:ea typeface="Arial"/>
              <a:cs typeface="Arial"/>
              <a:sym typeface="Arial"/>
            </a:endParaRPr>
          </a:p>
        </p:txBody>
      </p:sp>
      <p:sp>
        <p:nvSpPr>
          <p:cNvPr id="1054" name="Google Shape;1054;p92"/>
          <p:cNvSpPr/>
          <p:nvPr/>
        </p:nvSpPr>
        <p:spPr>
          <a:xfrm>
            <a:off x="400869" y="2633513"/>
            <a:ext cx="11377775" cy="113877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2800"/>
              <a:buFont typeface="Arial"/>
              <a:buChar char="•"/>
            </a:pPr>
            <a:r>
              <a:rPr b="1" i="1" lang="en-IN" sz="2800">
                <a:solidFill>
                  <a:srgbClr val="006C86"/>
                </a:solidFill>
                <a:latin typeface="Palatino Linotype"/>
                <a:ea typeface="Palatino Linotype"/>
                <a:cs typeface="Palatino Linotype"/>
                <a:sym typeface="Palatino Linotype"/>
              </a:rPr>
              <a:t>r</a:t>
            </a:r>
            <a:r>
              <a:rPr lang="en-IN" sz="2000">
                <a:solidFill>
                  <a:srgbClr val="006C86"/>
                </a:solidFill>
                <a:latin typeface="Palatino Linotype"/>
                <a:ea typeface="Palatino Linotype"/>
                <a:cs typeface="Palatino Linotype"/>
                <a:sym typeface="Palatino Linotype"/>
              </a:rPr>
              <a:t>, and </a:t>
            </a:r>
            <a:r>
              <a:rPr b="1" i="1" lang="en-IN" sz="2800">
                <a:solidFill>
                  <a:srgbClr val="006C86"/>
                </a:solidFill>
                <a:latin typeface="Palatino Linotype"/>
                <a:ea typeface="Palatino Linotype"/>
                <a:cs typeface="Palatino Linotype"/>
                <a:sym typeface="Palatino Linotype"/>
              </a:rPr>
              <a:t>s</a:t>
            </a:r>
            <a:r>
              <a:rPr lang="en-IN" sz="2000">
                <a:solidFill>
                  <a:srgbClr val="006C86"/>
                </a:solidFill>
                <a:latin typeface="Palatino Linotype"/>
                <a:ea typeface="Palatino Linotype"/>
                <a:cs typeface="Palatino Linotype"/>
                <a:sym typeface="Palatino Linotype"/>
              </a:rPr>
              <a:t> must have the same number of attributes.</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Attribute domains must be compatible.</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Duplicate tuples are automatically eliminated.</a:t>
            </a:r>
            <a:endParaRPr/>
          </a:p>
        </p:txBody>
      </p:sp>
      <p:sp>
        <p:nvSpPr>
          <p:cNvPr id="1055" name="Google Shape;1055;p92"/>
          <p:cNvSpPr/>
          <p:nvPr/>
        </p:nvSpPr>
        <p:spPr>
          <a:xfrm>
            <a:off x="406857" y="4657502"/>
            <a:ext cx="87629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473935"/>
                </a:solidFill>
                <a:latin typeface="verdana"/>
                <a:ea typeface="verdana"/>
                <a:cs typeface="verdana"/>
                <a:sym typeface="verdana"/>
              </a:rPr>
              <a:t>(r)=∏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(BOOK) </a:t>
            </a:r>
            <a:r>
              <a:rPr lang="en-IN" sz="3600">
                <a:solidFill>
                  <a:srgbClr val="7030A0"/>
                </a:solidFill>
                <a:latin typeface="verdana"/>
                <a:ea typeface="verdana"/>
                <a:cs typeface="verdana"/>
                <a:sym typeface="verdana"/>
              </a:rPr>
              <a:t>∩</a:t>
            </a:r>
            <a:r>
              <a:rPr lang="en-IN" sz="2800">
                <a:solidFill>
                  <a:srgbClr val="473935"/>
                </a:solidFill>
                <a:latin typeface="verdana"/>
                <a:ea typeface="verdana"/>
                <a:cs typeface="verdana"/>
                <a:sym typeface="verdana"/>
              </a:rPr>
              <a:t> ∏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(COMPUTER)</a:t>
            </a:r>
            <a:endParaRPr/>
          </a:p>
        </p:txBody>
      </p:sp>
      <p:sp>
        <p:nvSpPr>
          <p:cNvPr id="1056" name="Google Shape;1056;p92"/>
          <p:cNvSpPr/>
          <p:nvPr/>
        </p:nvSpPr>
        <p:spPr>
          <a:xfrm>
            <a:off x="406857" y="3995772"/>
            <a:ext cx="10096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Palatino Linotype"/>
                <a:ea typeface="Palatino Linotype"/>
                <a:cs typeface="Palatino Linotype"/>
                <a:sym typeface="Palatino Linotype"/>
              </a:rPr>
              <a:t>Projects the customer name who have purchased a book and a computer both.</a:t>
            </a:r>
            <a:endParaRPr/>
          </a:p>
        </p:txBody>
      </p:sp>
      <p:sp>
        <p:nvSpPr>
          <p:cNvPr id="1057" name="Google Shape;1057;p92"/>
          <p:cNvSpPr/>
          <p:nvPr/>
        </p:nvSpPr>
        <p:spPr>
          <a:xfrm>
            <a:off x="372924" y="1519586"/>
            <a:ext cx="8229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(r) </a:t>
            </a:r>
            <a:r>
              <a:rPr b="1" lang="en-IN" sz="3200">
                <a:solidFill>
                  <a:srgbClr val="473935"/>
                </a:solidFill>
                <a:latin typeface="Verdana"/>
                <a:ea typeface="Verdana"/>
                <a:cs typeface="Verdana"/>
                <a:sym typeface="Verdana"/>
              </a:rPr>
              <a:t>∩</a:t>
            </a:r>
            <a:r>
              <a:rPr lang="en-IN" sz="3200">
                <a:solidFill>
                  <a:srgbClr val="2658E6"/>
                </a:solidFill>
                <a:latin typeface="Verdana"/>
                <a:ea typeface="Verdana"/>
                <a:cs typeface="Verdana"/>
                <a:sym typeface="Verdana"/>
              </a:rPr>
              <a:t> ∏</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(S)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61" name="Shape 1061"/>
        <p:cNvGrpSpPr/>
        <p:nvPr/>
      </p:nvGrpSpPr>
      <p:grpSpPr>
        <a:xfrm>
          <a:off x="0" y="0"/>
          <a:ext cx="0" cy="0"/>
          <a:chOff x="0" y="0"/>
          <a:chExt cx="0" cy="0"/>
        </a:xfrm>
      </p:grpSpPr>
      <p:sp>
        <p:nvSpPr>
          <p:cNvPr id="1062" name="Google Shape;1062;p93"/>
          <p:cNvSpPr txBox="1"/>
          <p:nvPr>
            <p:ph type="title"/>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accent2"/>
              </a:buClr>
              <a:buSzPts val="1920"/>
              <a:buFont typeface="Bookman Old Style"/>
              <a:buNone/>
            </a:pPr>
            <a:r>
              <a:rPr lang="en-IN"/>
              <a:t>MINUS</a:t>
            </a:r>
            <a:endParaRPr b="1">
              <a:latin typeface="Arial"/>
              <a:ea typeface="Arial"/>
              <a:cs typeface="Arial"/>
              <a:sym typeface="Arial"/>
            </a:endParaRPr>
          </a:p>
        </p:txBody>
      </p:sp>
      <p:grpSp>
        <p:nvGrpSpPr>
          <p:cNvPr id="1063" name="Google Shape;1063;p93"/>
          <p:cNvGrpSpPr/>
          <p:nvPr/>
        </p:nvGrpSpPr>
        <p:grpSpPr>
          <a:xfrm>
            <a:off x="424533" y="965050"/>
            <a:ext cx="4298804" cy="461665"/>
            <a:chOff x="457200" y="1168567"/>
            <a:chExt cx="4298804" cy="461665"/>
          </a:xfrm>
        </p:grpSpPr>
        <p:sp>
          <p:nvSpPr>
            <p:cNvPr id="1064" name="Google Shape;1064;p93"/>
            <p:cNvSpPr/>
            <p:nvPr/>
          </p:nvSpPr>
          <p:spPr>
            <a:xfrm>
              <a:off x="457200" y="1168567"/>
              <a:ext cx="16976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Minus (-)</a:t>
              </a:r>
              <a:endParaRPr/>
            </a:p>
          </p:txBody>
        </p:sp>
        <p:sp>
          <p:nvSpPr>
            <p:cNvPr id="1065" name="Google Shape;1065;p93"/>
            <p:cNvSpPr/>
            <p:nvPr/>
          </p:nvSpPr>
          <p:spPr>
            <a:xfrm>
              <a:off x="2137980" y="1168567"/>
              <a:ext cx="26180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r </a:t>
              </a:r>
              <a:r>
                <a:rPr lang="en-IN" sz="2400">
                  <a:solidFill>
                    <a:srgbClr val="333333"/>
                  </a:solidFill>
                  <a:latin typeface="verdana"/>
                  <a:ea typeface="verdana"/>
                  <a:cs typeface="verdana"/>
                  <a:sym typeface="verdana"/>
                </a:rPr>
                <a:t>-</a:t>
              </a:r>
              <a:r>
                <a:rPr lang="en-IN" sz="2400">
                  <a:solidFill>
                    <a:srgbClr val="000000"/>
                  </a:solidFill>
                  <a:latin typeface="Verdana"/>
                  <a:ea typeface="Verdana"/>
                  <a:cs typeface="Verdana"/>
                  <a:sym typeface="Verdana"/>
                </a:rPr>
                <a:t> s</a:t>
              </a:r>
              <a:endParaRPr sz="2400">
                <a:solidFill>
                  <a:schemeClr val="dk1"/>
                </a:solidFill>
                <a:latin typeface="Gill Sans"/>
                <a:ea typeface="Gill Sans"/>
                <a:cs typeface="Gill Sans"/>
                <a:sym typeface="Gill Sans"/>
              </a:endParaRPr>
            </a:p>
          </p:txBody>
        </p:sp>
      </p:grpSp>
      <p:sp>
        <p:nvSpPr>
          <p:cNvPr id="1066" name="Google Shape;1066;p93"/>
          <p:cNvSpPr/>
          <p:nvPr/>
        </p:nvSpPr>
        <p:spPr>
          <a:xfrm>
            <a:off x="407368" y="1513736"/>
            <a:ext cx="8229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(r) </a:t>
            </a:r>
            <a:r>
              <a:rPr b="1" lang="en-IN" sz="3200">
                <a:solidFill>
                  <a:srgbClr val="473935"/>
                </a:solidFill>
                <a:latin typeface="Verdana"/>
                <a:ea typeface="Verdana"/>
                <a:cs typeface="Verdana"/>
                <a:sym typeface="Verdana"/>
              </a:rPr>
              <a:t>-</a:t>
            </a:r>
            <a:r>
              <a:rPr lang="en-IN" sz="3200">
                <a:solidFill>
                  <a:srgbClr val="2658E6"/>
                </a:solidFill>
                <a:latin typeface="Verdana"/>
                <a:ea typeface="Verdana"/>
                <a:cs typeface="Verdana"/>
                <a:sym typeface="Verdana"/>
              </a:rPr>
              <a:t> ∏</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(S) </a:t>
            </a:r>
            <a:endParaRPr/>
          </a:p>
        </p:txBody>
      </p:sp>
      <p:sp>
        <p:nvSpPr>
          <p:cNvPr id="1067" name="Google Shape;1067;p93"/>
          <p:cNvSpPr/>
          <p:nvPr/>
        </p:nvSpPr>
        <p:spPr>
          <a:xfrm>
            <a:off x="400869" y="2633513"/>
            <a:ext cx="11377775" cy="113877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6C86"/>
              </a:buClr>
              <a:buSzPts val="2800"/>
              <a:buFont typeface="Arial"/>
              <a:buChar char="•"/>
            </a:pPr>
            <a:r>
              <a:rPr b="1" i="1" lang="en-IN" sz="2800">
                <a:solidFill>
                  <a:srgbClr val="006C86"/>
                </a:solidFill>
                <a:latin typeface="Palatino Linotype"/>
                <a:ea typeface="Palatino Linotype"/>
                <a:cs typeface="Palatino Linotype"/>
                <a:sym typeface="Palatino Linotype"/>
              </a:rPr>
              <a:t>r</a:t>
            </a:r>
            <a:r>
              <a:rPr lang="en-IN" sz="2000">
                <a:solidFill>
                  <a:srgbClr val="006C86"/>
                </a:solidFill>
                <a:latin typeface="Palatino Linotype"/>
                <a:ea typeface="Palatino Linotype"/>
                <a:cs typeface="Palatino Linotype"/>
                <a:sym typeface="Palatino Linotype"/>
              </a:rPr>
              <a:t>, and </a:t>
            </a:r>
            <a:r>
              <a:rPr b="1" i="1" lang="en-IN" sz="2800">
                <a:solidFill>
                  <a:srgbClr val="006C86"/>
                </a:solidFill>
                <a:latin typeface="Palatino Linotype"/>
                <a:ea typeface="Palatino Linotype"/>
                <a:cs typeface="Palatino Linotype"/>
                <a:sym typeface="Palatino Linotype"/>
              </a:rPr>
              <a:t>s</a:t>
            </a:r>
            <a:r>
              <a:rPr lang="en-IN" sz="2000">
                <a:solidFill>
                  <a:srgbClr val="006C86"/>
                </a:solidFill>
                <a:latin typeface="Palatino Linotype"/>
                <a:ea typeface="Palatino Linotype"/>
                <a:cs typeface="Palatino Linotype"/>
                <a:sym typeface="Palatino Linotype"/>
              </a:rPr>
              <a:t> must have the same number of attributes.</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Attribute domains must be compatible.</a:t>
            </a:r>
            <a:endParaRPr/>
          </a:p>
          <a:p>
            <a:pPr indent="-285750" lvl="0" marL="285750" marR="0" rtl="0" algn="l">
              <a:spcBef>
                <a:spcPts val="0"/>
              </a:spcBef>
              <a:spcAft>
                <a:spcPts val="0"/>
              </a:spcAft>
              <a:buClr>
                <a:srgbClr val="006C86"/>
              </a:buClr>
              <a:buSzPts val="2000"/>
              <a:buFont typeface="Arial"/>
              <a:buChar char="•"/>
            </a:pPr>
            <a:r>
              <a:rPr lang="en-IN" sz="2000">
                <a:solidFill>
                  <a:srgbClr val="006C86"/>
                </a:solidFill>
                <a:latin typeface="Palatino Linotype"/>
                <a:ea typeface="Palatino Linotype"/>
                <a:cs typeface="Palatino Linotype"/>
                <a:sym typeface="Palatino Linotype"/>
              </a:rPr>
              <a:t>Duplicate tuples are automatically eliminated.</a:t>
            </a:r>
            <a:endParaRPr/>
          </a:p>
        </p:txBody>
      </p:sp>
      <p:sp>
        <p:nvSpPr>
          <p:cNvPr id="1068" name="Google Shape;1068;p93"/>
          <p:cNvSpPr/>
          <p:nvPr/>
        </p:nvSpPr>
        <p:spPr>
          <a:xfrm>
            <a:off x="406857" y="3995772"/>
            <a:ext cx="10096042"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Projects the customer name who have purchased a BOOK but not a COMPUTER.</a:t>
            </a:r>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Projects the customer name who have purchased a COMPUTER but not a BOOK.</a:t>
            </a:r>
            <a:endParaRPr/>
          </a:p>
        </p:txBody>
      </p:sp>
      <p:sp>
        <p:nvSpPr>
          <p:cNvPr id="1069" name="Google Shape;1069;p93"/>
          <p:cNvSpPr/>
          <p:nvPr/>
        </p:nvSpPr>
        <p:spPr>
          <a:xfrm>
            <a:off x="409465" y="4941168"/>
            <a:ext cx="876299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rgbClr val="473935"/>
                </a:solidFill>
                <a:latin typeface="verdana"/>
                <a:ea typeface="verdana"/>
                <a:cs typeface="verdana"/>
                <a:sym typeface="verdana"/>
              </a:rPr>
              <a:t>(r)=∏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(BOOK) </a:t>
            </a:r>
            <a:r>
              <a:rPr lang="en-IN" sz="3600">
                <a:solidFill>
                  <a:srgbClr val="7030A0"/>
                </a:solidFill>
                <a:latin typeface="verdana"/>
                <a:ea typeface="verdana"/>
                <a:cs typeface="verdana"/>
                <a:sym typeface="verdana"/>
              </a:rPr>
              <a:t>-</a:t>
            </a:r>
            <a:r>
              <a:rPr lang="en-IN" sz="2800">
                <a:solidFill>
                  <a:srgbClr val="473935"/>
                </a:solidFill>
                <a:latin typeface="verdana"/>
                <a:ea typeface="verdana"/>
                <a:cs typeface="verdana"/>
                <a:sym typeface="verdana"/>
              </a:rPr>
              <a:t> ∏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(COMPUTER)</a:t>
            </a:r>
            <a:endParaRPr/>
          </a:p>
          <a:p>
            <a:pPr indent="0" lvl="0" marL="0" marR="0" rtl="0" algn="l">
              <a:spcBef>
                <a:spcPts val="0"/>
              </a:spcBef>
              <a:spcAft>
                <a:spcPts val="0"/>
              </a:spcAft>
              <a:buNone/>
            </a:pPr>
            <a:r>
              <a:t/>
            </a:r>
            <a:endParaRPr sz="800">
              <a:solidFill>
                <a:srgbClr val="473935"/>
              </a:solidFill>
              <a:latin typeface="verdana"/>
              <a:ea typeface="verdana"/>
              <a:cs typeface="verdana"/>
              <a:sym typeface="verdana"/>
            </a:endParaRPr>
          </a:p>
          <a:p>
            <a:pPr indent="0" lvl="0" marL="0" marR="0" rtl="0" algn="l">
              <a:spcBef>
                <a:spcPts val="0"/>
              </a:spcBef>
              <a:spcAft>
                <a:spcPts val="0"/>
              </a:spcAft>
              <a:buNone/>
            </a:pPr>
            <a:r>
              <a:rPr lang="en-IN" sz="2800">
                <a:solidFill>
                  <a:srgbClr val="473935"/>
                </a:solidFill>
                <a:latin typeface="verdana"/>
                <a:ea typeface="verdana"/>
                <a:cs typeface="verdana"/>
                <a:sym typeface="verdana"/>
              </a:rPr>
              <a:t>(r)=∏ </a:t>
            </a:r>
            <a:r>
              <a:rPr baseline="-25000" lang="en-IN" sz="2800">
                <a:solidFill>
                  <a:srgbClr val="473935"/>
                </a:solidFill>
                <a:latin typeface="verdana"/>
                <a:ea typeface="verdana"/>
                <a:cs typeface="verdana"/>
                <a:sym typeface="verdana"/>
              </a:rPr>
              <a:t>cName</a:t>
            </a:r>
            <a:r>
              <a:rPr lang="en-IN" sz="2800">
                <a:solidFill>
                  <a:srgbClr val="473935"/>
                </a:solidFill>
                <a:latin typeface="verdana"/>
                <a:ea typeface="verdana"/>
                <a:cs typeface="verdana"/>
                <a:sym typeface="verdana"/>
              </a:rPr>
              <a:t> (COMPUTER) </a:t>
            </a:r>
            <a:r>
              <a:rPr lang="en-IN" sz="3600">
                <a:solidFill>
                  <a:srgbClr val="7030A0"/>
                </a:solidFill>
                <a:latin typeface="verdana"/>
                <a:ea typeface="verdana"/>
                <a:cs typeface="verdana"/>
                <a:sym typeface="verdana"/>
              </a:rPr>
              <a:t>-</a:t>
            </a:r>
            <a:r>
              <a:rPr lang="en-IN" sz="2800">
                <a:solidFill>
                  <a:srgbClr val="473935"/>
                </a:solidFill>
                <a:latin typeface="verdana"/>
                <a:ea typeface="verdana"/>
                <a:cs typeface="verdana"/>
                <a:sym typeface="verdana"/>
              </a:rPr>
              <a:t> ∏ </a:t>
            </a:r>
            <a:r>
              <a:rPr baseline="-25000" lang="en-IN" sz="2800">
                <a:solidFill>
                  <a:srgbClr val="473935"/>
                </a:solidFill>
                <a:latin typeface="verdana"/>
                <a:ea typeface="verdana"/>
                <a:cs typeface="verdana"/>
                <a:sym typeface="verdana"/>
              </a:rPr>
              <a:t>cName </a:t>
            </a:r>
            <a:r>
              <a:rPr lang="en-IN" sz="2800">
                <a:solidFill>
                  <a:srgbClr val="473935"/>
                </a:solidFill>
                <a:latin typeface="verdana"/>
                <a:ea typeface="verdana"/>
                <a:cs typeface="verdana"/>
                <a:sym typeface="verdana"/>
              </a:rPr>
              <a:t>(BOOK)</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73" name="Shape 1073"/>
        <p:cNvGrpSpPr/>
        <p:nvPr/>
      </p:nvGrpSpPr>
      <p:grpSpPr>
        <a:xfrm>
          <a:off x="0" y="0"/>
          <a:ext cx="0" cy="0"/>
          <a:chOff x="0" y="0"/>
          <a:chExt cx="0" cy="0"/>
        </a:xfrm>
      </p:grpSpPr>
      <p:sp>
        <p:nvSpPr>
          <p:cNvPr id="1074" name="Google Shape;1074;p94"/>
          <p:cNvSpPr txBox="1"/>
          <p:nvPr/>
        </p:nvSpPr>
        <p:spPr>
          <a:xfrm>
            <a:off x="407368" y="0"/>
            <a:ext cx="9803432" cy="914400"/>
          </a:xfrm>
          <a:prstGeom prst="rect">
            <a:avLst/>
          </a:prstGeom>
          <a:noFill/>
          <a:ln>
            <a:noFill/>
          </a:ln>
        </p:spPr>
        <p:txBody>
          <a:bodyPr anchorCtr="0" anchor="b" bIns="45700" lIns="91425" spcFirstLastPara="1" rIns="91425" wrap="square" tIns="45700">
            <a:normAutofit/>
          </a:bodyPr>
          <a:lstStyle/>
          <a:p>
            <a:pPr indent="0" lvl="0" marL="0" marR="0" rtl="0" algn="l">
              <a:spcBef>
                <a:spcPts val="0"/>
              </a:spcBef>
              <a:spcAft>
                <a:spcPts val="0"/>
              </a:spcAft>
              <a:buClr>
                <a:schemeClr val="accent2"/>
              </a:buClr>
              <a:buSzPts val="1920"/>
              <a:buFont typeface="Bookman Old Style"/>
              <a:buNone/>
            </a:pPr>
            <a:r>
              <a:rPr lang="en-IN" sz="3200">
                <a:solidFill>
                  <a:srgbClr val="284249"/>
                </a:solidFill>
                <a:latin typeface="Bookman Old Style"/>
                <a:ea typeface="Bookman Old Style"/>
                <a:cs typeface="Bookman Old Style"/>
                <a:sym typeface="Bookman Old Style"/>
              </a:rPr>
              <a:t>CARTESIAN PRODUCT</a:t>
            </a:r>
            <a:endParaRPr b="1" sz="3200">
              <a:solidFill>
                <a:schemeClr val="dk2"/>
              </a:solidFill>
              <a:latin typeface="Arial"/>
              <a:ea typeface="Arial"/>
              <a:cs typeface="Arial"/>
              <a:sym typeface="Arial"/>
            </a:endParaRPr>
          </a:p>
        </p:txBody>
      </p:sp>
      <p:grpSp>
        <p:nvGrpSpPr>
          <p:cNvPr id="1075" name="Google Shape;1075;p94"/>
          <p:cNvGrpSpPr/>
          <p:nvPr/>
        </p:nvGrpSpPr>
        <p:grpSpPr>
          <a:xfrm>
            <a:off x="416233" y="965050"/>
            <a:ext cx="6647974" cy="461665"/>
            <a:chOff x="457200" y="1168567"/>
            <a:chExt cx="2823220" cy="461665"/>
          </a:xfrm>
        </p:grpSpPr>
        <p:sp>
          <p:nvSpPr>
            <p:cNvPr id="1076" name="Google Shape;1076;p94"/>
            <p:cNvSpPr/>
            <p:nvPr/>
          </p:nvSpPr>
          <p:spPr>
            <a:xfrm>
              <a:off x="457200" y="1168567"/>
              <a:ext cx="20747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284249"/>
                  </a:solidFill>
                  <a:latin typeface="Verdana"/>
                  <a:ea typeface="Verdana"/>
                  <a:cs typeface="Verdana"/>
                  <a:sym typeface="Verdana"/>
                </a:rPr>
                <a:t>Cartesian product (X)</a:t>
              </a:r>
              <a:endParaRPr/>
            </a:p>
          </p:txBody>
        </p:sp>
        <p:sp>
          <p:nvSpPr>
            <p:cNvPr id="1077" name="Google Shape;1077;p94"/>
            <p:cNvSpPr/>
            <p:nvPr/>
          </p:nvSpPr>
          <p:spPr>
            <a:xfrm>
              <a:off x="2137980" y="1168567"/>
              <a:ext cx="11424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rgbClr val="000000"/>
                  </a:solidFill>
                  <a:latin typeface="Verdana"/>
                  <a:ea typeface="Verdana"/>
                  <a:cs typeface="Verdana"/>
                  <a:sym typeface="Verdana"/>
                </a:rPr>
                <a:t>Notation − r </a:t>
              </a:r>
              <a:r>
                <a:rPr lang="en-IN" sz="2400">
                  <a:solidFill>
                    <a:srgbClr val="333333"/>
                  </a:solidFill>
                  <a:latin typeface="verdana"/>
                  <a:ea typeface="verdana"/>
                  <a:cs typeface="verdana"/>
                  <a:sym typeface="verdana"/>
                </a:rPr>
                <a:t>X</a:t>
              </a:r>
              <a:r>
                <a:rPr lang="en-IN" sz="2400">
                  <a:solidFill>
                    <a:srgbClr val="000000"/>
                  </a:solidFill>
                  <a:latin typeface="Verdana"/>
                  <a:ea typeface="Verdana"/>
                  <a:cs typeface="Verdana"/>
                  <a:sym typeface="Verdana"/>
                </a:rPr>
                <a:t> s</a:t>
              </a:r>
              <a:endParaRPr sz="2400">
                <a:solidFill>
                  <a:schemeClr val="dk1"/>
                </a:solidFill>
                <a:latin typeface="Gill Sans"/>
                <a:ea typeface="Gill Sans"/>
                <a:cs typeface="Gill Sans"/>
                <a:sym typeface="Gill Sans"/>
              </a:endParaRPr>
            </a:p>
          </p:txBody>
        </p:sp>
      </p:grpSp>
      <p:sp>
        <p:nvSpPr>
          <p:cNvPr id="1078" name="Google Shape;1078;p94"/>
          <p:cNvSpPr/>
          <p:nvPr/>
        </p:nvSpPr>
        <p:spPr>
          <a:xfrm>
            <a:off x="407368" y="1519887"/>
            <a:ext cx="82296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rgbClr val="2658E6"/>
                </a:solidFill>
                <a:latin typeface="Verdana"/>
                <a:ea typeface="Verdana"/>
                <a:cs typeface="Verdana"/>
                <a:sym typeface="Verdana"/>
              </a:rPr>
              <a:t>∏</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(r) </a:t>
            </a:r>
            <a:r>
              <a:rPr lang="en-IN" sz="3200">
                <a:solidFill>
                  <a:srgbClr val="473935"/>
                </a:solidFill>
                <a:latin typeface="Verdana"/>
                <a:ea typeface="Verdana"/>
                <a:cs typeface="Verdana"/>
                <a:sym typeface="Verdana"/>
              </a:rPr>
              <a:t>X</a:t>
            </a:r>
            <a:r>
              <a:rPr lang="en-IN" sz="3200">
                <a:solidFill>
                  <a:srgbClr val="2658E6"/>
                </a:solidFill>
                <a:latin typeface="Verdana"/>
                <a:ea typeface="Verdana"/>
                <a:cs typeface="Verdana"/>
                <a:sym typeface="Verdana"/>
              </a:rPr>
              <a:t> ∏</a:t>
            </a:r>
            <a:r>
              <a:rPr baseline="-25000" lang="en-IN" sz="3200">
                <a:solidFill>
                  <a:srgbClr val="2658E6"/>
                </a:solidFill>
                <a:latin typeface="Verdana"/>
                <a:ea typeface="Verdana"/>
                <a:cs typeface="Verdana"/>
                <a:sym typeface="Verdana"/>
              </a:rPr>
              <a:t>&lt;attribute-list&gt;</a:t>
            </a:r>
            <a:r>
              <a:rPr lang="en-IN" sz="3200">
                <a:solidFill>
                  <a:srgbClr val="2658E6"/>
                </a:solidFill>
                <a:latin typeface="Verdana"/>
                <a:ea typeface="Verdana"/>
                <a:cs typeface="Verdana"/>
                <a:sym typeface="Verdana"/>
              </a:rPr>
              <a:t>(S)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82" name="Shape 1082"/>
        <p:cNvGrpSpPr/>
        <p:nvPr/>
      </p:nvGrpSpPr>
      <p:grpSpPr>
        <a:xfrm>
          <a:off x="0" y="0"/>
          <a:ext cx="0" cy="0"/>
          <a:chOff x="0" y="0"/>
          <a:chExt cx="0" cy="0"/>
        </a:xfrm>
      </p:grpSpPr>
      <p:sp>
        <p:nvSpPr>
          <p:cNvPr id="1083" name="Google Shape;1083;p95"/>
          <p:cNvSpPr txBox="1"/>
          <p:nvPr>
            <p:ph type="title"/>
          </p:nvPr>
        </p:nvSpPr>
        <p:spPr>
          <a:xfrm>
            <a:off x="479376" y="0"/>
            <a:ext cx="9731424"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250000"/>
              </a:lnSpc>
              <a:spcBef>
                <a:spcPts val="0"/>
              </a:spcBef>
              <a:spcAft>
                <a:spcPts val="0"/>
              </a:spcAft>
              <a:buClr>
                <a:srgbClr val="284249"/>
              </a:buClr>
              <a:buSzPct val="100000"/>
              <a:buFont typeface="Bookman Old Style"/>
              <a:buNone/>
            </a:pPr>
            <a:r>
              <a:rPr lang="en-IN">
                <a:solidFill>
                  <a:srgbClr val="284249"/>
                </a:solidFill>
              </a:rPr>
              <a:t>Examples Queries</a:t>
            </a:r>
            <a:endParaRPr/>
          </a:p>
        </p:txBody>
      </p:sp>
      <p:sp>
        <p:nvSpPr>
          <p:cNvPr id="1084" name="Google Shape;1084;p95"/>
          <p:cNvSpPr txBox="1"/>
          <p:nvPr/>
        </p:nvSpPr>
        <p:spPr>
          <a:xfrm>
            <a:off x="507983" y="1452870"/>
            <a:ext cx="9731424" cy="425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72"/>
              <a:buFont typeface="Noto Sans Symbols"/>
              <a:buNone/>
            </a:pPr>
            <a:r>
              <a:rPr lang="en-IN" sz="2200">
                <a:solidFill>
                  <a:schemeClr val="dk1"/>
                </a:solidFill>
                <a:latin typeface="Gill Sans"/>
                <a:ea typeface="Gill Sans"/>
                <a:cs typeface="Gill Sans"/>
                <a:sym typeface="Gill Sans"/>
              </a:rPr>
              <a:t>Find all loans of over $1200            </a:t>
            </a:r>
            <a:endParaRPr/>
          </a:p>
        </p:txBody>
      </p:sp>
      <p:sp>
        <p:nvSpPr>
          <p:cNvPr id="1085" name="Google Shape;1085;p95"/>
          <p:cNvSpPr txBox="1"/>
          <p:nvPr/>
        </p:nvSpPr>
        <p:spPr>
          <a:xfrm>
            <a:off x="479376" y="3409891"/>
            <a:ext cx="973142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IN" sz="2200">
                <a:solidFill>
                  <a:schemeClr val="dk1"/>
                </a:solidFill>
                <a:latin typeface="Gill Sans"/>
                <a:ea typeface="Gill Sans"/>
                <a:cs typeface="Gill Sans"/>
                <a:sym typeface="Gill Sans"/>
              </a:rPr>
              <a:t>Find the loan number for each loan of an amount greater than $120                     </a:t>
            </a:r>
            <a:endParaRPr i="0" sz="2200">
              <a:solidFill>
                <a:schemeClr val="dk1"/>
              </a:solidFill>
              <a:latin typeface="Gill Sans"/>
              <a:ea typeface="Gill Sans"/>
              <a:cs typeface="Gill Sans"/>
              <a:sym typeface="Gill Sans"/>
            </a:endParaRPr>
          </a:p>
        </p:txBody>
      </p:sp>
      <p:sp>
        <p:nvSpPr>
          <p:cNvPr id="1086" name="Google Shape;1086;p95"/>
          <p:cNvSpPr txBox="1"/>
          <p:nvPr/>
        </p:nvSpPr>
        <p:spPr>
          <a:xfrm>
            <a:off x="479376" y="2065348"/>
            <a:ext cx="598268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IN" sz="4000">
                <a:solidFill>
                  <a:srgbClr val="006C86"/>
                </a:solidFill>
                <a:latin typeface="Helvetica Neue"/>
                <a:ea typeface="Helvetica Neue"/>
                <a:cs typeface="Helvetica Neue"/>
                <a:sym typeface="Helvetica Neue"/>
              </a:rPr>
              <a:t>(r)=σ</a:t>
            </a:r>
            <a:r>
              <a:rPr baseline="-25000" i="1" lang="en-IN" sz="4000">
                <a:solidFill>
                  <a:srgbClr val="006C86"/>
                </a:solidFill>
                <a:latin typeface="Helvetica Neue"/>
                <a:ea typeface="Helvetica Neue"/>
                <a:cs typeface="Helvetica Neue"/>
                <a:sym typeface="Helvetica Neue"/>
              </a:rPr>
              <a:t>amount </a:t>
            </a:r>
            <a:r>
              <a:rPr baseline="-25000" i="0" lang="en-IN" sz="4000">
                <a:solidFill>
                  <a:srgbClr val="006C86"/>
                </a:solidFill>
                <a:latin typeface="Helvetica Neue"/>
                <a:ea typeface="Helvetica Neue"/>
                <a:cs typeface="Helvetica Neue"/>
                <a:sym typeface="Helvetica Neue"/>
              </a:rPr>
              <a:t>&gt; 1200</a:t>
            </a:r>
            <a:r>
              <a:rPr i="0" lang="en-IN" sz="4000">
                <a:solidFill>
                  <a:srgbClr val="006C86"/>
                </a:solidFill>
                <a:latin typeface="Helvetica Neue"/>
                <a:ea typeface="Helvetica Neue"/>
                <a:cs typeface="Helvetica Neue"/>
                <a:sym typeface="Helvetica Neue"/>
              </a:rPr>
              <a:t> (</a:t>
            </a:r>
            <a:r>
              <a:rPr i="1" lang="en-IN" sz="4000">
                <a:solidFill>
                  <a:srgbClr val="006C86"/>
                </a:solidFill>
                <a:latin typeface="Helvetica Neue"/>
                <a:ea typeface="Helvetica Neue"/>
                <a:cs typeface="Helvetica Neue"/>
                <a:sym typeface="Helvetica Neue"/>
              </a:rPr>
              <a:t>loan</a:t>
            </a:r>
            <a:r>
              <a:rPr i="0" lang="en-IN" sz="4000">
                <a:solidFill>
                  <a:srgbClr val="006C86"/>
                </a:solidFill>
                <a:latin typeface="Helvetica Neue"/>
                <a:ea typeface="Helvetica Neue"/>
                <a:cs typeface="Helvetica Neue"/>
                <a:sym typeface="Helvetica Neue"/>
              </a:rPr>
              <a:t>)</a:t>
            </a:r>
            <a:endParaRPr/>
          </a:p>
        </p:txBody>
      </p:sp>
      <p:sp>
        <p:nvSpPr>
          <p:cNvPr id="1087" name="Google Shape;1087;p95"/>
          <p:cNvSpPr txBox="1"/>
          <p:nvPr/>
        </p:nvSpPr>
        <p:spPr>
          <a:xfrm>
            <a:off x="507983" y="4304805"/>
            <a:ext cx="972447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IN" sz="4000">
                <a:solidFill>
                  <a:srgbClr val="006C86"/>
                </a:solidFill>
                <a:latin typeface="Helvetica Neue"/>
                <a:ea typeface="Helvetica Neue"/>
                <a:cs typeface="Helvetica Neue"/>
                <a:sym typeface="Helvetica Neue"/>
              </a:rPr>
              <a:t>(r)=∏</a:t>
            </a:r>
            <a:r>
              <a:rPr baseline="-25000" i="1" lang="en-IN" sz="4000">
                <a:solidFill>
                  <a:srgbClr val="006C86"/>
                </a:solidFill>
                <a:latin typeface="Helvetica Neue"/>
                <a:ea typeface="Helvetica Neue"/>
                <a:cs typeface="Helvetica Neue"/>
                <a:sym typeface="Helvetica Neue"/>
              </a:rPr>
              <a:t>loan-number</a:t>
            </a:r>
            <a:r>
              <a:rPr i="0" lang="en-IN" sz="4000">
                <a:solidFill>
                  <a:srgbClr val="006C86"/>
                </a:solidFill>
                <a:latin typeface="Helvetica Neue"/>
                <a:ea typeface="Helvetica Neue"/>
                <a:cs typeface="Helvetica Neue"/>
                <a:sym typeface="Helvetica Neue"/>
              </a:rPr>
              <a:t> (σ</a:t>
            </a:r>
            <a:r>
              <a:rPr baseline="-25000" i="1" lang="en-IN" sz="4000">
                <a:solidFill>
                  <a:srgbClr val="006C86"/>
                </a:solidFill>
                <a:latin typeface="Helvetica Neue"/>
                <a:ea typeface="Helvetica Neue"/>
                <a:cs typeface="Helvetica Neue"/>
                <a:sym typeface="Helvetica Neue"/>
              </a:rPr>
              <a:t>amount</a:t>
            </a:r>
            <a:r>
              <a:rPr i="1" lang="en-IN" sz="4000">
                <a:solidFill>
                  <a:srgbClr val="006C86"/>
                </a:solidFill>
                <a:latin typeface="Helvetica Neue"/>
                <a:ea typeface="Helvetica Neue"/>
                <a:cs typeface="Helvetica Neue"/>
                <a:sym typeface="Helvetica Neue"/>
              </a:rPr>
              <a:t> </a:t>
            </a:r>
            <a:r>
              <a:rPr baseline="-25000" i="0" lang="en-IN" sz="4000">
                <a:solidFill>
                  <a:srgbClr val="006C86"/>
                </a:solidFill>
                <a:latin typeface="Helvetica Neue"/>
                <a:ea typeface="Helvetica Neue"/>
                <a:cs typeface="Helvetica Neue"/>
                <a:sym typeface="Helvetica Neue"/>
              </a:rPr>
              <a:t>&gt; 1200</a:t>
            </a:r>
            <a:r>
              <a:rPr i="0" lang="en-IN" sz="4000">
                <a:solidFill>
                  <a:srgbClr val="006C86"/>
                </a:solidFill>
                <a:latin typeface="Helvetica Neue"/>
                <a:ea typeface="Helvetica Neue"/>
                <a:cs typeface="Helvetica Neue"/>
                <a:sym typeface="Helvetica Neue"/>
              </a:rPr>
              <a:t> (</a:t>
            </a:r>
            <a:r>
              <a:rPr i="1" lang="en-IN" sz="4000">
                <a:solidFill>
                  <a:srgbClr val="006C86"/>
                </a:solidFill>
                <a:latin typeface="Helvetica Neue"/>
                <a:ea typeface="Helvetica Neue"/>
                <a:cs typeface="Helvetica Neue"/>
                <a:sym typeface="Helvetica Neue"/>
              </a:rPr>
              <a:t>loan</a:t>
            </a:r>
            <a:r>
              <a:rPr i="0" lang="en-IN" sz="4000">
                <a:solidFill>
                  <a:srgbClr val="006C86"/>
                </a:solidFill>
                <a:latin typeface="Helvetica Neue"/>
                <a:ea typeface="Helvetica Neue"/>
                <a:cs typeface="Helvetica Neue"/>
                <a:sym typeface="Helvetica Neue"/>
              </a:rPr>
              <a:t>))</a:t>
            </a:r>
            <a:endParaRPr i="0" sz="4000">
              <a:solidFill>
                <a:srgbClr val="006C86"/>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091" name="Shape 1091"/>
        <p:cNvGrpSpPr/>
        <p:nvPr/>
      </p:nvGrpSpPr>
      <p:grpSpPr>
        <a:xfrm>
          <a:off x="0" y="0"/>
          <a:ext cx="0" cy="0"/>
          <a:chOff x="0" y="0"/>
          <a:chExt cx="0" cy="0"/>
        </a:xfrm>
      </p:grpSpPr>
      <p:sp>
        <p:nvSpPr>
          <p:cNvPr id="1092" name="Google Shape;1092;p96"/>
          <p:cNvSpPr txBox="1"/>
          <p:nvPr/>
        </p:nvSpPr>
        <p:spPr>
          <a:xfrm>
            <a:off x="479376" y="1447800"/>
            <a:ext cx="11377264" cy="787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72"/>
              <a:buFont typeface="Noto Sans Symbols"/>
              <a:buNone/>
            </a:pPr>
            <a:r>
              <a:rPr lang="en-IN" sz="2200">
                <a:solidFill>
                  <a:schemeClr val="dk1"/>
                </a:solidFill>
                <a:latin typeface="Georgia"/>
                <a:ea typeface="Georgia"/>
                <a:cs typeface="Georgia"/>
                <a:sym typeface="Georgia"/>
              </a:rPr>
              <a:t>Find the names of all customers who have a loan, an account, or both, from the bank</a:t>
            </a:r>
            <a:endParaRPr/>
          </a:p>
        </p:txBody>
      </p:sp>
      <p:sp>
        <p:nvSpPr>
          <p:cNvPr id="1093" name="Google Shape;1093;p96"/>
          <p:cNvSpPr txBox="1"/>
          <p:nvPr/>
        </p:nvSpPr>
        <p:spPr>
          <a:xfrm>
            <a:off x="479376" y="3945726"/>
            <a:ext cx="11017224" cy="41937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72"/>
              <a:buFont typeface="Noto Sans Symbols"/>
              <a:buNone/>
            </a:pPr>
            <a:r>
              <a:rPr lang="en-IN" sz="2200">
                <a:solidFill>
                  <a:schemeClr val="dk1"/>
                </a:solidFill>
                <a:latin typeface="Georgia"/>
                <a:ea typeface="Georgia"/>
                <a:cs typeface="Georgia"/>
                <a:sym typeface="Georgia"/>
              </a:rPr>
              <a:t>Find the names of all customers who have a loan and an account at bank.</a:t>
            </a:r>
            <a:endParaRPr/>
          </a:p>
        </p:txBody>
      </p:sp>
      <p:sp>
        <p:nvSpPr>
          <p:cNvPr id="1094" name="Google Shape;1094;p96"/>
          <p:cNvSpPr txBox="1"/>
          <p:nvPr/>
        </p:nvSpPr>
        <p:spPr>
          <a:xfrm>
            <a:off x="479376" y="2053603"/>
            <a:ext cx="11017224" cy="584775"/>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IN" sz="3200" u="none" cap="none" strike="noStrike">
                <a:solidFill>
                  <a:srgbClr val="006C86"/>
                </a:solidFill>
                <a:latin typeface="Helvetica Neue"/>
                <a:ea typeface="Helvetica Neue"/>
                <a:cs typeface="Helvetica Neue"/>
                <a:sym typeface="Helvetica Neue"/>
              </a:rPr>
              <a:t>∏</a:t>
            </a:r>
            <a:r>
              <a:rPr b="0" baseline="-25000" i="1" lang="en-IN" sz="3200" u="none" cap="none" strike="noStrike">
                <a:solidFill>
                  <a:srgbClr val="006C86"/>
                </a:solidFill>
                <a:latin typeface="Helvetica Neue"/>
                <a:ea typeface="Helvetica Neue"/>
                <a:cs typeface="Helvetica Neue"/>
                <a:sym typeface="Helvetica Neue"/>
              </a:rPr>
              <a:t>customer-name</a:t>
            </a:r>
            <a:r>
              <a:rPr b="0" i="0" lang="en-IN" sz="3200" u="none" cap="none" strike="noStrike">
                <a:solidFill>
                  <a:srgbClr val="006C86"/>
                </a:solidFill>
                <a:latin typeface="Helvetica Neue"/>
                <a:ea typeface="Helvetica Neue"/>
                <a:cs typeface="Helvetica Neue"/>
                <a:sym typeface="Helvetica Neue"/>
              </a:rPr>
              <a:t> (</a:t>
            </a:r>
            <a:r>
              <a:rPr b="0" i="1" lang="en-IN" sz="3200" u="none" cap="none" strike="noStrike">
                <a:solidFill>
                  <a:srgbClr val="006C86"/>
                </a:solidFill>
                <a:latin typeface="Helvetica Neue"/>
                <a:ea typeface="Helvetica Neue"/>
                <a:cs typeface="Helvetica Neue"/>
                <a:sym typeface="Helvetica Neue"/>
              </a:rPr>
              <a:t>borrower</a:t>
            </a:r>
            <a:r>
              <a:rPr b="0" i="0" lang="en-IN" sz="3200" u="none" cap="none" strike="noStrike">
                <a:solidFill>
                  <a:srgbClr val="006C86"/>
                </a:solidFill>
                <a:latin typeface="Helvetica Neue"/>
                <a:ea typeface="Helvetica Neue"/>
                <a:cs typeface="Helvetica Neue"/>
                <a:sym typeface="Helvetica Neue"/>
              </a:rPr>
              <a:t>) ∪ ∏</a:t>
            </a:r>
            <a:r>
              <a:rPr b="0" baseline="-25000" i="1" lang="en-IN" sz="3200" u="none" cap="none" strike="noStrike">
                <a:solidFill>
                  <a:srgbClr val="006C86"/>
                </a:solidFill>
                <a:latin typeface="Helvetica Neue"/>
                <a:ea typeface="Helvetica Neue"/>
                <a:cs typeface="Helvetica Neue"/>
                <a:sym typeface="Helvetica Neue"/>
              </a:rPr>
              <a:t>customer-name</a:t>
            </a:r>
            <a:r>
              <a:rPr b="0" i="0" lang="en-IN" sz="3200" u="none" cap="none" strike="noStrike">
                <a:solidFill>
                  <a:srgbClr val="006C86"/>
                </a:solidFill>
                <a:latin typeface="Helvetica Neue"/>
                <a:ea typeface="Helvetica Neue"/>
                <a:cs typeface="Helvetica Neue"/>
                <a:sym typeface="Helvetica Neue"/>
              </a:rPr>
              <a:t> (</a:t>
            </a:r>
            <a:r>
              <a:rPr b="0" i="1" lang="en-IN" sz="3200" u="none" cap="none" strike="noStrike">
                <a:solidFill>
                  <a:srgbClr val="006C86"/>
                </a:solidFill>
                <a:latin typeface="Helvetica Neue"/>
                <a:ea typeface="Helvetica Neue"/>
                <a:cs typeface="Helvetica Neue"/>
                <a:sym typeface="Helvetica Neue"/>
              </a:rPr>
              <a:t>depositor</a:t>
            </a:r>
            <a:r>
              <a:rPr b="0" i="0" lang="en-IN" sz="3200" u="none" cap="none" strike="noStrike">
                <a:solidFill>
                  <a:srgbClr val="006C86"/>
                </a:solidFill>
                <a:latin typeface="Helvetica Neue"/>
                <a:ea typeface="Helvetica Neue"/>
                <a:cs typeface="Helvetica Neue"/>
                <a:sym typeface="Helvetica Neue"/>
              </a:rPr>
              <a:t>)</a:t>
            </a:r>
            <a:endParaRPr/>
          </a:p>
        </p:txBody>
      </p:sp>
      <p:sp>
        <p:nvSpPr>
          <p:cNvPr id="1095" name="Google Shape;1095;p96"/>
          <p:cNvSpPr txBox="1"/>
          <p:nvPr/>
        </p:nvSpPr>
        <p:spPr>
          <a:xfrm>
            <a:off x="479376" y="4581128"/>
            <a:ext cx="11017224" cy="584775"/>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IN" sz="3200" u="none" cap="none" strike="noStrike">
                <a:solidFill>
                  <a:srgbClr val="006C86"/>
                </a:solidFill>
                <a:latin typeface="Helvetica Neue"/>
                <a:ea typeface="Helvetica Neue"/>
                <a:cs typeface="Helvetica Neue"/>
                <a:sym typeface="Helvetica Neue"/>
              </a:rPr>
              <a:t>∏</a:t>
            </a:r>
            <a:r>
              <a:rPr b="0" baseline="-25000" i="1" lang="en-IN" sz="3200" u="none" cap="none" strike="noStrike">
                <a:solidFill>
                  <a:srgbClr val="006C86"/>
                </a:solidFill>
                <a:latin typeface="Helvetica Neue"/>
                <a:ea typeface="Helvetica Neue"/>
                <a:cs typeface="Helvetica Neue"/>
                <a:sym typeface="Helvetica Neue"/>
              </a:rPr>
              <a:t>customer-name</a:t>
            </a:r>
            <a:r>
              <a:rPr b="0" i="0" lang="en-IN" sz="3200" u="none" cap="none" strike="noStrike">
                <a:solidFill>
                  <a:srgbClr val="006C86"/>
                </a:solidFill>
                <a:latin typeface="Helvetica Neue"/>
                <a:ea typeface="Helvetica Neue"/>
                <a:cs typeface="Helvetica Neue"/>
                <a:sym typeface="Helvetica Neue"/>
              </a:rPr>
              <a:t> (</a:t>
            </a:r>
            <a:r>
              <a:rPr b="0" i="1" lang="en-IN" sz="3200" u="none" cap="none" strike="noStrike">
                <a:solidFill>
                  <a:srgbClr val="006C86"/>
                </a:solidFill>
                <a:latin typeface="Helvetica Neue"/>
                <a:ea typeface="Helvetica Neue"/>
                <a:cs typeface="Helvetica Neue"/>
                <a:sym typeface="Helvetica Neue"/>
              </a:rPr>
              <a:t>borrower</a:t>
            </a:r>
            <a:r>
              <a:rPr b="0" i="0" lang="en-IN" sz="3200" u="none" cap="none" strike="noStrike">
                <a:solidFill>
                  <a:srgbClr val="006C86"/>
                </a:solidFill>
                <a:latin typeface="Helvetica Neue"/>
                <a:ea typeface="Helvetica Neue"/>
                <a:cs typeface="Helvetica Neue"/>
                <a:sym typeface="Helvetica Neue"/>
              </a:rPr>
              <a:t>) ∩ ∏</a:t>
            </a:r>
            <a:r>
              <a:rPr b="0" baseline="-25000" i="1" lang="en-IN" sz="3200" u="none" cap="none" strike="noStrike">
                <a:solidFill>
                  <a:srgbClr val="006C86"/>
                </a:solidFill>
                <a:latin typeface="Helvetica Neue"/>
                <a:ea typeface="Helvetica Neue"/>
                <a:cs typeface="Helvetica Neue"/>
                <a:sym typeface="Helvetica Neue"/>
              </a:rPr>
              <a:t>customer-name</a:t>
            </a:r>
            <a:r>
              <a:rPr b="0" i="0" lang="en-IN" sz="3200" u="none" cap="none" strike="noStrike">
                <a:solidFill>
                  <a:srgbClr val="006C86"/>
                </a:solidFill>
                <a:latin typeface="Helvetica Neue"/>
                <a:ea typeface="Helvetica Neue"/>
                <a:cs typeface="Helvetica Neue"/>
                <a:sym typeface="Helvetica Neue"/>
              </a:rPr>
              <a:t> (</a:t>
            </a:r>
            <a:r>
              <a:rPr b="0" i="1" lang="en-IN" sz="3200" u="none" cap="none" strike="noStrike">
                <a:solidFill>
                  <a:srgbClr val="006C86"/>
                </a:solidFill>
                <a:latin typeface="Helvetica Neue"/>
                <a:ea typeface="Helvetica Neue"/>
                <a:cs typeface="Helvetica Neue"/>
                <a:sym typeface="Helvetica Neue"/>
              </a:rPr>
              <a:t>depositor</a:t>
            </a:r>
            <a:r>
              <a:rPr b="0" i="0" lang="en-IN" sz="3200" u="none" cap="none" strike="noStrike">
                <a:solidFill>
                  <a:srgbClr val="006C86"/>
                </a:solidFill>
                <a:latin typeface="Helvetica Neue"/>
                <a:ea typeface="Helvetica Neue"/>
                <a:cs typeface="Helvetica Neue"/>
                <a:sym typeface="Helvetica Neue"/>
              </a:rPr>
              <a:t>)</a:t>
            </a:r>
            <a:endParaRPr/>
          </a:p>
        </p:txBody>
      </p:sp>
      <p:sp>
        <p:nvSpPr>
          <p:cNvPr id="1096" name="Google Shape;1096;p96"/>
          <p:cNvSpPr txBox="1"/>
          <p:nvPr>
            <p:ph type="title"/>
          </p:nvPr>
        </p:nvSpPr>
        <p:spPr>
          <a:xfrm>
            <a:off x="479376" y="0"/>
            <a:ext cx="9731424"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250000"/>
              </a:lnSpc>
              <a:spcBef>
                <a:spcPts val="0"/>
              </a:spcBef>
              <a:spcAft>
                <a:spcPts val="0"/>
              </a:spcAft>
              <a:buClr>
                <a:srgbClr val="284249"/>
              </a:buClr>
              <a:buSzPct val="100000"/>
              <a:buFont typeface="Bookman Old Style"/>
              <a:buNone/>
            </a:pPr>
            <a:r>
              <a:rPr lang="en-IN">
                <a:solidFill>
                  <a:srgbClr val="284249"/>
                </a:solidFill>
              </a:rPr>
              <a:t>Examples Queries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100" name="Shape 1100"/>
        <p:cNvGrpSpPr/>
        <p:nvPr/>
      </p:nvGrpSpPr>
      <p:grpSpPr>
        <a:xfrm>
          <a:off x="0" y="0"/>
          <a:ext cx="0" cy="0"/>
          <a:chOff x="0" y="0"/>
          <a:chExt cx="0" cy="0"/>
        </a:xfrm>
      </p:grpSpPr>
      <p:sp>
        <p:nvSpPr>
          <p:cNvPr id="1101" name="Google Shape;1101;p97"/>
          <p:cNvSpPr txBox="1"/>
          <p:nvPr/>
        </p:nvSpPr>
        <p:spPr>
          <a:xfrm>
            <a:off x="1676400" y="2362200"/>
            <a:ext cx="88392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Closure of Attributes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105" name="Shape 1105"/>
        <p:cNvGrpSpPr/>
        <p:nvPr/>
      </p:nvGrpSpPr>
      <p:grpSpPr>
        <a:xfrm>
          <a:off x="0" y="0"/>
          <a:ext cx="0" cy="0"/>
          <a:chOff x="0" y="0"/>
          <a:chExt cx="0" cy="0"/>
        </a:xfrm>
      </p:grpSpPr>
      <p:sp>
        <p:nvSpPr>
          <p:cNvPr id="1106" name="Google Shape;1106;p98"/>
          <p:cNvSpPr txBox="1"/>
          <p:nvPr>
            <p:ph type="title"/>
          </p:nvPr>
        </p:nvSpPr>
        <p:spPr>
          <a:xfrm>
            <a:off x="1981200" y="0"/>
            <a:ext cx="8229600" cy="914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250000"/>
              </a:lnSpc>
              <a:spcBef>
                <a:spcPts val="0"/>
              </a:spcBef>
              <a:spcAft>
                <a:spcPts val="0"/>
              </a:spcAft>
              <a:buClr>
                <a:srgbClr val="284249"/>
              </a:buClr>
              <a:buSzPct val="100000"/>
              <a:buFont typeface="Bookman Old Style"/>
              <a:buNone/>
            </a:pPr>
            <a:r>
              <a:rPr lang="en-IN">
                <a:solidFill>
                  <a:srgbClr val="284249"/>
                </a:solidFill>
              </a:rPr>
              <a:t>Closure of attributes</a:t>
            </a:r>
            <a:endParaRPr/>
          </a:p>
        </p:txBody>
      </p:sp>
      <p:sp>
        <p:nvSpPr>
          <p:cNvPr id="1107" name="Google Shape;1107;p98"/>
          <p:cNvSpPr txBox="1"/>
          <p:nvPr/>
        </p:nvSpPr>
        <p:spPr>
          <a:xfrm>
            <a:off x="1981200" y="1219200"/>
            <a:ext cx="2541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800">
                <a:solidFill>
                  <a:schemeClr val="dk1"/>
                </a:solidFill>
                <a:latin typeface="Gill Sans"/>
                <a:ea typeface="Gill Sans"/>
                <a:cs typeface="Gill Sans"/>
                <a:sym typeface="Gill Sans"/>
              </a:rPr>
              <a:t>R (A B C D E F)</a:t>
            </a:r>
            <a:endParaRPr/>
          </a:p>
        </p:txBody>
      </p:sp>
      <p:cxnSp>
        <p:nvCxnSpPr>
          <p:cNvPr id="1108" name="Google Shape;1108;p98"/>
          <p:cNvCxnSpPr/>
          <p:nvPr/>
        </p:nvCxnSpPr>
        <p:spPr>
          <a:xfrm flipH="1" rot="-5400000">
            <a:off x="2095500" y="1790700"/>
            <a:ext cx="914400" cy="685800"/>
          </a:xfrm>
          <a:prstGeom prst="bentConnector3">
            <a:avLst>
              <a:gd fmla="val 50000" name="adj1"/>
            </a:avLst>
          </a:prstGeom>
          <a:noFill/>
          <a:ln cap="flat" cmpd="sng" w="28575">
            <a:solidFill>
              <a:srgbClr val="FF0000"/>
            </a:solidFill>
            <a:prstDash val="solid"/>
            <a:round/>
            <a:headEnd len="med" w="med" type="stealth"/>
            <a:tailEnd len="med" w="med" type="stealth"/>
          </a:ln>
        </p:spPr>
      </p:cxnSp>
      <p:sp>
        <p:nvSpPr>
          <p:cNvPr id="1109" name="Google Shape;1109;p98"/>
          <p:cNvSpPr txBox="1"/>
          <p:nvPr/>
        </p:nvSpPr>
        <p:spPr>
          <a:xfrm>
            <a:off x="2341224" y="2590800"/>
            <a:ext cx="103906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Relation</a:t>
            </a:r>
            <a:endParaRPr/>
          </a:p>
        </p:txBody>
      </p:sp>
      <p:sp>
        <p:nvSpPr>
          <p:cNvPr id="1110" name="Google Shape;1110;p98"/>
          <p:cNvSpPr txBox="1"/>
          <p:nvPr/>
        </p:nvSpPr>
        <p:spPr>
          <a:xfrm>
            <a:off x="4673785" y="2590800"/>
            <a:ext cx="12666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Gill Sans"/>
                <a:ea typeface="Gill Sans"/>
                <a:cs typeface="Gill Sans"/>
                <a:sym typeface="Gill Sans"/>
              </a:rPr>
              <a:t>Attributes</a:t>
            </a:r>
            <a:endParaRPr/>
          </a:p>
        </p:txBody>
      </p:sp>
      <p:cxnSp>
        <p:nvCxnSpPr>
          <p:cNvPr id="1111" name="Google Shape;1111;p98"/>
          <p:cNvCxnSpPr/>
          <p:nvPr/>
        </p:nvCxnSpPr>
        <p:spPr>
          <a:xfrm>
            <a:off x="3581400" y="1676400"/>
            <a:ext cx="1656000" cy="914400"/>
          </a:xfrm>
          <a:prstGeom prst="bentConnector3">
            <a:avLst>
              <a:gd fmla="val 50000" name="adj1"/>
            </a:avLst>
          </a:prstGeom>
          <a:noFill/>
          <a:ln cap="flat" cmpd="sng" w="28575">
            <a:solidFill>
              <a:srgbClr val="FF0000"/>
            </a:solidFill>
            <a:prstDash val="solid"/>
            <a:round/>
            <a:headEnd len="med" w="med" type="stealth"/>
            <a:tailEnd len="med" w="med" type="stealth"/>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99"/>
          <p:cNvSpPr txBox="1"/>
          <p:nvPr/>
        </p:nvSpPr>
        <p:spPr>
          <a:xfrm>
            <a:off x="1676400" y="2362200"/>
            <a:ext cx="8839200" cy="9144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None/>
            </a:pPr>
            <a:r>
              <a:rPr lang="en-IN" sz="4800">
                <a:solidFill>
                  <a:srgbClr val="DC525C"/>
                </a:solidFill>
                <a:latin typeface="Quattrocento Sans"/>
                <a:ea typeface="Quattrocento Sans"/>
                <a:cs typeface="Quattrocento Sans"/>
                <a:sym typeface="Quattrocento Sans"/>
              </a:rPr>
              <a:t>What is schema and  instance</a:t>
            </a:r>
            <a:endParaRPr sz="4800">
              <a:solidFill>
                <a:srgbClr val="DC525C"/>
              </a:solidFill>
              <a:latin typeface="Quattrocento Sans"/>
              <a:ea typeface="Quattrocento Sans"/>
              <a:cs typeface="Quattrocento Sans"/>
              <a:sym typeface="Quattrocento Sans"/>
            </a:endParaRPr>
          </a:p>
        </p:txBody>
      </p:sp>
      <p:sp>
        <p:nvSpPr>
          <p:cNvPr id="1117" name="Google Shape;1117;p99"/>
          <p:cNvSpPr txBox="1"/>
          <p:nvPr/>
        </p:nvSpPr>
        <p:spPr>
          <a:xfrm>
            <a:off x="10515600" y="188640"/>
            <a:ext cx="1504616" cy="584775"/>
          </a:xfrm>
          <a:prstGeom prst="rect">
            <a:avLst/>
          </a:prstGeom>
          <a:solidFill>
            <a:schemeClr val="lt1"/>
          </a:solidFill>
          <a:ln cap="flat" cmpd="sng" w="9525">
            <a:solidFill>
              <a:srgbClr val="D9DD2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600">
                <a:solidFill>
                  <a:schemeClr val="lt1"/>
                </a:solidFill>
                <a:latin typeface="Times New Roman"/>
                <a:ea typeface="Times New Roman"/>
                <a:cs typeface="Times New Roman"/>
                <a:sym typeface="Times New Roman"/>
              </a:rPr>
              <a:t>erdplus.com</a:t>
            </a:r>
            <a:endParaRPr/>
          </a:p>
          <a:p>
            <a:pPr indent="0" lvl="0" marL="0" marR="0" rtl="0" algn="l">
              <a:spcBef>
                <a:spcPts val="0"/>
              </a:spcBef>
              <a:spcAft>
                <a:spcPts val="0"/>
              </a:spcAft>
              <a:buNone/>
            </a:pPr>
            <a:r>
              <a:rPr b="1" i="0" lang="en-IN" sz="1600">
                <a:solidFill>
                  <a:schemeClr val="lt1"/>
                </a:solidFill>
                <a:latin typeface="Times New Roman"/>
                <a:ea typeface="Times New Roman"/>
                <a:cs typeface="Times New Roman"/>
                <a:sym typeface="Times New Roman"/>
              </a:rPr>
              <a:t>www.draw.io</a:t>
            </a:r>
            <a:endParaRPr/>
          </a:p>
        </p:txBody>
      </p:sp>
      <p:sp>
        <p:nvSpPr>
          <p:cNvPr id="1118" name="Google Shape;1118;p99"/>
          <p:cNvSpPr txBox="1"/>
          <p:nvPr/>
        </p:nvSpPr>
        <p:spPr>
          <a:xfrm>
            <a:off x="30425" y="332656"/>
            <a:ext cx="1195332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Schema: </a:t>
            </a:r>
            <a:r>
              <a:rPr lang="en-IN" sz="1800">
                <a:solidFill>
                  <a:schemeClr val="dk1"/>
                </a:solidFill>
                <a:latin typeface="Palatino Linotype"/>
                <a:ea typeface="Palatino Linotype"/>
                <a:cs typeface="Palatino Linotype"/>
                <a:sym typeface="Palatino Linotype"/>
              </a:rPr>
              <a:t>A schema is a collection of database objects (like table, foreign key, primary key, views, columns, data types, stored procedure, etc.) associated with one particular database username. This username is called the schema owner, or the owner of the related group of objects. You may have one or multiple schemas in a database.</a:t>
            </a:r>
            <a:endParaRPr sz="1800">
              <a:solidFill>
                <a:schemeClr val="dk1"/>
              </a:solidFill>
              <a:latin typeface="Palatino Linotype"/>
              <a:ea typeface="Palatino Linotype"/>
              <a:cs typeface="Palatino Linotype"/>
              <a:sym typeface="Palatino Linotype"/>
            </a:endParaRPr>
          </a:p>
        </p:txBody>
      </p:sp>
      <p:sp>
        <p:nvSpPr>
          <p:cNvPr id="1119" name="Google Shape;1119;p99"/>
          <p:cNvSpPr txBox="1"/>
          <p:nvPr/>
        </p:nvSpPr>
        <p:spPr>
          <a:xfrm>
            <a:off x="16768" y="3717032"/>
            <a:ext cx="11953328"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000">
                <a:solidFill>
                  <a:schemeClr val="dk1"/>
                </a:solidFill>
                <a:latin typeface="Palatino Linotype"/>
                <a:ea typeface="Palatino Linotype"/>
                <a:cs typeface="Palatino Linotype"/>
                <a:sym typeface="Palatino Linotype"/>
              </a:rPr>
              <a:t>Instance </a:t>
            </a:r>
            <a:endParaRPr/>
          </a:p>
          <a:p>
            <a:pPr indent="0" lvl="0" marL="0" marR="0" rtl="0" algn="l">
              <a:spcBef>
                <a:spcPts val="0"/>
              </a:spcBef>
              <a:spcAft>
                <a:spcPts val="0"/>
              </a:spcAft>
              <a:buNone/>
            </a:pPr>
            <a:r>
              <a:t/>
            </a:r>
            <a:endParaRPr b="1" sz="400">
              <a:solidFill>
                <a:schemeClr val="dk1"/>
              </a:solidFill>
              <a:latin typeface="Palatino Linotype"/>
              <a:ea typeface="Palatino Linotype"/>
              <a:cs typeface="Palatino Linotype"/>
              <a:sym typeface="Palatino Linotype"/>
            </a:endParaRPr>
          </a:p>
          <a:p>
            <a:pPr indent="-285750" lvl="0" marL="285750" marR="0" rtl="0" algn="l">
              <a:spcBef>
                <a:spcPts val="0"/>
              </a:spcBef>
              <a:spcAft>
                <a:spcPts val="0"/>
              </a:spcAft>
              <a:buClr>
                <a:schemeClr val="dk1"/>
              </a:buClr>
              <a:buSzPts val="1800"/>
              <a:buFont typeface="Arial"/>
              <a:buChar char="•"/>
            </a:pPr>
            <a:r>
              <a:rPr lang="en-IN" sz="1800">
                <a:solidFill>
                  <a:schemeClr val="dk1"/>
                </a:solidFill>
                <a:latin typeface="Palatino Linotype"/>
                <a:ea typeface="Palatino Linotype"/>
                <a:cs typeface="Palatino Linotype"/>
                <a:sym typeface="Palatino Linotype"/>
              </a:rPr>
              <a:t>The data stored in database at a particular moment of time is called instance of database.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Palatino Linotype"/>
              <a:ea typeface="Palatino Linotype"/>
              <a:cs typeface="Palatino Linotype"/>
              <a:sym typeface="Palatino Linotype"/>
            </a:endParaRPr>
          </a:p>
          <a:p>
            <a:pPr indent="0" lvl="0" marL="0" marR="0" rtl="0" algn="l">
              <a:spcBef>
                <a:spcPts val="0"/>
              </a:spcBef>
              <a:spcAft>
                <a:spcPts val="0"/>
              </a:spcAft>
              <a:buNone/>
            </a:pPr>
            <a:r>
              <a:rPr lang="en-IN" sz="1800">
                <a:solidFill>
                  <a:srgbClr val="FF0000"/>
                </a:solidFill>
                <a:latin typeface="Palatino Linotype"/>
                <a:ea typeface="Palatino Linotype"/>
                <a:cs typeface="Palatino Linotype"/>
                <a:sym typeface="Palatino Linotype"/>
              </a:rPr>
              <a:t>For example</a:t>
            </a:r>
            <a:r>
              <a:rPr lang="en-IN" sz="1800">
                <a:solidFill>
                  <a:schemeClr val="dk1"/>
                </a:solidFill>
                <a:latin typeface="Palatino Linotype"/>
                <a:ea typeface="Palatino Linotype"/>
                <a:cs typeface="Palatino Linotype"/>
                <a:sym typeface="Palatino Linotype"/>
              </a:rPr>
              <a:t>, lets say we have a single table student in the database, today the table has 100 records, so today the instance of the database has 100 records. Lets say we are going to add another 100 records in this table by tomorrow so the instance of database tomorrow will have 200 records in table.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rigin">
  <a:themeElements>
    <a:clrScheme name="Custom 4">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2015-10-09T06:09:34Z</dcterms:created>
  <dc:creator>Administrator</dc:creator>
</cp:coreProperties>
</file>